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4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5" r:id="rId14"/>
    <p:sldId id="336" r:id="rId15"/>
    <p:sldId id="337" r:id="rId16"/>
    <p:sldId id="299" r:id="rId17"/>
    <p:sldId id="292" r:id="rId18"/>
    <p:sldId id="291" r:id="rId19"/>
    <p:sldId id="294" r:id="rId20"/>
    <p:sldId id="293" r:id="rId21"/>
    <p:sldId id="300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34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5"/>
            <p14:sldId id="336"/>
            <p14:sldId id="337"/>
            <p14:sldId id="299"/>
            <p14:sldId id="292"/>
            <p14:sldId id="291"/>
            <p14:sldId id="294"/>
          </p14:sldIdLst>
        </p14:section>
        <p14:section name="Σημειώματα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1" d="100"/>
          <a:sy n="81" d="100"/>
        </p:scale>
        <p:origin x="9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4E0F2-B030-4A2D-A39B-7127543A02AC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3AAF8-F44D-4968-BF07-BC8DCCD37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16/1/2015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B6B40C-6387-4C7F-A934-FCB8AB067D79}" type="slidenum">
              <a:rPr lang="el-GR" altLang="en-US"/>
              <a:pPr eaLnBrk="1" hangingPunct="1"/>
              <a:t>10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06640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7D494F-1D38-4F08-BDA8-18CDF0C995A8}" type="slidenum">
              <a:rPr lang="el-GR" altLang="en-US"/>
              <a:pPr eaLnBrk="1" hangingPunct="1"/>
              <a:t>11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9320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2221B6-1D9C-40BE-A404-EA49B3A914D0}" type="slidenum">
              <a:rPr lang="el-GR" altLang="en-US"/>
              <a:pPr eaLnBrk="1" hangingPunct="1"/>
              <a:t>12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022913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1296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2931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30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765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75C6DC-9293-4D55-9F15-7EA4A1423804}" type="slidenum">
              <a:rPr lang="el-GR" altLang="en-US"/>
              <a:pPr eaLnBrk="1" hangingPunct="1"/>
              <a:t>3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30400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E47519-0154-4811-AD2C-C3B818EA0A15}" type="slidenum">
              <a:rPr lang="el-GR" altLang="en-US"/>
              <a:pPr eaLnBrk="1" hangingPunct="1"/>
              <a:t>4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315431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08574C-DD96-465F-B711-DADAACE9BA4C}" type="slidenum">
              <a:rPr lang="el-GR" altLang="en-US"/>
              <a:pPr eaLnBrk="1" hangingPunct="1"/>
              <a:t>5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08144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D4C8E2-BFAB-4304-9629-93846BDC77B0}" type="slidenum">
              <a:rPr lang="el-GR" altLang="en-US"/>
              <a:pPr eaLnBrk="1" hangingPunct="1"/>
              <a:t>6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128469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80624A-E374-4E88-85A5-DECBA5860DD7}" type="slidenum">
              <a:rPr lang="el-GR" altLang="en-US"/>
              <a:pPr eaLnBrk="1" hangingPunct="1"/>
              <a:t>7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48095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C997F5-86E4-4F58-9437-E0EDC278B566}" type="slidenum">
              <a:rPr lang="el-GR" altLang="en-US"/>
              <a:pPr eaLnBrk="1" hangingPunct="1"/>
              <a:t>8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656651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E92556-573A-4210-B88B-321DC14E8719}" type="slidenum">
              <a:rPr lang="el-GR" altLang="en-US"/>
              <a:pPr eaLnBrk="1" hangingPunct="1"/>
              <a:t>9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79709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Διαχείριση σχολικής τάξης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00B130D-7E48-4A50-8659-63B3A2D7D19D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32652752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Διαχείριση σχολικής τάξης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Διαχείριση σχολικής τάξης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Διαχείριση σχολικής τάξης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Διαχείριση σχολικής τάξης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Διαχείριση σχολικής τάξης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Διαχείριση σχολικής τάξης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  <p:sldLayoutId id="214748366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Παιδαγωγική ή Εκπαίδευση ΙΙ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8: </a:t>
            </a:r>
            <a:r>
              <a:rPr lang="el-GR" sz="2800" dirty="0" smtClean="0">
                <a:latin typeface="+mj-lt"/>
                <a:ea typeface="+mj-ea"/>
                <a:cs typeface="+mj-cs"/>
              </a:rPr>
              <a:t>Διαχείριση σχολικής τάξης</a:t>
            </a:r>
          </a:p>
          <a:p>
            <a:endParaRPr lang="el-GR" sz="2800" dirty="0" smtClean="0"/>
          </a:p>
          <a:p>
            <a:r>
              <a:rPr lang="el-GR" sz="2800" dirty="0" err="1" smtClean="0"/>
              <a:t>Ζαχαρούλα</a:t>
            </a:r>
            <a:r>
              <a:rPr lang="el-GR" sz="2800" dirty="0" smtClean="0"/>
              <a:t> Σμυρναίου</a:t>
            </a:r>
          </a:p>
          <a:p>
            <a:r>
              <a:rPr lang="el-GR" sz="2800" dirty="0" smtClean="0"/>
              <a:t>Σχολή: Φιλοσοφική </a:t>
            </a:r>
          </a:p>
          <a:p>
            <a:r>
              <a:rPr lang="el-GR" sz="2800" dirty="0" smtClean="0"/>
              <a:t>Τμήμα: Φιλοσοφίας Παιδαγωγικής Ψυχολογίας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Συμπτώματα (1/2)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sz="2400" dirty="0" smtClean="0"/>
              <a:t>Καταθλιπτική διάθεση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n-US" sz="2400" dirty="0" smtClean="0"/>
              <a:t>Έντονη απώλεια του ενδιαφέροντος ή της ικανοποίησης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400" dirty="0" smtClean="0"/>
              <a:t>Σημαντική απώλεια βάρους ή απότομη αύξηση βάρους ή αυξομειώσεις της όρεξης σχεδόν καθημερινά.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n-US" sz="2400" dirty="0" smtClean="0"/>
              <a:t>Αϋπνία ή υπνηλία.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n-US" sz="2400" dirty="0" smtClean="0"/>
              <a:t>Νευρικότητα ή επιβράδυνση ψυχοκινητικών λειτουργιών. </a:t>
            </a:r>
          </a:p>
        </p:txBody>
      </p:sp>
    </p:spTree>
    <p:extLst>
      <p:ext uri="{BB962C8B-B14F-4D97-AF65-F5344CB8AC3E}">
        <p14:creationId xmlns:p14="http://schemas.microsoft.com/office/powerpoint/2010/main" val="136297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Συμπτώματα (2/2)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n-US" sz="2400" dirty="0" smtClean="0"/>
              <a:t>Απώλεια ενέργειας ή αίσθηση κόπωσης σχεδόν κάθε μέρα.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2400" dirty="0" smtClean="0"/>
              <a:t>Έλλειψη αυτοεκτίμησης ή υπερβολικό ή ανυπόστατο αίσθημα ενοχής.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2400" dirty="0" smtClean="0"/>
              <a:t>Μείωση της ικανότητας συγκέντρωσης και σκέψης ή αναποφασιστικότητα.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2400" dirty="0" smtClean="0"/>
              <a:t>Συχνές σκέψεις αυτοκτονίας.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410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Οι συνέπειες της Κατάθλιψης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sz="2400" dirty="0" smtClean="0"/>
              <a:t>Η αντίληψη για τον κόσμο αλλάζει (εξαιρετικά απαισιόδοξα σενάρια).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n-US" sz="2400" dirty="0" smtClean="0"/>
              <a:t>Έλλειψη προσδοκιών.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n-US" sz="2400" dirty="0" smtClean="0"/>
              <a:t>Έντονο αίσθημα υπευθυνότητας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n-US" sz="2400" dirty="0" smtClean="0"/>
              <a:t>Υποεκτίμηση των δυνατοτήτων και δεξιοτήτων του.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n-US" sz="2400" dirty="0" smtClean="0"/>
              <a:t>Αυτοκτονία </a:t>
            </a:r>
          </a:p>
          <a:p>
            <a:pPr eaLnBrk="1" hangingPunct="1">
              <a:lnSpc>
                <a:spcPct val="90000"/>
              </a:lnSpc>
            </a:pPr>
            <a:endParaRPr lang="el-G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5593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20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8836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>
                <a:solidFill>
                  <a:srgbClr val="002060"/>
                </a:solidFill>
              </a:rPr>
              <a:t>Copyright</a:t>
            </a:r>
            <a:r>
              <a:rPr lang="el-GR" sz="2000" dirty="0">
                <a:solidFill>
                  <a:srgbClr val="002060"/>
                </a:solidFill>
              </a:rPr>
              <a:t> Εθνικόν και Καποδιστριακόν </a:t>
            </a:r>
            <a:r>
              <a:rPr lang="el-GR" sz="2000" dirty="0" err="1">
                <a:solidFill>
                  <a:srgbClr val="002060"/>
                </a:solidFill>
              </a:rPr>
              <a:t>Πανεπιστήμιον</a:t>
            </a:r>
            <a:r>
              <a:rPr lang="el-GR" sz="2000" dirty="0">
                <a:solidFill>
                  <a:srgbClr val="002060"/>
                </a:solidFill>
              </a:rPr>
              <a:t> Αθηνών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l-GR" sz="2000" dirty="0" err="1">
                <a:solidFill>
                  <a:srgbClr val="002060"/>
                </a:solidFill>
              </a:rPr>
              <a:t>Ζαχαρούλα</a:t>
            </a:r>
            <a:r>
              <a:rPr lang="el-GR" sz="2000" dirty="0">
                <a:solidFill>
                  <a:srgbClr val="002060"/>
                </a:solidFill>
              </a:rPr>
              <a:t> Σμυρναίου 2014. </a:t>
            </a:r>
            <a:r>
              <a:rPr lang="el-GR" sz="2000" dirty="0" err="1">
                <a:solidFill>
                  <a:srgbClr val="002060"/>
                </a:solidFill>
              </a:rPr>
              <a:t>Ζαχαρούλα</a:t>
            </a:r>
            <a:r>
              <a:rPr lang="el-GR" sz="2000" dirty="0">
                <a:solidFill>
                  <a:srgbClr val="002060"/>
                </a:solidFill>
              </a:rPr>
              <a:t> Σμυρναίου. «Παιδαγωγική ή Εκπαίδευση ΙΙ. </a:t>
            </a:r>
            <a:r>
              <a:rPr lang="el-GR" sz="2000"/>
              <a:t>Διαχείριση σχολικής τάξης». </a:t>
            </a:r>
            <a:r>
              <a:rPr lang="el-GR" sz="2000" dirty="0">
                <a:solidFill>
                  <a:srgbClr val="002060"/>
                </a:solidFill>
              </a:rPr>
              <a:t>Έκδοση: 1.0. Αθήνα 2014. </a:t>
            </a:r>
            <a:r>
              <a:rPr lang="el-GR" sz="2000" dirty="0"/>
              <a:t>Διαθέσιμο από τη δικτυακή διεύθυνση: </a:t>
            </a:r>
            <a:r>
              <a:rPr lang="en-US" sz="2000" u="sng" dirty="0">
                <a:hlinkClick r:id="rId3"/>
              </a:rPr>
              <a:t>opencourses.uoa.gr</a:t>
            </a:r>
            <a:endParaRPr lang="el-GR" sz="2000" u="sng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Κατάθλιψη</a:t>
            </a:r>
            <a:endParaRPr lang="el-G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72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</a:t>
            </a:r>
            <a:r>
              <a:rPr lang="el-GR" sz="2000" dirty="0" smtClean="0"/>
              <a:t>δεν κάνει χρήση έργων τρίτων.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 smtClean="0"/>
              <a:t>Κατηγορία 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</a:t>
            </a:r>
            <a:r>
              <a:rPr lang="el-GR" sz="2000" dirty="0" smtClean="0"/>
              <a:t>δεν κάνει </a:t>
            </a:r>
            <a:r>
              <a:rPr lang="el-GR" sz="2000" dirty="0"/>
              <a:t>χρήση </a:t>
            </a:r>
            <a:r>
              <a:rPr lang="el-GR" sz="2000" dirty="0" smtClean="0"/>
              <a:t>έργων τρίτων, 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 smtClean="0"/>
              <a:t>Κατηγορία Πίνακες</a:t>
            </a:r>
          </a:p>
        </p:txBody>
      </p:sp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648"/>
            <a:ext cx="7772400" cy="1470025"/>
          </a:xfrm>
        </p:spPr>
        <p:txBody>
          <a:bodyPr/>
          <a:lstStyle/>
          <a:p>
            <a:pPr eaLnBrk="1" hangingPunct="1"/>
            <a:r>
              <a:rPr lang="el-GR" altLang="en-US" b="1" dirty="0" smtClean="0"/>
              <a:t>Κατάθλιψη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844675"/>
            <a:ext cx="4033837" cy="20891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l-GR" altLang="en-US" sz="2000" i="1" dirty="0" smtClean="0"/>
              <a:t>«Η κατάθλιψη είναι σαν ένα πένθος για κάτι αγαπημένο που έχει χαθεί. Είτε είναι πρόσωπο είτε είναι ιδέα είτε πρόκειται για μια κατάσταση»</a:t>
            </a:r>
            <a:endParaRPr lang="en-US" altLang="en-US" sz="2000" i="1" dirty="0" smtClean="0"/>
          </a:p>
          <a:p>
            <a:pPr algn="r" eaLnBrk="1" hangingPunct="1">
              <a:lnSpc>
                <a:spcPct val="80000"/>
              </a:lnSpc>
            </a:pPr>
            <a:r>
              <a:rPr lang="el-GR" altLang="en-US" sz="2000" i="1" dirty="0" err="1" smtClean="0"/>
              <a:t>Σίγκμουντ</a:t>
            </a:r>
            <a:r>
              <a:rPr lang="el-GR" altLang="en-US" sz="2000" i="1" dirty="0" smtClean="0"/>
              <a:t> </a:t>
            </a:r>
            <a:r>
              <a:rPr lang="el-GR" altLang="en-US" sz="2000" i="1" dirty="0" err="1" smtClean="0"/>
              <a:t>Φρόϊντ</a:t>
            </a:r>
            <a:r>
              <a:rPr lang="el-GR" altLang="en-US" sz="2000" i="1" dirty="0" smtClean="0"/>
              <a:t> </a:t>
            </a:r>
            <a:endParaRPr lang="en-US" altLang="en-US" sz="2000" i="1" dirty="0" smtClean="0"/>
          </a:p>
          <a:p>
            <a:pPr algn="r" eaLnBrk="1" hangingPunct="1">
              <a:lnSpc>
                <a:spcPct val="80000"/>
              </a:lnSpc>
            </a:pPr>
            <a:r>
              <a:rPr lang="el-GR" altLang="en-US" sz="2000" i="1" dirty="0" smtClean="0"/>
              <a:t>«Πένθος Και Μελαγχολία»</a:t>
            </a:r>
            <a:r>
              <a:rPr lang="el-GR" altLang="en-US" sz="2000" i="1" dirty="0" smtClean="0"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l-GR" altLang="en-US" sz="2000" i="1" dirty="0" smtClean="0">
              <a:latin typeface="Arial Narrow" panose="020B0606020202030204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11188" y="4149725"/>
            <a:ext cx="79930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400" u="sng" dirty="0">
                <a:latin typeface="+mn-lt"/>
              </a:rPr>
              <a:t>Ορισμός</a:t>
            </a:r>
            <a:r>
              <a:rPr lang="el-GR" altLang="en-US" sz="2400" dirty="0">
                <a:latin typeface="+mn-lt"/>
              </a:rPr>
              <a:t>: Η </a:t>
            </a:r>
            <a:r>
              <a:rPr lang="el-GR" altLang="en-US" sz="2400" b="1" dirty="0">
                <a:latin typeface="+mn-lt"/>
              </a:rPr>
              <a:t>κατάθλιψη</a:t>
            </a:r>
            <a:r>
              <a:rPr lang="el-GR" altLang="en-US" sz="2400" dirty="0">
                <a:latin typeface="+mn-lt"/>
              </a:rPr>
              <a:t> είναι μία ψυχολογική κατάσταση στην οποία κυριαρχούν συναισθήματα θλίψης, απόρριψης και περιφρόνησης της προσωπικότητας ενός ατόμου από τον ίδιο του τον εαυτό. </a:t>
            </a:r>
          </a:p>
        </p:txBody>
      </p:sp>
    </p:spTree>
    <p:extLst>
      <p:ext uri="{BB962C8B-B14F-4D97-AF65-F5344CB8AC3E}">
        <p14:creationId xmlns:p14="http://schemas.microsoft.com/office/powerpoint/2010/main" val="382143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Τύποι Κατάθλιψης (1/2)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l-GR" altLang="en-US" sz="2400" dirty="0"/>
              <a:t>Λανθάνουσα Κατάθλιψη 	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l-GR" altLang="en-US" sz="2400" dirty="0"/>
              <a:t>	</a:t>
            </a:r>
          </a:p>
          <a:p>
            <a:pPr>
              <a:lnSpc>
                <a:spcPct val="70000"/>
              </a:lnSpc>
            </a:pPr>
            <a:r>
              <a:rPr lang="el-GR" altLang="en-US" sz="2400" dirty="0"/>
              <a:t>Ενδογενής Κατάθλιψη 	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l-GR" altLang="en-US" sz="2400" dirty="0"/>
              <a:t>	</a:t>
            </a:r>
          </a:p>
          <a:p>
            <a:pPr>
              <a:lnSpc>
                <a:spcPct val="70000"/>
              </a:lnSpc>
            </a:pPr>
            <a:r>
              <a:rPr lang="el-GR" altLang="en-US" sz="2400" dirty="0"/>
              <a:t>Αντιδραστική Κατάθλιψη 	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l-GR" altLang="en-US" sz="2400" dirty="0"/>
              <a:t>	</a:t>
            </a:r>
          </a:p>
          <a:p>
            <a:pPr>
              <a:lnSpc>
                <a:spcPct val="70000"/>
              </a:lnSpc>
            </a:pPr>
            <a:r>
              <a:rPr lang="el-GR" altLang="en-US" sz="2400" dirty="0"/>
              <a:t>Μελαγχολία 	</a:t>
            </a:r>
          </a:p>
          <a:p>
            <a:pPr>
              <a:lnSpc>
                <a:spcPct val="70000"/>
              </a:lnSpc>
              <a:buFontTx/>
              <a:buNone/>
            </a:pPr>
            <a:endParaRPr lang="el-GR" altLang="en-US" sz="2400" dirty="0"/>
          </a:p>
          <a:p>
            <a:pPr>
              <a:lnSpc>
                <a:spcPct val="70000"/>
              </a:lnSpc>
            </a:pPr>
            <a:r>
              <a:rPr lang="el-GR" altLang="en-US" sz="2400" dirty="0" err="1"/>
              <a:t>Ψυχωσική</a:t>
            </a:r>
            <a:r>
              <a:rPr lang="el-GR" altLang="en-US" sz="2400" dirty="0"/>
              <a:t> Κατάθλιψη 	</a:t>
            </a:r>
          </a:p>
          <a:p>
            <a:pPr>
              <a:lnSpc>
                <a:spcPct val="70000"/>
              </a:lnSpc>
              <a:buFontTx/>
              <a:buNone/>
            </a:pPr>
            <a:endParaRPr lang="el-GR" altLang="en-US" sz="2400" dirty="0"/>
          </a:p>
          <a:p>
            <a:pPr>
              <a:lnSpc>
                <a:spcPct val="70000"/>
              </a:lnSpc>
            </a:pPr>
            <a:r>
              <a:rPr lang="el-GR" altLang="en-US" sz="2400" dirty="0"/>
              <a:t>Μανιοκατάθλιψη</a:t>
            </a:r>
          </a:p>
        </p:txBody>
      </p:sp>
    </p:spTree>
    <p:extLst>
      <p:ext uri="{BB962C8B-B14F-4D97-AF65-F5344CB8AC3E}">
        <p14:creationId xmlns:p14="http://schemas.microsoft.com/office/powerpoint/2010/main" val="179845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Τύποι Κατάθλιψης (2/2)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70000"/>
              </a:lnSpc>
            </a:pPr>
            <a:r>
              <a:rPr lang="el-GR" altLang="en-US" sz="2400" dirty="0" smtClean="0"/>
              <a:t>Άτυπη Κατάθλιψη 	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l-GR" altLang="en-US" sz="2400" dirty="0" smtClean="0"/>
              <a:t>		</a:t>
            </a:r>
          </a:p>
          <a:p>
            <a:pPr eaLnBrk="1" hangingPunct="1">
              <a:lnSpc>
                <a:spcPct val="70000"/>
              </a:lnSpc>
            </a:pPr>
            <a:r>
              <a:rPr lang="el-GR" altLang="en-US" sz="2400" dirty="0" smtClean="0"/>
              <a:t>Αγχώδης Κατάθλιψη 	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l-GR" altLang="en-US" sz="2400" dirty="0" smtClean="0"/>
              <a:t>		</a:t>
            </a:r>
          </a:p>
          <a:p>
            <a:pPr eaLnBrk="1" hangingPunct="1">
              <a:lnSpc>
                <a:spcPct val="70000"/>
              </a:lnSpc>
            </a:pPr>
            <a:r>
              <a:rPr lang="el-GR" altLang="en-US" sz="2400" dirty="0" smtClean="0"/>
              <a:t>Επιλόχεια Κατάθλιψη 	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l-GR" altLang="en-US" sz="2400" dirty="0" smtClean="0"/>
              <a:t>		</a:t>
            </a:r>
          </a:p>
          <a:p>
            <a:pPr eaLnBrk="1" hangingPunct="1">
              <a:lnSpc>
                <a:spcPct val="70000"/>
              </a:lnSpc>
            </a:pPr>
            <a:r>
              <a:rPr lang="el-GR" altLang="en-US" sz="2400" dirty="0" err="1" smtClean="0"/>
              <a:t>Υποστροφική</a:t>
            </a:r>
            <a:r>
              <a:rPr lang="el-GR" altLang="en-US" sz="2400" dirty="0" smtClean="0"/>
              <a:t> Κατάθλιψη 	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l-GR" altLang="en-US" sz="2400" dirty="0" smtClean="0"/>
              <a:t>		</a:t>
            </a:r>
          </a:p>
          <a:p>
            <a:pPr eaLnBrk="1" hangingPunct="1">
              <a:lnSpc>
                <a:spcPct val="70000"/>
              </a:lnSpc>
            </a:pPr>
            <a:r>
              <a:rPr lang="el-GR" altLang="en-US" sz="2400" dirty="0" smtClean="0"/>
              <a:t>Πένθος 	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l-GR" altLang="en-US" sz="2400" dirty="0" smtClean="0"/>
              <a:t>		</a:t>
            </a:r>
          </a:p>
          <a:p>
            <a:pPr eaLnBrk="1" hangingPunct="1">
              <a:lnSpc>
                <a:spcPct val="70000"/>
              </a:lnSpc>
            </a:pPr>
            <a:r>
              <a:rPr lang="el-GR" altLang="en-US" sz="2400" dirty="0" err="1" smtClean="0"/>
              <a:t>Προεμμηνορρυσιακή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Δυσφορική</a:t>
            </a:r>
            <a:r>
              <a:rPr lang="el-GR" altLang="en-US" sz="2400" dirty="0" smtClean="0"/>
              <a:t> Διαταραχή 	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l-GR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7503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Αίτια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62880" y="1196752"/>
            <a:ext cx="8229600" cy="4525963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el-GR" altLang="en-US" sz="2800" dirty="0" smtClean="0"/>
          </a:p>
          <a:p>
            <a:pPr algn="l" eaLnBrk="1" hangingPunct="1">
              <a:lnSpc>
                <a:spcPct val="80000"/>
              </a:lnSpc>
            </a:pPr>
            <a:endParaRPr lang="el-GR" altLang="en-US" sz="2800" dirty="0" smtClean="0"/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l-GR" altLang="en-US" sz="2800" dirty="0" smtClean="0"/>
              <a:t>Γενετικοί Παράγοντες</a:t>
            </a:r>
          </a:p>
          <a:p>
            <a:pPr algn="l" eaLnBrk="1" hangingPunct="1">
              <a:lnSpc>
                <a:spcPct val="80000"/>
              </a:lnSpc>
            </a:pPr>
            <a:endParaRPr lang="el-GR" altLang="en-US" sz="2800" dirty="0" smtClean="0"/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l-GR" altLang="en-US" sz="2800" dirty="0" smtClean="0"/>
              <a:t>Βιολογικοί Παράγοντες</a:t>
            </a:r>
          </a:p>
          <a:p>
            <a:pPr algn="l" eaLnBrk="1" hangingPunct="1">
              <a:lnSpc>
                <a:spcPct val="80000"/>
              </a:lnSpc>
            </a:pPr>
            <a:endParaRPr lang="el-GR" altLang="en-US" sz="2800" dirty="0" smtClean="0"/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l-GR" altLang="en-US" sz="2800" dirty="0" smtClean="0"/>
              <a:t>Ψυχοκοινωνικοί Παράγοντες</a:t>
            </a:r>
          </a:p>
        </p:txBody>
      </p:sp>
    </p:spTree>
    <p:extLst>
      <p:ext uri="{BB962C8B-B14F-4D97-AF65-F5344CB8AC3E}">
        <p14:creationId xmlns:p14="http://schemas.microsoft.com/office/powerpoint/2010/main" val="3019334864"/>
      </p:ext>
    </p:extLst>
  </p:cSld>
  <p:clrMapOvr>
    <a:masterClrMapping/>
  </p:clrMapOvr>
  <p:transition>
    <p:randomBar dir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n-US" dirty="0" smtClean="0"/>
              <a:t>Γενετικοί Παράγοντες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Βαθμός συγγένειας με καταθλιπτικούς</a:t>
            </a:r>
          </a:p>
          <a:p>
            <a:pPr eaLnBrk="1" hangingPunct="1">
              <a:buFontTx/>
              <a:buNone/>
            </a:pPr>
            <a:endParaRPr lang="el-GR" altLang="en-US" dirty="0" smtClean="0"/>
          </a:p>
          <a:p>
            <a:pPr eaLnBrk="1" hangingPunct="1"/>
            <a:r>
              <a:rPr lang="el-GR" altLang="en-US" dirty="0" smtClean="0"/>
              <a:t>Κληρονομικότητα (γονίδια)</a:t>
            </a:r>
          </a:p>
          <a:p>
            <a:pPr eaLnBrk="1" hangingPunct="1">
              <a:buFontTx/>
              <a:buNone/>
            </a:pP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997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Βιολογικοί Παράγοντες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400" dirty="0" smtClean="0"/>
              <a:t>Νευροδιαβιβαστές (βιοχημικές ουσίες, μέσω των οποίων επικοινωνούν τα νευρικά κύτταρα του εγκεφάλου, </a:t>
            </a:r>
            <a:r>
              <a:rPr lang="el-GR" altLang="en-US" sz="2400" dirty="0" err="1" smtClean="0"/>
              <a:t>σεροτονίνη</a:t>
            </a:r>
            <a:r>
              <a:rPr lang="el-GR" altLang="en-US" sz="2400" dirty="0" smtClean="0"/>
              <a:t> και </a:t>
            </a:r>
            <a:r>
              <a:rPr lang="el-GR" altLang="en-US" sz="2400" dirty="0" err="1" smtClean="0"/>
              <a:t>νοραδρεναλίνη</a:t>
            </a:r>
            <a:r>
              <a:rPr lang="el-GR" alt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n-US" sz="2400" dirty="0" smtClean="0"/>
              <a:t>Μερικές μη ψυχιατρικές νόσοι του Κεντρικού Νευρικού Συστήματος , ενδοκρινικές διαταραχές, λοιμώδη και </a:t>
            </a:r>
            <a:r>
              <a:rPr lang="el-GR" altLang="en-US" sz="2400" dirty="0" err="1" smtClean="0"/>
              <a:t>αυτοάνοσα</a:t>
            </a:r>
            <a:r>
              <a:rPr lang="el-GR" altLang="en-US" sz="2400" dirty="0" smtClean="0"/>
              <a:t> νοσήματα, αναιμίες, </a:t>
            </a:r>
            <a:r>
              <a:rPr lang="el-GR" altLang="en-US" sz="2400" dirty="0" err="1" smtClean="0"/>
              <a:t>εξαρτησιογόνες</a:t>
            </a:r>
            <a:r>
              <a:rPr lang="el-GR" altLang="en-US" sz="2400" dirty="0" smtClean="0"/>
              <a:t> ουσίες καθώς και όγκοι του γαστρεντερικού</a:t>
            </a:r>
            <a:r>
              <a:rPr lang="en-US" altLang="en-US" sz="2400" dirty="0" smtClean="0"/>
              <a:t> </a:t>
            </a:r>
            <a:r>
              <a:rPr lang="el-GR" altLang="en-US" sz="2400" dirty="0" smtClean="0"/>
              <a:t>συστήματος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4145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Ψυχοκοινωνικοί Παράγοντες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n-US" sz="2400" dirty="0" smtClean="0"/>
              <a:t>Στέρηση των γονέων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2400" dirty="0" smtClean="0"/>
              <a:t>Ενδοοικογενειακές σχέσεις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2400" dirty="0" smtClean="0"/>
              <a:t>Έκθεση σε σωματική ή φυσική βία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2400" dirty="0" err="1" smtClean="0"/>
              <a:t>Στρεσσογόνα</a:t>
            </a:r>
            <a:r>
              <a:rPr lang="el-GR" altLang="en-US" sz="2400" dirty="0" smtClean="0"/>
              <a:t> γεγονότα ζωής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2400" dirty="0" smtClean="0"/>
              <a:t>Ο τρόπος με τον οποίο οι άνθρωποι σκέφτονται, αντιλαμβάνονται και αναπαριστούν τον κόσμο και την πραγματικότητα </a:t>
            </a:r>
          </a:p>
        </p:txBody>
      </p:sp>
    </p:spTree>
    <p:extLst>
      <p:ext uri="{BB962C8B-B14F-4D97-AF65-F5344CB8AC3E}">
        <p14:creationId xmlns:p14="http://schemas.microsoft.com/office/powerpoint/2010/main" val="19708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617</Words>
  <Application>Microsoft Office PowerPoint</Application>
  <PresentationFormat>On-screen Show (4:3)</PresentationFormat>
  <Paragraphs>145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Wingdings</vt:lpstr>
      <vt:lpstr>Θέμα του Office</vt:lpstr>
      <vt:lpstr>Παιδαγωγική ή Εκπαίδευση ΙΙ</vt:lpstr>
      <vt:lpstr>Κατάθλιψη</vt:lpstr>
      <vt:lpstr>Κατάθλιψη</vt:lpstr>
      <vt:lpstr>Τύποι Κατάθλιψης (1/2)</vt:lpstr>
      <vt:lpstr>Τύποι Κατάθλιψης (2/2)</vt:lpstr>
      <vt:lpstr>Αίτια</vt:lpstr>
      <vt:lpstr>Γενετικοί Παράγοντες</vt:lpstr>
      <vt:lpstr>Βιολογικοί Παράγοντες </vt:lpstr>
      <vt:lpstr>Ψυχοκοινωνικοί Παράγοντες </vt:lpstr>
      <vt:lpstr>Συμπτώματα (1/2)</vt:lpstr>
      <vt:lpstr>Συμπτώματα (2/2)</vt:lpstr>
      <vt:lpstr>Οι συνέπειες της Κατάθλιψης </vt:lpstr>
      <vt:lpstr>Τέλος ενότητας 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Παιδαγωγική ή Εκπαίδευση ΙΙ</dc:title>
  <dc:creator>Zaxaroula Smyrneou</dc:creator>
  <dc:description>Revised as open courseware, Katerina Garga. 2014
Templates noc.uoa.gr for opencourses.uoa.gr</dc:description>
  <cp:lastModifiedBy>Costas</cp:lastModifiedBy>
  <cp:revision>210</cp:revision>
  <dcterms:created xsi:type="dcterms:W3CDTF">2012-09-06T09:03:05Z</dcterms:created>
  <dcterms:modified xsi:type="dcterms:W3CDTF">2015-01-16T11:36:16Z</dcterms:modified>
</cp:coreProperties>
</file>