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9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4" r:id="rId13"/>
    <p:sldId id="336" r:id="rId14"/>
    <p:sldId id="337" r:id="rId15"/>
    <p:sldId id="338" r:id="rId16"/>
    <p:sldId id="299" r:id="rId17"/>
    <p:sldId id="292" r:id="rId18"/>
    <p:sldId id="291" r:id="rId19"/>
    <p:sldId id="294" r:id="rId20"/>
    <p:sldId id="293" r:id="rId21"/>
    <p:sldId id="300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39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4"/>
            <p14:sldId id="336"/>
            <p14:sldId id="337"/>
            <p14:sldId id="338"/>
            <p14:sldId id="299"/>
            <p14:sldId id="292"/>
            <p14:sldId id="291"/>
            <p14:sldId id="294"/>
          </p14:sldIdLst>
        </p14:section>
        <p14:section name="Σημειώματα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1" d="100"/>
          <a:sy n="81" d="100"/>
        </p:scale>
        <p:origin x="9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4E0F2-B030-4A2D-A39B-7127543A02AC}" type="datetimeFigureOut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AAF8-F44D-4968-BF07-BC8DCCD375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16/1/2015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35F190-C073-49E6-898E-1B4C7918C226}" type="slidenum">
              <a:rPr lang="el-GR" altLang="en-US">
                <a:latin typeface="Calibri" panose="020F0502020204030204" pitchFamily="34" charset="0"/>
              </a:rPr>
              <a:pPr/>
              <a:t>11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454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B35F190-C073-49E6-898E-1B4C7918C226}" type="slidenum">
              <a:rPr lang="el-GR" altLang="en-US">
                <a:latin typeface="Calibri" panose="020F0502020204030204" pitchFamily="34" charset="0"/>
              </a:rPr>
              <a:pPr/>
              <a:t>12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136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117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2945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8285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280460-9887-46A1-B4FE-A91C41A3EFD9}" type="slidenum">
              <a:rPr lang="el-GR" altLang="en-US">
                <a:latin typeface="Calibri" panose="020F0502020204030204" pitchFamily="34" charset="0"/>
              </a:rPr>
              <a:pPr/>
              <a:t>3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38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5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C0C9F7B-61E2-4793-9EBD-01F99485B8DB}" type="slidenum">
              <a:rPr lang="el-GR" altLang="en-US">
                <a:latin typeface="Calibri" panose="020F0502020204030204" pitchFamily="34" charset="0"/>
              </a:rPr>
              <a:pPr/>
              <a:t>4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4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150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D11DC1-2DFE-4F58-8131-0F4CDD7F95D2}" type="slidenum">
              <a:rPr lang="el-GR" altLang="en-US">
                <a:latin typeface="Calibri" panose="020F0502020204030204" pitchFamily="34" charset="0"/>
              </a:rPr>
              <a:pPr/>
              <a:t>5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8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5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3D31352-8248-43CA-8FC7-4DF7F077F888}" type="slidenum">
              <a:rPr lang="el-GR" altLang="en-US">
                <a:latin typeface="Calibri" panose="020F0502020204030204" pitchFamily="34" charset="0"/>
              </a:rPr>
              <a:pPr/>
              <a:t>6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24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5637F2-0589-4A99-91F7-522762B51188}" type="slidenum">
              <a:rPr lang="el-GR" altLang="en-US">
                <a:latin typeface="Calibri" panose="020F0502020204030204" pitchFamily="34" charset="0"/>
              </a:rPr>
              <a:pPr/>
              <a:t>7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0101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7651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9E71D1-E224-4A2A-852C-4279A0D6B34B}" type="slidenum">
              <a:rPr lang="el-GR" altLang="en-US">
                <a:latin typeface="Calibri" panose="020F0502020204030204" pitchFamily="34" charset="0"/>
              </a:rPr>
              <a:pPr/>
              <a:t>8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466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9699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BE9F5A-2156-4E5C-B273-82854F52CB8B}" type="slidenum">
              <a:rPr lang="el-GR" altLang="en-US">
                <a:latin typeface="Calibri" panose="020F0502020204030204" pitchFamily="34" charset="0"/>
              </a:rPr>
              <a:pPr/>
              <a:t>9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38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1747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354F46-F679-4E84-A563-C4472B473321}" type="slidenum">
              <a:rPr lang="el-GR" altLang="en-US">
                <a:latin typeface="Calibri" panose="020F0502020204030204" pitchFamily="34" charset="0"/>
              </a:rPr>
              <a:pPr/>
              <a:t>10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9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10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9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kern="1200" dirty="0" smtClean="0">
                <a:solidFill>
                  <a:srgbClr val="5075BC"/>
                </a:solidFill>
                <a:latin typeface="+mn-lt"/>
                <a:ea typeface="+mn-ea"/>
                <a:cs typeface="+mn-cs"/>
              </a:rPr>
              <a:t>Διαχείριση σχολικής τάξης</a:t>
            </a:r>
            <a:endParaRPr lang="en-US" sz="1000" kern="1200" dirty="0">
              <a:solidFill>
                <a:srgbClr val="5075B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consortium.org/research%20/baron_model_of_emotional_social_intelligenc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consortium.org/%20research/Assessing_Emotional_Intelligence_Competencies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consortium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iconsortium.org/%20research/ECI_Tech_Manual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Παιδαγωγική ή Εκπαίδευση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8: </a:t>
            </a:r>
            <a:r>
              <a:rPr lang="el-GR" sz="2800" dirty="0" smtClean="0"/>
              <a:t>Διαχείριση σχολικής τάξης</a:t>
            </a:r>
            <a:endParaRPr lang="el-GR" sz="2800" dirty="0" smtClean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  <a:p>
            <a:endParaRPr lang="el-GR" sz="2800" dirty="0" smtClean="0"/>
          </a:p>
          <a:p>
            <a:r>
              <a:rPr lang="el-GR" sz="2800" dirty="0" err="1" smtClean="0"/>
              <a:t>Ζαχαρούλα</a:t>
            </a:r>
            <a:r>
              <a:rPr lang="el-GR" sz="2800" dirty="0" smtClean="0"/>
              <a:t> Σμυρναίου</a:t>
            </a:r>
          </a:p>
          <a:p>
            <a:r>
              <a:rPr lang="el-GR" sz="2800" dirty="0" smtClean="0"/>
              <a:t>Σχολή: Φιλοσοφική </a:t>
            </a:r>
          </a:p>
          <a:p>
            <a:r>
              <a:rPr lang="el-GR" sz="2800" dirty="0" smtClean="0"/>
              <a:t>Τμήμα: Φιλοσοφίας, Παιδαγωγικής και Ψυχολογίας</a:t>
            </a:r>
            <a:endParaRPr lang="en-US" sz="2800" dirty="0" smtClean="0"/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ΣΝ κατ</a:t>
            </a:r>
            <a:r>
              <a:rPr lang="el-GR" dirty="0"/>
              <a:t>ά</a:t>
            </a:r>
            <a:r>
              <a:rPr lang="el-GR" dirty="0" smtClean="0"/>
              <a:t> του </a:t>
            </a:r>
            <a:r>
              <a:rPr lang="el-GR" dirty="0" err="1" smtClean="0"/>
              <a:t>Bar</a:t>
            </a:r>
            <a:r>
              <a:rPr lang="el-GR" dirty="0" smtClean="0"/>
              <a:t>-On (1997) </a:t>
            </a:r>
            <a:endParaRPr lang="el-GR" dirty="0"/>
          </a:p>
        </p:txBody>
      </p:sp>
      <p:sp>
        <p:nvSpPr>
          <p:cNvPr id="30722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/>
              <a:t>Σύζευξη συναισθηματικών και </a:t>
            </a:r>
          </a:p>
          <a:p>
            <a:pPr eaLnBrk="1" hangingPunct="1"/>
            <a:r>
              <a:rPr lang="el-GR" altLang="en-US" sz="2800" dirty="0" smtClean="0"/>
              <a:t>κοινωνικών δεξιοτήτων καθώς και </a:t>
            </a:r>
          </a:p>
          <a:p>
            <a:pPr eaLnBrk="1" hangingPunct="1"/>
            <a:r>
              <a:rPr lang="el-GR" altLang="en-US" sz="2800" dirty="0" smtClean="0"/>
              <a:t>των ικανοτήτων που επηρεάζουν την  «έξυπνη» (</a:t>
            </a:r>
            <a:r>
              <a:rPr lang="el-GR" altLang="en-US" sz="2800" dirty="0" err="1" smtClean="0"/>
              <a:t>intelligent</a:t>
            </a:r>
            <a:r>
              <a:rPr lang="el-GR" altLang="en-US" sz="2800" dirty="0" smtClean="0"/>
              <a:t>)  συμπεριφορά.  </a:t>
            </a:r>
          </a:p>
          <a:p>
            <a:pPr eaLnBrk="1" hangingPunct="1"/>
            <a:r>
              <a:rPr lang="el-GR" altLang="en-US" sz="2800" dirty="0" smtClean="0"/>
              <a:t>Ορίζει τη συναισθηματική –κοινωνική </a:t>
            </a:r>
            <a:r>
              <a:rPr lang="el-GR" altLang="en-US" sz="2800" b="1" dirty="0" smtClean="0"/>
              <a:t>νοημοσύνη </a:t>
            </a:r>
            <a:r>
              <a:rPr lang="el-GR" altLang="en-US" sz="2800" dirty="0" smtClean="0"/>
              <a:t>(ΚΣΝ)</a:t>
            </a:r>
          </a:p>
          <a:p>
            <a:pPr eaLnBrk="1" hangingPunct="1"/>
            <a:endParaRPr lang="el-GR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6631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Aron</a:t>
            </a:r>
            <a:r>
              <a:rPr lang="el-GR" altLang="en-US" sz="2200" dirty="0" smtClean="0"/>
              <a:t>, </a:t>
            </a:r>
            <a:r>
              <a:rPr lang="en-US" altLang="en-US" sz="2200" dirty="0" smtClean="0"/>
              <a:t>Elaine N</a:t>
            </a:r>
            <a:r>
              <a:rPr lang="el-GR" altLang="en-US" sz="2200" dirty="0" smtClean="0"/>
              <a:t>., Μήπως </a:t>
            </a:r>
            <a:r>
              <a:rPr lang="el-GR" altLang="en-US" sz="2200" dirty="0" err="1" smtClean="0"/>
              <a:t>παραείστε</a:t>
            </a:r>
            <a:r>
              <a:rPr lang="el-GR" altLang="en-US" sz="2200" dirty="0" smtClean="0"/>
              <a:t> ευαίσθητοι, μετ.  Αναστασία </a:t>
            </a:r>
            <a:r>
              <a:rPr lang="el-GR" altLang="en-US" sz="2200" dirty="0" err="1" smtClean="0"/>
              <a:t>Μάντεση</a:t>
            </a:r>
            <a:r>
              <a:rPr lang="el-GR" altLang="en-US" sz="2200" dirty="0" smtClean="0"/>
              <a:t>, </a:t>
            </a:r>
            <a:r>
              <a:rPr lang="el-GR" altLang="en-US" sz="2200" dirty="0" err="1" smtClean="0"/>
              <a:t>εκδ</a:t>
            </a:r>
            <a:r>
              <a:rPr lang="el-GR" altLang="en-US" sz="2200" dirty="0" smtClean="0"/>
              <a:t>. Ελληνικά Γράμματα, Αθήνα 1999.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err="1" smtClean="0"/>
              <a:t>Filliozat</a:t>
            </a:r>
            <a:r>
              <a:rPr lang="el-GR" altLang="en-US" sz="2200" dirty="0" smtClean="0"/>
              <a:t>, </a:t>
            </a:r>
            <a:r>
              <a:rPr lang="en-US" altLang="en-US" sz="2200" dirty="0" smtClean="0"/>
              <a:t>Isabelle</a:t>
            </a:r>
            <a:r>
              <a:rPr lang="el-GR" altLang="en-US" sz="2200" dirty="0" smtClean="0"/>
              <a:t>, Η νοημοσύνη της καρδιάς, μετ. Βασιλική Κοκκίνου, </a:t>
            </a:r>
            <a:r>
              <a:rPr lang="el-GR" altLang="en-US" sz="2200" dirty="0" err="1" smtClean="0"/>
              <a:t>εκδ</a:t>
            </a:r>
            <a:r>
              <a:rPr lang="el-GR" altLang="en-US" sz="2200" dirty="0" smtClean="0"/>
              <a:t>. Ενάλιος, Αθήνα 2001.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Goleman</a:t>
            </a:r>
            <a:r>
              <a:rPr lang="el-GR" altLang="en-US" sz="2200" dirty="0" smtClean="0"/>
              <a:t>, </a:t>
            </a:r>
            <a:r>
              <a:rPr lang="en-US" altLang="en-US" sz="2200" dirty="0" smtClean="0"/>
              <a:t>Daniel</a:t>
            </a:r>
            <a:r>
              <a:rPr lang="el-GR" altLang="en-US" sz="2200" dirty="0" smtClean="0"/>
              <a:t>, Η συναισθηματική νοημοσύνη, μετ.  Άννα Παπασταύρου, </a:t>
            </a:r>
            <a:r>
              <a:rPr lang="el-GR" altLang="en-US" sz="2200" dirty="0" err="1" smtClean="0"/>
              <a:t>εκδ</a:t>
            </a:r>
            <a:r>
              <a:rPr lang="el-GR" altLang="en-US" sz="2200" dirty="0" smtClean="0"/>
              <a:t>. Ελληνικά Γράμματα, Αθήνα 2999.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smtClean="0"/>
              <a:t>Goleman</a:t>
            </a:r>
            <a:r>
              <a:rPr lang="el-GR" altLang="en-US" sz="2200" dirty="0" smtClean="0"/>
              <a:t>, </a:t>
            </a:r>
            <a:r>
              <a:rPr lang="en-US" altLang="en-US" sz="2200" dirty="0" smtClean="0"/>
              <a:t>Daniel</a:t>
            </a:r>
            <a:r>
              <a:rPr lang="el-GR" altLang="en-US" sz="2200" dirty="0" smtClean="0"/>
              <a:t>,  Καταστροφικά συναισθήματα, μετ.  Κατερίνα Ροντογιάννη, </a:t>
            </a:r>
            <a:r>
              <a:rPr lang="el-GR" altLang="en-US" sz="2200" dirty="0" err="1" smtClean="0"/>
              <a:t>εκδ</a:t>
            </a:r>
            <a:r>
              <a:rPr lang="el-GR" altLang="en-US" sz="2200" dirty="0" smtClean="0"/>
              <a:t>. Ελληνικά Γράμματα, Αθήνα 2005.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200" dirty="0" err="1" smtClean="0"/>
              <a:t>Gottman</a:t>
            </a:r>
            <a:r>
              <a:rPr lang="el-GR" altLang="en-US" sz="2200" dirty="0" smtClean="0"/>
              <a:t>, </a:t>
            </a:r>
            <a:r>
              <a:rPr lang="en-US" altLang="en-US" sz="2200" dirty="0" smtClean="0"/>
              <a:t>John</a:t>
            </a:r>
            <a:r>
              <a:rPr lang="el-GR" altLang="en-US" sz="2200" dirty="0" smtClean="0"/>
              <a:t>,  Η συναισθηματική νοημοσύνη των παιδιών, μετ. Χρύσα Ξενάκη, </a:t>
            </a:r>
            <a:r>
              <a:rPr lang="el-GR" altLang="en-US" sz="2200" dirty="0" err="1" smtClean="0"/>
              <a:t>εκδ</a:t>
            </a:r>
            <a:r>
              <a:rPr lang="el-GR" altLang="en-US" sz="2200" dirty="0" smtClean="0"/>
              <a:t>. Ελληνικά Γράμματα, Αθήνα 2009.</a:t>
            </a:r>
          </a:p>
          <a:p>
            <a:pPr>
              <a:lnSpc>
                <a:spcPct val="80000"/>
              </a:lnSpc>
            </a:pPr>
            <a:r>
              <a:rPr lang="en-US" altLang="en-US" sz="2200" dirty="0"/>
              <a:t>Bar-On, R. (2005). The Bar-On model of emotional-social intelligence. In P. </a:t>
            </a:r>
            <a:r>
              <a:rPr lang="en-US" altLang="en-US" sz="2200" dirty="0" err="1"/>
              <a:t>Fernández-Berrocal</a:t>
            </a:r>
            <a:r>
              <a:rPr lang="en-US" altLang="en-US" sz="2200" dirty="0"/>
              <a:t> and N. </a:t>
            </a:r>
            <a:r>
              <a:rPr lang="en-US" altLang="en-US" sz="2200" dirty="0" err="1"/>
              <a:t>Extremera</a:t>
            </a:r>
            <a:r>
              <a:rPr lang="en-US" altLang="en-US" sz="2200" dirty="0"/>
              <a:t> (Guest Editors), Special Issue on Emotional Intelligence. </a:t>
            </a:r>
            <a:r>
              <a:rPr lang="en-US" altLang="en-US" sz="2200" dirty="0" err="1"/>
              <a:t>Psicothema</a:t>
            </a:r>
            <a:r>
              <a:rPr lang="en-US" altLang="en-US" sz="2200" dirty="0"/>
              <a:t>, 17.  Retrieved August 20, from </a:t>
            </a:r>
            <a:r>
              <a:rPr lang="en-US" altLang="en-US" sz="2200" u="sng" dirty="0">
                <a:hlinkClick r:id="rId3"/>
              </a:rPr>
              <a:t>http://www.eiconsortium.org/research /baron_model_of_emotional_social_intelligence.pdf</a:t>
            </a:r>
            <a:endParaRPr lang="el-GR" altLang="en-US" sz="2200" dirty="0"/>
          </a:p>
          <a:p>
            <a:pPr>
              <a:lnSpc>
                <a:spcPct val="80000"/>
              </a:lnSpc>
            </a:pPr>
            <a:r>
              <a:rPr lang="pt-PT" altLang="en-US" sz="2200" dirty="0"/>
              <a:t>Boyatzis, R. E., &amp; Sala, F. (2004). </a:t>
            </a:r>
            <a:r>
              <a:rPr lang="en-US" altLang="en-US" sz="2200" dirty="0"/>
              <a:t>The Emotional Competency Inventory (ECI). In Glenn </a:t>
            </a:r>
            <a:r>
              <a:rPr lang="en-US" altLang="en-US" sz="2200" dirty="0" err="1"/>
              <a:t>Geher</a:t>
            </a:r>
            <a:r>
              <a:rPr lang="en-US" altLang="en-US" sz="2200" dirty="0"/>
              <a:t> (Ed.), Measuring emotional intelligence: Common ground and controversy. Hauppauge, NY: Nova Science Publishers. Retrieved August 8, 2005 from  </a:t>
            </a:r>
            <a:r>
              <a:rPr lang="en-US" altLang="en-US" sz="2200" u="sng" dirty="0">
                <a:hlinkClick r:id="rId4"/>
              </a:rPr>
              <a:t>http://www.eiconsortium.org/ research/Assessing_Emotional_Intelligence_Competencies.pdf</a:t>
            </a:r>
            <a:endParaRPr lang="el-GR" altLang="en-US" sz="2200" dirty="0"/>
          </a:p>
          <a:p>
            <a:pPr eaLnBrk="1" hangingPunct="1">
              <a:lnSpc>
                <a:spcPct val="80000"/>
              </a:lnSpc>
            </a:pPr>
            <a:endParaRPr lang="el-GR" altLang="en-US" sz="2000" dirty="0" smtClean="0"/>
          </a:p>
          <a:p>
            <a:pPr eaLnBrk="1" hangingPunct="1">
              <a:lnSpc>
                <a:spcPct val="80000"/>
              </a:lnSpc>
            </a:pPr>
            <a:endParaRPr lang="el-GR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229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Βιβλιογραφία,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528" y="1556792"/>
            <a:ext cx="8712968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 err="1" smtClean="0"/>
              <a:t>Cherniss</a:t>
            </a:r>
            <a:r>
              <a:rPr lang="en-US" altLang="en-US" sz="2000" dirty="0"/>
              <a:t>, C.  (2000). Emotional intelligence: What it is and why it matters. Paper presented at the annual meeting of the society for industrial and organizational psychology, New Orleans, LA. Retrieved August 8 from </a:t>
            </a:r>
            <a:r>
              <a:rPr lang="en-US" altLang="en-US" sz="2000" dirty="0">
                <a:hlinkClick r:id="rId3"/>
              </a:rPr>
              <a:t>www.eiconsortium.org</a:t>
            </a:r>
            <a:r>
              <a:rPr lang="en-US" altLang="en-US" sz="2000" dirty="0"/>
              <a:t> </a:t>
            </a:r>
            <a:endParaRPr lang="en-US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/>
              <a:t>Matthews, G.  </a:t>
            </a:r>
            <a:r>
              <a:rPr lang="en-US" altLang="en-US" sz="2000" dirty="0" err="1"/>
              <a:t>Zeidner</a:t>
            </a:r>
            <a:r>
              <a:rPr lang="en-US" altLang="en-US" sz="2000" dirty="0"/>
              <a:t>, M., &amp; Roberts, R. (2005). Emotional Intelligence. An elusive ability? In </a:t>
            </a:r>
            <a:r>
              <a:rPr lang="en-US" altLang="en-US" sz="2000" dirty="0" err="1"/>
              <a:t>Wilhem</a:t>
            </a:r>
            <a:r>
              <a:rPr lang="en-US" altLang="en-US" sz="2000" dirty="0"/>
              <a:t>, O. &amp; Randal., E. (</a:t>
            </a:r>
            <a:r>
              <a:rPr lang="en-US" altLang="en-US" sz="2000" dirty="0" err="1"/>
              <a:t>eds</a:t>
            </a:r>
            <a:r>
              <a:rPr lang="en-US" altLang="en-US" sz="2000" dirty="0"/>
              <a:t>). Handbook of understanding and measuring intelligence. USA: Sage Publications. </a:t>
            </a:r>
            <a:endParaRPr lang="el-GR" altLang="en-US" sz="2000" dirty="0" smtClean="0"/>
          </a:p>
          <a:p>
            <a:pPr>
              <a:lnSpc>
                <a:spcPct val="80000"/>
              </a:lnSpc>
            </a:pPr>
            <a:r>
              <a:rPr lang="en-US" altLang="en-US" sz="2000" dirty="0"/>
              <a:t>Mayer J., Caruso D., </a:t>
            </a:r>
            <a:r>
              <a:rPr lang="en-US" altLang="en-US" sz="2000" dirty="0" err="1"/>
              <a:t>Salovey</a:t>
            </a:r>
            <a:r>
              <a:rPr lang="en-US" altLang="en-US" sz="2000" dirty="0"/>
              <a:t> P. (1999). Emotional intelligence meets traditional standards for an intelligence.Intelligence,27,267-298.</a:t>
            </a:r>
            <a:endParaRPr lang="el-GR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Sala, F. (2002). Emotional Competence inventory (ECI).Technical manual.  Retrieved  September 4, 2005, from  Hay Group web site </a:t>
            </a:r>
            <a:r>
              <a:rPr lang="en-US" altLang="en-US" sz="2000" u="sng" dirty="0">
                <a:hlinkClick r:id="rId4"/>
              </a:rPr>
              <a:t>http://www.eiconsortium.org/ research/ECI_Tech_Manual.pdf</a:t>
            </a:r>
            <a:endParaRPr lang="el-GR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Sternberg, R. J. (1996). Successful intelligence: How practical and creative intelligence determine success in life. New York: Simon and Shuster</a:t>
            </a:r>
            <a:endParaRPr lang="el-GR" altLang="en-US" sz="20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Stone-</a:t>
            </a:r>
            <a:r>
              <a:rPr lang="en-US" altLang="en-US" sz="2000" dirty="0" err="1"/>
              <a:t>McCown</a:t>
            </a:r>
            <a:r>
              <a:rPr lang="en-US" altLang="en-US" sz="2000" dirty="0"/>
              <a:t>, K., Jensen, A. L., Freedman, J. M., &amp; </a:t>
            </a:r>
            <a:r>
              <a:rPr lang="en-US" altLang="en-US" sz="2000" dirty="0" err="1"/>
              <a:t>Rideout</a:t>
            </a:r>
            <a:r>
              <a:rPr lang="en-US" altLang="en-US" sz="2000" dirty="0"/>
              <a:t>, M. C. (1998). Self science: The emotional intelligence curriculum. San Mateo, CA: Six Seconds</a:t>
            </a:r>
            <a:endParaRPr lang="el-GR" altLang="en-US" sz="2000" dirty="0"/>
          </a:p>
          <a:p>
            <a:pPr>
              <a:lnSpc>
                <a:spcPct val="80000"/>
              </a:lnSpc>
            </a:pPr>
            <a:endParaRPr lang="el-G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05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smtClean="0"/>
              <a:t>Τέλος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01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6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1631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</a:t>
            </a:r>
            <a:r>
              <a:rPr lang="el-GR" sz="2000" smtClean="0"/>
              <a:t>. 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>
                <a:solidFill>
                  <a:srgbClr val="002060"/>
                </a:solidFill>
              </a:rPr>
              <a:t>Copyright</a:t>
            </a:r>
            <a:r>
              <a:rPr lang="el-GR" sz="2000" dirty="0">
                <a:solidFill>
                  <a:srgbClr val="002060"/>
                </a:solidFill>
              </a:rPr>
              <a:t> Εθνικόν και Καποδιστριακόν </a:t>
            </a:r>
            <a:r>
              <a:rPr lang="el-GR" sz="2000" dirty="0" err="1">
                <a:solidFill>
                  <a:srgbClr val="002060"/>
                </a:solidFill>
              </a:rPr>
              <a:t>Πανεπιστήμιον</a:t>
            </a:r>
            <a:r>
              <a:rPr lang="el-GR" sz="2000" dirty="0">
                <a:solidFill>
                  <a:srgbClr val="002060"/>
                </a:solidFill>
              </a:rPr>
              <a:t> Αθηνών</a:t>
            </a:r>
            <a:r>
              <a:rPr lang="en-US" sz="2000" dirty="0">
                <a:solidFill>
                  <a:srgbClr val="002060"/>
                </a:solidFill>
              </a:rPr>
              <a:t>,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 2014. </a:t>
            </a:r>
            <a:r>
              <a:rPr lang="el-GR" sz="2000" dirty="0" err="1">
                <a:solidFill>
                  <a:srgbClr val="002060"/>
                </a:solidFill>
              </a:rPr>
              <a:t>Ζαχαρούλα</a:t>
            </a:r>
            <a:r>
              <a:rPr lang="el-GR" sz="2000" dirty="0">
                <a:solidFill>
                  <a:srgbClr val="002060"/>
                </a:solidFill>
              </a:rPr>
              <a:t> Σμυρναίου. «Παιδαγωγική ή Εκπαίδευση ΙΙ. </a:t>
            </a:r>
            <a:r>
              <a:rPr lang="el-GR" sz="2000"/>
              <a:t>Διαχείριση σχολικής τάξης». </a:t>
            </a:r>
            <a:r>
              <a:rPr lang="el-GR" sz="2000" dirty="0">
                <a:solidFill>
                  <a:srgbClr val="002060"/>
                </a:solidFill>
              </a:rPr>
              <a:t>Έκδοση: 1.0. Αθήνα 2014. </a:t>
            </a:r>
            <a:r>
              <a:rPr lang="el-GR" sz="2000" dirty="0"/>
              <a:t>Διαθέσιμο από τη δικτυακή διεύθυνση: </a:t>
            </a:r>
            <a:r>
              <a:rPr lang="en-US" sz="2000" u="sng" dirty="0">
                <a:hlinkClick r:id="rId3"/>
              </a:rPr>
              <a:t>opencourses.uoa.gr</a:t>
            </a:r>
            <a:endParaRPr lang="el-GR" sz="2000" u="sng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</a:t>
            </a:r>
            <a:r>
              <a:rPr lang="en-US" sz="2000" dirty="0" smtClean="0"/>
              <a:t>ο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</a:t>
            </a:r>
            <a:r>
              <a:rPr lang="en-US" sz="2000" dirty="0" smtClean="0"/>
              <a:t>ο </a:t>
            </a:r>
            <a:r>
              <a:rPr lang="el-GR" sz="2000" dirty="0" smtClean="0"/>
              <a:t>Σημείωμα</a:t>
            </a:r>
            <a:r>
              <a:rPr lang="en-US" sz="2000" dirty="0" smtClean="0"/>
              <a:t> </a:t>
            </a:r>
            <a:r>
              <a:rPr lang="en-US" sz="2000" dirty="0"/>
              <a:t>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</a:t>
            </a:r>
            <a:r>
              <a:rPr lang="en-US" sz="2000" dirty="0" smtClean="0"/>
              <a:t>η </a:t>
            </a:r>
            <a:r>
              <a:rPr lang="el-GR" sz="2000" dirty="0" smtClean="0"/>
              <a:t>δήλωση</a:t>
            </a:r>
            <a:r>
              <a:rPr lang="en-US" sz="2000" dirty="0" smtClean="0"/>
              <a:t> </a:t>
            </a:r>
            <a:r>
              <a:rPr lang="el-GR" sz="2000" dirty="0" smtClean="0"/>
              <a:t>Δ</a:t>
            </a:r>
            <a:r>
              <a:rPr lang="en-US" sz="2000" dirty="0" smtClean="0"/>
              <a:t>ια</a:t>
            </a:r>
            <a:r>
              <a:rPr lang="el-GR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Συναισθηματική Νοημοσύνη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684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</a:t>
            </a:r>
            <a:r>
              <a:rPr lang="el-GR" sz="2000" dirty="0" smtClean="0"/>
              <a:t>δεν κάνει </a:t>
            </a:r>
            <a:r>
              <a:rPr lang="el-GR" sz="2000" dirty="0"/>
              <a:t>χρήση </a:t>
            </a:r>
            <a:r>
              <a:rPr lang="el-GR" sz="2000" dirty="0" smtClean="0"/>
              <a:t>έργων τρίτων.</a:t>
            </a:r>
            <a:endParaRPr lang="el-GR" sz="2000" dirty="0"/>
          </a:p>
          <a:p>
            <a:pPr marL="0" indent="0">
              <a:buNone/>
            </a:pPr>
            <a:r>
              <a:rPr lang="el-GR" sz="2000" b="1" dirty="0" smtClean="0"/>
              <a:t>Κατηγορία Πίνακες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99392"/>
            <a:ext cx="91440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5075B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Σημείωμα Χρήσης Έργων Τρίτων</a:t>
            </a:r>
            <a:r>
              <a:rPr lang="en-US" dirty="0" smtClean="0"/>
              <a:t> (</a:t>
            </a:r>
            <a:r>
              <a:rPr lang="el-GR" dirty="0" smtClean="0"/>
              <a:t>2</a:t>
            </a:r>
            <a:r>
              <a:rPr lang="en-US" dirty="0" smtClean="0"/>
              <a:t>/2)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sz="2800" dirty="0"/>
              <a:t>Το 1983 ο </a:t>
            </a:r>
            <a:r>
              <a:rPr lang="el-GR" altLang="en-US" sz="2800" dirty="0" err="1"/>
              <a:t>Gardner</a:t>
            </a:r>
            <a:r>
              <a:rPr lang="el-GR" altLang="en-US" sz="2800" dirty="0"/>
              <a:t> εισάγει για πρώτη φορά την έννοια της πολλαπλής νοημοσύνης στο βιβλίο του «Οργάνωση του νου».  </a:t>
            </a:r>
          </a:p>
          <a:p>
            <a:pPr eaLnBrk="1" hangingPunct="1"/>
            <a:r>
              <a:rPr lang="el-GR" altLang="en-US" sz="3000" dirty="0" smtClean="0"/>
              <a:t>Απαριθμεί εφτά τύπους νοημοσύνης</a:t>
            </a:r>
            <a:r>
              <a:rPr lang="en-US" altLang="en-US" sz="3000" dirty="0" smtClean="0"/>
              <a:t>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n-US" sz="3000" dirty="0" smtClean="0"/>
              <a:t>   </a:t>
            </a:r>
            <a:r>
              <a:rPr lang="en-US" altLang="en-US" sz="3000" dirty="0" smtClean="0"/>
              <a:t>	</a:t>
            </a:r>
            <a:r>
              <a:rPr lang="el-GR" altLang="en-US" sz="3000" b="1" dirty="0" smtClean="0"/>
              <a:t>της γλώσσας, της μαθηματικής λογικής,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n-US" sz="3000" b="1" dirty="0" smtClean="0"/>
              <a:t>   </a:t>
            </a:r>
            <a:r>
              <a:rPr lang="en-US" altLang="en-US" sz="3000" b="1" dirty="0" smtClean="0"/>
              <a:t>	</a:t>
            </a:r>
            <a:r>
              <a:rPr lang="el-GR" altLang="en-US" sz="3000" b="1" dirty="0" smtClean="0"/>
              <a:t>του χώρου, την μουσική, κιναισθητική, διαπροσωπική,  </a:t>
            </a:r>
            <a:r>
              <a:rPr lang="el-GR" altLang="en-US" sz="3000" b="1" dirty="0" err="1" smtClean="0"/>
              <a:t>ενδοπροσωπική</a:t>
            </a:r>
            <a:r>
              <a:rPr lang="el-GR" altLang="en-US" sz="3000" b="1" dirty="0" smtClean="0"/>
              <a:t>.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l-GR" altLang="en-US" sz="3000" dirty="0" smtClean="0"/>
              <a:t>    </a:t>
            </a:r>
            <a:r>
              <a:rPr lang="el-GR" altLang="en-US" sz="2800" dirty="0" smtClean="0"/>
              <a:t>Οι δυο τελευταίες περιλαμβάνονται στην</a:t>
            </a:r>
            <a:r>
              <a:rPr lang="el-GR" altLang="en-US" sz="2800" dirty="0"/>
              <a:t> </a:t>
            </a:r>
            <a:r>
              <a:rPr lang="el-GR" altLang="en-US" sz="2800" dirty="0" smtClean="0"/>
              <a:t>συναισθηματική νοημοσύνη όπως την αποκαλεί ο </a:t>
            </a:r>
            <a:r>
              <a:rPr lang="el-GR" altLang="en-US" sz="2800" dirty="0" err="1" smtClean="0"/>
              <a:t>Goleman</a:t>
            </a:r>
            <a:r>
              <a:rPr lang="el-GR" alt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03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Εισαγωγή, 2 </a:t>
            </a:r>
            <a:endParaRPr lang="el-GR" dirty="0"/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/>
              <a:t>Ο όρος </a:t>
            </a:r>
            <a:r>
              <a:rPr lang="el-GR" altLang="en-US" b="1" dirty="0" smtClean="0"/>
              <a:t>Συναισθηματική</a:t>
            </a:r>
            <a:r>
              <a:rPr lang="el-GR" altLang="en-US" dirty="0" smtClean="0"/>
              <a:t> </a:t>
            </a:r>
            <a:r>
              <a:rPr lang="el-GR" altLang="en-US" b="1" dirty="0" smtClean="0"/>
              <a:t>Νοημοσύνη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εισήχθηκε</a:t>
            </a:r>
            <a:r>
              <a:rPr lang="el-GR" altLang="en-US" dirty="0" smtClean="0"/>
              <a:t> το 1990 από τους </a:t>
            </a:r>
            <a:r>
              <a:rPr lang="el-GR" altLang="en-US" dirty="0" err="1" smtClean="0"/>
              <a:t>Salovey</a:t>
            </a:r>
            <a:r>
              <a:rPr lang="el-GR" altLang="en-US" dirty="0" smtClean="0"/>
              <a:t> &amp; </a:t>
            </a:r>
            <a:r>
              <a:rPr lang="el-GR" altLang="en-US" dirty="0" err="1" smtClean="0"/>
              <a:t>Mayer</a:t>
            </a:r>
            <a:r>
              <a:rPr lang="el-GR" altLang="en-US" dirty="0" smtClean="0"/>
              <a:t> </a:t>
            </a:r>
            <a:r>
              <a:rPr lang="el-GR" altLang="en-US" sz="2800" dirty="0" smtClean="0"/>
              <a:t>ως ένας τύπος νοημοσύνης που εμπεριείχε δεξιότητες επεξεργασίας πληροφοριών συναισθηματικής φύσης. </a:t>
            </a:r>
          </a:p>
          <a:p>
            <a:pPr eaLnBrk="1" hangingPunct="1"/>
            <a:r>
              <a:rPr lang="el-GR" altLang="en-US" sz="2800" dirty="0" smtClean="0"/>
              <a:t>Το βιβλίο του </a:t>
            </a:r>
            <a:r>
              <a:rPr lang="el-GR" altLang="en-US" dirty="0" err="1" smtClean="0"/>
              <a:t>Daniel</a:t>
            </a:r>
            <a:r>
              <a:rPr lang="el-GR" altLang="en-US" dirty="0" smtClean="0"/>
              <a:t> </a:t>
            </a:r>
            <a:r>
              <a:rPr lang="el-GR" altLang="en-US" dirty="0" err="1" smtClean="0"/>
              <a:t>Goleman</a:t>
            </a:r>
            <a:r>
              <a:rPr lang="el-GR" altLang="en-US" dirty="0" smtClean="0"/>
              <a:t> (1995) “</a:t>
            </a:r>
            <a:r>
              <a:rPr lang="el-GR" altLang="en-US" i="1" dirty="0" err="1" smtClean="0"/>
              <a:t>Emotional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Intelligence</a:t>
            </a:r>
            <a:r>
              <a:rPr lang="el-GR" altLang="en-US" i="1" dirty="0" smtClean="0"/>
              <a:t>. </a:t>
            </a:r>
            <a:r>
              <a:rPr lang="el-GR" altLang="en-US" i="1" dirty="0" err="1" smtClean="0"/>
              <a:t>Why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it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can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matter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more</a:t>
            </a:r>
            <a:r>
              <a:rPr lang="el-GR" altLang="en-US" i="1" dirty="0" smtClean="0"/>
              <a:t> </a:t>
            </a:r>
            <a:r>
              <a:rPr lang="el-GR" altLang="en-US" i="1" dirty="0" err="1" smtClean="0"/>
              <a:t>than</a:t>
            </a:r>
            <a:r>
              <a:rPr lang="el-GR" altLang="en-US" i="1" dirty="0" smtClean="0"/>
              <a:t> IQ”</a:t>
            </a:r>
            <a:r>
              <a:rPr lang="el-GR" alt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6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Η σχέση της με τη Γενική  Νοημοσύνη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dirty="0" smtClean="0"/>
              <a:t> Αναδύθηκε σε αντιπαράθεση με την ΓΝ  στον επιστημονικό χώρο της ψυχολογίας.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dirty="0" smtClean="0"/>
              <a:t> Η έννοια της ΓΝ  τα τελευταία εκατό περίπου χρόνια στο πεδίο της ψυχολογικής έρευνας λειτουργεί ως καθοριστικός παράγοντας πρόβλεψης της επιτυχίας ενός ατόμου (</a:t>
            </a:r>
            <a:r>
              <a:rPr lang="el-GR" dirty="0" err="1" smtClean="0"/>
              <a:t>Ree</a:t>
            </a:r>
            <a:r>
              <a:rPr lang="el-GR" dirty="0" smtClean="0"/>
              <a:t> &amp; Earles,1992).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l-GR" dirty="0" smtClean="0"/>
              <a:t> Το αντίθετο υποστηρίζουν διάφοροι σημαντικοί ερευνητές (Bar-On,1997; </a:t>
            </a:r>
            <a:r>
              <a:rPr lang="el-GR" dirty="0" err="1" smtClean="0"/>
              <a:t>Goleman</a:t>
            </a:r>
            <a:r>
              <a:rPr lang="el-GR" dirty="0" smtClean="0"/>
              <a:t>, 1995) όσον αφορά την επιτυχία στην εργασία, τον έλεγχο των συναισθημάτων και των κοινωνικών ικανοτήτων.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88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Η</a:t>
            </a:r>
            <a:r>
              <a:rPr lang="el-GR" dirty="0" smtClean="0"/>
              <a:t> έννοια της Συναισθηματικής Νοημοσύνης</a:t>
            </a:r>
            <a:endParaRPr lang="el-GR" dirty="0"/>
          </a:p>
        </p:txBody>
      </p:sp>
      <p:sp>
        <p:nvSpPr>
          <p:cNvPr id="2253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n-US" dirty="0" smtClean="0"/>
              <a:t>Κοινωνική </a:t>
            </a:r>
            <a:r>
              <a:rPr lang="el-GR" altLang="en-US" b="1" dirty="0" smtClean="0"/>
              <a:t>νοημοσύνη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Thorndike</a:t>
            </a:r>
            <a:r>
              <a:rPr lang="el-GR" altLang="en-US" dirty="0" smtClean="0"/>
              <a:t>, 1920), </a:t>
            </a:r>
          </a:p>
          <a:p>
            <a:pPr eaLnBrk="1" hangingPunct="1"/>
            <a:r>
              <a:rPr lang="el-GR" altLang="en-US" dirty="0" smtClean="0"/>
              <a:t>Πολλαπλή </a:t>
            </a:r>
            <a:r>
              <a:rPr lang="el-GR" altLang="en-US" b="1" dirty="0" smtClean="0"/>
              <a:t>νοημοσύνη</a:t>
            </a:r>
            <a:r>
              <a:rPr lang="el-GR" altLang="en-US" dirty="0" smtClean="0"/>
              <a:t> (</a:t>
            </a:r>
            <a:r>
              <a:rPr lang="el-GR" altLang="en-US" dirty="0" err="1" smtClean="0"/>
              <a:t>Gardner</a:t>
            </a:r>
            <a:r>
              <a:rPr lang="el-GR" altLang="en-US" dirty="0" smtClean="0"/>
              <a:t>, 1983),   </a:t>
            </a:r>
          </a:p>
          <a:p>
            <a:pPr eaLnBrk="1" hangingPunct="1"/>
            <a:r>
              <a:rPr lang="el-GR" altLang="en-US" dirty="0" smtClean="0"/>
              <a:t>Ψυχολογικής Συναίσθηση (</a:t>
            </a:r>
            <a:r>
              <a:rPr lang="el-GR" altLang="en-US" dirty="0" err="1" smtClean="0"/>
              <a:t>Appelbaum</a:t>
            </a:r>
            <a:r>
              <a:rPr lang="el-GR" altLang="en-US" dirty="0" smtClean="0"/>
              <a:t>, 1973), </a:t>
            </a:r>
          </a:p>
          <a:p>
            <a:pPr eaLnBrk="1" hangingPunct="1"/>
            <a:r>
              <a:rPr lang="el-GR" altLang="en-US" dirty="0" smtClean="0"/>
              <a:t>Συναισθηματική  επίγνωση (</a:t>
            </a:r>
            <a:r>
              <a:rPr lang="el-GR" altLang="en-US" dirty="0" err="1" smtClean="0"/>
              <a:t>Lane</a:t>
            </a:r>
            <a:r>
              <a:rPr lang="el-GR" altLang="en-US" dirty="0" smtClean="0"/>
              <a:t>&amp; </a:t>
            </a:r>
            <a:r>
              <a:rPr lang="el-GR" altLang="en-US" dirty="0" err="1" smtClean="0"/>
              <a:t>Schwartz</a:t>
            </a:r>
            <a:r>
              <a:rPr lang="el-GR" altLang="en-US" dirty="0" smtClean="0"/>
              <a:t>, 1987),</a:t>
            </a:r>
          </a:p>
          <a:p>
            <a:pPr eaLnBrk="1" hangingPunct="1"/>
            <a:r>
              <a:rPr lang="el-GR" altLang="en-US" dirty="0" smtClean="0"/>
              <a:t>…</a:t>
            </a:r>
          </a:p>
          <a:p>
            <a:pPr marL="0" indent="0" eaLnBrk="1" hangingPunct="1">
              <a:buNone/>
            </a:pPr>
            <a:endParaRPr lang="el-G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316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ΣΝ κατά </a:t>
            </a:r>
            <a:r>
              <a:rPr lang="el-GR" dirty="0" err="1" smtClean="0"/>
              <a:t>Goleman</a:t>
            </a:r>
            <a:r>
              <a:rPr lang="el-GR" dirty="0" smtClean="0"/>
              <a:t> (1995)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n-US" sz="2400" dirty="0" smtClean="0"/>
              <a:t>Ανώτερη από τη ΓΝ</a:t>
            </a:r>
          </a:p>
          <a:p>
            <a:pPr eaLnBrk="1" hangingPunct="1"/>
            <a:r>
              <a:rPr lang="el-GR" altLang="en-US" sz="2400" dirty="0" smtClean="0"/>
              <a:t>Ικανότητες και δεξιότητες που καθοδηγούν την αποτελεσματική (</a:t>
            </a:r>
            <a:r>
              <a:rPr lang="el-GR" altLang="en-US" sz="2400" dirty="0" err="1" smtClean="0"/>
              <a:t>managerial</a:t>
            </a:r>
            <a:r>
              <a:rPr lang="el-GR" altLang="en-US" sz="2400" dirty="0" smtClean="0"/>
              <a:t>) συμπεριφορά. </a:t>
            </a:r>
          </a:p>
          <a:p>
            <a:pPr eaLnBrk="1" hangingPunct="1"/>
            <a:r>
              <a:rPr lang="el-GR" altLang="en-US" sz="2400" dirty="0" smtClean="0"/>
              <a:t>ο όρος ΣΝ περιλαμβάνει την ικανότητα του ατόμου να </a:t>
            </a:r>
          </a:p>
          <a:p>
            <a:pPr lvl="1"/>
            <a:r>
              <a:rPr lang="el-GR" altLang="en-US" sz="2400" dirty="0" smtClean="0"/>
              <a:t>αναγνωρίζει τα συναισθήματά του, </a:t>
            </a:r>
          </a:p>
          <a:p>
            <a:pPr lvl="1"/>
            <a:r>
              <a:rPr lang="el-GR" altLang="en-US" sz="2400" dirty="0" smtClean="0"/>
              <a:t>ελέγχει τις παρορμήσεις του, </a:t>
            </a:r>
          </a:p>
          <a:p>
            <a:pPr lvl="1"/>
            <a:r>
              <a:rPr lang="el-GR" altLang="en-US" sz="2400" dirty="0" smtClean="0"/>
              <a:t>χρησιμοποιεί τη λογική, </a:t>
            </a:r>
          </a:p>
          <a:p>
            <a:pPr lvl="1"/>
            <a:r>
              <a:rPr lang="el-GR" altLang="en-US" sz="2400" dirty="0" smtClean="0"/>
              <a:t>παραμένει ήρεμο και αισιόδοξο όταν έρχεται αντιμέτωπο με τις αντιξοότητες της ζωής και να μπορεί να ακούει με προσοχή τους άλλους. </a:t>
            </a:r>
          </a:p>
        </p:txBody>
      </p:sp>
    </p:spTree>
    <p:extLst>
      <p:ext uri="{BB962C8B-B14F-4D97-AF65-F5344CB8AC3E}">
        <p14:creationId xmlns:p14="http://schemas.microsoft.com/office/powerpoint/2010/main" val="15210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ΣΝ κατά </a:t>
            </a:r>
            <a:r>
              <a:rPr lang="el-GR" dirty="0" err="1" smtClean="0"/>
              <a:t>Goleman</a:t>
            </a:r>
            <a:r>
              <a:rPr lang="el-GR" dirty="0" smtClean="0"/>
              <a:t> (1995)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n-US" sz="2200" dirty="0" smtClean="0"/>
              <a:t>Η ικανότητά να αναγνωρίζει κανείς τα συναισθήματά του, τις προτιμήσεις, τα προσωπικά του αποθέματα και να έχει επαφή με τη διαίσθησή του (αυτοεπίγνωση). </a:t>
            </a:r>
          </a:p>
          <a:p>
            <a:pPr>
              <a:lnSpc>
                <a:spcPct val="90000"/>
              </a:lnSpc>
            </a:pPr>
            <a:r>
              <a:rPr lang="el-GR" altLang="en-US" sz="2200" dirty="0" smtClean="0"/>
              <a:t>Η διαχείριση της ψυχικής του διάθεσης (η ικανότητά να ελέγχει το στρες, την κατάθλιψη, τον εκνευρισμό και γενικά τις παρορμήσεις του-δηλ. αυτορρύθμιση). </a:t>
            </a:r>
          </a:p>
          <a:p>
            <a:pPr>
              <a:lnSpc>
                <a:spcPct val="90000"/>
              </a:lnSpc>
            </a:pPr>
            <a:r>
              <a:rPr lang="el-GR" altLang="en-US" sz="2200" dirty="0" smtClean="0"/>
              <a:t>Η κινητοποίηση του εαυτού του (η ικανότητά να κινείται θετικά για την επίτευξη κάποιου στόχου- κίνητρα συμπεριφοράς- </a:t>
            </a:r>
            <a:r>
              <a:rPr lang="el-GR" altLang="en-US" sz="2200" dirty="0" err="1" smtClean="0"/>
              <a:t>αυτοπαρώθηση</a:t>
            </a:r>
            <a:r>
              <a:rPr lang="el-GR" altLang="en-US" sz="2200" dirty="0" smtClean="0"/>
              <a:t>). </a:t>
            </a:r>
          </a:p>
          <a:p>
            <a:pPr>
              <a:lnSpc>
                <a:spcPct val="90000"/>
              </a:lnSpc>
            </a:pPr>
            <a:r>
              <a:rPr lang="el-GR" altLang="en-US" sz="2200" dirty="0" smtClean="0"/>
              <a:t>Η επίγνωση των συναισθημάτων, των αναγκών και των ανησυχιών των άλλων (εν-συναίσθηση). </a:t>
            </a:r>
          </a:p>
          <a:p>
            <a:pPr>
              <a:lnSpc>
                <a:spcPct val="90000"/>
              </a:lnSpc>
            </a:pPr>
            <a:r>
              <a:rPr lang="el-GR" altLang="en-US" sz="2200" dirty="0" smtClean="0"/>
              <a:t>Η ικανότητα να προκαλεί κανείς στους άλλους τις αντιδράσεις που θέλει (κοινωνικές δεξιότητες). </a:t>
            </a:r>
          </a:p>
          <a:p>
            <a:pPr eaLnBrk="1" hangingPunct="1">
              <a:lnSpc>
                <a:spcPct val="90000"/>
              </a:lnSpc>
            </a:pPr>
            <a:endParaRPr lang="el-GR" alt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5823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ΣΝ κατά </a:t>
            </a:r>
            <a:r>
              <a:rPr lang="el-GR" dirty="0" err="1" smtClean="0"/>
              <a:t>Salovey-Mayer</a:t>
            </a:r>
            <a:r>
              <a:rPr lang="el-GR" dirty="0" smtClean="0"/>
              <a:t> (1997) </a:t>
            </a:r>
            <a:endParaRPr lang="el-GR" dirty="0"/>
          </a:p>
        </p:txBody>
      </p:sp>
      <p:sp>
        <p:nvSpPr>
          <p:cNvPr id="2867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n-US" sz="2800" dirty="0" smtClean="0"/>
              <a:t>Η ικανότητα αντίληψης, </a:t>
            </a:r>
          </a:p>
          <a:p>
            <a:pPr eaLnBrk="1" hangingPunct="1"/>
            <a:r>
              <a:rPr lang="el-GR" altLang="en-US" sz="2800" dirty="0" smtClean="0"/>
              <a:t>κατανόησης και </a:t>
            </a:r>
          </a:p>
          <a:p>
            <a:pPr eaLnBrk="1" hangingPunct="1"/>
            <a:r>
              <a:rPr lang="el-GR" altLang="en-US" sz="2800" dirty="0" smtClean="0"/>
              <a:t>χειρισμού των συναισθημάτων </a:t>
            </a:r>
          </a:p>
          <a:p>
            <a:pPr eaLnBrk="1" hangingPunct="1"/>
            <a:r>
              <a:rPr lang="el-GR" altLang="en-US" sz="2800" dirty="0" smtClean="0"/>
              <a:t>για την  διευκόλυνση  (</a:t>
            </a:r>
            <a:r>
              <a:rPr lang="en-US" altLang="en-US" sz="2800" dirty="0" smtClean="0"/>
              <a:t>facilitation</a:t>
            </a:r>
            <a:r>
              <a:rPr lang="el-GR" altLang="en-US" sz="2800" dirty="0" smtClean="0"/>
              <a:t>) της σκέψης.  </a:t>
            </a:r>
          </a:p>
          <a:p>
            <a:pPr eaLnBrk="1" hangingPunct="1"/>
            <a:r>
              <a:rPr lang="el-GR" altLang="en-US" sz="2800" dirty="0" smtClean="0"/>
              <a:t>Η ΣΝ ορίζεται ως το σύνολο δεξιοτήτων που σχετίζονται με το γνωστικό σύστημα</a:t>
            </a:r>
          </a:p>
        </p:txBody>
      </p:sp>
    </p:spTree>
    <p:extLst>
      <p:ext uri="{BB962C8B-B14F-4D97-AF65-F5344CB8AC3E}">
        <p14:creationId xmlns:p14="http://schemas.microsoft.com/office/powerpoint/2010/main" val="40061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817</Words>
  <Application>Microsoft Office PowerPoint</Application>
  <PresentationFormat>On-screen Show (4:3)</PresentationFormat>
  <Paragraphs>119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Wingdings 2</vt:lpstr>
      <vt:lpstr>Θέμα του Office</vt:lpstr>
      <vt:lpstr>Παιδαγωγική ή Εκπαίδευση ΙΙ</vt:lpstr>
      <vt:lpstr>Συναισθηματική Νοημοσύνη</vt:lpstr>
      <vt:lpstr>Εισαγωγή</vt:lpstr>
      <vt:lpstr>Εισαγωγή, 2 </vt:lpstr>
      <vt:lpstr>Η σχέση της με τη Γενική  Νοημοσύνη </vt:lpstr>
      <vt:lpstr>Η έννοια της Συναισθηματικής Νοημοσύνης</vt:lpstr>
      <vt:lpstr>ΣΝ κατά Goleman (1995)</vt:lpstr>
      <vt:lpstr>ΣΝ κατά Goleman (1995)</vt:lpstr>
      <vt:lpstr>ΣΝ κατά Salovey-Mayer (1997) </vt:lpstr>
      <vt:lpstr>ΣΝ κατά του Bar-On (1997) </vt:lpstr>
      <vt:lpstr>Βιβλιογραφία</vt:lpstr>
      <vt:lpstr>Βιβλιογραφία, 2</vt:lpstr>
      <vt:lpstr>Τέλος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Παιδαγωγική ή Εκπαίδευση ΙΙ</dc:title>
  <dc:creator>Zaxaroula Smyrneou</dc:creator>
  <dc:description>Revised as open courseware, Katerina Garga. 2014
Templates noc.uoa.gr for opencourses.uoa.gr</dc:description>
  <cp:lastModifiedBy>Costas</cp:lastModifiedBy>
  <cp:revision>230</cp:revision>
  <dcterms:created xsi:type="dcterms:W3CDTF">2012-09-06T09:03:05Z</dcterms:created>
  <dcterms:modified xsi:type="dcterms:W3CDTF">2015-01-16T11:36:53Z</dcterms:modified>
</cp:coreProperties>
</file>