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52"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3" r:id="rId31"/>
    <p:sldId id="354" r:id="rId32"/>
    <p:sldId id="355" r:id="rId33"/>
    <p:sldId id="299" r:id="rId34"/>
    <p:sldId id="292" r:id="rId35"/>
    <p:sldId id="291" r:id="rId36"/>
    <p:sldId id="294" r:id="rId37"/>
    <p:sldId id="293" r:id="rId38"/>
    <p:sldId id="300"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52"/>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3"/>
            <p14:sldId id="354"/>
            <p14:sldId id="355"/>
            <p14:sldId id="299"/>
            <p14:sldId id="292"/>
            <p14:sldId id="291"/>
            <p14:sldId id="294"/>
          </p14:sldIdLst>
        </p14:section>
        <p14:section name="Σημειώματα" id="{0F1CB131-A6BD-43D0-B8D4-1F27CEF7A05E}">
          <p14:sldIdLst>
            <p14:sldId id="293"/>
            <p14:sldId id="3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9309" autoAdjust="0"/>
  </p:normalViewPr>
  <p:slideViewPr>
    <p:cSldViewPr>
      <p:cViewPr varScale="1">
        <p:scale>
          <a:sx n="81" d="100"/>
          <a:sy n="81" d="100"/>
        </p:scale>
        <p:origin x="72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54E0F2-B030-4A2D-A39B-7127543A02AC}" type="datetimeFigureOut">
              <a:rPr lang="en-US" smtClean="0"/>
              <a:t>1/16/2015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B3AAF8-F44D-4968-BF07-BC8DCCD375E1}" type="slidenum">
              <a:rPr lang="en-US" smtClean="0"/>
              <a:t>‹#›</a:t>
            </a:fld>
            <a:endParaRPr lang="en-US"/>
          </a:p>
        </p:txBody>
      </p:sp>
    </p:spTree>
    <p:extLst>
      <p:ext uri="{BB962C8B-B14F-4D97-AF65-F5344CB8AC3E}">
        <p14:creationId xmlns:p14="http://schemas.microsoft.com/office/powerpoint/2010/main" val="26273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16/1/2015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EDA29A69-974F-44FD-A066-CFAB2F71CB7B}" type="slidenum">
              <a:rPr lang="el-GR" altLang="en-US" sz="1000" u="none">
                <a:latin typeface="Times New Roman" panose="02020603050405020304" pitchFamily="18" charset="0"/>
              </a:rPr>
              <a:pPr/>
              <a:t>10</a:t>
            </a:fld>
            <a:endParaRPr lang="el-GR" altLang="en-US" sz="1000" u="none">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35201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11EE1755-CDBD-4F05-9F65-383373EDBE64}" type="slidenum">
              <a:rPr lang="el-GR" altLang="en-US" sz="1000" u="none">
                <a:latin typeface="Times New Roman" panose="02020603050405020304" pitchFamily="18" charset="0"/>
              </a:rPr>
              <a:pPr/>
              <a:t>11</a:t>
            </a:fld>
            <a:endParaRPr lang="el-GR" altLang="en-US" sz="1000" u="none">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75570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5DD82E3A-3E19-42D8-8926-AEF35F65AE21}" type="slidenum">
              <a:rPr lang="el-GR" altLang="en-US" sz="1000" u="none">
                <a:latin typeface="Times New Roman" panose="02020603050405020304" pitchFamily="18" charset="0"/>
              </a:rPr>
              <a:pPr/>
              <a:t>12</a:t>
            </a:fld>
            <a:endParaRPr lang="el-GR" altLang="en-US" sz="1000" u="none">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7175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08DC6DDD-E819-416E-A246-81E28B5A0AB4}" type="slidenum">
              <a:rPr lang="el-GR" altLang="en-US" sz="1000" u="none">
                <a:latin typeface="Times New Roman" panose="02020603050405020304" pitchFamily="18" charset="0"/>
              </a:rPr>
              <a:pPr/>
              <a:t>13</a:t>
            </a:fld>
            <a:endParaRPr lang="el-GR" altLang="en-US" sz="1000" u="none">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40146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6537CED2-04F0-4FCC-A6F2-31BF35706F2B}" type="slidenum">
              <a:rPr lang="el-GR" altLang="en-US" sz="1000" u="none">
                <a:latin typeface="Times New Roman" panose="02020603050405020304" pitchFamily="18" charset="0"/>
              </a:rPr>
              <a:pPr/>
              <a:t>14</a:t>
            </a:fld>
            <a:endParaRPr lang="el-GR" altLang="en-US" sz="1000" u="none">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08326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48B20521-8089-47D4-8239-72139FC14B5F}" type="slidenum">
              <a:rPr lang="el-GR" altLang="en-US" sz="1000" u="none">
                <a:latin typeface="Times New Roman" panose="02020603050405020304" pitchFamily="18" charset="0"/>
              </a:rPr>
              <a:pPr/>
              <a:t>15</a:t>
            </a:fld>
            <a:endParaRPr lang="el-GR" altLang="en-US" sz="1000" u="none">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70666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358AF386-18AF-4C27-85A9-2E8B4B25A9AC}" type="slidenum">
              <a:rPr lang="el-GR" altLang="en-US" sz="1000" u="none">
                <a:latin typeface="Times New Roman" panose="02020603050405020304" pitchFamily="18" charset="0"/>
              </a:rPr>
              <a:pPr/>
              <a:t>16</a:t>
            </a:fld>
            <a:endParaRPr lang="el-GR" altLang="en-US" sz="1000" u="none">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13024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D320EEA5-A8DA-47C9-8E50-872B358FE556}" type="slidenum">
              <a:rPr lang="el-GR" altLang="en-US" sz="1000" u="none">
                <a:latin typeface="Times New Roman" panose="02020603050405020304" pitchFamily="18" charset="0"/>
              </a:rPr>
              <a:pPr/>
              <a:t>17</a:t>
            </a:fld>
            <a:endParaRPr lang="el-GR" altLang="en-US" sz="1000" u="none">
              <a:latin typeface="Times New Roman" panose="02020603050405020304"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478894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1A032AAE-5C76-4CCE-A66B-9A17466C0B41}" type="slidenum">
              <a:rPr lang="el-GR" altLang="en-US" sz="1000" u="none">
                <a:latin typeface="Times New Roman" panose="02020603050405020304" pitchFamily="18" charset="0"/>
              </a:rPr>
              <a:pPr/>
              <a:t>18</a:t>
            </a:fld>
            <a:endParaRPr lang="el-GR" altLang="en-US" sz="1000" u="none">
              <a:latin typeface="Times New Roman" panose="02020603050405020304"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271578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EECE9936-2142-4B0E-A1D8-FADF3B013D44}" type="slidenum">
              <a:rPr lang="el-GR" altLang="en-US" sz="1000" u="none">
                <a:latin typeface="Times New Roman" panose="02020603050405020304" pitchFamily="18" charset="0"/>
              </a:rPr>
              <a:pPr/>
              <a:t>19</a:t>
            </a:fld>
            <a:endParaRPr lang="el-GR" altLang="en-US" sz="1000" u="none">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7180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788440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D5A533FE-BB2B-4949-A8AB-AB0A6316BCC1}" type="slidenum">
              <a:rPr lang="el-GR" altLang="en-US" sz="1000" u="none">
                <a:latin typeface="Times New Roman" panose="02020603050405020304" pitchFamily="18" charset="0"/>
              </a:rPr>
              <a:pPr/>
              <a:t>20</a:t>
            </a:fld>
            <a:endParaRPr lang="el-GR" altLang="en-US" sz="1000" u="none">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63739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AB87A40E-BE08-49F7-B64D-08C48B085EDB}" type="slidenum">
              <a:rPr lang="el-GR" altLang="en-US" sz="1000" u="none">
                <a:latin typeface="Times New Roman" panose="02020603050405020304" pitchFamily="18" charset="0"/>
              </a:rPr>
              <a:pPr/>
              <a:t>21</a:t>
            </a:fld>
            <a:endParaRPr lang="el-GR" altLang="en-US" sz="1000" u="none">
              <a:latin typeface="Times New Roman" panose="02020603050405020304"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57289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298B1E5E-A18D-469C-B00E-8EF45AD05294}" type="slidenum">
              <a:rPr lang="el-GR" altLang="en-US" sz="1000" u="none">
                <a:latin typeface="Times New Roman" panose="02020603050405020304" pitchFamily="18" charset="0"/>
              </a:rPr>
              <a:pPr/>
              <a:t>22</a:t>
            </a:fld>
            <a:endParaRPr lang="el-GR" altLang="en-US" sz="1000" u="none">
              <a:latin typeface="Times New Roman"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427083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B410E1CA-8D62-4548-A25D-A6CC156E3D14}" type="slidenum">
              <a:rPr lang="el-GR" altLang="en-US" sz="1000" u="none">
                <a:latin typeface="Times New Roman" panose="02020603050405020304" pitchFamily="18" charset="0"/>
              </a:rPr>
              <a:pPr/>
              <a:t>23</a:t>
            </a:fld>
            <a:endParaRPr lang="el-GR" altLang="en-US" sz="1000" u="none">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23907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FBD9B852-773F-4FD5-880C-33D13CEC2B7B}" type="slidenum">
              <a:rPr lang="el-GR" altLang="en-US" sz="1000" u="none">
                <a:latin typeface="Times New Roman" panose="02020603050405020304" pitchFamily="18" charset="0"/>
              </a:rPr>
              <a:pPr/>
              <a:t>24</a:t>
            </a:fld>
            <a:endParaRPr lang="el-GR" altLang="en-US" sz="1000" u="none">
              <a:latin typeface="Times New Roman" panose="02020603050405020304"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46643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C4C1826B-2BD6-4C89-ACEF-C904DDFF370A}" type="slidenum">
              <a:rPr lang="el-GR" altLang="en-US" sz="1000" u="none">
                <a:latin typeface="Times New Roman" panose="02020603050405020304" pitchFamily="18" charset="0"/>
              </a:rPr>
              <a:pPr/>
              <a:t>25</a:t>
            </a:fld>
            <a:endParaRPr lang="el-GR" altLang="en-US" sz="1000" u="none">
              <a:latin typeface="Times New Roman" panose="0202060305040502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34778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C5CE9CE0-267E-4684-A8D7-E1DDC2609262}" type="slidenum">
              <a:rPr lang="el-GR" altLang="en-US" sz="1000" u="none">
                <a:latin typeface="Times New Roman" panose="02020603050405020304" pitchFamily="18" charset="0"/>
              </a:rPr>
              <a:pPr/>
              <a:t>26</a:t>
            </a:fld>
            <a:endParaRPr lang="el-GR" altLang="en-US" sz="1000" u="none">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252258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E20257F5-5D75-4274-889D-1B65ED9C7071}" type="slidenum">
              <a:rPr lang="el-GR" altLang="en-US" sz="1000" u="none">
                <a:latin typeface="Times New Roman" panose="02020603050405020304" pitchFamily="18" charset="0"/>
              </a:rPr>
              <a:pPr/>
              <a:t>27</a:t>
            </a:fld>
            <a:endParaRPr lang="el-GR" altLang="en-US" sz="1000" u="none">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80443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D68FAFBF-C217-473A-AF16-3207C85E5CC4}" type="slidenum">
              <a:rPr lang="el-GR" altLang="en-US" sz="1000" u="none">
                <a:latin typeface="Times New Roman" panose="02020603050405020304" pitchFamily="18" charset="0"/>
              </a:rPr>
              <a:pPr/>
              <a:t>28</a:t>
            </a:fld>
            <a:endParaRPr lang="el-GR" altLang="en-US" sz="1000" u="none">
              <a:latin typeface="Times New Roman" panose="02020603050405020304"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269857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4E574516-6D22-405A-80D6-CE7944EF1AC5}" type="slidenum">
              <a:rPr lang="el-GR" altLang="en-US" sz="1000" u="none">
                <a:latin typeface="Times New Roman" panose="02020603050405020304" pitchFamily="18" charset="0"/>
              </a:rPr>
              <a:pPr/>
              <a:t>29</a:t>
            </a:fld>
            <a:endParaRPr lang="el-GR" altLang="en-US" sz="1000" u="none">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6463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519449A2-884D-486B-8A60-D47E5E39A160}" type="slidenum">
              <a:rPr lang="el-GR" altLang="en-US" sz="1000" u="none">
                <a:latin typeface="Times New Roman" panose="02020603050405020304" pitchFamily="18" charset="0"/>
              </a:rPr>
              <a:pPr/>
              <a:t>3</a:t>
            </a:fld>
            <a:endParaRPr lang="el-GR" altLang="en-US" sz="1000" u="none">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2151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567599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198753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780982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187057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917A86FD-4BA3-4289-96AB-5BC1F61B57EF}" type="slidenum">
              <a:rPr lang="el-GR" altLang="en-US" sz="1000" u="none">
                <a:latin typeface="Times New Roman" panose="02020603050405020304" pitchFamily="18" charset="0"/>
              </a:rPr>
              <a:pPr/>
              <a:t>4</a:t>
            </a:fld>
            <a:endParaRPr lang="el-GR" altLang="en-US" sz="1000" u="none">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227645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D2F56D24-FE44-4265-B922-0C1B68329707}" type="slidenum">
              <a:rPr lang="el-GR" altLang="en-US" sz="1000" u="none">
                <a:latin typeface="Times New Roman" panose="02020603050405020304" pitchFamily="18" charset="0"/>
              </a:rPr>
              <a:pPr/>
              <a:t>5</a:t>
            </a:fld>
            <a:endParaRPr lang="el-GR" altLang="en-US" sz="1000" u="none">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69820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12A72B3C-4DEA-4514-9059-E9D47851C9BA}" type="slidenum">
              <a:rPr lang="el-GR" altLang="en-US" sz="1000" u="none">
                <a:latin typeface="Times New Roman" panose="02020603050405020304" pitchFamily="18" charset="0"/>
              </a:rPr>
              <a:pPr/>
              <a:t>6</a:t>
            </a:fld>
            <a:endParaRPr lang="el-GR" altLang="en-US" sz="1000" u="none">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780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493E6B5F-B5E9-48A4-9369-94658295E4FE}" type="slidenum">
              <a:rPr lang="el-GR" altLang="en-US" sz="1000" u="none">
                <a:latin typeface="Times New Roman" panose="02020603050405020304" pitchFamily="18" charset="0"/>
              </a:rPr>
              <a:pPr/>
              <a:t>7</a:t>
            </a:fld>
            <a:endParaRPr lang="el-GR" altLang="en-US" sz="1000" u="none">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074861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DE9EB7AB-16DD-4C73-8062-DC2685DF7E79}" type="slidenum">
              <a:rPr lang="el-GR" altLang="en-US" sz="1000" u="none">
                <a:latin typeface="Times New Roman" panose="02020603050405020304" pitchFamily="18" charset="0"/>
              </a:rPr>
              <a:pPr/>
              <a:t>8</a:t>
            </a:fld>
            <a:endParaRPr lang="el-GR" altLang="en-US" sz="1000" u="none">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074657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fld id="{965F91EF-0CCC-4294-912E-422F24F5547E}" type="slidenum">
              <a:rPr lang="el-GR" altLang="en-US" sz="1000" u="none">
                <a:latin typeface="Times New Roman" panose="02020603050405020304" pitchFamily="18" charset="0"/>
              </a:rPr>
              <a:pPr/>
              <a:t>9</a:t>
            </a:fld>
            <a:endParaRPr lang="el-GR" altLang="en-US" sz="1000" u="none">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8178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
        <p:nvSpPr>
          <p:cNvPr id="10"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
        <p:nvSpPr>
          <p:cNvPr id="9"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Διαχείριση σχολικής τάξης</a:t>
            </a:r>
            <a:endParaRPr lang="en-US" sz="1000" kern="1200" dirty="0">
              <a:solidFill>
                <a:srgbClr val="5075BC"/>
              </a:solidFill>
              <a:latin typeface="+mn-lt"/>
              <a:ea typeface="+mn-ea"/>
              <a:cs typeface="+mn-cs"/>
            </a:endParaRP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dirty="0" smtClean="0">
                <a:solidFill>
                  <a:srgbClr val="5075BC"/>
                </a:solidFill>
              </a:rPr>
              <a:t>Παιδαγωγική ή Εκπαίδευση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8: </a:t>
            </a:r>
            <a:r>
              <a:rPr lang="el-GR" sz="2800" dirty="0" smtClean="0">
                <a:latin typeface="+mj-lt"/>
                <a:ea typeface="+mj-ea"/>
                <a:cs typeface="+mj-cs"/>
              </a:rPr>
              <a:t>Διαχείριση σχολικής τάξης</a:t>
            </a:r>
          </a:p>
          <a:p>
            <a:endParaRPr lang="el-GR" sz="2800" dirty="0" smtClean="0"/>
          </a:p>
          <a:p>
            <a:r>
              <a:rPr lang="el-GR" sz="2800" dirty="0" err="1" smtClean="0"/>
              <a:t>Ζαχαρούλα</a:t>
            </a:r>
            <a:r>
              <a:rPr lang="el-GR" sz="2800" dirty="0" smtClean="0"/>
              <a:t> Σμυρναίου</a:t>
            </a:r>
          </a:p>
          <a:p>
            <a:r>
              <a:rPr lang="el-GR" sz="2800" dirty="0" smtClean="0"/>
              <a:t>Σχολή: Φιλοσοφική </a:t>
            </a:r>
          </a:p>
          <a:p>
            <a:r>
              <a:rPr lang="el-GR" sz="2800" dirty="0" smtClean="0"/>
              <a:t>Τμήμα: Φιλοσοφίας Παιδαγωγικής Ψυχολογίας</a:t>
            </a:r>
            <a:endParaRPr lang="en-US" sz="2800" dirty="0" smtClean="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468313" y="1484784"/>
            <a:ext cx="81534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sz="2200" u="none" dirty="0" smtClean="0">
                <a:latin typeface="+mj-lt"/>
                <a:sym typeface="Wingdings" panose="05000000000000000000" pitchFamily="2" charset="2"/>
              </a:rPr>
              <a:t>Η </a:t>
            </a:r>
            <a:r>
              <a:rPr lang="el-GR" altLang="en-US" sz="2200" u="none" dirty="0">
                <a:latin typeface="+mj-lt"/>
                <a:sym typeface="Wingdings" panose="05000000000000000000" pitchFamily="2" charset="2"/>
              </a:rPr>
              <a:t>δυσκολία ομαλής ένταξης στο σχολικό περιβάλλον αποτελεί συχνό φαινόμενο. Το παιδί εκεί που βρίσκεται μέσα στην οικογενειακή θαλπωρή όπου χαίρει τη στοργή και τη φροντίδα των γονέων του και κυρίως της μητέρας ξαφνικά βρίσκεται σε ένα καινούριο περιβάλλον το σχολικό. </a:t>
            </a:r>
          </a:p>
          <a:p>
            <a:pPr eaLnBrk="1" hangingPunct="1">
              <a:buFont typeface="Arial" panose="020B0604020202020204" pitchFamily="34" charset="0"/>
              <a:buChar char="•"/>
            </a:pPr>
            <a:r>
              <a:rPr lang="el-GR" altLang="en-US" sz="2200" u="none" dirty="0">
                <a:latin typeface="+mj-lt"/>
                <a:sym typeface="Wingdings" panose="05000000000000000000" pitchFamily="2" charset="2"/>
              </a:rPr>
              <a:t>Το άγχος του αποχωρισμού παραπέμπει λοιπόν στο φόβο ότι θα </a:t>
            </a:r>
            <a:r>
              <a:rPr lang="el-GR" altLang="en-US" sz="2200" u="none" dirty="0" err="1">
                <a:latin typeface="+mj-lt"/>
                <a:sym typeface="Wingdings" panose="05000000000000000000" pitchFamily="2" charset="2"/>
              </a:rPr>
              <a:t>απολέσει</a:t>
            </a:r>
            <a:r>
              <a:rPr lang="el-GR" altLang="en-US" sz="2200" u="none" dirty="0">
                <a:latin typeface="+mj-lt"/>
                <a:sym typeface="Wingdings" panose="05000000000000000000" pitchFamily="2" charset="2"/>
              </a:rPr>
              <a:t> τη φροντίδα και την προστασία που του παρέχεται. Θεωρείται διαταραχή, όταν οι αντιδράσεις του παιδιού κατά τον αποχωρισμό ή απλώς στην απειλή του είναι ακραίες. εκτιμάται ότι πλήττει το 4% των ανηλίκων, συμπεριλαμβανομένων και των εφήβων. Η προσκόλληση γίνεται φανερή σε όλες τις ενέργειες του παιδιού που δείχνουν την έντονη επιθυμία να είναι κοντά στη μητέρα, καθώς επίσης και την έντονη δυσφορία στον αποχωρισμό από αυτή.</a:t>
            </a:r>
            <a:r>
              <a:rPr lang="el-GR" altLang="en-US" sz="2200" dirty="0">
                <a:latin typeface="+mj-lt"/>
                <a:sym typeface="Wingdings" panose="05000000000000000000" pitchFamily="2" charset="2"/>
              </a:rPr>
              <a:t> </a:t>
            </a:r>
            <a:endParaRPr lang="en-GB" altLang="en-US" sz="2200" dirty="0">
              <a:latin typeface="+mj-lt"/>
              <a:sym typeface="Wingdings" panose="05000000000000000000" pitchFamily="2" charset="2"/>
            </a:endParaRPr>
          </a:p>
        </p:txBody>
      </p:sp>
      <p:sp>
        <p:nvSpPr>
          <p:cNvPr id="2" name="Title 1"/>
          <p:cNvSpPr>
            <a:spLocks noGrp="1"/>
          </p:cNvSpPr>
          <p:nvPr>
            <p:ph type="title"/>
          </p:nvPr>
        </p:nvSpPr>
        <p:spPr/>
        <p:txBody>
          <a:bodyPr>
            <a:normAutofit fontScale="90000"/>
          </a:bodyPr>
          <a:lstStyle/>
          <a:p>
            <a:r>
              <a:rPr lang="el-GR" altLang="en-US" dirty="0">
                <a:sym typeface="Wingdings" panose="05000000000000000000" pitchFamily="2" charset="2"/>
              </a:rPr>
              <a:t>Προσαρμογή &amp; μαθησιακές </a:t>
            </a:r>
            <a:r>
              <a:rPr lang="el-GR" altLang="en-US" dirty="0" smtClean="0">
                <a:sym typeface="Wingdings" panose="05000000000000000000" pitchFamily="2" charset="2"/>
              </a:rPr>
              <a:t>δυσκολίες</a:t>
            </a:r>
            <a:endParaRPr lang="en-US" dirty="0"/>
          </a:p>
        </p:txBody>
      </p:sp>
    </p:spTree>
    <p:extLst>
      <p:ext uri="{BB962C8B-B14F-4D97-AF65-F5344CB8AC3E}">
        <p14:creationId xmlns:p14="http://schemas.microsoft.com/office/powerpoint/2010/main" val="923666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285750" y="1484784"/>
            <a:ext cx="85725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sz="2200" u="none" dirty="0" smtClean="0">
                <a:latin typeface="+mj-lt"/>
                <a:sym typeface="Wingdings" panose="05000000000000000000" pitchFamily="2" charset="2"/>
              </a:rPr>
              <a:t>Το </a:t>
            </a:r>
            <a:r>
              <a:rPr lang="el-GR" altLang="en-US" sz="2200" u="none" dirty="0">
                <a:latin typeface="+mj-lt"/>
                <a:sym typeface="Wingdings" panose="05000000000000000000" pitchFamily="2" charset="2"/>
              </a:rPr>
              <a:t>βρέφος ηρεμεί όταν η μητέρα το παίρνει αγκαλιά, της χαμογελά, την ακολουθεί στις μετακινήσεις της μέσα στο σπίτι, κλπ. Αργότερα, εκείνη θα πάψει να είναι το μοναδικό πρόσωπο προσκόλλησης και θα προστεθούν άτομα του οικογενειακού ή κοινωνικού περιβάλλοντος, με τα οποία το παιδί διατηρεί μια σταθερή σχέση. Το άγχος αποχωρισμού εκφράζεται όταν το βρέφος βλέπει τη μητέρα του να απομακρύνεται. Εκδηλώνει, τότε, έντονη δυσφορία: κλαίει, φωνάζει, πετά αντικείμενα και παιχνίδια.. </a:t>
            </a:r>
          </a:p>
          <a:p>
            <a:pPr eaLnBrk="1" hangingPunct="1">
              <a:buFont typeface="Arial" panose="020B0604020202020204" pitchFamily="34" charset="0"/>
              <a:buChar char="•"/>
            </a:pPr>
            <a:r>
              <a:rPr lang="el-GR" altLang="en-US" sz="2200" u="none" dirty="0" smtClean="0">
                <a:latin typeface="+mj-lt"/>
                <a:sym typeface="Wingdings" panose="05000000000000000000" pitchFamily="2" charset="2"/>
              </a:rPr>
              <a:t>Πρωτίστως </a:t>
            </a:r>
            <a:r>
              <a:rPr lang="el-GR" altLang="en-US" sz="2200" u="none" dirty="0">
                <a:latin typeface="+mj-lt"/>
                <a:sym typeface="Wingdings" panose="05000000000000000000" pitchFamily="2" charset="2"/>
              </a:rPr>
              <a:t>πρέπει να αντιμετωπίσει τον αποχωρισμό από τους γονείς και την ασφάλεια του οικογενειακού περιβάλλοντος. Στη συνέχεια πρέπει να ενταχθεί ομαλά στην τάξη, να κοινωνικοποιηθεί, να αναπτύξει καλές σχέσεις με τους συμμαθητές του, να συνεργαστεί αλλά και να ανταγωνιστεί και να αντιμετωπίσει, όταν χρειαστεί, τα άλλα παιδιά. </a:t>
            </a:r>
            <a:endParaRPr lang="en-GB" altLang="en-US" sz="2200" u="none" dirty="0">
              <a:latin typeface="+mj-lt"/>
              <a:sym typeface="Wingdings" panose="05000000000000000000" pitchFamily="2" charset="2"/>
            </a:endParaRPr>
          </a:p>
        </p:txBody>
      </p:sp>
      <p:sp>
        <p:nvSpPr>
          <p:cNvPr id="2" name="Title 1"/>
          <p:cNvSpPr>
            <a:spLocks noGrp="1"/>
          </p:cNvSpPr>
          <p:nvPr>
            <p:ph type="title"/>
          </p:nvPr>
        </p:nvSpPr>
        <p:spPr/>
        <p:txBody>
          <a:bodyPr>
            <a:normAutofit fontScale="90000"/>
          </a:bodyPr>
          <a:lstStyle/>
          <a:p>
            <a:r>
              <a:rPr lang="el-GR" altLang="en-US" sz="4000" dirty="0">
                <a:sym typeface="Wingdings" panose="05000000000000000000" pitchFamily="2" charset="2"/>
              </a:rPr>
              <a:t>Προσαρμογή &amp; μαθησιακές δυσκολίες</a:t>
            </a:r>
            <a:r>
              <a:rPr lang="en-US" altLang="en-US" sz="4000" dirty="0">
                <a:sym typeface="Wingdings" panose="05000000000000000000" pitchFamily="2" charset="2"/>
              </a:rPr>
              <a:t>, </a:t>
            </a:r>
            <a:r>
              <a:rPr lang="en-US" altLang="en-US" sz="4000" dirty="0" smtClean="0">
                <a:sym typeface="Wingdings" panose="05000000000000000000" pitchFamily="2" charset="2"/>
              </a:rPr>
              <a:t>2</a:t>
            </a:r>
            <a:endParaRPr lang="en-US" dirty="0"/>
          </a:p>
        </p:txBody>
      </p:sp>
    </p:spTree>
    <p:extLst>
      <p:ext uri="{BB962C8B-B14F-4D97-AF65-F5344CB8AC3E}">
        <p14:creationId xmlns:p14="http://schemas.microsoft.com/office/powerpoint/2010/main" val="2891269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468313" y="1484784"/>
            <a:ext cx="8153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sz="2200" u="none" dirty="0" smtClean="0">
                <a:latin typeface="+mj-lt"/>
                <a:sym typeface="Wingdings" panose="05000000000000000000" pitchFamily="2" charset="2"/>
              </a:rPr>
              <a:t>αυξάνει </a:t>
            </a:r>
            <a:r>
              <a:rPr lang="el-GR" altLang="en-US" sz="2200" u="none" dirty="0">
                <a:latin typeface="+mj-lt"/>
                <a:sym typeface="Wingdings" panose="05000000000000000000" pitchFamily="2" charset="2"/>
              </a:rPr>
              <a:t>αφού οι απαιτήσεις τις εκπαιδευτική διαδικασίας είναι ιδιαίτερα αυξημένες: πρέπει να μάθει γραφή, ανάγνωση, μαθηματικές γνώσεις αλλά και ξένες γλώσσες, υπολογιστές ώστε να </a:t>
            </a:r>
            <a:r>
              <a:rPr lang="el-GR" altLang="en-US" sz="2200" u="none" dirty="0" smtClean="0">
                <a:latin typeface="+mj-lt"/>
                <a:sym typeface="Wingdings" panose="05000000000000000000" pitchFamily="2" charset="2"/>
              </a:rPr>
              <a:t>ανταπεξέλθει </a:t>
            </a:r>
            <a:r>
              <a:rPr lang="el-GR" altLang="en-US" sz="2200" u="none" dirty="0">
                <a:latin typeface="+mj-lt"/>
                <a:sym typeface="Wingdings" panose="05000000000000000000" pitchFamily="2" charset="2"/>
              </a:rPr>
              <a:t>στις ανάγκες της σύγχρονης τεχνολογικής και επιστημονικής εποχής που ζούμε. Ταυτόχρονα του ζητούνται αποδείξεις ότι μπορεί να μάθει, να γίνει καλός μαθητής και να σταθεί στο ύψος των προσδοκιών των γονέων και των δασκάλων του. Όσο μεγαλύτερες είναι αυτές οι προσδοκίες τόσο περισσότερο το παιδί θα δυσκολευτεί να </a:t>
            </a:r>
            <a:r>
              <a:rPr lang="el-GR" altLang="en-US" sz="2200" u="none" dirty="0" smtClean="0">
                <a:latin typeface="+mj-lt"/>
                <a:sym typeface="Wingdings" panose="05000000000000000000" pitchFamily="2" charset="2"/>
              </a:rPr>
              <a:t>ανταπεξέλθει</a:t>
            </a:r>
            <a:r>
              <a:rPr lang="el-GR" altLang="en-US" sz="2200" u="none" dirty="0">
                <a:latin typeface="+mj-lt"/>
                <a:sym typeface="Wingdings" panose="05000000000000000000" pitchFamily="2" charset="2"/>
              </a:rPr>
              <a:t>. Δεν είναι λίγες οι φορές που οι γονείς μέσα από τα παιδιά τους προβάλλουν τις δικές τους επιθυμίες και τα δικά τους βιώματα με αποτέλεσμα να το πιέζουν υπερβολικά. Το παιδί για να αμυνθεί αναπτύσσει αντιδραστικούς μηχανισμούς και οτιδήποτε έχει σχέση με το σχολείο να του προξενεί δυσαρέσκεια.</a:t>
            </a:r>
            <a:endParaRPr lang="en-GB" altLang="en-US" sz="2200" u="none"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Το άγχος του παιδιού </a:t>
            </a:r>
            <a:endParaRPr lang="en-US" dirty="0"/>
          </a:p>
        </p:txBody>
      </p:sp>
    </p:spTree>
    <p:extLst>
      <p:ext uri="{BB962C8B-B14F-4D97-AF65-F5344CB8AC3E}">
        <p14:creationId xmlns:p14="http://schemas.microsoft.com/office/powerpoint/2010/main" val="3387481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468313" y="1484784"/>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sz="2200" u="none" dirty="0" smtClean="0">
                <a:latin typeface="+mj-lt"/>
                <a:sym typeface="Wingdings" panose="05000000000000000000" pitchFamily="2" charset="2"/>
              </a:rPr>
              <a:t>και </a:t>
            </a:r>
            <a:r>
              <a:rPr lang="el-GR" altLang="en-US" sz="2200" u="none" dirty="0">
                <a:latin typeface="+mj-lt"/>
                <a:sym typeface="Wingdings" panose="05000000000000000000" pitchFamily="2" charset="2"/>
              </a:rPr>
              <a:t>η καλή συναισθηματική επικοινωνία με τη μητέρα θα δώσει κίνητρα για την κατάκτηση του λόγου που είναι ένα σημαντικό βήμα για την εξερεύνηση του κόσμου και την απόκτηση γνώσεων. Σημαντικό ρόλο φαίνεται να παίζει επίσης η εξοικείωση του παιδιού με τα παιχνίδια γνώσεων και το βιβλίο στην προσχολική ηλικία. Η αποκωδικοποίηση της εικόνας και η απόδοση νοήματος στα σύμβολα είναι μια δύσκολη γνωστική διαδικασία.. Τα παιδιά που προέρχονται από οικογένειες που αγαπούν τη συζήτηση, την ανταλλαγή ιδεών και το διάβασμα θα παρουσιάσουν λιγότερες δυσκολίες στο να μάθουν γραφή και ανάγνωση. Βέβαια μερικές φορές ακόμα και όταν τα ερεθίσματα από το περιβάλλον είναι ικανοποιητικά διαπιστώνονται μαθησιακές δυσκολίες.</a:t>
            </a:r>
            <a:r>
              <a:rPr lang="el-GR" altLang="en-US" sz="2200" dirty="0">
                <a:latin typeface="+mj-lt"/>
                <a:sym typeface="Wingdings" panose="05000000000000000000" pitchFamily="2" charset="2"/>
              </a:rPr>
              <a:t> </a:t>
            </a:r>
            <a:endParaRPr lang="en-GB" altLang="en-US" sz="2200"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Το υγιές οικογενειακό περιβάλλον  </a:t>
            </a:r>
            <a:endParaRPr lang="en-US" dirty="0"/>
          </a:p>
        </p:txBody>
      </p:sp>
    </p:spTree>
    <p:extLst>
      <p:ext uri="{BB962C8B-B14F-4D97-AF65-F5344CB8AC3E}">
        <p14:creationId xmlns:p14="http://schemas.microsoft.com/office/powerpoint/2010/main" val="2806141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495300" y="1484784"/>
            <a:ext cx="81534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sz="2200" u="none" dirty="0" smtClean="0">
                <a:latin typeface="+mn-lt"/>
                <a:sym typeface="Wingdings" panose="05000000000000000000" pitchFamily="2" charset="2"/>
              </a:rPr>
              <a:t>Ο </a:t>
            </a:r>
            <a:r>
              <a:rPr lang="el-GR" altLang="en-US" sz="2200" u="none" dirty="0">
                <a:latin typeface="+mn-lt"/>
                <a:sym typeface="Wingdings" panose="05000000000000000000" pitchFamily="2" charset="2"/>
              </a:rPr>
              <a:t>παράλογος φόβος του παιδιού να πάει σχολείο. Έτσι, ενώ λέει ότι φοβάται να πάει σχολείο, δεν ξέρει το λόγο. Και αναφέρει εξηγήσεις, όπως η άσχημη συμπεριφορά ενός δασκάλου απέναντί του, ότι το κοροϊδεύουν τα άλλα παιδιά, κ.λπ. Σωματικά συμπτώματα όπως εμετοί, διάρροια, ταχυκαρδία, πονοκέφαλοι, κοιλιακοί πόνοι, αποτελούν τις αιτίες τις οποίες το παιδί προβάλλει για να μην πάει σχολείο. Τα συμπτώματα επιδεινώνονται όταν πλησιάζει η ώρα του σχολείου, ενώ δεν υπάρχουν τα Σαββατοκύριακα και τις αργίες. Ακόμη και αν καταφέρει το παιδί να πάει σχολείο, φαίνεται αξιολύπητο, φοβισμένο, παραπονείται στο δάσκαλο και με την παραμικρή ευκαιρία ζητά να γυρίσει σπίτι. Οι έφηβοι παρουσιάζουν σχολική άρνηση, σωματική συμπτωματολογία και καταθλιπτικό συναίσθημα.</a:t>
            </a:r>
            <a:endParaRPr lang="en-GB" altLang="en-US" sz="2200" u="none" dirty="0">
              <a:latin typeface="+mn-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Σ</a:t>
            </a:r>
            <a:r>
              <a:rPr lang="el-GR" altLang="en-US" dirty="0" smtClean="0">
                <a:sym typeface="Wingdings" panose="05000000000000000000" pitchFamily="2" charset="2"/>
              </a:rPr>
              <a:t>χολική </a:t>
            </a:r>
            <a:r>
              <a:rPr lang="el-GR" altLang="en-US" dirty="0">
                <a:sym typeface="Wingdings" panose="05000000000000000000" pitchFamily="2" charset="2"/>
              </a:rPr>
              <a:t>φοβία </a:t>
            </a:r>
            <a:endParaRPr lang="en-US" dirty="0"/>
          </a:p>
        </p:txBody>
      </p:sp>
    </p:spTree>
    <p:extLst>
      <p:ext uri="{BB962C8B-B14F-4D97-AF65-F5344CB8AC3E}">
        <p14:creationId xmlns:p14="http://schemas.microsoft.com/office/powerpoint/2010/main" val="383051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5"/>
          <p:cNvSpPr>
            <a:spLocks noChangeArrowheads="1"/>
          </p:cNvSpPr>
          <p:nvPr/>
        </p:nvSpPr>
        <p:spPr bwMode="auto">
          <a:xfrm>
            <a:off x="468313" y="1498714"/>
            <a:ext cx="81534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lnSpc>
                <a:spcPct val="90000"/>
              </a:lnSpc>
              <a:buFont typeface="Arial" panose="020B0604020202020204" pitchFamily="34" charset="0"/>
              <a:buChar char="•"/>
            </a:pPr>
            <a:r>
              <a:rPr lang="el-GR" altLang="en-US" sz="2200" u="none" dirty="0" smtClean="0">
                <a:latin typeface="+mj-lt"/>
                <a:sym typeface="Wingdings" panose="05000000000000000000" pitchFamily="2" charset="2"/>
              </a:rPr>
              <a:t>Έρευνες </a:t>
            </a:r>
            <a:r>
              <a:rPr lang="el-GR" altLang="en-US" sz="2200" u="none" dirty="0">
                <a:latin typeface="+mj-lt"/>
                <a:sym typeface="Wingdings" panose="05000000000000000000" pitchFamily="2" charset="2"/>
              </a:rPr>
              <a:t>δείχνουν ότι ένα μεγάλο ποσοστό (το 25 με 30 %), θα παρουσιάσει από την πρώτη τάξη του σχολείου μαθησιακές δυσκολίες και θα βρεθεί αντιμέτωπο με την σχολική αποτυχία, η οποία βιώνεται τις πιο πολλές φορές από τους γονείς με πίκρα και απογοήτευση. Το ίδιο το παιδί έχει μια άσχημη εικόνα για τον εαυτό του και υποφέρει από συναισθήματα </a:t>
            </a:r>
            <a:r>
              <a:rPr lang="el-GR" altLang="en-US" sz="2200" u="none" dirty="0" err="1" smtClean="0">
                <a:latin typeface="+mj-lt"/>
                <a:sym typeface="Wingdings" panose="05000000000000000000" pitchFamily="2" charset="2"/>
              </a:rPr>
              <a:t>αυτοϋποτίμησης</a:t>
            </a:r>
            <a:r>
              <a:rPr lang="el-GR" altLang="en-US" sz="2200" u="none" dirty="0">
                <a:latin typeface="+mj-lt"/>
                <a:sym typeface="Wingdings" panose="05000000000000000000" pitchFamily="2" charset="2"/>
              </a:rPr>
              <a:t>. Νιώθει την απογοήτευση των γονιών του και ταυτόχρονα την αδυναμία του να τους ικανοποιήσει. Οι εκπαιδευτικοί θα πρέπει να βοηθήσουν το παιδί να αναπτύξει μια αυτόνομη σχέση με το σχολείο. Να καταλάβει ότι το διάβασμα είναι προσωπική του υπόθεση. Θα πρέπει να το ενθαρρύνουν, να βοηθήσουν ώστε να αυξηθεί η </a:t>
            </a:r>
            <a:r>
              <a:rPr lang="el-GR" altLang="en-US" sz="2200" u="none" dirty="0" err="1" smtClean="0">
                <a:latin typeface="+mj-lt"/>
                <a:sym typeface="Wingdings" panose="05000000000000000000" pitchFamily="2" charset="2"/>
              </a:rPr>
              <a:t>αυτο</a:t>
            </a:r>
            <a:r>
              <a:rPr lang="el-GR" altLang="en-US" sz="2200" u="none" dirty="0" smtClean="0">
                <a:latin typeface="+mj-lt"/>
                <a:sym typeface="Wingdings" panose="05000000000000000000" pitchFamily="2" charset="2"/>
              </a:rPr>
              <a:t>-εκτίμησή </a:t>
            </a:r>
            <a:r>
              <a:rPr lang="el-GR" altLang="en-US" sz="2200" u="none" dirty="0">
                <a:latin typeface="+mj-lt"/>
                <a:sym typeface="Wingdings" panose="05000000000000000000" pitchFamily="2" charset="2"/>
              </a:rPr>
              <a:t>του και  αν χρειαστεί να επικοινωνήσουν και να συνεργαστούν με τους γονείς του. (</a:t>
            </a:r>
            <a:r>
              <a:rPr lang="el-GR" altLang="en-US" sz="2200" u="none" dirty="0" smtClean="0">
                <a:latin typeface="+mj-lt"/>
                <a:sym typeface="Wingdings" panose="05000000000000000000" pitchFamily="2" charset="2"/>
              </a:rPr>
              <a:t>1η </a:t>
            </a:r>
            <a:r>
              <a:rPr lang="el-GR" altLang="en-US" sz="2200" u="none" dirty="0">
                <a:latin typeface="+mj-lt"/>
                <a:sym typeface="Wingdings" panose="05000000000000000000" pitchFamily="2" charset="2"/>
              </a:rPr>
              <a:t>τάξη Δημοτικού μπορεί και η μητέρα του να παρακολουθήσει τα πρώτα μαθήματα).</a:t>
            </a:r>
            <a:endParaRPr lang="en-GB" altLang="en-US" sz="2200" u="none"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Η στάση των εκπαιδευτικών </a:t>
            </a:r>
            <a:endParaRPr lang="en-US" dirty="0"/>
          </a:p>
        </p:txBody>
      </p:sp>
    </p:spTree>
    <p:extLst>
      <p:ext uri="{BB962C8B-B14F-4D97-AF65-F5344CB8AC3E}">
        <p14:creationId xmlns:p14="http://schemas.microsoft.com/office/powerpoint/2010/main" val="2391453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285750" y="1484784"/>
            <a:ext cx="85725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ή </a:t>
            </a:r>
            <a:r>
              <a:rPr lang="el-GR" altLang="en-US" u="none" dirty="0" err="1">
                <a:latin typeface="+mj-lt"/>
                <a:sym typeface="Wingdings" panose="05000000000000000000" pitchFamily="2" charset="2"/>
              </a:rPr>
              <a:t>Ελλειματικής</a:t>
            </a:r>
            <a:r>
              <a:rPr lang="el-GR" altLang="en-US" u="none" dirty="0">
                <a:latin typeface="+mj-lt"/>
                <a:sym typeface="Wingdings" panose="05000000000000000000" pitchFamily="2" charset="2"/>
              </a:rPr>
              <a:t> Προσοχής - παρουσιάζει </a:t>
            </a:r>
            <a:r>
              <a:rPr lang="el-GR" altLang="en-US" u="none" dirty="0" err="1">
                <a:latin typeface="+mj-lt"/>
                <a:sym typeface="Wingdings" panose="05000000000000000000" pitchFamily="2" charset="2"/>
              </a:rPr>
              <a:t>υπερκινητικότητα</a:t>
            </a:r>
            <a:r>
              <a:rPr lang="el-GR" altLang="en-US" u="none" dirty="0">
                <a:latin typeface="+mj-lt"/>
                <a:sym typeface="Wingdings" panose="05000000000000000000" pitchFamily="2" charset="2"/>
              </a:rPr>
              <a:t>, διάσπαση της προσοχής και παρορμητικότητα. Το παιδί φαίνεται ιδιαίτερα δραστήριο αλλά η ενεργητικότητά του είναι πολλές φορές άσκοπη. Μεταπηδά από τη μια δραστηριότητα στην άλλη, χωρίς ποτέ να τελειώνει κάτι που έχει αρχίσει. Δεν μπορεί να μείνει καθιστό περισσότερο από μερικά λεπτά, είναι υπερβολικά ομιλητικό και θορυβώδες ή κουνά ένα μέρος του σώματός του. Μπορεί να σηκώνεται και να κάθεται συνέχεια στο θρανίο του ή να κάνει διάφορα πράγματα συγχρόνως όταν παίζει ή διαβάζει. Είναι ανυπόμονο, απαιτητικό και δεν αντέχει τις ματαιώσεις. Δεν υπακούει στους κανόνες της σχολικής πραγματικότητας και δε σέβεται την πειθαρχία.</a:t>
            </a: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Ο υπερκινητικός </a:t>
            </a:r>
            <a:r>
              <a:rPr lang="el-GR" altLang="en-US" dirty="0" smtClean="0">
                <a:sym typeface="Wingdings" panose="05000000000000000000" pitchFamily="2" charset="2"/>
              </a:rPr>
              <a:t>μαθητής</a:t>
            </a:r>
            <a:endParaRPr lang="en-US" dirty="0"/>
          </a:p>
        </p:txBody>
      </p:sp>
    </p:spTree>
    <p:extLst>
      <p:ext uri="{BB962C8B-B14F-4D97-AF65-F5344CB8AC3E}">
        <p14:creationId xmlns:p14="http://schemas.microsoft.com/office/powerpoint/2010/main" val="159112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477693" y="1487681"/>
            <a:ext cx="8153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Εκδηλώνει </a:t>
            </a:r>
            <a:r>
              <a:rPr lang="el-GR" altLang="en-US" u="none" dirty="0">
                <a:latin typeface="+mj-lt"/>
                <a:sym typeface="Wingdings" panose="05000000000000000000" pitchFamily="2" charset="2"/>
              </a:rPr>
              <a:t>έντονη παρορμητικότητα και μερικές φορές δείχνει να ενεργεί χωρίς να σκέφτεται. Βιάζονται και δεν μπορούν να ολοκληρώσουν αυτό που κάνουν. Για παράδειγμα, δεν σκέφτονται πριν μιλήσουν. Λένε κάτι και μετά ζητούν συγγνώμη πριν τελειώσουν την κουβέντα τους. Απαντούν στην ερώτηση του δασκάλου πριν εκείνος ολοκληρώσει τη διατύπωσή της. Θυμώνουν και φωνάζουν, κλπ.</a:t>
            </a:r>
          </a:p>
          <a:p>
            <a:pPr eaLnBrk="1" hangingPunct="1">
              <a:buFont typeface="Arial" panose="020B0604020202020204" pitchFamily="34" charset="0"/>
              <a:buChar char="•"/>
            </a:pPr>
            <a:r>
              <a:rPr lang="el-GR" altLang="en-US" u="none" dirty="0" smtClean="0">
                <a:latin typeface="+mj-lt"/>
                <a:sym typeface="Wingdings" panose="05000000000000000000" pitchFamily="2" charset="2"/>
              </a:rPr>
              <a:t>Τα </a:t>
            </a:r>
            <a:r>
              <a:rPr lang="el-GR" altLang="en-US" u="none" dirty="0">
                <a:latin typeface="+mj-lt"/>
                <a:sym typeface="Wingdings" panose="05000000000000000000" pitchFamily="2" charset="2"/>
              </a:rPr>
              <a:t>υπερκινητικά παιδιά έχουν μικρό εύρος προσοχής και αποσπώνται εύκολα. Μερικά από αυτά έχουν πρόβλημα με την επεξεργασία οπτικών πληροφοριών, μπορεί να αποσπώνται από τις κινήσεις των άλλων, δυσκολεύονται να επεξεργαστούν ήχους. </a:t>
            </a:r>
            <a:endParaRPr lang="el-GR" altLang="en-US" dirty="0">
              <a:latin typeface="+mj-lt"/>
              <a:sym typeface="Wingdings" panose="05000000000000000000" pitchFamily="2" charset="2"/>
            </a:endParaRPr>
          </a:p>
        </p:txBody>
      </p:sp>
      <p:sp>
        <p:nvSpPr>
          <p:cNvPr id="2" name="Title 1"/>
          <p:cNvSpPr>
            <a:spLocks noGrp="1"/>
          </p:cNvSpPr>
          <p:nvPr>
            <p:ph type="title"/>
          </p:nvPr>
        </p:nvSpPr>
        <p:spPr/>
        <p:txBody>
          <a:bodyPr/>
          <a:lstStyle/>
          <a:p>
            <a:r>
              <a:rPr lang="el-GR" dirty="0" smtClean="0"/>
              <a:t>Χαρακτηριστικά </a:t>
            </a:r>
            <a:endParaRPr lang="en-US" dirty="0"/>
          </a:p>
        </p:txBody>
      </p:sp>
    </p:spTree>
    <p:extLst>
      <p:ext uri="{BB962C8B-B14F-4D97-AF65-F5344CB8AC3E}">
        <p14:creationId xmlns:p14="http://schemas.microsoft.com/office/powerpoint/2010/main" val="2293877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ChangeArrowheads="1"/>
          </p:cNvSpPr>
          <p:nvPr/>
        </p:nvSpPr>
        <p:spPr bwMode="auto">
          <a:xfrm>
            <a:off x="468313" y="1484784"/>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Η </a:t>
            </a:r>
            <a:r>
              <a:rPr lang="el-GR" altLang="en-US" u="none" dirty="0">
                <a:latin typeface="+mj-lt"/>
                <a:sym typeface="Wingdings" panose="05000000000000000000" pitchFamily="2" charset="2"/>
              </a:rPr>
              <a:t>διάσπαση της προσοχής τα καθιστά ανίκανα να συγκεντρωθούν και να εκτελέσουν καθήκοντα που απαιτούν προσήλωση προσοχής. Κατά συνέπεια παρουσιάζουν μαθησιακές δυσκολίες και η εν γένει συμπεριφορά τους τα καθιστά ανεπιθύμητα στην τάξη. Παρουσιάζουν γρήγορες και ξαφνικές αλλαγές της ψυχικής διάθεσης και έλλειψη αναστολών στις κοινωνικές σχέσεις. </a:t>
            </a:r>
          </a:p>
          <a:p>
            <a:pPr eaLnBrk="1" hangingPunct="1">
              <a:buFont typeface="Arial" panose="020B0604020202020204" pitchFamily="34" charset="0"/>
              <a:buChar char="•"/>
            </a:pPr>
            <a:r>
              <a:rPr lang="el-GR" altLang="en-US" u="none" dirty="0" smtClean="0">
                <a:latin typeface="+mj-lt"/>
                <a:sym typeface="Wingdings" panose="05000000000000000000" pitchFamily="2" charset="2"/>
              </a:rPr>
              <a:t>Πολλές </a:t>
            </a:r>
            <a:r>
              <a:rPr lang="el-GR" altLang="en-US" u="none" dirty="0">
                <a:latin typeface="+mj-lt"/>
                <a:sym typeface="Wingdings" panose="05000000000000000000" pitchFamily="2" charset="2"/>
              </a:rPr>
              <a:t>φορές οι σχέσεις τους με τους συμμαθητές του είναι εχθρικές, δεν είναι αγαπητά στα άλλα παιδιά και μπορεί να απομονώνονται. Τα αγόρια παρουσιάζουν περισσότερο προβλήματα </a:t>
            </a:r>
            <a:r>
              <a:rPr lang="el-GR" altLang="en-US" u="none" dirty="0" err="1">
                <a:latin typeface="+mj-lt"/>
                <a:sym typeface="Wingdings" panose="05000000000000000000" pitchFamily="2" charset="2"/>
              </a:rPr>
              <a:t>υπερκινητικότητας</a:t>
            </a:r>
            <a:r>
              <a:rPr lang="el-GR" altLang="en-US" u="none" dirty="0">
                <a:latin typeface="+mj-lt"/>
                <a:sym typeface="Wingdings" panose="05000000000000000000" pitchFamily="2" charset="2"/>
              </a:rPr>
              <a:t>, παρορμητικότητας, ενώ τα κορίτσια διάσπασης της προσοχής.</a:t>
            </a: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Χαρακτηριστικά</a:t>
            </a:r>
            <a:r>
              <a:rPr lang="en-US" altLang="en-US" dirty="0">
                <a:sym typeface="Wingdings" panose="05000000000000000000" pitchFamily="2" charset="2"/>
              </a:rPr>
              <a:t>,</a:t>
            </a:r>
            <a:r>
              <a:rPr lang="el-GR" altLang="en-US" dirty="0">
                <a:sym typeface="Wingdings" panose="05000000000000000000" pitchFamily="2" charset="2"/>
              </a:rPr>
              <a:t> </a:t>
            </a:r>
            <a:r>
              <a:rPr lang="el-GR" altLang="en-US" dirty="0" smtClean="0">
                <a:sym typeface="Wingdings" panose="05000000000000000000" pitchFamily="2" charset="2"/>
              </a:rPr>
              <a:t>2</a:t>
            </a:r>
            <a:endParaRPr lang="en-US" dirty="0"/>
          </a:p>
        </p:txBody>
      </p:sp>
    </p:spTree>
    <p:extLst>
      <p:ext uri="{BB962C8B-B14F-4D97-AF65-F5344CB8AC3E}">
        <p14:creationId xmlns:p14="http://schemas.microsoft.com/office/powerpoint/2010/main" val="2855187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444321" y="1484784"/>
            <a:ext cx="8153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Δεν </a:t>
            </a:r>
            <a:r>
              <a:rPr lang="el-GR" altLang="en-US" u="none" dirty="0">
                <a:latin typeface="+mj-lt"/>
                <a:sym typeface="Wingdings" panose="05000000000000000000" pitchFamily="2" charset="2"/>
              </a:rPr>
              <a:t>έχει αποσαφηνιστεί εάν η γένεση του υπερκινητικού συνδρόμου οφείλεται σε μια μόνο αιτία. Αναφέρονται διάφοροι αιτιολογικοί παράγοντες και ο πιθανός συνδυασμός τους δημιουργεί τη διαταραχή. (π.χ. είδος "εγκεφαλικής βλάβης"). </a:t>
            </a:r>
            <a:br>
              <a:rPr lang="el-GR" altLang="en-US" u="none" dirty="0">
                <a:latin typeface="+mj-lt"/>
                <a:sym typeface="Wingdings" panose="05000000000000000000" pitchFamily="2" charset="2"/>
              </a:rPr>
            </a:br>
            <a:r>
              <a:rPr lang="el-GR" altLang="en-US" u="none" dirty="0">
                <a:latin typeface="+mj-lt"/>
                <a:sym typeface="Wingdings" panose="05000000000000000000" pitchFamily="2" charset="2"/>
              </a:rPr>
              <a:t/>
            </a:r>
            <a:br>
              <a:rPr lang="el-GR" altLang="en-US" u="none" dirty="0">
                <a:latin typeface="+mj-lt"/>
                <a:sym typeface="Wingdings" panose="05000000000000000000" pitchFamily="2" charset="2"/>
              </a:rPr>
            </a:br>
            <a:endParaRPr lang="el-GR" altLang="en-US" u="none"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smtClean="0">
                <a:sym typeface="Wingdings" panose="05000000000000000000" pitchFamily="2" charset="2"/>
              </a:rPr>
              <a:t>Αίτια</a:t>
            </a:r>
            <a:endParaRPr lang="en-US" dirty="0"/>
          </a:p>
        </p:txBody>
      </p:sp>
    </p:spTree>
    <p:extLst>
      <p:ext uri="{BB962C8B-B14F-4D97-AF65-F5344CB8AC3E}">
        <p14:creationId xmlns:p14="http://schemas.microsoft.com/office/powerpoint/2010/main" val="1855647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dirty="0" smtClean="0"/>
              <a:t>Μαθησιακές Δυσκολίες </a:t>
            </a:r>
            <a:br>
              <a:rPr lang="el-GR" dirty="0" smtClean="0"/>
            </a:br>
            <a:r>
              <a:rPr lang="el-GR" dirty="0" smtClean="0"/>
              <a:t>Αποκλίνουσες συμπεριφορές </a:t>
            </a:r>
            <a:endParaRPr lang="el-GR"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3494973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468313" y="1484784"/>
            <a:ext cx="815340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Ο </a:t>
            </a:r>
            <a:r>
              <a:rPr lang="el-GR" altLang="en-US" u="none" dirty="0">
                <a:latin typeface="+mj-lt"/>
                <a:sym typeface="Wingdings" panose="05000000000000000000" pitchFamily="2" charset="2"/>
              </a:rPr>
              <a:t>εκπαιδευτικός θα πρέπει να αναγνωρίσει τα υπερκινητικά παιδιά από τα συμπτώματά τους (η ικανότητα του παιδιού να συγκεντρώνεται και να επιμένει σε κάποια προσπάθεια, η κοινωνική του αναστολή και συναισθήματα άγχους που μπορεί να συνυπάρχουν) και να επικοινωνήσει με τους γονείς για να πάρει πληροφορίες για το αν το παιδί έχει υπερκινητικό σύνδρομο.</a:t>
            </a:r>
          </a:p>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Οι </a:t>
            </a:r>
            <a:r>
              <a:rPr lang="en-US" altLang="en-US" u="none" dirty="0">
                <a:latin typeface="+mj-lt"/>
                <a:sym typeface="Wingdings" panose="05000000000000000000" pitchFamily="2" charset="2"/>
              </a:rPr>
              <a:t>Edward M</a:t>
            </a:r>
            <a:r>
              <a:rPr lang="el-GR" altLang="en-US" u="none" dirty="0">
                <a:latin typeface="+mj-lt"/>
                <a:sym typeface="Wingdings" panose="05000000000000000000" pitchFamily="2" charset="2"/>
              </a:rPr>
              <a:t>. </a:t>
            </a:r>
            <a:r>
              <a:rPr lang="en-US" altLang="en-US" u="none" dirty="0">
                <a:latin typeface="+mj-lt"/>
                <a:sym typeface="Wingdings" panose="05000000000000000000" pitchFamily="2" charset="2"/>
              </a:rPr>
              <a:t>Hallowell</a:t>
            </a:r>
            <a:r>
              <a:rPr lang="el-GR" altLang="en-US" u="none" dirty="0">
                <a:latin typeface="+mj-lt"/>
                <a:sym typeface="Wingdings" panose="05000000000000000000" pitchFamily="2" charset="2"/>
              </a:rPr>
              <a:t>, </a:t>
            </a:r>
            <a:r>
              <a:rPr lang="en-US" altLang="en-US" u="none" dirty="0">
                <a:latin typeface="+mj-lt"/>
                <a:sym typeface="Wingdings" panose="05000000000000000000" pitchFamily="2" charset="2"/>
              </a:rPr>
              <a:t>M</a:t>
            </a:r>
            <a:r>
              <a:rPr lang="el-GR" altLang="en-US" u="none" dirty="0">
                <a:latin typeface="+mj-lt"/>
                <a:sym typeface="Wingdings" panose="05000000000000000000" pitchFamily="2" charset="2"/>
              </a:rPr>
              <a:t>.</a:t>
            </a:r>
            <a:r>
              <a:rPr lang="en-US" altLang="en-US" u="none" dirty="0">
                <a:latin typeface="+mj-lt"/>
                <a:sym typeface="Wingdings" panose="05000000000000000000" pitchFamily="2" charset="2"/>
              </a:rPr>
              <a:t>D</a:t>
            </a:r>
            <a:r>
              <a:rPr lang="el-GR" altLang="en-US" u="none" dirty="0">
                <a:latin typeface="+mj-lt"/>
                <a:sym typeface="Wingdings" panose="05000000000000000000" pitchFamily="2" charset="2"/>
              </a:rPr>
              <a:t>. και </a:t>
            </a:r>
            <a:r>
              <a:rPr lang="en-US" altLang="en-US" u="none" dirty="0">
                <a:latin typeface="+mj-lt"/>
                <a:sym typeface="Wingdings" panose="05000000000000000000" pitchFamily="2" charset="2"/>
              </a:rPr>
              <a:t>John J</a:t>
            </a:r>
            <a:r>
              <a:rPr lang="el-GR" altLang="en-US" u="none" dirty="0">
                <a:latin typeface="+mj-lt"/>
                <a:sym typeface="Wingdings" panose="05000000000000000000" pitchFamily="2" charset="2"/>
              </a:rPr>
              <a:t>. </a:t>
            </a:r>
            <a:r>
              <a:rPr lang="en-US" altLang="en-US" u="none" dirty="0" err="1">
                <a:latin typeface="+mj-lt"/>
                <a:sym typeface="Wingdings" panose="05000000000000000000" pitchFamily="2" charset="2"/>
              </a:rPr>
              <a:t>Ratey</a:t>
            </a:r>
            <a:r>
              <a:rPr lang="el-GR" altLang="en-US" u="none" dirty="0">
                <a:latin typeface="+mj-lt"/>
                <a:sym typeface="Wingdings" panose="05000000000000000000" pitchFamily="2" charset="2"/>
              </a:rPr>
              <a:t>, </a:t>
            </a:r>
            <a:r>
              <a:rPr lang="en-US" altLang="en-US" u="none" dirty="0">
                <a:latin typeface="+mj-lt"/>
                <a:sym typeface="Wingdings" panose="05000000000000000000" pitchFamily="2" charset="2"/>
              </a:rPr>
              <a:t>M</a:t>
            </a:r>
            <a:r>
              <a:rPr lang="el-GR" altLang="en-US" u="none" dirty="0">
                <a:latin typeface="+mj-lt"/>
                <a:sym typeface="Wingdings" panose="05000000000000000000" pitchFamily="2" charset="2"/>
              </a:rPr>
              <a:t>.</a:t>
            </a:r>
            <a:r>
              <a:rPr lang="en-US" altLang="en-US" u="none" dirty="0">
                <a:latin typeface="+mj-lt"/>
                <a:sym typeface="Wingdings" panose="05000000000000000000" pitchFamily="2" charset="2"/>
              </a:rPr>
              <a:t>D</a:t>
            </a:r>
            <a:r>
              <a:rPr lang="el-GR" altLang="en-US" u="none" dirty="0">
                <a:latin typeface="+mj-lt"/>
                <a:sym typeface="Wingdings" panose="05000000000000000000" pitchFamily="2" charset="2"/>
              </a:rPr>
              <a:t>., </a:t>
            </a:r>
            <a:r>
              <a:rPr lang="en-US" altLang="en-US" u="none" dirty="0">
                <a:latin typeface="+mj-lt"/>
                <a:sym typeface="Wingdings" panose="05000000000000000000" pitchFamily="2" charset="2"/>
              </a:rPr>
              <a:t>Pantheon</a:t>
            </a:r>
            <a:r>
              <a:rPr lang="el-GR" altLang="en-US" u="none" dirty="0">
                <a:latin typeface="+mj-lt"/>
                <a:sym typeface="Wingdings" panose="05000000000000000000" pitchFamily="2" charset="2"/>
              </a:rPr>
              <a:t> (1995) δίνουν πενήντα (50) χρήσιμες συμβουλές για την αντιμετώπιση του Συνδρόμου Ελλειμματικής Προσοχής - </a:t>
            </a:r>
            <a:r>
              <a:rPr lang="el-GR" altLang="en-US" u="none" dirty="0" err="1">
                <a:latin typeface="+mj-lt"/>
                <a:sym typeface="Wingdings" panose="05000000000000000000" pitchFamily="2" charset="2"/>
              </a:rPr>
              <a:t>Υπερκινητικότητας</a:t>
            </a:r>
            <a:r>
              <a:rPr lang="el-GR" altLang="en-US" u="none" dirty="0">
                <a:latin typeface="+mj-lt"/>
                <a:sym typeface="Wingdings" panose="05000000000000000000" pitchFamily="2" charset="2"/>
              </a:rPr>
              <a:t> στη σχολική τάξη.</a:t>
            </a:r>
          </a:p>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Όταν </a:t>
            </a:r>
            <a:r>
              <a:rPr lang="el-GR" altLang="en-US" u="none" dirty="0">
                <a:latin typeface="+mj-lt"/>
                <a:sym typeface="Wingdings" panose="05000000000000000000" pitchFamily="2" charset="2"/>
              </a:rPr>
              <a:t>η διάγνωση του υπερκινητικού συνδρόμου τεθεί με βεβαιότητα η </a:t>
            </a:r>
            <a:r>
              <a:rPr lang="el-GR" altLang="en-US" u="none" dirty="0" smtClean="0">
                <a:latin typeface="+mj-lt"/>
                <a:sym typeface="Wingdings" panose="05000000000000000000" pitchFamily="2" charset="2"/>
              </a:rPr>
              <a:t>καταλληλόλητα </a:t>
            </a:r>
            <a:r>
              <a:rPr lang="el-GR" altLang="en-US" u="none" dirty="0">
                <a:latin typeface="+mj-lt"/>
                <a:sym typeface="Wingdings" panose="05000000000000000000" pitchFamily="2" charset="2"/>
              </a:rPr>
              <a:t>του εκπαιδευτικού πλαισίου είναι απαραίτητη.</a:t>
            </a:r>
            <a:r>
              <a:rPr lang="el-GR" altLang="en-US" dirty="0">
                <a:latin typeface="+mj-lt"/>
                <a:sym typeface="Wingdings" panose="05000000000000000000" pitchFamily="2" charset="2"/>
              </a:rPr>
              <a:t> </a:t>
            </a:r>
            <a:endParaRPr lang="el-GR" altLang="en-US" u="none"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Η στάση των εκπαιδευτικών</a:t>
            </a:r>
            <a:r>
              <a:rPr lang="en-US" altLang="en-US" dirty="0">
                <a:sym typeface="Wingdings" panose="05000000000000000000" pitchFamily="2" charset="2"/>
              </a:rPr>
              <a:t>,</a:t>
            </a:r>
            <a:r>
              <a:rPr lang="el-GR" altLang="en-US" dirty="0">
                <a:sym typeface="Wingdings" panose="05000000000000000000" pitchFamily="2" charset="2"/>
              </a:rPr>
              <a:t> 1 </a:t>
            </a:r>
            <a:endParaRPr lang="en-US" dirty="0"/>
          </a:p>
        </p:txBody>
      </p:sp>
    </p:spTree>
    <p:extLst>
      <p:ext uri="{BB962C8B-B14F-4D97-AF65-F5344CB8AC3E}">
        <p14:creationId xmlns:p14="http://schemas.microsoft.com/office/powerpoint/2010/main" val="24957897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468313" y="1484784"/>
            <a:ext cx="8153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Ένα </a:t>
            </a:r>
            <a:r>
              <a:rPr lang="el-GR" altLang="en-US" u="none" dirty="0">
                <a:latin typeface="+mj-lt"/>
                <a:sym typeface="Wingdings" panose="05000000000000000000" pitchFamily="2" charset="2"/>
              </a:rPr>
              <a:t>εκπαιδευτικό πλαίσιο σταθερό, δομημένο και ευέλικτο που επιτρέπει την εξατομικευμένη μάθηση επιβάλλεται. Χρειάζονται υπενθυμίσεις,. προκαταρκτικές παρουσιάσεις, επανάληψη, κατεύθυνση, κανόνες, οδηγίες, </a:t>
            </a:r>
            <a:r>
              <a:rPr lang="el-GR" altLang="en-US" u="none" dirty="0" smtClean="0">
                <a:latin typeface="+mj-lt"/>
                <a:sym typeface="Wingdings" panose="05000000000000000000" pitchFamily="2" charset="2"/>
              </a:rPr>
              <a:t>δομή.</a:t>
            </a:r>
          </a:p>
          <a:p>
            <a:pPr eaLnBrk="1" hangingPunct="1">
              <a:buFont typeface="Arial" panose="020B0604020202020204" pitchFamily="34" charset="0"/>
              <a:buChar char="•"/>
            </a:pPr>
            <a:r>
              <a:rPr lang="el-GR" altLang="en-US" u="none" dirty="0" smtClean="0">
                <a:latin typeface="+mj-lt"/>
                <a:sym typeface="Wingdings" panose="05000000000000000000" pitchFamily="2" charset="2"/>
              </a:rPr>
              <a:t>Η ατομική προσέγγιση για το κάθε παιδί προσφέρει δυνατότητες βελτίωσης της συμπτωματολογίας και της αποφυγής της σχολικής αποτυχίας. Μια εύλογη κίνηση είναι να ρωτήσει τον ίδιο το μαθητή για το τι θα τον βοηθούσε.</a:t>
            </a:r>
          </a:p>
          <a:p>
            <a:pPr eaLnBrk="1" hangingPunct="1">
              <a:buFont typeface="Arial" panose="020B0604020202020204" pitchFamily="34" charset="0"/>
              <a:buChar char="•"/>
            </a:pPr>
            <a:r>
              <a:rPr lang="el-GR" altLang="en-US" u="none" dirty="0" smtClean="0">
                <a:latin typeface="+mj-lt"/>
                <a:sym typeface="Wingdings" panose="05000000000000000000" pitchFamily="2" charset="2"/>
              </a:rPr>
              <a:t>Αυτά </a:t>
            </a:r>
            <a:r>
              <a:rPr lang="el-GR" altLang="en-US" u="none" dirty="0">
                <a:latin typeface="+mj-lt"/>
                <a:sym typeface="Wingdings" panose="05000000000000000000" pitchFamily="2" charset="2"/>
              </a:rPr>
              <a:t>τα παιδιά έχουν συνήθως διαίσθηση. Αν τα ρωτήσει, θα του πουν πώς μπορούν να μάθουν καλύτερα. Ντρέπονται πολύ να ενημερώσουν από μόνα τους. Ο καλύτερος "ειδικός" για να προτείνει την αποδοτικότερη μέθοδο εκμάθησης είναι το ίδιο το παιδί</a:t>
            </a:r>
            <a:r>
              <a:rPr lang="el-GR" altLang="en-US" u="none" dirty="0" smtClean="0">
                <a:latin typeface="+mj-lt"/>
                <a:sym typeface="Wingdings" panose="05000000000000000000" pitchFamily="2" charset="2"/>
              </a:rPr>
              <a:t>.</a:t>
            </a:r>
            <a:endParaRPr lang="el-GR" altLang="en-US" u="none"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Η στάση των εκπαιδευτικών</a:t>
            </a:r>
            <a:r>
              <a:rPr lang="en-US" altLang="en-US" dirty="0">
                <a:sym typeface="Wingdings" panose="05000000000000000000" pitchFamily="2" charset="2"/>
              </a:rPr>
              <a:t>,</a:t>
            </a:r>
            <a:r>
              <a:rPr lang="el-GR" altLang="en-US" dirty="0">
                <a:sym typeface="Wingdings" panose="05000000000000000000" pitchFamily="2" charset="2"/>
              </a:rPr>
              <a:t> 2 </a:t>
            </a:r>
            <a:endParaRPr lang="en-US" dirty="0"/>
          </a:p>
        </p:txBody>
      </p:sp>
    </p:spTree>
    <p:extLst>
      <p:ext uri="{BB962C8B-B14F-4D97-AF65-F5344CB8AC3E}">
        <p14:creationId xmlns:p14="http://schemas.microsoft.com/office/powerpoint/2010/main" val="561336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468313" y="1484784"/>
            <a:ext cx="8153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Προγράμματα </a:t>
            </a:r>
            <a:r>
              <a:rPr lang="el-GR" altLang="en-US" u="none" dirty="0">
                <a:latin typeface="+mj-lt"/>
                <a:sym typeface="Wingdings" panose="05000000000000000000" pitchFamily="2" charset="2"/>
              </a:rPr>
              <a:t>τροποποίησης της συμπεριφοράς, στηριζόμενα στη συμπεριφοριστική (</a:t>
            </a:r>
            <a:r>
              <a:rPr lang="el-GR" altLang="en-US" u="none" dirty="0" err="1">
                <a:latin typeface="+mj-lt"/>
                <a:sym typeface="Wingdings" panose="05000000000000000000" pitchFamily="2" charset="2"/>
              </a:rPr>
              <a:t>μπιχεβιοριστική</a:t>
            </a:r>
            <a:r>
              <a:rPr lang="el-GR" altLang="en-US" u="none" dirty="0">
                <a:latin typeface="+mj-lt"/>
                <a:sym typeface="Wingdings" panose="05000000000000000000" pitchFamily="2" charset="2"/>
              </a:rPr>
              <a:t>) θεωρία, μπορούν να γίνουν στο σχολείο. Το παιδί αναλαμβάνει καθήκοντα που βαθμιαία απαιτούν όλο και μεγαλύτερη συγκέντρωση προσοχής. Επιβραβεύεται όταν έχει την αναμενόμενη συμπεριφορά, ενώ η ακατάλληλη συμπεριφορά αγνοείται. Έτσι τα παιδιά μπορούν να βελτιώσουν την αυτοεκτίμησή τους. Ο έπαινος είναι χρήσιμος και εποικοδομητικός. Αγαπούν την ενθάρρυνση. Χωρίς αυτή συρρικνώνονται και μαραίνονται. Πρέπει να τους αναθέτονται εργασίες ώστε να αισθάνονται υπεύθυνα. Προσοχή βέβαια να είναι στα </a:t>
            </a:r>
            <a:r>
              <a:rPr lang="el-GR" altLang="en-US" u="none" dirty="0" smtClean="0">
                <a:latin typeface="+mj-lt"/>
                <a:sym typeface="Wingdings" panose="05000000000000000000" pitchFamily="2" charset="2"/>
              </a:rPr>
              <a:t>πλαίσια </a:t>
            </a:r>
            <a:r>
              <a:rPr lang="el-GR" altLang="en-US" u="none" dirty="0">
                <a:latin typeface="+mj-lt"/>
                <a:sym typeface="Wingdings" panose="05000000000000000000" pitchFamily="2" charset="2"/>
              </a:rPr>
              <a:t>των δυνατοτήτων τους.</a:t>
            </a:r>
            <a:r>
              <a:rPr lang="el-GR" altLang="en-US" dirty="0">
                <a:latin typeface="+mj-lt"/>
                <a:sym typeface="Wingdings" panose="05000000000000000000" pitchFamily="2" charset="2"/>
              </a:rPr>
              <a:t> </a:t>
            </a: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Συμπεριφοριστική </a:t>
            </a:r>
            <a:endParaRPr lang="en-US" dirty="0"/>
          </a:p>
        </p:txBody>
      </p:sp>
    </p:spTree>
    <p:extLst>
      <p:ext uri="{BB962C8B-B14F-4D97-AF65-F5344CB8AC3E}">
        <p14:creationId xmlns:p14="http://schemas.microsoft.com/office/powerpoint/2010/main" val="2051954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p:cNvSpPr>
            <a:spLocks noChangeArrowheads="1"/>
          </p:cNvSpPr>
          <p:nvPr/>
        </p:nvSpPr>
        <p:spPr bwMode="auto">
          <a:xfrm>
            <a:off x="468313" y="1484784"/>
            <a:ext cx="815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Στη </a:t>
            </a:r>
            <a:r>
              <a:rPr lang="el-GR" altLang="en-US" u="none" dirty="0">
                <a:latin typeface="+mj-lt"/>
                <a:sym typeface="Wingdings" panose="05000000000000000000" pitchFamily="2" charset="2"/>
              </a:rPr>
              <a:t>διαδικασία της μάθησης περικλείεται και το συναισθηματικό κομμάτι. Αυτοί οι μαθητές χρειάζονται ειδική βοήθεια για να βρουν ευχαρίστηση μέσα στη τάξη· για να αντικαταστήσουν με επιτυχία την αποτυχία και τη ματαίωση, με ενθουσιασμό την ανία και το φόβο.</a:t>
            </a:r>
          </a:p>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Το </a:t>
            </a:r>
            <a:r>
              <a:rPr lang="el-GR" altLang="en-US" u="none" dirty="0">
                <a:latin typeface="+mj-lt"/>
                <a:sym typeface="Wingdings" panose="05000000000000000000" pitchFamily="2" charset="2"/>
              </a:rPr>
              <a:t>παιδί πρέπει να καθίσει κοντά στον εκπαιδευτικό ή σε εκείνο το σημείο που βρίσκεστε το μεγαλύτερο μέρος της ώρας. Αυτό θα συντελέσει αποτελεσματικά στη μείωση της έντονης κινητικότητάς τους. Μια ματιά μπορεί να το επαναφέρει ή να το καθησυχάσει με τρόπο σιωπηλό. </a:t>
            </a:r>
          </a:p>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Τα </a:t>
            </a:r>
            <a:r>
              <a:rPr lang="el-GR" altLang="en-US" u="none" dirty="0">
                <a:latin typeface="+mj-lt"/>
                <a:sym typeface="Wingdings" panose="05000000000000000000" pitchFamily="2" charset="2"/>
              </a:rPr>
              <a:t>παιδιά αυτά δεν αντέχουν συνήθως το μεγάλο φόρτο εργασίας. Εφόσον μαθαίνουν αυτά που πρέπει, είναι προτιμότερο να τους επιτρέπεται να έχουν λιγότερη δουλειά στο σπίτι. </a:t>
            </a:r>
            <a:r>
              <a:rPr lang="el-GR" altLang="en-US" u="none" dirty="0" smtClean="0">
                <a:latin typeface="+mj-lt"/>
                <a:sym typeface="Wingdings" panose="05000000000000000000" pitchFamily="2" charset="2"/>
              </a:rPr>
              <a:t>Οι </a:t>
            </a:r>
            <a:r>
              <a:rPr lang="el-GR" altLang="en-US" u="none" dirty="0">
                <a:latin typeface="+mj-lt"/>
                <a:sym typeface="Wingdings" panose="05000000000000000000" pitchFamily="2" charset="2"/>
              </a:rPr>
              <a:t>εργασίες για το σπίτι να στηρίζονται στην ποιότητα και όχι στην ποσότητα.</a:t>
            </a:r>
          </a:p>
        </p:txBody>
      </p:sp>
      <p:sp>
        <p:nvSpPr>
          <p:cNvPr id="2" name="Title 1"/>
          <p:cNvSpPr>
            <a:spLocks noGrp="1"/>
          </p:cNvSpPr>
          <p:nvPr>
            <p:ph type="title"/>
          </p:nvPr>
        </p:nvSpPr>
        <p:spPr/>
        <p:txBody>
          <a:bodyPr>
            <a:normAutofit/>
          </a:bodyPr>
          <a:lstStyle/>
          <a:p>
            <a:r>
              <a:rPr lang="el-GR" altLang="en-US" dirty="0" smtClean="0">
                <a:sym typeface="Wingdings" panose="05000000000000000000" pitchFamily="2" charset="2"/>
              </a:rPr>
              <a:t>Συναισθηματικό κομμάτι</a:t>
            </a:r>
            <a:endParaRPr lang="en-US" dirty="0"/>
          </a:p>
        </p:txBody>
      </p:sp>
    </p:spTree>
    <p:extLst>
      <p:ext uri="{BB962C8B-B14F-4D97-AF65-F5344CB8AC3E}">
        <p14:creationId xmlns:p14="http://schemas.microsoft.com/office/powerpoint/2010/main" val="2091784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ChangeArrowheads="1"/>
          </p:cNvSpPr>
          <p:nvPr/>
        </p:nvSpPr>
        <p:spPr bwMode="auto">
          <a:xfrm>
            <a:off x="468313" y="1491397"/>
            <a:ext cx="815340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Τα </a:t>
            </a:r>
            <a:r>
              <a:rPr lang="el-GR" altLang="en-US" u="none" dirty="0">
                <a:latin typeface="+mj-lt"/>
                <a:sym typeface="Wingdings" panose="05000000000000000000" pitchFamily="2" charset="2"/>
              </a:rPr>
              <a:t>παιδιά αυτά παρουσιάζουν συχνά πρόβλημα μνήμης. Ο εκπαιδευτικός πρέπει να τους διδάξει μικρά κόλπα, όπως μνημονικές τεχνικές, να χρησιμοποιούν σχεδιαγράμματα, να υπογραμμίζουν. Πρέπει να προσπαθήσει να τους παρέχει τις πληροφορίες με εποικοδομητικό τρόπο και να μετατρέπει τη σχολική εργασία σε ομαδικό παιχνίδι. Η </a:t>
            </a:r>
            <a:r>
              <a:rPr lang="el-GR" altLang="en-US" u="none" dirty="0" err="1">
                <a:latin typeface="+mj-lt"/>
                <a:sym typeface="Wingdings" panose="05000000000000000000" pitchFamily="2" charset="2"/>
              </a:rPr>
              <a:t>κοινωνικοεπικοδομητική</a:t>
            </a:r>
            <a:r>
              <a:rPr lang="el-GR" altLang="en-US" u="none" dirty="0">
                <a:latin typeface="+mj-lt"/>
                <a:sym typeface="Wingdings" panose="05000000000000000000" pitchFamily="2" charset="2"/>
              </a:rPr>
              <a:t> μέθοδος που περικλείει την αυτενέργεια των μαθητών και την </a:t>
            </a:r>
            <a:r>
              <a:rPr lang="el-GR" altLang="en-US" u="none" dirty="0" err="1">
                <a:latin typeface="+mj-lt"/>
                <a:sym typeface="Wingdings" panose="05000000000000000000" pitchFamily="2" charset="2"/>
              </a:rPr>
              <a:t>ομαδοσυνεργατική</a:t>
            </a:r>
            <a:r>
              <a:rPr lang="el-GR" altLang="en-US" u="none" dirty="0">
                <a:latin typeface="+mj-lt"/>
                <a:sym typeface="Wingdings" panose="05000000000000000000" pitchFamily="2" charset="2"/>
              </a:rPr>
              <a:t>  μάθηση είναι αυτή που μπορεί να πετύχει τα βέλτιστα αποτελέσματα.</a:t>
            </a:r>
          </a:p>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Όταν </a:t>
            </a:r>
            <a:r>
              <a:rPr lang="el-GR" altLang="en-US" u="none" dirty="0">
                <a:latin typeface="+mj-lt"/>
                <a:sym typeface="Wingdings" panose="05000000000000000000" pitchFamily="2" charset="2"/>
              </a:rPr>
              <a:t>οι ανωτέρω θεραπευτικές προσεγγίσεις αποδειχθούν ανεπαρκείς, προτείνεται η συμβουλή και η παρακολούθηση από ειδικούς σε μαθησιακές δυσκολίες (παιδοψυχίατρος, κοινωνικός λειτουργός, σχολικός ψυχολόγος, παιδίατρος)</a:t>
            </a:r>
          </a:p>
        </p:txBody>
      </p:sp>
      <p:sp>
        <p:nvSpPr>
          <p:cNvPr id="2" name="Title 1"/>
          <p:cNvSpPr>
            <a:spLocks noGrp="1"/>
          </p:cNvSpPr>
          <p:nvPr>
            <p:ph type="title"/>
          </p:nvPr>
        </p:nvSpPr>
        <p:spPr/>
        <p:txBody>
          <a:bodyPr>
            <a:normAutofit/>
          </a:bodyPr>
          <a:lstStyle/>
          <a:p>
            <a:r>
              <a:rPr lang="el-GR" altLang="en-US" dirty="0" smtClean="0">
                <a:sym typeface="Wingdings" panose="05000000000000000000" pitchFamily="2" charset="2"/>
              </a:rPr>
              <a:t>Συναισθηματικό </a:t>
            </a:r>
            <a:r>
              <a:rPr lang="el-GR" altLang="en-US" dirty="0">
                <a:sym typeface="Wingdings" panose="05000000000000000000" pitchFamily="2" charset="2"/>
              </a:rPr>
              <a:t>κομμάτι, 2 </a:t>
            </a:r>
            <a:endParaRPr lang="en-US" dirty="0"/>
          </a:p>
        </p:txBody>
      </p:sp>
    </p:spTree>
    <p:extLst>
      <p:ext uri="{BB962C8B-B14F-4D97-AF65-F5344CB8AC3E}">
        <p14:creationId xmlns:p14="http://schemas.microsoft.com/office/powerpoint/2010/main" val="728071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468313" y="1484784"/>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Σε </a:t>
            </a:r>
            <a:r>
              <a:rPr lang="el-GR" altLang="en-US" u="none" dirty="0">
                <a:latin typeface="+mj-lt"/>
                <a:sym typeface="Wingdings" panose="05000000000000000000" pitchFamily="2" charset="2"/>
              </a:rPr>
              <a:t>μια τάξη πρέπει να παρέχονται ευκαιρίες για όλους τους μαθητές να επιτύχουν, συμπεριλαμβανομένων των μαθητών με ειδικές εκπαιδευτικές ανάγκες, μαθησιακές δυσκολίες, των μαθητών με ειδικές ανάγκες, κλπ. </a:t>
            </a:r>
            <a:r>
              <a:rPr lang="en-GB" altLang="en-US" u="none" dirty="0">
                <a:latin typeface="+mj-lt"/>
                <a:sym typeface="Wingdings" panose="05000000000000000000" pitchFamily="2" charset="2"/>
              </a:rPr>
              <a:t>(</a:t>
            </a:r>
            <a:r>
              <a:rPr lang="en-GB" altLang="en-US" u="none" dirty="0" err="1">
                <a:latin typeface="+mj-lt"/>
                <a:sym typeface="Wingdings" panose="05000000000000000000" pitchFamily="2" charset="2"/>
              </a:rPr>
              <a:t>Fantaki</a:t>
            </a:r>
            <a:r>
              <a:rPr lang="en-GB" altLang="en-US" u="none" dirty="0">
                <a:latin typeface="+mj-lt"/>
                <a:sym typeface="Wingdings" panose="05000000000000000000" pitchFamily="2" charset="2"/>
              </a:rPr>
              <a:t> G. &amp; </a:t>
            </a:r>
            <a:r>
              <a:rPr lang="en-GB" altLang="en-US" u="none" dirty="0" err="1">
                <a:latin typeface="+mj-lt"/>
                <a:sym typeface="Wingdings" panose="05000000000000000000" pitchFamily="2" charset="2"/>
              </a:rPr>
              <a:t>Smyrnaiou</a:t>
            </a:r>
            <a:r>
              <a:rPr lang="en-GB" altLang="en-US" u="none" dirty="0">
                <a:latin typeface="+mj-lt"/>
                <a:sym typeface="Wingdings" panose="05000000000000000000" pitchFamily="2" charset="2"/>
              </a:rPr>
              <a:t> Z., 2004). </a:t>
            </a:r>
            <a:r>
              <a:rPr lang="el-GR" altLang="en-US" u="none" dirty="0">
                <a:latin typeface="+mj-lt"/>
                <a:sym typeface="Wingdings" panose="05000000000000000000" pitchFamily="2" charset="2"/>
              </a:rPr>
              <a:t>Όπως έχουμε ήδη αναφέρει υπάρχουν μαθητές με «ειδικές μαθησιακές δυσκολίες» (</a:t>
            </a:r>
            <a:r>
              <a:rPr lang="el-GR" altLang="en-US" u="none" dirty="0" err="1">
                <a:latin typeface="+mj-lt"/>
                <a:sym typeface="Wingdings" panose="05000000000000000000" pitchFamily="2" charset="2"/>
              </a:rPr>
              <a:t>Moss</a:t>
            </a:r>
            <a:r>
              <a:rPr lang="el-GR" altLang="en-US" u="none" dirty="0">
                <a:latin typeface="+mj-lt"/>
                <a:sym typeface="Wingdings" panose="05000000000000000000" pitchFamily="2" charset="2"/>
              </a:rPr>
              <a:t> ed.1995) δηλαδή που έχουν δυσκολίες στο χειρισμό αριθμών, στην ορθογραφία, στην ανάγνωση, τη </a:t>
            </a:r>
            <a:r>
              <a:rPr lang="el-GR" altLang="en-US" u="none" dirty="0" smtClean="0">
                <a:latin typeface="+mj-lt"/>
                <a:sym typeface="Wingdings" panose="05000000000000000000" pitchFamily="2" charset="2"/>
              </a:rPr>
              <a:t>γραφή</a:t>
            </a:r>
            <a:r>
              <a:rPr lang="en-US" altLang="en-US" u="none" dirty="0" smtClean="0">
                <a:latin typeface="+mj-lt"/>
                <a:sym typeface="Wingdings" panose="05000000000000000000" pitchFamily="2" charset="2"/>
              </a:rPr>
              <a:t>.</a:t>
            </a:r>
            <a:r>
              <a:rPr lang="el-GR" altLang="en-US" u="none" dirty="0" smtClean="0">
                <a:latin typeface="+mj-lt"/>
                <a:sym typeface="Wingdings" panose="05000000000000000000" pitchFamily="2" charset="2"/>
              </a:rPr>
              <a:t> </a:t>
            </a:r>
            <a:r>
              <a:rPr lang="el-GR" altLang="en-US" u="none" dirty="0">
                <a:latin typeface="+mj-lt"/>
                <a:sym typeface="Wingdings" panose="05000000000000000000" pitchFamily="2" charset="2"/>
              </a:rPr>
              <a:t>Οι εκπαιδευτικοί πρέπει να προγραμματίσουν τις προσεγγίσεις τους στη διδασκαλία και την εκμάθηση έτσι ώστε όλοι οι σπουδαστές μπορούν να συμμετέχουν στα μαθήματα πλήρως και αποτελεσματικά.</a:t>
            </a: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Η/Υ και μαθησιακές </a:t>
            </a:r>
            <a:r>
              <a:rPr lang="el-GR" altLang="en-US" dirty="0" smtClean="0">
                <a:sym typeface="Wingdings" panose="05000000000000000000" pitchFamily="2" charset="2"/>
              </a:rPr>
              <a:t>δυσκολίες</a:t>
            </a:r>
            <a:endParaRPr lang="en-US" dirty="0"/>
          </a:p>
        </p:txBody>
      </p:sp>
    </p:spTree>
    <p:extLst>
      <p:ext uri="{BB962C8B-B14F-4D97-AF65-F5344CB8AC3E}">
        <p14:creationId xmlns:p14="http://schemas.microsoft.com/office/powerpoint/2010/main" val="3697065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5"/>
          <p:cNvSpPr>
            <a:spLocks noChangeArrowheads="1"/>
          </p:cNvSpPr>
          <p:nvPr/>
        </p:nvSpPr>
        <p:spPr bwMode="auto">
          <a:xfrm>
            <a:off x="468313" y="1496973"/>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Οι </a:t>
            </a:r>
            <a:r>
              <a:rPr lang="el-GR" altLang="en-US" u="none" dirty="0">
                <a:latin typeface="+mj-lt"/>
                <a:sym typeface="Wingdings" panose="05000000000000000000" pitchFamily="2" charset="2"/>
              </a:rPr>
              <a:t>έρευνες στο χώρο της Ειδικής Αγωγής συμφωνούν πως με την υποστήριξη των Νέων Τεχνολογιών επιτυγχάνεται εξατομικευμένη μάθηση και τροποποιείται το μαθησιακό περιβάλλον, προκειμένου να ανταποκρίνεται στις ιδιαίτερες εκπαιδευτικές ανάγκες κάθε ατόμου. Συγκεκριμένα οι </a:t>
            </a:r>
            <a:r>
              <a:rPr lang="en-US" altLang="en-US" u="none" dirty="0">
                <a:latin typeface="+mj-lt"/>
                <a:sym typeface="Wingdings" panose="05000000000000000000" pitchFamily="2" charset="2"/>
              </a:rPr>
              <a:t>Burton</a:t>
            </a:r>
            <a:r>
              <a:rPr lang="el-GR" altLang="en-US" u="none" dirty="0">
                <a:latin typeface="+mj-lt"/>
                <a:sym typeface="Wingdings" panose="05000000000000000000" pitchFamily="2" charset="2"/>
              </a:rPr>
              <a:t>-</a:t>
            </a:r>
            <a:r>
              <a:rPr lang="en-US" altLang="en-US" u="none" dirty="0" err="1">
                <a:latin typeface="+mj-lt"/>
                <a:sym typeface="Wingdings" panose="05000000000000000000" pitchFamily="2" charset="2"/>
              </a:rPr>
              <a:t>Radzely</a:t>
            </a:r>
            <a:r>
              <a:rPr lang="el-GR" altLang="en-US" u="none" dirty="0">
                <a:latin typeface="+mj-lt"/>
                <a:sym typeface="Wingdings" panose="05000000000000000000" pitchFamily="2" charset="2"/>
              </a:rPr>
              <a:t> (1998) καταλήγουν σε θετικά αποτελέσματα στην περίπτωση των μαθητών με μαθησιακές δυσκολίες όταν η διδασκαλία διεξάγεται με τη χρήση υπολογιστή. Σε ανάλογα αποτελέσματα καταλήγει η έρευνα του </a:t>
            </a:r>
            <a:r>
              <a:rPr lang="en-US" altLang="en-US" u="none" dirty="0">
                <a:latin typeface="+mj-lt"/>
                <a:sym typeface="Wingdings" panose="05000000000000000000" pitchFamily="2" charset="2"/>
              </a:rPr>
              <a:t>Swanson</a:t>
            </a:r>
            <a:r>
              <a:rPr lang="el-GR" altLang="en-US" u="none" dirty="0">
                <a:latin typeface="+mj-lt"/>
                <a:sym typeface="Wingdings" panose="05000000000000000000" pitchFamily="2" charset="2"/>
              </a:rPr>
              <a:t>, (1999)  ο οποίος μετά από έρευνα 30 ετών καταλήγει ότι η χρήση εκπαιδευτικού λογισμικού από παιδιά με μαθησιακές δυσκολίες βοηθά στην επίτευξη του στόχου.</a:t>
            </a:r>
            <a:r>
              <a:rPr lang="el-GR" altLang="en-US" dirty="0">
                <a:latin typeface="+mj-lt"/>
                <a:sym typeface="Wingdings" panose="05000000000000000000" pitchFamily="2" charset="2"/>
              </a:rPr>
              <a:t> </a:t>
            </a:r>
          </a:p>
        </p:txBody>
      </p:sp>
      <p:sp>
        <p:nvSpPr>
          <p:cNvPr id="2" name="Title 1"/>
          <p:cNvSpPr>
            <a:spLocks noGrp="1"/>
          </p:cNvSpPr>
          <p:nvPr>
            <p:ph type="title"/>
          </p:nvPr>
        </p:nvSpPr>
        <p:spPr/>
        <p:txBody>
          <a:bodyPr>
            <a:normAutofit/>
          </a:bodyPr>
          <a:lstStyle/>
          <a:p>
            <a:r>
              <a:rPr lang="el-GR" altLang="en-US" dirty="0" smtClean="0">
                <a:sym typeface="Wingdings" panose="05000000000000000000" pitchFamily="2" charset="2"/>
              </a:rPr>
              <a:t>Υποστήριξη </a:t>
            </a:r>
            <a:r>
              <a:rPr lang="el-GR" altLang="en-US" dirty="0">
                <a:sym typeface="Wingdings" panose="05000000000000000000" pitchFamily="2" charset="2"/>
              </a:rPr>
              <a:t>των Νέων Τεχνολογιών </a:t>
            </a:r>
            <a:endParaRPr lang="en-US" dirty="0"/>
          </a:p>
        </p:txBody>
      </p:sp>
    </p:spTree>
    <p:extLst>
      <p:ext uri="{BB962C8B-B14F-4D97-AF65-F5344CB8AC3E}">
        <p14:creationId xmlns:p14="http://schemas.microsoft.com/office/powerpoint/2010/main" val="4276221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285750" y="1484784"/>
            <a:ext cx="85725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lnSpc>
                <a:spcPct val="90000"/>
              </a:lnSpc>
              <a:buFont typeface="Arial" panose="020B0604020202020204" pitchFamily="34" charset="0"/>
              <a:buChar char="•"/>
            </a:pPr>
            <a:r>
              <a:rPr lang="el-GR" altLang="en-US" u="none" dirty="0" smtClean="0">
                <a:latin typeface="+mj-lt"/>
                <a:sym typeface="Wingdings" panose="05000000000000000000" pitchFamily="2" charset="2"/>
              </a:rPr>
              <a:t>περιλαμβάνει </a:t>
            </a:r>
            <a:r>
              <a:rPr lang="el-GR" altLang="en-US" u="none" dirty="0">
                <a:latin typeface="+mj-lt"/>
                <a:sym typeface="Wingdings" panose="05000000000000000000" pitchFamily="2" charset="2"/>
              </a:rPr>
              <a:t>μια ποικιλία τύπων εκπαιδευτικού λογισμικού, που διαφοροποιούνται ως προς το σκοπό της χρήση τους. Πρόκειται για εκπαιδευτικά λογισμικά προσομοίωσης ή </a:t>
            </a:r>
            <a:r>
              <a:rPr lang="el-GR" altLang="en-US" u="none" dirty="0" err="1">
                <a:latin typeface="+mj-lt"/>
                <a:sym typeface="Wingdings" panose="05000000000000000000" pitchFamily="2" charset="2"/>
              </a:rPr>
              <a:t>μοντελοποίησης</a:t>
            </a:r>
            <a:r>
              <a:rPr lang="el-GR" altLang="en-US" u="none" dirty="0">
                <a:latin typeface="+mj-lt"/>
                <a:sym typeface="Wingdings" panose="05000000000000000000" pitchFamily="2" charset="2"/>
              </a:rPr>
              <a:t> (Σμυρναίου Ζ., Δημητρακοπούλου Α., Πολίτης Π. &amp; Κόμης Β., 2004) που εξασκούν τους μαθητές σε διάφορες δεξιότητες αλλά και για εκπαιδευτικά περιβάλλοντα που συμβάλλουν στη διάγνωση των μαθησιακών δυσκολιών. Τα περιβάλλοντα αυτά συνεισφέρουν με το δικό τους τρόπο στην εκμάθηση της γνώσης αφού η γνώση είναι κωδικοποιημένη με συμβολική μορφή αλλά επιπλέον προκαλούν το ενδιαφέρον των μαθητών με τη χρήση εικόνων, χρωμάτων, ήχων. Η αποτελεσματικότητα αυτών προσδιορίζεται είτε από την επίδραση στην επίδοση των μαθητών είτε από την παροχή κινήτρων μάθησης (</a:t>
            </a:r>
            <a:r>
              <a:rPr lang="el-GR" altLang="en-US" u="none" dirty="0" err="1">
                <a:latin typeface="+mj-lt"/>
                <a:sym typeface="Wingdings" panose="05000000000000000000" pitchFamily="2" charset="2"/>
              </a:rPr>
              <a:t>Fletcher-Flinn</a:t>
            </a:r>
            <a:r>
              <a:rPr lang="el-GR" altLang="en-US" u="none" dirty="0">
                <a:latin typeface="+mj-lt"/>
                <a:sym typeface="Wingdings" panose="05000000000000000000" pitchFamily="2" charset="2"/>
              </a:rPr>
              <a:t> &amp; </a:t>
            </a:r>
            <a:r>
              <a:rPr lang="el-GR" altLang="en-US" u="none" dirty="0" err="1">
                <a:latin typeface="+mj-lt"/>
                <a:sym typeface="Wingdings" panose="05000000000000000000" pitchFamily="2" charset="2"/>
              </a:rPr>
              <a:t>Gravatt</a:t>
            </a:r>
            <a:r>
              <a:rPr lang="el-GR" altLang="en-US" u="none" dirty="0">
                <a:latin typeface="+mj-lt"/>
                <a:sym typeface="Wingdings" panose="05000000000000000000" pitchFamily="2" charset="2"/>
              </a:rPr>
              <a:t>, 1995; </a:t>
            </a:r>
            <a:r>
              <a:rPr lang="el-GR" altLang="en-US" u="none" dirty="0" err="1">
                <a:latin typeface="+mj-lt"/>
                <a:sym typeface="Wingdings" panose="05000000000000000000" pitchFamily="2" charset="2"/>
              </a:rPr>
              <a:t>Singleton</a:t>
            </a:r>
            <a:r>
              <a:rPr lang="el-GR" altLang="en-US" u="none" dirty="0">
                <a:latin typeface="+mj-lt"/>
                <a:sym typeface="Wingdings" panose="05000000000000000000" pitchFamily="2" charset="2"/>
              </a:rPr>
              <a:t> (1994). </a:t>
            </a: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Διδασκαλία με υποβοήθηση η/υ </a:t>
            </a:r>
            <a:r>
              <a:rPr lang="el-GR" altLang="en-US" dirty="0" smtClean="0">
                <a:sym typeface="Wingdings" panose="05000000000000000000" pitchFamily="2" charset="2"/>
              </a:rPr>
              <a:t>1</a:t>
            </a:r>
            <a:endParaRPr lang="en-US" dirty="0"/>
          </a:p>
        </p:txBody>
      </p:sp>
    </p:spTree>
    <p:extLst>
      <p:ext uri="{BB962C8B-B14F-4D97-AF65-F5344CB8AC3E}">
        <p14:creationId xmlns:p14="http://schemas.microsoft.com/office/powerpoint/2010/main" val="74195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ChangeArrowheads="1"/>
          </p:cNvSpPr>
          <p:nvPr/>
        </p:nvSpPr>
        <p:spPr bwMode="auto">
          <a:xfrm>
            <a:off x="468313" y="1506264"/>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μεταξύ </a:t>
            </a:r>
            <a:r>
              <a:rPr lang="el-GR" altLang="en-US" u="none" dirty="0">
                <a:latin typeface="+mj-lt"/>
                <a:sym typeface="Wingdings" panose="05000000000000000000" pitchFamily="2" charset="2"/>
              </a:rPr>
              <a:t>των παραγόντων που σχετίζονται με τις μαθησιακές δυσκολίες είναι και τα κίνητρα μάθησης του μαθητή και γενικότερα η στάση του απέναντι στη μάθηση (</a:t>
            </a:r>
            <a:r>
              <a:rPr lang="el-GR" altLang="en-US" u="none" dirty="0" err="1">
                <a:latin typeface="+mj-lt"/>
                <a:sym typeface="Wingdings" panose="05000000000000000000" pitchFamily="2" charset="2"/>
              </a:rPr>
              <a:t>Gottfried</a:t>
            </a:r>
            <a:r>
              <a:rPr lang="el-GR" altLang="en-US" u="none" dirty="0">
                <a:latin typeface="+mj-lt"/>
                <a:sym typeface="Wingdings" panose="05000000000000000000" pitchFamily="2" charset="2"/>
              </a:rPr>
              <a:t>, 1985). Διαπιστώθηκε ότι οι μαθητές με μαθησιακές δυσκολίες παρωθούνται εσωτερικά λιγότερο απ’ ότι οι υπόλοιποι συμμαθητές τους (</a:t>
            </a:r>
            <a:r>
              <a:rPr lang="el-GR" altLang="en-US" u="none" dirty="0" err="1">
                <a:latin typeface="+mj-lt"/>
                <a:sym typeface="Wingdings" panose="05000000000000000000" pitchFamily="2" charset="2"/>
              </a:rPr>
              <a:t>Dev</a:t>
            </a:r>
            <a:r>
              <a:rPr lang="el-GR" altLang="en-US" u="none" dirty="0">
                <a:latin typeface="+mj-lt"/>
                <a:sym typeface="Wingdings" panose="05000000000000000000" pitchFamily="2" charset="2"/>
              </a:rPr>
              <a:t>, 1997). Ο </a:t>
            </a:r>
            <a:r>
              <a:rPr lang="el-GR" altLang="en-US" u="none" dirty="0" err="1">
                <a:latin typeface="+mj-lt"/>
                <a:sym typeface="Wingdings" panose="05000000000000000000" pitchFamily="2" charset="2"/>
              </a:rPr>
              <a:t>Κulik</a:t>
            </a:r>
            <a:r>
              <a:rPr lang="el-GR" altLang="en-US" u="none" dirty="0">
                <a:latin typeface="+mj-lt"/>
                <a:sym typeface="Wingdings" panose="05000000000000000000" pitchFamily="2" charset="2"/>
              </a:rPr>
              <a:t> (1994) αναφέρει ότι η διδασκαλία (Computer-</a:t>
            </a:r>
            <a:r>
              <a:rPr lang="el-GR" altLang="en-US" u="none" dirty="0" err="1">
                <a:latin typeface="+mj-lt"/>
                <a:sym typeface="Wingdings" panose="05000000000000000000" pitchFamily="2" charset="2"/>
              </a:rPr>
              <a:t>Αssisted</a:t>
            </a:r>
            <a:r>
              <a:rPr lang="el-GR" altLang="en-US" u="none" dirty="0">
                <a:latin typeface="+mj-lt"/>
                <a:sym typeface="Wingdings" panose="05000000000000000000" pitchFamily="2" charset="2"/>
              </a:rPr>
              <a:t> </a:t>
            </a:r>
            <a:r>
              <a:rPr lang="el-GR" altLang="en-US" u="none" dirty="0" err="1">
                <a:latin typeface="+mj-lt"/>
                <a:sym typeface="Wingdings" panose="05000000000000000000" pitchFamily="2" charset="2"/>
              </a:rPr>
              <a:t>Instruction</a:t>
            </a:r>
            <a:r>
              <a:rPr lang="el-GR" altLang="en-US" u="none" dirty="0">
                <a:latin typeface="+mj-lt"/>
                <a:sym typeface="Wingdings" panose="05000000000000000000" pitchFamily="2" charset="2"/>
              </a:rPr>
              <a:t>) με </a:t>
            </a:r>
            <a:r>
              <a:rPr lang="el-GR" altLang="en-US" u="none" dirty="0" smtClean="0">
                <a:latin typeface="+mj-lt"/>
                <a:sym typeface="Wingdings" panose="05000000000000000000" pitchFamily="2" charset="2"/>
              </a:rPr>
              <a:t>τη χρήση </a:t>
            </a:r>
            <a:r>
              <a:rPr lang="el-GR" altLang="en-US" u="none" dirty="0">
                <a:latin typeface="+mj-lt"/>
                <a:sym typeface="Wingdings" panose="05000000000000000000" pitchFamily="2" charset="2"/>
              </a:rPr>
              <a:t>υπολογιστή επηρέασε θετικά τη στάση των μαθητών απέναντι στη μάθηση γεγονός που καταγράφηκε και με την αύξηση της συχνότητας παρακολούθησης των μαθημάτων.</a:t>
            </a:r>
            <a:r>
              <a:rPr lang="el-GR" altLang="en-US" dirty="0">
                <a:latin typeface="+mj-lt"/>
                <a:sym typeface="Wingdings" panose="05000000000000000000" pitchFamily="2" charset="2"/>
              </a:rPr>
              <a:t> </a:t>
            </a: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Διδασκαλία με υποβοήθηση </a:t>
            </a:r>
            <a:r>
              <a:rPr lang="el-GR" altLang="en-US" dirty="0" smtClean="0">
                <a:sym typeface="Wingdings" panose="05000000000000000000" pitchFamily="2" charset="2"/>
              </a:rPr>
              <a:t>η/υ</a:t>
            </a:r>
            <a:r>
              <a:rPr lang="en-US" altLang="en-US" dirty="0" smtClean="0">
                <a:sym typeface="Wingdings" panose="05000000000000000000" pitchFamily="2" charset="2"/>
              </a:rPr>
              <a:t>,</a:t>
            </a:r>
            <a:r>
              <a:rPr lang="el-GR" altLang="en-US" dirty="0" smtClean="0">
                <a:sym typeface="Wingdings" panose="05000000000000000000" pitchFamily="2" charset="2"/>
              </a:rPr>
              <a:t> 2</a:t>
            </a:r>
            <a:endParaRPr lang="en-US" dirty="0"/>
          </a:p>
        </p:txBody>
      </p:sp>
    </p:spTree>
    <p:extLst>
      <p:ext uri="{BB962C8B-B14F-4D97-AF65-F5344CB8AC3E}">
        <p14:creationId xmlns:p14="http://schemas.microsoft.com/office/powerpoint/2010/main" val="239157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468313" y="1484784"/>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Ο </a:t>
            </a:r>
            <a:r>
              <a:rPr lang="el-GR" altLang="en-US" u="none" dirty="0" err="1">
                <a:latin typeface="+mj-lt"/>
                <a:sym typeface="Wingdings" panose="05000000000000000000" pitchFamily="2" charset="2"/>
              </a:rPr>
              <a:t>Lundberg</a:t>
            </a:r>
            <a:r>
              <a:rPr lang="el-GR" altLang="en-US" u="none" dirty="0">
                <a:latin typeface="+mj-lt"/>
                <a:sym typeface="Wingdings" panose="05000000000000000000" pitchFamily="2" charset="2"/>
              </a:rPr>
              <a:t> (1985) τονίζει ότι ο αλληλεπιδραστικός χαρακτήρας της διδασκαλίας με υπολογιστή προσφέρει στον εκπαιδευτικό ένα άριστο εργαλείο ανάπτυξης της παρώθησης για μάθηση. Ενώ έρευνα σε μαθητές δημοτικού σχολείου έδειξε ότι η διδασκαλία με χρήση υπολογιστή δύναται να έχει θετικά αποτελέσματα στην παρώθηση και τη σχολική επίδοση του μαθητή (</a:t>
            </a:r>
            <a:r>
              <a:rPr lang="el-GR" altLang="en-US" u="none" dirty="0" err="1">
                <a:latin typeface="+mj-lt"/>
                <a:sym typeface="Wingdings" panose="05000000000000000000" pitchFamily="2" charset="2"/>
              </a:rPr>
              <a:t>Terell</a:t>
            </a:r>
            <a:r>
              <a:rPr lang="el-GR" altLang="en-US" u="none" dirty="0">
                <a:latin typeface="+mj-lt"/>
                <a:sym typeface="Wingdings" panose="05000000000000000000" pitchFamily="2" charset="2"/>
              </a:rPr>
              <a:t> και </a:t>
            </a:r>
            <a:r>
              <a:rPr lang="el-GR" altLang="en-US" u="none" dirty="0" err="1">
                <a:latin typeface="+mj-lt"/>
                <a:sym typeface="Wingdings" panose="05000000000000000000" pitchFamily="2" charset="2"/>
              </a:rPr>
              <a:t>Rendulic</a:t>
            </a:r>
            <a:r>
              <a:rPr lang="el-GR" altLang="en-US" u="none" dirty="0">
                <a:latin typeface="+mj-lt"/>
                <a:sym typeface="Wingdings" panose="05000000000000000000" pitchFamily="2" charset="2"/>
              </a:rPr>
              <a:t>, 1996) και ενισχύεται η αυτοεκτίμησή τους και η παρώθησή τους για συμμετοχή στη μαθησιακή διαδικασία (</a:t>
            </a:r>
            <a:r>
              <a:rPr lang="el-GR" altLang="en-US" u="none" dirty="0" err="1">
                <a:latin typeface="+mj-lt"/>
                <a:sym typeface="Wingdings" panose="05000000000000000000" pitchFamily="2" charset="2"/>
              </a:rPr>
              <a:t>Poirot</a:t>
            </a:r>
            <a:r>
              <a:rPr lang="el-GR" altLang="en-US" u="none" dirty="0">
                <a:latin typeface="+mj-lt"/>
                <a:sym typeface="Wingdings" panose="05000000000000000000" pitchFamily="2" charset="2"/>
              </a:rPr>
              <a:t> &amp; </a:t>
            </a:r>
            <a:r>
              <a:rPr lang="el-GR" altLang="en-US" u="none" dirty="0" err="1">
                <a:latin typeface="+mj-lt"/>
                <a:sym typeface="Wingdings" panose="05000000000000000000" pitchFamily="2" charset="2"/>
              </a:rPr>
              <a:t>Canales</a:t>
            </a:r>
            <a:r>
              <a:rPr lang="el-GR" altLang="en-US" u="none" dirty="0">
                <a:latin typeface="+mj-lt"/>
                <a:sym typeface="Wingdings" panose="05000000000000000000" pitchFamily="2" charset="2"/>
              </a:rPr>
              <a:t>, ’93-’94).</a:t>
            </a: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Διδασκαλία με υποβοήθηση </a:t>
            </a:r>
            <a:r>
              <a:rPr lang="el-GR" altLang="en-US" dirty="0" smtClean="0">
                <a:sym typeface="Wingdings" panose="05000000000000000000" pitchFamily="2" charset="2"/>
              </a:rPr>
              <a:t>η/υ</a:t>
            </a:r>
            <a:r>
              <a:rPr lang="en-US" altLang="en-US" dirty="0" smtClean="0">
                <a:sym typeface="Wingdings" panose="05000000000000000000" pitchFamily="2" charset="2"/>
              </a:rPr>
              <a:t>,</a:t>
            </a:r>
            <a:r>
              <a:rPr lang="el-GR" altLang="en-US" dirty="0" smtClean="0">
                <a:sym typeface="Wingdings" panose="05000000000000000000" pitchFamily="2" charset="2"/>
              </a:rPr>
              <a:t> 3</a:t>
            </a:r>
            <a:endParaRPr lang="en-US" dirty="0"/>
          </a:p>
        </p:txBody>
      </p:sp>
    </p:spTree>
    <p:extLst>
      <p:ext uri="{BB962C8B-B14F-4D97-AF65-F5344CB8AC3E}">
        <p14:creationId xmlns:p14="http://schemas.microsoft.com/office/powerpoint/2010/main" val="607867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7"/>
          <p:cNvSpPr>
            <a:spLocks noChangeArrowheads="1"/>
          </p:cNvSpPr>
          <p:nvPr/>
        </p:nvSpPr>
        <p:spPr bwMode="auto">
          <a:xfrm>
            <a:off x="457200" y="1556792"/>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buFont typeface="Arial" panose="020B0604020202020204" pitchFamily="34" charset="0"/>
              <a:buChar char="•"/>
            </a:pPr>
            <a:r>
              <a:rPr lang="el-GR" altLang="en-US" u="none" dirty="0" smtClean="0">
                <a:latin typeface="+mj-lt"/>
                <a:sym typeface="Wingdings" panose="05000000000000000000" pitchFamily="2" charset="2"/>
              </a:rPr>
              <a:t>Το </a:t>
            </a:r>
            <a:r>
              <a:rPr lang="el-GR" altLang="en-US" u="none" dirty="0">
                <a:latin typeface="+mj-lt"/>
                <a:sym typeface="Wingdings" panose="05000000000000000000" pitchFamily="2" charset="2"/>
              </a:rPr>
              <a:t>παιδί αντιδρά βίαια σε καταστάσεις που του προκαλούν δυσαρέσκεια. Η επιθετικότητα μπορεί να στρέφεται στον εαυτό του (κλαίει, πηδά πάνω κάτω, χτυπιέται στο πάτωμα, τραβά τα μαλλιά του, </a:t>
            </a:r>
            <a:r>
              <a:rPr lang="el-GR" altLang="en-US" u="none" dirty="0" err="1">
                <a:latin typeface="+mj-lt"/>
                <a:sym typeface="Wingdings" panose="05000000000000000000" pitchFamily="2" charset="2"/>
              </a:rPr>
              <a:t>κλπ</a:t>
            </a:r>
            <a:r>
              <a:rPr lang="el-GR" altLang="en-US" u="none" dirty="0">
                <a:latin typeface="+mj-lt"/>
                <a:sym typeface="Wingdings" panose="05000000000000000000" pitchFamily="2" charset="2"/>
              </a:rPr>
              <a:t>) ή επιθετικότητα εκφράζεται προς τα αντικείμενα και τους ανθρώπους γύρω του. Μπορεί να έχει σκοπό την απόκτηση κάποιου αντικειμένου ή δικαιώματος χωρίς να θέλει συνειδητά να προκαλέσει κακό στους άλλους ή μπορεί να έχει μια εχθρική συμπεριφορά απέναντι στους συμμαθητές του.</a:t>
            </a:r>
            <a:r>
              <a:rPr lang="el-GR" altLang="en-US" dirty="0">
                <a:latin typeface="+mj-lt"/>
                <a:sym typeface="Wingdings" panose="05000000000000000000" pitchFamily="2" charset="2"/>
              </a:rPr>
              <a:t> </a:t>
            </a:r>
            <a:endParaRPr lang="el-GR" altLang="en-US" sz="2200" u="none" dirty="0">
              <a:latin typeface="+mj-lt"/>
              <a:cs typeface="Times New Roman" panose="02020603050405020304" pitchFamily="18" charset="0"/>
              <a:sym typeface="Wingdings" panose="05000000000000000000" pitchFamily="2" charset="2"/>
            </a:endParaRPr>
          </a:p>
          <a:p>
            <a:pPr eaLnBrk="1" hangingPunct="1"/>
            <a:endParaRPr lang="en-GB" altLang="en-US" i="1" u="none" dirty="0">
              <a:latin typeface="+mj-lt"/>
              <a:sym typeface="Wingdings" panose="05000000000000000000" pitchFamily="2" charset="2"/>
            </a:endParaRPr>
          </a:p>
        </p:txBody>
      </p:sp>
      <p:sp>
        <p:nvSpPr>
          <p:cNvPr id="2" name="Title 1"/>
          <p:cNvSpPr>
            <a:spLocks noGrp="1"/>
          </p:cNvSpPr>
          <p:nvPr>
            <p:ph type="title"/>
          </p:nvPr>
        </p:nvSpPr>
        <p:spPr/>
        <p:txBody>
          <a:bodyPr/>
          <a:lstStyle/>
          <a:p>
            <a:r>
              <a:rPr lang="el-GR" dirty="0" smtClean="0"/>
              <a:t>Επιθετικότητα</a:t>
            </a:r>
            <a:endParaRPr lang="en-US" dirty="0"/>
          </a:p>
        </p:txBody>
      </p:sp>
    </p:spTree>
    <p:extLst>
      <p:ext uri="{BB962C8B-B14F-4D97-AF65-F5344CB8AC3E}">
        <p14:creationId xmlns:p14="http://schemas.microsoft.com/office/powerpoint/2010/main" val="184676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smtClean="0"/>
              <a:t>Τέλος</a:t>
            </a:r>
            <a:endParaRPr lang="el-GR" dirty="0"/>
          </a:p>
        </p:txBody>
      </p:sp>
    </p:spTree>
    <p:extLst>
      <p:ext uri="{BB962C8B-B14F-4D97-AF65-F5344CB8AC3E}">
        <p14:creationId xmlns:p14="http://schemas.microsoft.com/office/powerpoint/2010/main" val="2249574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6795012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2" name="Text Placeholder 1"/>
          <p:cNvSpPr>
            <a:spLocks noGrp="1"/>
          </p:cNvSpPr>
          <p:nvPr>
            <p:ph type="body" idx="1"/>
          </p:nvPr>
        </p:nvSpPr>
        <p:spPr/>
        <p:txBody>
          <a:bodyPr/>
          <a:lstStyle/>
          <a:p>
            <a:endParaRPr lang="el-GR"/>
          </a:p>
        </p:txBody>
      </p:sp>
    </p:spTree>
    <p:extLst>
      <p:ext uri="{BB962C8B-B14F-4D97-AF65-F5344CB8AC3E}">
        <p14:creationId xmlns:p14="http://schemas.microsoft.com/office/powerpoint/2010/main" val="5830226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a:solidFill>
                  <a:srgbClr val="002060"/>
                </a:solidFill>
              </a:rPr>
              <a:t>Copyright</a:t>
            </a:r>
            <a:r>
              <a:rPr lang="el-GR" sz="2000" dirty="0">
                <a:solidFill>
                  <a:srgbClr val="002060"/>
                </a:solidFill>
              </a:rPr>
              <a:t> Εθνικόν και Καποδιστριακόν </a:t>
            </a:r>
            <a:r>
              <a:rPr lang="el-GR" sz="2000" dirty="0" err="1">
                <a:solidFill>
                  <a:srgbClr val="002060"/>
                </a:solidFill>
              </a:rPr>
              <a:t>Πανεπιστήμιον</a:t>
            </a:r>
            <a:r>
              <a:rPr lang="el-GR" sz="2000" dirty="0">
                <a:solidFill>
                  <a:srgbClr val="002060"/>
                </a:solidFill>
              </a:rPr>
              <a:t> Αθηνών</a:t>
            </a:r>
            <a:r>
              <a:rPr lang="en-US" sz="2000" dirty="0">
                <a:solidFill>
                  <a:srgbClr val="002060"/>
                </a:solidFill>
              </a:rPr>
              <a:t>, </a:t>
            </a:r>
            <a:r>
              <a:rPr lang="el-GR" sz="2000" dirty="0" err="1">
                <a:solidFill>
                  <a:srgbClr val="002060"/>
                </a:solidFill>
              </a:rPr>
              <a:t>Ζαχαρούλα</a:t>
            </a:r>
            <a:r>
              <a:rPr lang="el-GR" sz="2000" dirty="0">
                <a:solidFill>
                  <a:srgbClr val="002060"/>
                </a:solidFill>
              </a:rPr>
              <a:t> Σμυρναίου 2014. </a:t>
            </a:r>
            <a:r>
              <a:rPr lang="el-GR" sz="2000" dirty="0" err="1">
                <a:solidFill>
                  <a:srgbClr val="002060"/>
                </a:solidFill>
              </a:rPr>
              <a:t>Ζαχαρούλα</a:t>
            </a:r>
            <a:r>
              <a:rPr lang="el-GR" sz="2000" dirty="0">
                <a:solidFill>
                  <a:srgbClr val="002060"/>
                </a:solidFill>
              </a:rPr>
              <a:t> Σμυρναίου. «Παιδαγωγική ή Εκπαίδευση ΙΙ. </a:t>
            </a:r>
            <a:r>
              <a:rPr lang="el-GR" sz="2000"/>
              <a:t>Διαχείριση σχολικής τάξης». </a:t>
            </a:r>
            <a:r>
              <a:rPr lang="el-GR" sz="2000" dirty="0">
                <a:solidFill>
                  <a:srgbClr val="002060"/>
                </a:solidFill>
              </a:rPr>
              <a:t>Έκδοση: 1.0. Αθήνα 2014. </a:t>
            </a:r>
            <a:r>
              <a:rPr lang="el-GR" sz="2000" dirty="0"/>
              <a:t>Διαθέσιμο από τη δικτυακή διεύθυνση: </a:t>
            </a:r>
            <a:r>
              <a:rPr lang="en-US" sz="2000" u="sng" dirty="0">
                <a:hlinkClick r:id="rId3"/>
              </a:rPr>
              <a:t>opencourses.uoa.gr</a:t>
            </a:r>
            <a:endParaRPr lang="el-GR" sz="2000" u="sng"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a:t>
            </a:r>
            <a:r>
              <a:rPr lang="el-GR" sz="2000" dirty="0" smtClean="0"/>
              <a:t>δεν κάνει χρήση έργων τρίτων.</a:t>
            </a:r>
            <a:endParaRPr lang="el-GR" sz="2000" dirty="0"/>
          </a:p>
          <a:p>
            <a:pPr marL="0" indent="0">
              <a:buNone/>
            </a:pPr>
            <a:r>
              <a:rPr lang="el-GR" sz="2000" b="1" dirty="0" smtClean="0"/>
              <a:t>Κατηγορία Εικόνες/Σχήματα/Διαγράμματα</a:t>
            </a:r>
            <a:r>
              <a:rPr lang="en-US" sz="2000" b="1" dirty="0" smtClean="0"/>
              <a:t>/</a:t>
            </a:r>
            <a:r>
              <a:rPr lang="el-GR" sz="2000" b="1" dirty="0" smtClean="0"/>
              <a:t>Φωτογραφίες</a:t>
            </a: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a:t>
            </a:r>
            <a:r>
              <a:rPr lang="el-GR" sz="2000" dirty="0" smtClean="0"/>
              <a:t>δεν κάνει </a:t>
            </a:r>
            <a:r>
              <a:rPr lang="el-GR" sz="2000" dirty="0"/>
              <a:t>χρήση </a:t>
            </a:r>
            <a:r>
              <a:rPr lang="el-GR" sz="2000" dirty="0" smtClean="0"/>
              <a:t>έργων τρίτων </a:t>
            </a:r>
            <a:endParaRPr lang="el-GR" sz="2000" dirty="0"/>
          </a:p>
          <a:p>
            <a:pPr marL="0" indent="0">
              <a:buNone/>
            </a:pPr>
            <a:r>
              <a:rPr lang="el-GR" sz="2000" b="1" dirty="0" smtClean="0"/>
              <a:t>Κατηγορία Πίνακες</a:t>
            </a:r>
          </a:p>
        </p:txBody>
      </p:sp>
    </p:spTree>
    <p:extLst>
      <p:ext uri="{BB962C8B-B14F-4D97-AF65-F5344CB8AC3E}">
        <p14:creationId xmlns:p14="http://schemas.microsoft.com/office/powerpoint/2010/main" val="3681137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ChangeArrowheads="1"/>
          </p:cNvSpPr>
          <p:nvPr/>
        </p:nvSpPr>
        <p:spPr bwMode="auto">
          <a:xfrm>
            <a:off x="323850" y="1534140"/>
            <a:ext cx="84629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buFont typeface="Arial" panose="020B0604020202020204" pitchFamily="34" charset="0"/>
              <a:buChar char="•"/>
            </a:pPr>
            <a:r>
              <a:rPr lang="el-GR" altLang="en-US" u="none" dirty="0" smtClean="0">
                <a:latin typeface="+mj-lt"/>
                <a:sym typeface="Wingdings" panose="05000000000000000000" pitchFamily="2" charset="2"/>
              </a:rPr>
              <a:t>Οι εκρήξεις </a:t>
            </a:r>
            <a:r>
              <a:rPr lang="el-GR" altLang="en-US" u="none" dirty="0">
                <a:latin typeface="+mj-lt"/>
                <a:sym typeface="Wingdings" panose="05000000000000000000" pitchFamily="2" charset="2"/>
              </a:rPr>
              <a:t>θυμού, η επιθετικότητα προς τα άλλα παιδιά, η ανυπακοή, το πείσμα, η άσκοπη κινητική δραστηριότητα και η διάσπαση προσοχής, ιδίως όταν συνυπάρχει το υπερκινητικό σύνδρομο, η λεκτική επιθετικότητα, η κλοπή, η καταστρατήγηση των σχολικών κανόνων και η καταστροφική συμπεριφορά, συχνές απουσίες από το σχολείο, οι συνεχείς ψευδολογίες, οι εμπρησμοί, οι βανδαλισμοί και η χρήση τοξικών ουσιών.</a:t>
            </a:r>
            <a:r>
              <a:rPr lang="el-GR" altLang="en-US" dirty="0">
                <a:latin typeface="+mj-lt"/>
                <a:sym typeface="Wingdings" panose="05000000000000000000" pitchFamily="2" charset="2"/>
              </a:rPr>
              <a:t> </a:t>
            </a:r>
            <a:endParaRPr lang="en-GB" altLang="en-US" dirty="0">
              <a:latin typeface="+mj-lt"/>
              <a:sym typeface="Wingdings" panose="05000000000000000000" pitchFamily="2" charset="2"/>
            </a:endParaRPr>
          </a:p>
        </p:txBody>
      </p:sp>
      <p:sp>
        <p:nvSpPr>
          <p:cNvPr id="2" name="Title 1"/>
          <p:cNvSpPr>
            <a:spLocks noGrp="1"/>
          </p:cNvSpPr>
          <p:nvPr>
            <p:ph type="title"/>
          </p:nvPr>
        </p:nvSpPr>
        <p:spPr/>
        <p:txBody>
          <a:bodyPr/>
          <a:lstStyle/>
          <a:p>
            <a:r>
              <a:rPr lang="el-GR" dirty="0" smtClean="0"/>
              <a:t>Χαρακτηριστικές συμπεριφορές</a:t>
            </a:r>
            <a:endParaRPr lang="en-US" dirty="0"/>
          </a:p>
        </p:txBody>
      </p:sp>
    </p:spTree>
    <p:extLst>
      <p:ext uri="{BB962C8B-B14F-4D97-AF65-F5344CB8AC3E}">
        <p14:creationId xmlns:p14="http://schemas.microsoft.com/office/powerpoint/2010/main" val="152840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ChangeArrowheads="1"/>
          </p:cNvSpPr>
          <p:nvPr/>
        </p:nvSpPr>
        <p:spPr bwMode="auto">
          <a:xfrm>
            <a:off x="457200" y="1515556"/>
            <a:ext cx="8153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algn="just">
              <a:buFont typeface="Arial" panose="020B0604020202020204" pitchFamily="34" charset="0"/>
              <a:buChar char="•"/>
            </a:pPr>
            <a:r>
              <a:rPr lang="el-GR" altLang="en-US" u="none" dirty="0" smtClean="0">
                <a:latin typeface="+mj-lt"/>
                <a:sym typeface="Wingdings" panose="05000000000000000000" pitchFamily="2" charset="2"/>
              </a:rPr>
              <a:t>Η </a:t>
            </a:r>
            <a:r>
              <a:rPr lang="el-GR" altLang="en-US" u="none" dirty="0">
                <a:latin typeface="+mj-lt"/>
                <a:sym typeface="Wingdings" panose="05000000000000000000" pitchFamily="2" charset="2"/>
              </a:rPr>
              <a:t>ανυπαρξία σταθερού οικογενειακού περιβάλλοντος, οι αρνητικές σχέσεις με τους γονείς τους, η ανατροφή σε ιδρύματα, κλπ.. Αυτά τα παιδιά, συγκρινόμενα με άλλα, είναι πιθανότερο να οδηγηθούν σε κατάχρηση τοξικών ουσιών, οινοπνεύματος, να παρουσιάσουν μαθησιακές δυσκολίες και αργότερα προβλήματα κοινωνικής προσαρμογής. Για την αντιμετώπιση των διαταραχών της συμπεριφοράς απαιτείται εξατομικευμένη θεραπευτική προσέγγιση που απευθύνεται τόσο στο παιδί όσο και στους γονείς και το ευρύτερο περιβάλλον σχολείο.</a:t>
            </a:r>
            <a:r>
              <a:rPr lang="el-GR" altLang="en-US" dirty="0">
                <a:latin typeface="+mj-lt"/>
                <a:sym typeface="Wingdings" panose="05000000000000000000" pitchFamily="2" charset="2"/>
              </a:rPr>
              <a:t> </a:t>
            </a:r>
            <a:endParaRPr lang="en-GB" altLang="en-US" dirty="0">
              <a:latin typeface="+mj-lt"/>
              <a:sym typeface="Wingdings" panose="05000000000000000000" pitchFamily="2" charset="2"/>
            </a:endParaRPr>
          </a:p>
        </p:txBody>
      </p:sp>
      <p:sp>
        <p:nvSpPr>
          <p:cNvPr id="2" name="Title 1"/>
          <p:cNvSpPr>
            <a:spLocks noGrp="1"/>
          </p:cNvSpPr>
          <p:nvPr>
            <p:ph type="title"/>
          </p:nvPr>
        </p:nvSpPr>
        <p:spPr/>
        <p:txBody>
          <a:bodyPr/>
          <a:lstStyle/>
          <a:p>
            <a:r>
              <a:rPr lang="el-GR" altLang="en-US" dirty="0">
                <a:sym typeface="Wingdings" panose="05000000000000000000" pitchFamily="2" charset="2"/>
              </a:rPr>
              <a:t>Αιτίες</a:t>
            </a:r>
            <a:endParaRPr lang="en-US" dirty="0"/>
          </a:p>
        </p:txBody>
      </p:sp>
    </p:spTree>
    <p:extLst>
      <p:ext uri="{BB962C8B-B14F-4D97-AF65-F5344CB8AC3E}">
        <p14:creationId xmlns:p14="http://schemas.microsoft.com/office/powerpoint/2010/main" val="3851630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p:cNvSpPr>
            <a:spLocks noChangeArrowheads="1"/>
          </p:cNvSpPr>
          <p:nvPr/>
        </p:nvSpPr>
        <p:spPr bwMode="auto">
          <a:xfrm>
            <a:off x="457200" y="1484784"/>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Οι </a:t>
            </a:r>
            <a:r>
              <a:rPr lang="el-GR" altLang="en-US" u="none" dirty="0">
                <a:latin typeface="+mj-lt"/>
                <a:sym typeface="Wingdings" panose="05000000000000000000" pitchFamily="2" charset="2"/>
              </a:rPr>
              <a:t>εκπαιδευτικοί όταν βρεθούν αντιμέτωποι με επιθετικά παιδιά είναι συχνά αβέβαιοι για τη στάση που θα πρέπει να κρατήσουν αν δηλαδή θα πρέπει να επιτρέψουν ή να τιμωρήσουν μια επιθετική συμπεριφορά. Η πρώτη τους αντίδραση θα πρέπει να είναι η επικοινωνία με το οικογενειακό περιβάλλον του παιδιού για μια λεπτομερή ενημέρωση και η στενή συνεργασία με αυτό.</a:t>
            </a:r>
          </a:p>
          <a:p>
            <a:pPr eaLnBrk="1" hangingPunct="1">
              <a:buFont typeface="Arial" panose="020B0604020202020204" pitchFamily="34" charset="0"/>
              <a:buChar char="•"/>
            </a:pPr>
            <a:r>
              <a:rPr lang="el-GR" altLang="en-US" u="none" dirty="0" smtClean="0">
                <a:latin typeface="+mj-lt"/>
                <a:sym typeface="Wingdings" panose="05000000000000000000" pitchFamily="2" charset="2"/>
              </a:rPr>
              <a:t>Τις </a:t>
            </a:r>
            <a:r>
              <a:rPr lang="el-GR" altLang="en-US" u="none" dirty="0">
                <a:latin typeface="+mj-lt"/>
                <a:sym typeface="Wingdings" panose="05000000000000000000" pitchFamily="2" charset="2"/>
              </a:rPr>
              <a:t>περισσότερες φορές η ανυπάκουη συμπεριφορά του παιδιού είναι ένας τρόπος για να αποσπάσει την προσοχή του εκπαιδευτικού και να βρεθεί στο επίκεντρο του ενδιαφέροντος του.</a:t>
            </a:r>
            <a:r>
              <a:rPr lang="el-GR" altLang="en-US" dirty="0">
                <a:latin typeface="+mj-lt"/>
                <a:sym typeface="Wingdings" panose="05000000000000000000" pitchFamily="2" charset="2"/>
              </a:rPr>
              <a:t> </a:t>
            </a:r>
            <a:endParaRPr lang="en-GB" altLang="en-US"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Στάση των </a:t>
            </a:r>
            <a:r>
              <a:rPr lang="el-GR" altLang="en-US" dirty="0" smtClean="0">
                <a:sym typeface="Wingdings" panose="05000000000000000000" pitchFamily="2" charset="2"/>
              </a:rPr>
              <a:t>εκπαιδευτικών</a:t>
            </a:r>
            <a:endParaRPr lang="en-US" dirty="0"/>
          </a:p>
        </p:txBody>
      </p:sp>
    </p:spTree>
    <p:extLst>
      <p:ext uri="{BB962C8B-B14F-4D97-AF65-F5344CB8AC3E}">
        <p14:creationId xmlns:p14="http://schemas.microsoft.com/office/powerpoint/2010/main" val="3128968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457200" y="1484784"/>
            <a:ext cx="8153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Ο </a:t>
            </a:r>
            <a:r>
              <a:rPr lang="el-GR" altLang="en-US" u="none" dirty="0">
                <a:latin typeface="+mj-lt"/>
                <a:sym typeface="Wingdings" panose="05000000000000000000" pitchFamily="2" charset="2"/>
              </a:rPr>
              <a:t>εκπαιδευτικός πρέπει να γνωρίζει ότι ο θυμός και η τιμωρία εκ μέρους του ενισχύουν τις εκρήξεις του παιδιού αφού προτιμά μια αντίδραση έστω και θυμωμένη από την αδιαφορία. Το παιδί αυτό χρειάζεται συνεχή προσοχή και ιδιαίτερη μεταχείριση όχι μόνο όταν εκδηλώνει το θυμό του. </a:t>
            </a:r>
          </a:p>
          <a:p>
            <a:pPr eaLnBrk="1" hangingPunct="1">
              <a:buFont typeface="Arial" panose="020B0604020202020204" pitchFamily="34" charset="0"/>
              <a:buChar char="•"/>
            </a:pPr>
            <a:r>
              <a:rPr lang="el-GR" altLang="en-US" u="none" dirty="0" smtClean="0">
                <a:latin typeface="+mj-lt"/>
                <a:sym typeface="Wingdings" panose="05000000000000000000" pitchFamily="2" charset="2"/>
              </a:rPr>
              <a:t>Η </a:t>
            </a:r>
            <a:r>
              <a:rPr lang="el-GR" altLang="en-US" u="none" dirty="0">
                <a:latin typeface="+mj-lt"/>
                <a:sym typeface="Wingdings" panose="05000000000000000000" pitchFamily="2" charset="2"/>
              </a:rPr>
              <a:t>συμπεριφορά που πρέπει να υιοθετήσει αρχικά ο εκπαιδευτικός -απέναντι στις εκρήξεις θυμού- είναι η αδιαφορία. Στη συνέχεια πρέπει να προσπαθήσει να επικοινωνήσει μαζί του, να του αφιερώσει χρόνο, να κερδίσει την εμπιστοσύνη του, να το ενθαρρύνει για να συμμετέχει στην εκπαιδευτική διαδικασία και να το επιβραβεύει όταν φέρεται καλά.</a:t>
            </a:r>
            <a:endParaRPr lang="en-GB" altLang="en-US" u="none"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Στάση των </a:t>
            </a:r>
            <a:r>
              <a:rPr lang="el-GR" altLang="en-US" dirty="0" smtClean="0">
                <a:sym typeface="Wingdings" panose="05000000000000000000" pitchFamily="2" charset="2"/>
              </a:rPr>
              <a:t>εκπαιδευτικών</a:t>
            </a:r>
            <a:r>
              <a:rPr lang="en-US" altLang="en-US" dirty="0" smtClean="0">
                <a:sym typeface="Wingdings" panose="05000000000000000000" pitchFamily="2" charset="2"/>
              </a:rPr>
              <a:t>,</a:t>
            </a:r>
            <a:r>
              <a:rPr lang="el-GR" altLang="en-US" dirty="0" smtClean="0">
                <a:sym typeface="Wingdings" panose="05000000000000000000" pitchFamily="2" charset="2"/>
              </a:rPr>
              <a:t> 2</a:t>
            </a:r>
            <a:endParaRPr lang="en-US" dirty="0"/>
          </a:p>
        </p:txBody>
      </p:sp>
    </p:spTree>
    <p:extLst>
      <p:ext uri="{BB962C8B-B14F-4D97-AF65-F5344CB8AC3E}">
        <p14:creationId xmlns:p14="http://schemas.microsoft.com/office/powerpoint/2010/main" val="2193553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5"/>
          <p:cNvSpPr>
            <a:spLocks noChangeArrowheads="1"/>
          </p:cNvSpPr>
          <p:nvPr/>
        </p:nvSpPr>
        <p:spPr bwMode="auto">
          <a:xfrm>
            <a:off x="457200" y="1484784"/>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Αντίθετα </a:t>
            </a:r>
            <a:r>
              <a:rPr lang="el-GR" altLang="en-US" u="none" dirty="0">
                <a:latin typeface="+mj-lt"/>
                <a:sym typeface="Wingdings" panose="05000000000000000000" pitchFamily="2" charset="2"/>
              </a:rPr>
              <a:t>ο εκπαιδευτικός πρέπει να αποφεύγει τις ακραίες τακτικές. Οι αυστηρές ποινές και οι τιμωρίες έχουν ακριβώς τα αντίθετα αποτελέσματα από αυτά που αναμένονται. Δεν πρέπει, ωστόσο, να αφήνουμε το μαθητή να εκφράζει απεριόριστα και ελεύθερα την επιθετικότητά του και πρέπει να καταλάβει ότι υπάρχουν όρια που αν τα παραβεί θα τιμωρηθεί. Η τήρηση κάποιων κανόνων είναι απαραίτητη και θα οδηγήσει το παιδί στην πειθαρχία χωρίς να χρειαστούν αυστηρές τιμωρίες. Επιπλέον μέσω μικρών ανταμοιβών μπορεί ο εκπαιδευτικός να ενθαρρύνει την καλή συμπεριφορά.</a:t>
            </a:r>
            <a:r>
              <a:rPr lang="el-GR" altLang="en-US" dirty="0">
                <a:latin typeface="+mj-lt"/>
                <a:sym typeface="Wingdings" panose="05000000000000000000" pitchFamily="2" charset="2"/>
              </a:rPr>
              <a:t> </a:t>
            </a:r>
            <a:endParaRPr lang="en-GB" altLang="en-US" dirty="0">
              <a:latin typeface="+mj-lt"/>
              <a:sym typeface="Wingdings" panose="05000000000000000000" pitchFamily="2" charset="2"/>
            </a:endParaRPr>
          </a:p>
        </p:txBody>
      </p:sp>
      <p:sp>
        <p:nvSpPr>
          <p:cNvPr id="2" name="Title 1"/>
          <p:cNvSpPr>
            <a:spLocks noGrp="1"/>
          </p:cNvSpPr>
          <p:nvPr>
            <p:ph type="title"/>
          </p:nvPr>
        </p:nvSpPr>
        <p:spPr/>
        <p:txBody>
          <a:bodyPr>
            <a:normAutofit/>
          </a:bodyPr>
          <a:lstStyle/>
          <a:p>
            <a:r>
              <a:rPr lang="el-GR" altLang="en-US" dirty="0">
                <a:sym typeface="Wingdings" panose="05000000000000000000" pitchFamily="2" charset="2"/>
              </a:rPr>
              <a:t>Στάση των εκπαιδευτικών</a:t>
            </a:r>
            <a:r>
              <a:rPr lang="en-US" altLang="en-US" dirty="0">
                <a:sym typeface="Wingdings" panose="05000000000000000000" pitchFamily="2" charset="2"/>
              </a:rPr>
              <a:t>,</a:t>
            </a:r>
            <a:r>
              <a:rPr lang="el-GR" altLang="en-US" dirty="0">
                <a:sym typeface="Wingdings" panose="05000000000000000000" pitchFamily="2" charset="2"/>
              </a:rPr>
              <a:t> </a:t>
            </a:r>
            <a:r>
              <a:rPr lang="el-GR" altLang="en-US" dirty="0" smtClean="0">
                <a:sym typeface="Wingdings" panose="05000000000000000000" pitchFamily="2" charset="2"/>
              </a:rPr>
              <a:t>3</a:t>
            </a:r>
            <a:endParaRPr lang="en-US" dirty="0"/>
          </a:p>
        </p:txBody>
      </p:sp>
    </p:spTree>
    <p:extLst>
      <p:ext uri="{BB962C8B-B14F-4D97-AF65-F5344CB8AC3E}">
        <p14:creationId xmlns:p14="http://schemas.microsoft.com/office/powerpoint/2010/main" val="23252324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457200" y="1484784"/>
            <a:ext cx="8153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6238" indent="-376238" eaLnBrk="0" hangingPunct="0">
              <a:defRPr sz="2400" u="sng">
                <a:solidFill>
                  <a:schemeClr val="tx1"/>
                </a:solidFill>
                <a:latin typeface="Times New Roman Greek" panose="02020603050405020304" pitchFamily="18" charset="0"/>
              </a:defRPr>
            </a:lvl1pPr>
            <a:lvl2pPr marL="742950" indent="-285750" eaLnBrk="0" hangingPunct="0">
              <a:defRPr sz="2400" u="sng">
                <a:solidFill>
                  <a:schemeClr val="tx1"/>
                </a:solidFill>
                <a:latin typeface="Times New Roman Greek" panose="02020603050405020304" pitchFamily="18" charset="0"/>
              </a:defRPr>
            </a:lvl2pPr>
            <a:lvl3pPr marL="1143000" indent="-228600" eaLnBrk="0" hangingPunct="0">
              <a:defRPr sz="2400" u="sng">
                <a:solidFill>
                  <a:schemeClr val="tx1"/>
                </a:solidFill>
                <a:latin typeface="Times New Roman Greek" panose="02020603050405020304" pitchFamily="18" charset="0"/>
              </a:defRPr>
            </a:lvl3pPr>
            <a:lvl4pPr marL="1600200" indent="-228600" eaLnBrk="0" hangingPunct="0">
              <a:defRPr sz="2400" u="sng">
                <a:solidFill>
                  <a:schemeClr val="tx1"/>
                </a:solidFill>
                <a:latin typeface="Times New Roman Greek" panose="02020603050405020304" pitchFamily="18" charset="0"/>
              </a:defRPr>
            </a:lvl4pPr>
            <a:lvl5pPr marL="2057400" indent="-228600" eaLnBrk="0" hangingPunct="0">
              <a:defRPr sz="2400" u="sng">
                <a:solidFill>
                  <a:schemeClr val="tx1"/>
                </a:solidFill>
                <a:latin typeface="Times New Roman Greek" panose="02020603050405020304" pitchFamily="18" charset="0"/>
              </a:defRPr>
            </a:lvl5pPr>
            <a:lvl6pPr marL="2514600" indent="-228600" eaLnBrk="0" fontAlgn="base" hangingPunct="0">
              <a:spcBef>
                <a:spcPct val="0"/>
              </a:spcBef>
              <a:spcAft>
                <a:spcPct val="0"/>
              </a:spcAft>
              <a:defRPr sz="2400" u="sng">
                <a:solidFill>
                  <a:schemeClr val="tx1"/>
                </a:solidFill>
                <a:latin typeface="Times New Roman Greek" panose="02020603050405020304" pitchFamily="18" charset="0"/>
              </a:defRPr>
            </a:lvl6pPr>
            <a:lvl7pPr marL="2971800" indent="-228600" eaLnBrk="0" fontAlgn="base" hangingPunct="0">
              <a:spcBef>
                <a:spcPct val="0"/>
              </a:spcBef>
              <a:spcAft>
                <a:spcPct val="0"/>
              </a:spcAft>
              <a:defRPr sz="2400" u="sng">
                <a:solidFill>
                  <a:schemeClr val="tx1"/>
                </a:solidFill>
                <a:latin typeface="Times New Roman Greek" panose="02020603050405020304" pitchFamily="18" charset="0"/>
              </a:defRPr>
            </a:lvl7pPr>
            <a:lvl8pPr marL="3429000" indent="-228600" eaLnBrk="0" fontAlgn="base" hangingPunct="0">
              <a:spcBef>
                <a:spcPct val="0"/>
              </a:spcBef>
              <a:spcAft>
                <a:spcPct val="0"/>
              </a:spcAft>
              <a:defRPr sz="2400" u="sng">
                <a:solidFill>
                  <a:schemeClr val="tx1"/>
                </a:solidFill>
                <a:latin typeface="Times New Roman Greek" panose="02020603050405020304" pitchFamily="18" charset="0"/>
              </a:defRPr>
            </a:lvl8pPr>
            <a:lvl9pPr marL="3886200" indent="-228600" eaLnBrk="0" fontAlgn="base" hangingPunct="0">
              <a:spcBef>
                <a:spcPct val="0"/>
              </a:spcBef>
              <a:spcAft>
                <a:spcPct val="0"/>
              </a:spcAft>
              <a:defRPr sz="2400" u="sng">
                <a:solidFill>
                  <a:schemeClr val="tx1"/>
                </a:solidFill>
                <a:latin typeface="Times New Roman Greek" panose="02020603050405020304" pitchFamily="18" charset="0"/>
              </a:defRPr>
            </a:lvl9pPr>
          </a:lstStyle>
          <a:p>
            <a:pPr eaLnBrk="1" hangingPunct="1">
              <a:buFont typeface="Arial" panose="020B0604020202020204" pitchFamily="34" charset="0"/>
              <a:buChar char="•"/>
            </a:pPr>
            <a:r>
              <a:rPr lang="el-GR" altLang="en-US" u="none" dirty="0" smtClean="0">
                <a:latin typeface="+mj-lt"/>
                <a:sym typeface="Wingdings" panose="05000000000000000000" pitchFamily="2" charset="2"/>
              </a:rPr>
              <a:t>Αν </a:t>
            </a:r>
            <a:r>
              <a:rPr lang="el-GR" altLang="en-US" u="none" dirty="0">
                <a:latin typeface="+mj-lt"/>
                <a:sym typeface="Wingdings" panose="05000000000000000000" pitchFamily="2" charset="2"/>
              </a:rPr>
              <a:t>η τιμωρία δεν μπορεί να αποφευχθεί τότε συνίσταται να μη συμμετέχει σε κάποια δραστηριότητα που το ευχαριστεί, κλπ. Είναι σημαντικό, οι αμοιβές και οι τιμωρίες να εφαρμόζονται τη σωστή στιγμή. Το αποτέλεσμά τους είναι καλύτερο όταν δίνονται αμέσως μετά από κάποια πράξη του παιδιού. Επίσης, οι απειλές για τιμωρία πρέπει να είναι ρεαλιστικές. Όταν η ανυπάκουη συμπεριφορά του παιδιού ξεφύγει από κάθε έλεγχο και μιλάμε για πραγματική διαταραχή. Τότε είναι αναγκαία η παρέμβαση κάποιου ειδικού ψυχολόγου και η φοίτησή του σε κάποιο εργαστήρι ειδικής αγωγής. </a:t>
            </a:r>
            <a:endParaRPr lang="en-GB" altLang="en-US" u="none" dirty="0">
              <a:latin typeface="+mj-lt"/>
              <a:sym typeface="Wingdings" panose="05000000000000000000" pitchFamily="2" charset="2"/>
            </a:endParaRPr>
          </a:p>
        </p:txBody>
      </p:sp>
      <p:sp>
        <p:nvSpPr>
          <p:cNvPr id="2" name="Title 1"/>
          <p:cNvSpPr>
            <a:spLocks noGrp="1"/>
          </p:cNvSpPr>
          <p:nvPr>
            <p:ph type="title"/>
          </p:nvPr>
        </p:nvSpPr>
        <p:spPr/>
        <p:txBody>
          <a:bodyPr/>
          <a:lstStyle/>
          <a:p>
            <a:r>
              <a:rPr lang="el-GR" dirty="0" smtClean="0"/>
              <a:t>Τιμωρία</a:t>
            </a:r>
            <a:endParaRPr lang="en-US" dirty="0"/>
          </a:p>
        </p:txBody>
      </p:sp>
    </p:spTree>
    <p:extLst>
      <p:ext uri="{BB962C8B-B14F-4D97-AF65-F5344CB8AC3E}">
        <p14:creationId xmlns:p14="http://schemas.microsoft.com/office/powerpoint/2010/main" val="3967372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3235</Words>
  <Application>Microsoft Office PowerPoint</Application>
  <PresentationFormat>On-screen Show (4:3)</PresentationFormat>
  <Paragraphs>146</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Times New Roman</vt:lpstr>
      <vt:lpstr>Wingdings</vt:lpstr>
      <vt:lpstr>Θέμα του Office</vt:lpstr>
      <vt:lpstr>Παιδαγωγική ή Εκπαίδευση ΙΙ</vt:lpstr>
      <vt:lpstr>Μαθησιακές Δυσκολίες  Αποκλίνουσες συμπεριφορές </vt:lpstr>
      <vt:lpstr>Επιθετικότητα</vt:lpstr>
      <vt:lpstr>Χαρακτηριστικές συμπεριφορές</vt:lpstr>
      <vt:lpstr>Αιτίες</vt:lpstr>
      <vt:lpstr>Στάση των εκπαιδευτικών</vt:lpstr>
      <vt:lpstr>Στάση των εκπαιδευτικών, 2</vt:lpstr>
      <vt:lpstr>Στάση των εκπαιδευτικών, 3</vt:lpstr>
      <vt:lpstr>Τιμωρία</vt:lpstr>
      <vt:lpstr>Προσαρμογή &amp; μαθησιακές δυσκολίες</vt:lpstr>
      <vt:lpstr>Προσαρμογή &amp; μαθησιακές δυσκολίες, 2</vt:lpstr>
      <vt:lpstr>Το άγχος του παιδιού </vt:lpstr>
      <vt:lpstr>Το υγιές οικογενειακό περιβάλλον  </vt:lpstr>
      <vt:lpstr>Σχολική φοβία </vt:lpstr>
      <vt:lpstr>Η στάση των εκπαιδευτικών </vt:lpstr>
      <vt:lpstr>Ο υπερκινητικός μαθητής</vt:lpstr>
      <vt:lpstr>Χαρακτηριστικά </vt:lpstr>
      <vt:lpstr>Χαρακτηριστικά, 2</vt:lpstr>
      <vt:lpstr>Αίτια</vt:lpstr>
      <vt:lpstr>Η στάση των εκπαιδευτικών, 1 </vt:lpstr>
      <vt:lpstr>Η στάση των εκπαιδευτικών, 2 </vt:lpstr>
      <vt:lpstr>Συμπεριφοριστική </vt:lpstr>
      <vt:lpstr>Συναισθηματικό κομμάτι</vt:lpstr>
      <vt:lpstr>Συναισθηματικό κομμάτι, 2 </vt:lpstr>
      <vt:lpstr>Η/Υ και μαθησιακές δυσκολίες</vt:lpstr>
      <vt:lpstr>Υποστήριξη των Νέων Τεχνολογιών </vt:lpstr>
      <vt:lpstr>Διδασκαλία με υποβοήθηση η/υ 1</vt:lpstr>
      <vt:lpstr>Διδασκαλία με υποβοήθηση η/υ, 2</vt:lpstr>
      <vt:lpstr>Διδασκαλία με υποβοήθηση η/υ, 3</vt:lpstr>
      <vt:lpstr>Τέλος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Παιδαγωγική ή Εκπαίδευση ΙΙ</dc:title>
  <dc:creator>Zaxaroula Smyrneou</dc:creator>
  <dc:description>Revised as open courseware, Katerina Garga. 2014
Templates noc.uoa.gr for opencourses.uoa.gr</dc:description>
  <cp:lastModifiedBy>Costas</cp:lastModifiedBy>
  <cp:revision>220</cp:revision>
  <dcterms:created xsi:type="dcterms:W3CDTF">2012-09-06T09:03:05Z</dcterms:created>
  <dcterms:modified xsi:type="dcterms:W3CDTF">2015-01-16T11:35:37Z</dcterms:modified>
</cp:coreProperties>
</file>