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34" r:id="rId3"/>
    <p:sldId id="325" r:id="rId4"/>
    <p:sldId id="326" r:id="rId5"/>
    <p:sldId id="327" r:id="rId6"/>
    <p:sldId id="328" r:id="rId7"/>
    <p:sldId id="329" r:id="rId8"/>
    <p:sldId id="330" r:id="rId9"/>
    <p:sldId id="331" r:id="rId10"/>
    <p:sldId id="332" r:id="rId11"/>
    <p:sldId id="333" r:id="rId12"/>
    <p:sldId id="335" r:id="rId13"/>
    <p:sldId id="336" r:id="rId14"/>
    <p:sldId id="337" r:id="rId15"/>
    <p:sldId id="299" r:id="rId16"/>
    <p:sldId id="292" r:id="rId17"/>
    <p:sldId id="291" r:id="rId18"/>
    <p:sldId id="294" r:id="rId19"/>
    <p:sldId id="293" r:id="rId20"/>
    <p:sldId id="300"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34"/>
            <p14:sldId id="325"/>
            <p14:sldId id="326"/>
            <p14:sldId id="327"/>
            <p14:sldId id="328"/>
            <p14:sldId id="329"/>
            <p14:sldId id="330"/>
            <p14:sldId id="331"/>
            <p14:sldId id="332"/>
            <p14:sldId id="333"/>
            <p14:sldId id="335"/>
            <p14:sldId id="336"/>
            <p14:sldId id="337"/>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1" d="100"/>
          <a:sy n="81" d="100"/>
        </p:scale>
        <p:origin x="9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AE818A70-D9E5-46FF-B26E-2AC4C06474BE}" type="slidenum">
              <a:rPr lang="el-GR" altLang="en-US" sz="1000" u="none">
                <a:latin typeface="Times New Roman" panose="02020603050405020304" pitchFamily="18" charset="0"/>
              </a:rPr>
              <a:pPr/>
              <a:t>10</a:t>
            </a:fld>
            <a:endParaRPr lang="el-GR" altLang="en-US" sz="1000" u="none">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288282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B3B6DE54-E7B0-45AE-9DA5-42C10A847F3B}" type="slidenum">
              <a:rPr lang="el-GR" altLang="en-US" sz="1000" u="none">
                <a:latin typeface="Times New Roman" panose="02020603050405020304" pitchFamily="18" charset="0"/>
              </a:rPr>
              <a:pPr/>
              <a:t>11</a:t>
            </a:fld>
            <a:endParaRPr lang="el-GR" altLang="en-US" sz="1000" u="none">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394867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50755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8593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16690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548378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AD8F6D25-8137-46A7-A463-EF7CEDFCAD57}" type="slidenum">
              <a:rPr lang="el-GR" altLang="en-US" sz="1000" u="none">
                <a:latin typeface="Times New Roman" panose="02020603050405020304" pitchFamily="18" charset="0"/>
              </a:rPr>
              <a:pPr/>
              <a:t>3</a:t>
            </a:fld>
            <a:endParaRPr lang="el-GR" altLang="en-US" sz="1000" u="none">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253617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C07280E-0EA9-4E1F-A505-1A4FBCCAFF79}" type="slidenum">
              <a:rPr lang="el-GR" altLang="en-US" sz="1000" u="none">
                <a:latin typeface="Times New Roman" panose="02020603050405020304" pitchFamily="18" charset="0"/>
              </a:rPr>
              <a:pPr/>
              <a:t>4</a:t>
            </a:fld>
            <a:endParaRPr lang="el-GR" altLang="en-US" sz="1000" u="none">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144088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6F1F5EF1-84FE-4212-8896-A8D562520FD0}" type="slidenum">
              <a:rPr lang="el-GR" altLang="en-US" sz="1000" u="none">
                <a:latin typeface="Times New Roman" panose="02020603050405020304" pitchFamily="18" charset="0"/>
              </a:rPr>
              <a:pPr/>
              <a:t>5</a:t>
            </a:fld>
            <a:endParaRPr lang="el-GR" altLang="en-US" sz="1000" u="none">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409551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5C1FB731-72AA-425F-9114-FADCA0C80623}" type="slidenum">
              <a:rPr lang="el-GR" altLang="en-US" sz="1000" u="none">
                <a:latin typeface="Times New Roman" panose="02020603050405020304" pitchFamily="18" charset="0"/>
              </a:rPr>
              <a:pPr/>
              <a:t>6</a:t>
            </a:fld>
            <a:endParaRPr lang="el-GR" altLang="en-US" sz="1000" u="none">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309740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B850636A-208D-4AE9-B2A2-5BF13E9B4AA3}" type="slidenum">
              <a:rPr lang="el-GR" altLang="en-US" sz="1000" u="none">
                <a:latin typeface="Times New Roman" panose="02020603050405020304" pitchFamily="18" charset="0"/>
              </a:rPr>
              <a:pPr/>
              <a:t>7</a:t>
            </a:fld>
            <a:endParaRPr lang="el-GR" altLang="en-US" sz="1000" u="none">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296701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F3ECED54-B1E0-4758-A955-64DBD85DF2BD}" type="slidenum">
              <a:rPr lang="el-GR" altLang="en-US" sz="1000" u="none">
                <a:latin typeface="Times New Roman" panose="02020603050405020304" pitchFamily="18" charset="0"/>
              </a:rPr>
              <a:pPr/>
              <a:t>8</a:t>
            </a:fld>
            <a:endParaRPr lang="el-GR" altLang="en-US" sz="1000" u="none">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80705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FC994EA-7D0C-40F6-9A06-EE0A6184EE50}" type="slidenum">
              <a:rPr lang="el-GR" altLang="en-US" sz="1000" u="none">
                <a:latin typeface="Times New Roman" panose="02020603050405020304" pitchFamily="18" charset="0"/>
              </a:rPr>
              <a:pPr/>
              <a:t>9</a:t>
            </a:fld>
            <a:endParaRPr lang="el-GR" altLang="en-US" sz="1000" u="none">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252553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8</a:t>
            </a:r>
            <a:r>
              <a:rPr lang="el-GR" sz="2800" dirty="0" smtClean="0">
                <a:solidFill>
                  <a:srgbClr val="5075BC"/>
                </a:solidFill>
                <a:latin typeface="+mj-lt"/>
                <a:ea typeface="+mj-ea"/>
                <a:cs typeface="+mj-cs"/>
              </a:rPr>
              <a:t>: </a:t>
            </a:r>
            <a:r>
              <a:rPr lang="el-GR" sz="2800" dirty="0" smtClean="0">
                <a:latin typeface="+mj-lt"/>
                <a:ea typeface="+mj-ea"/>
                <a:cs typeface="+mj-cs"/>
              </a:rPr>
              <a:t>Διαχείριση σχολικής τάξης</a:t>
            </a:r>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457200" y="1518458"/>
            <a:ext cx="8153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u="none" dirty="0" smtClean="0">
                <a:latin typeface="+mj-lt"/>
                <a:cs typeface="Times New Roman" panose="02020603050405020304" pitchFamily="18" charset="0"/>
                <a:sym typeface="Wingdings" panose="05000000000000000000" pitchFamily="2" charset="2"/>
              </a:rPr>
              <a:t>Η </a:t>
            </a:r>
            <a:r>
              <a:rPr lang="el-GR" altLang="en-US" u="none" dirty="0">
                <a:latin typeface="+mj-lt"/>
                <a:cs typeface="Times New Roman" panose="02020603050405020304" pitchFamily="18" charset="0"/>
                <a:sym typeface="Wingdings" panose="05000000000000000000" pitchFamily="2" charset="2"/>
              </a:rPr>
              <a:t>δυσλεξία αντιμετωπίζεται βέβαια και μάλιστα με μεγάλη επιτυχία με εκπαιδευτικές μεθόδους με την έννοια ότι τα συμπτώματα τα οποία ταλαιπωρούν τα δυσλεξικά άτομα και τα εμποδίζουν να λειτουργήσουν στο σχολείο με άνεση και να αξιοποιήσουν τις εκπαιδευτικές ευκαιρίες, μπορούν με το χρόνο και με την ειδική εκπαίδευση να ελαχιστοποιούνται. Για παράδειγμα η ανάγνωση και η ορθογραφία μπορούν να φτάσουν σε ένα πολύ καλό επίπεδο, ως και παρόμοιο με εκείνο των μη δυσλεξικών μαθητών, όμως η δυσκολία τους με την έννοια της δυσλειτουργίας παραμένει και θα παρουσιάσει συμπτώματα όταν προκύψει νέα ευκαιρία όπως η εκμάθηση μιας άλλης γλώσσας. </a:t>
            </a:r>
            <a:endParaRPr lang="en-GB" altLang="en-US" u="none" dirty="0">
              <a:latin typeface="+mj-lt"/>
              <a:cs typeface="Times New Roman" panose="02020603050405020304" pitchFamily="18" charset="0"/>
              <a:sym typeface="Wingdings" panose="05000000000000000000" pitchFamily="2" charset="2"/>
            </a:endParaRPr>
          </a:p>
          <a:p>
            <a:pPr algn="just">
              <a:buFont typeface="Wingdings" panose="05000000000000000000" pitchFamily="2" charset="2"/>
              <a:buNone/>
            </a:pPr>
            <a:endParaRPr lang="en-GB" altLang="en-US" sz="2200" u="none" dirty="0">
              <a:latin typeface="+mj-lt"/>
              <a:cs typeface="Times New Roman" panose="02020603050405020304" pitchFamily="18" charset="0"/>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l-GR" altLang="en-US" dirty="0">
                <a:cs typeface="Times New Roman" panose="02020603050405020304" pitchFamily="18" charset="0"/>
                <a:sym typeface="Wingdings" panose="05000000000000000000" pitchFamily="2" charset="2"/>
              </a:rPr>
              <a:t>Εξελικτικές Μαθησιακές Δυσκολίες</a:t>
            </a:r>
            <a:r>
              <a:rPr lang="en-US" altLang="en-US" dirty="0">
                <a:cs typeface="Times New Roman" panose="02020603050405020304" pitchFamily="18" charset="0"/>
                <a:sym typeface="Wingdings" panose="05000000000000000000" pitchFamily="2" charset="2"/>
              </a:rPr>
              <a:t>, </a:t>
            </a:r>
            <a:r>
              <a:rPr lang="en-US" altLang="en-US" dirty="0" smtClean="0">
                <a:cs typeface="Times New Roman" panose="02020603050405020304" pitchFamily="18" charset="0"/>
                <a:sym typeface="Wingdings" panose="05000000000000000000" pitchFamily="2" charset="2"/>
              </a:rPr>
              <a:t>5</a:t>
            </a:r>
            <a:endParaRPr lang="en-US" dirty="0"/>
          </a:p>
        </p:txBody>
      </p:sp>
    </p:spTree>
    <p:extLst>
      <p:ext uri="{BB962C8B-B14F-4D97-AF65-F5344CB8AC3E}">
        <p14:creationId xmlns:p14="http://schemas.microsoft.com/office/powerpoint/2010/main" val="123281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444321" y="1549236"/>
            <a:ext cx="8153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sz="2200" u="none" dirty="0" smtClean="0">
                <a:latin typeface="+mj-lt"/>
                <a:cs typeface="Times New Roman" panose="02020603050405020304" pitchFamily="18" charset="0"/>
                <a:sym typeface="Wingdings" panose="05000000000000000000" pitchFamily="2" charset="2"/>
              </a:rPr>
              <a:t>Επομένως </a:t>
            </a:r>
            <a:r>
              <a:rPr lang="el-GR" altLang="en-US" sz="2200" u="none" dirty="0">
                <a:latin typeface="+mj-lt"/>
                <a:cs typeface="Times New Roman" panose="02020603050405020304" pitchFamily="18" charset="0"/>
                <a:sym typeface="Wingdings" panose="05000000000000000000" pitchFamily="2" charset="2"/>
              </a:rPr>
              <a:t>δεν είναι δυνατόν ένας μαθητής να είναι καλός και χωρίς καθόλου δυσκολίες μέχρι για παράδειγμα την Γ΄ ή την Δ΄ ή άλλη τάξη, και ξαφνικά μετά να παρουσιάζει μαθησιακές δυσκολίες και να αποδίδουμε αυτές τις δυσκολίες σε δυσλεξία. Οι δυσκολίες αυτού του μαθητή θα πρέπει να οφείλονται σε άλλα αίτια τα οποία θα πρέπει να διερευνηθούν. </a:t>
            </a:r>
            <a:endParaRPr lang="en-GB" altLang="en-US" sz="2200" u="none" dirty="0">
              <a:latin typeface="+mj-lt"/>
              <a:cs typeface="Times New Roman" panose="02020603050405020304" pitchFamily="18" charset="0"/>
              <a:sym typeface="Wingdings" panose="05000000000000000000" pitchFamily="2" charset="2"/>
            </a:endParaRPr>
          </a:p>
          <a:p>
            <a:pPr algn="just">
              <a:buFont typeface="Arial" panose="020B0604020202020204" pitchFamily="34" charset="0"/>
              <a:buChar char="•"/>
            </a:pPr>
            <a:r>
              <a:rPr lang="el-GR" altLang="en-US" sz="2200" u="none" dirty="0">
                <a:latin typeface="+mj-lt"/>
                <a:cs typeface="Times New Roman" panose="02020603050405020304" pitchFamily="18" charset="0"/>
                <a:sym typeface="Wingdings" panose="05000000000000000000" pitchFamily="2" charset="2"/>
              </a:rPr>
              <a:t>Οι ειδικές εξελικτικές δυσκολίες σε άλλες περιπτώσεις έχουν κληρονομική βάση και σε άλλες συγγενή αιτιολογία δηλαδή συμβάντα κατά τη διάρκεια της εγκυμοσύνης και του τοκετού. Σε άλλες περιπτώσεις πάλι δεν συμβαίνει να υπάρχει ούτε κληρονομικότητα ούτε και άλλα επιβαρυντικά στοιχεία. Το όλο αυτό θέμα της αιτιολογίας βρίσκεται ακόμα σε διερεύνηση αν και ήδη υπάρχουν πολύ καλές μελέτες και αρκετά ενδεικτικά στοιχεία. </a:t>
            </a:r>
            <a:endParaRPr lang="en-GB" altLang="en-US" sz="2200" u="none" dirty="0">
              <a:latin typeface="+mj-lt"/>
              <a:cs typeface="Times New Roman" panose="02020603050405020304" pitchFamily="18" charset="0"/>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l-GR" altLang="en-US" dirty="0">
                <a:cs typeface="Times New Roman" panose="02020603050405020304" pitchFamily="18" charset="0"/>
                <a:sym typeface="Wingdings" panose="05000000000000000000" pitchFamily="2" charset="2"/>
              </a:rPr>
              <a:t>Εξελικτικές Μαθησιακές Δυσκολίες</a:t>
            </a:r>
            <a:r>
              <a:rPr lang="en-US" altLang="en-US" dirty="0">
                <a:cs typeface="Times New Roman" panose="02020603050405020304" pitchFamily="18" charset="0"/>
                <a:sym typeface="Wingdings" panose="05000000000000000000" pitchFamily="2" charset="2"/>
              </a:rPr>
              <a:t>, </a:t>
            </a:r>
            <a:r>
              <a:rPr lang="en-US" altLang="en-US" dirty="0" smtClean="0">
                <a:cs typeface="Times New Roman" panose="02020603050405020304" pitchFamily="18" charset="0"/>
                <a:sym typeface="Wingdings" panose="05000000000000000000" pitchFamily="2" charset="2"/>
              </a:rPr>
              <a:t>6</a:t>
            </a:r>
            <a:endParaRPr lang="en-US" dirty="0"/>
          </a:p>
        </p:txBody>
      </p:sp>
    </p:spTree>
    <p:extLst>
      <p:ext uri="{BB962C8B-B14F-4D97-AF65-F5344CB8AC3E}">
        <p14:creationId xmlns:p14="http://schemas.microsoft.com/office/powerpoint/2010/main" val="2001989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Tree>
    <p:extLst>
      <p:ext uri="{BB962C8B-B14F-4D97-AF65-F5344CB8AC3E}">
        <p14:creationId xmlns:p14="http://schemas.microsoft.com/office/powerpoint/2010/main" val="155002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825632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1358034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18242"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a:t>Διαχείριση σχολικής τάξης». </a:t>
            </a:r>
            <a:r>
              <a:rPr lang="el-GR" sz="2000" dirty="0">
                <a:solidFill>
                  <a:srgbClr val="002060"/>
                </a:solidFill>
              </a:rPr>
              <a:t>Έκδοση: 1.0. Αθήνα 2014. </a:t>
            </a:r>
            <a:r>
              <a:rPr lang="el-GR" sz="2000" dirty="0"/>
              <a:t>Διαθέσιμο από τη δικτυακή διεύθυνση: </a:t>
            </a:r>
            <a:r>
              <a:rPr lang="en-US" sz="2000" u="sng" dirty="0">
                <a:hlinkClick r:id="rId3"/>
              </a:rPr>
              <a:t>opencourses.uoa.gr</a:t>
            </a:r>
            <a:endParaRPr lang="el-GR" sz="2000" u="sng"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Εξελικτικές μαθησιακές θεωρίες </a:t>
            </a:r>
            <a:endParaRPr lang="el-GR"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2799056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457200" y="1538203"/>
            <a:ext cx="8153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n-GB" altLang="en-US" u="none" dirty="0">
                <a:latin typeface="+mj-lt"/>
                <a:cs typeface="Times New Roman" panose="02020603050405020304" pitchFamily="18" charset="0"/>
                <a:sym typeface="Wingdings" panose="05000000000000000000" pitchFamily="2" charset="2"/>
              </a:rPr>
              <a:t> </a:t>
            </a:r>
            <a:r>
              <a:rPr lang="el-GR" altLang="en-US" sz="2200" u="none" dirty="0" smtClean="0">
                <a:latin typeface="+mj-lt"/>
                <a:cs typeface="Times New Roman" panose="02020603050405020304" pitchFamily="18" charset="0"/>
                <a:sym typeface="Wingdings" panose="05000000000000000000" pitchFamily="2" charset="2"/>
              </a:rPr>
              <a:t>Η </a:t>
            </a:r>
            <a:r>
              <a:rPr lang="el-GR" altLang="en-US" sz="2200" u="none" dirty="0">
                <a:latin typeface="+mj-lt"/>
                <a:cs typeface="Times New Roman" panose="02020603050405020304" pitchFamily="18" charset="0"/>
                <a:sym typeface="Wingdings" panose="05000000000000000000" pitchFamily="2" charset="2"/>
              </a:rPr>
              <a:t>Δυσλεξία δεν είναι κατά βάση μια διαταραχή της εκφοράς του λόγου. Ο προφορικός λόγος των δυσλεξικών παιδιών είναι φυσιολογικός εκτός και αν </a:t>
            </a:r>
            <a:r>
              <a:rPr lang="el-GR" altLang="en-US" sz="2200" u="none" dirty="0" err="1">
                <a:latin typeface="+mj-lt"/>
                <a:cs typeface="Times New Roman" panose="02020603050405020304" pitchFamily="18" charset="0"/>
                <a:sym typeface="Wingdings" panose="05000000000000000000" pitchFamily="2" charset="2"/>
              </a:rPr>
              <a:t>συμπτωματικά</a:t>
            </a:r>
            <a:r>
              <a:rPr lang="el-GR" altLang="en-US" sz="2200" u="none" dirty="0">
                <a:latin typeface="+mj-lt"/>
                <a:cs typeface="Times New Roman" panose="02020603050405020304" pitchFamily="18" charset="0"/>
                <a:sym typeface="Wingdings" panose="05000000000000000000" pitchFamily="2" charset="2"/>
              </a:rPr>
              <a:t> συνυπάρχει και κάποια άλλη διαταραχή. Θα πρέπει όμως να σημειωθεί ότι σε μερικούς δυσλεξικούς παρουσιάζονται φωνολογικά προβλήματα, τα οποία εκδηλώνονται με ιδιαίτερη δυσκολία στην συνειδητοποίηση των λεπτών φωνολογικών διαφορών των φωνημάτων. </a:t>
            </a:r>
            <a:endParaRPr lang="en-US" altLang="en-US" sz="2200" u="none" dirty="0">
              <a:latin typeface="+mj-lt"/>
              <a:cs typeface="Times New Roman" panose="02020603050405020304" pitchFamily="18" charset="0"/>
              <a:sym typeface="Wingdings" panose="05000000000000000000" pitchFamily="2" charset="2"/>
            </a:endParaRPr>
          </a:p>
          <a:p>
            <a:pPr algn="just">
              <a:buFont typeface="Arial" panose="020B0604020202020204" pitchFamily="34" charset="0"/>
              <a:buChar char="•"/>
            </a:pPr>
            <a:r>
              <a:rPr lang="el-GR" altLang="en-US" sz="2200" u="none" dirty="0">
                <a:latin typeface="+mj-lt"/>
                <a:cs typeface="Times New Roman" panose="02020603050405020304" pitchFamily="18" charset="0"/>
                <a:sym typeface="Wingdings" panose="05000000000000000000" pitchFamily="2" charset="2"/>
              </a:rPr>
              <a:t>Ακόμα και στον προφορικό λόγο μπορεί να συμβαίνει τα φωνήματα αυτά να αρθρώνονται λανθασμένα. Έτσι, συμβαίνει συχνά να συναντάμε δυσλεξικά παιδιά που να αντικαθιστούν στον προφορικό τους λόγο κάποια φωνήματα με άλλα (π.χ. να λένε «φ» αντί για «β», ή «λ» αντί για «ρ» </a:t>
            </a:r>
            <a:r>
              <a:rPr lang="el-GR" altLang="en-US" sz="2200" u="none" dirty="0" err="1">
                <a:latin typeface="+mj-lt"/>
                <a:cs typeface="Times New Roman" panose="02020603050405020304" pitchFamily="18" charset="0"/>
                <a:sym typeface="Wingdings" panose="05000000000000000000" pitchFamily="2" charset="2"/>
              </a:rPr>
              <a:t>κλπ</a:t>
            </a:r>
            <a:r>
              <a:rPr lang="el-GR" altLang="en-US" sz="2200" u="none" dirty="0">
                <a:latin typeface="+mj-lt"/>
                <a:cs typeface="Times New Roman" panose="02020603050405020304" pitchFamily="18" charset="0"/>
                <a:sym typeface="Wingdings" panose="05000000000000000000" pitchFamily="2" charset="2"/>
              </a:rPr>
              <a:t>). </a:t>
            </a:r>
            <a:endParaRPr lang="en-GB" altLang="en-US" sz="2200" u="none" dirty="0">
              <a:latin typeface="+mj-lt"/>
              <a:cs typeface="Times New Roman" panose="02020603050405020304" pitchFamily="18" charset="0"/>
              <a:sym typeface="Wingdings" panose="05000000000000000000" pitchFamily="2" charset="2"/>
            </a:endParaRPr>
          </a:p>
          <a:p>
            <a:pPr eaLnBrk="1" hangingPunct="1"/>
            <a:endParaRPr lang="en-GB" altLang="en-US" i="1" u="none"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dirty="0" smtClean="0"/>
              <a:t>Δυσλεξία </a:t>
            </a:r>
            <a:endParaRPr lang="en-US" dirty="0"/>
          </a:p>
        </p:txBody>
      </p:sp>
    </p:spTree>
    <p:extLst>
      <p:ext uri="{BB962C8B-B14F-4D97-AF65-F5344CB8AC3E}">
        <p14:creationId xmlns:p14="http://schemas.microsoft.com/office/powerpoint/2010/main" val="181236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457200" y="1545754"/>
            <a:ext cx="8153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n-GB" altLang="en-US" u="none" dirty="0">
                <a:latin typeface="+mj-lt"/>
                <a:cs typeface="Times New Roman" panose="02020603050405020304" pitchFamily="18" charset="0"/>
                <a:sym typeface="Wingdings" panose="05000000000000000000" pitchFamily="2" charset="2"/>
              </a:rPr>
              <a:t> </a:t>
            </a:r>
            <a:r>
              <a:rPr lang="el-GR" altLang="en-US" sz="2200" u="none" dirty="0" smtClean="0">
                <a:latin typeface="+mj-lt"/>
                <a:cs typeface="Times New Roman" panose="02020603050405020304" pitchFamily="18" charset="0"/>
                <a:sym typeface="Wingdings" panose="05000000000000000000" pitchFamily="2" charset="2"/>
              </a:rPr>
              <a:t>Επίσης </a:t>
            </a:r>
            <a:r>
              <a:rPr lang="el-GR" altLang="en-US" sz="2200" u="none" dirty="0">
                <a:latin typeface="+mj-lt"/>
                <a:cs typeface="Times New Roman" panose="02020603050405020304" pitchFamily="18" charset="0"/>
                <a:sym typeface="Wingdings" panose="05000000000000000000" pitchFamily="2" charset="2"/>
              </a:rPr>
              <a:t>έχει παρατηρηθεί ότι ο λόγος των δυσλεξικών είναι γενικότερα φτωχός, συχνότατα χωρίς καλή σύνταξη, χωρίς πλούσιο λεξιλόγιο, πολύ λακωνικός. Ενώ ο λόγος τους ακούγεται σαν και να μην υπάρχει κάποιο ειδικό πρόβλημα, αν θα παρατηρήσουμε όχι μόνο το </a:t>
            </a:r>
            <a:r>
              <a:rPr lang="el-GR" altLang="en-US" sz="2200" i="1" u="none" dirty="0">
                <a:latin typeface="+mj-lt"/>
                <a:cs typeface="Times New Roman" panose="02020603050405020304" pitchFamily="18" charset="0"/>
                <a:sym typeface="Wingdings" panose="05000000000000000000" pitchFamily="2" charset="2"/>
              </a:rPr>
              <a:t>τι λένε</a:t>
            </a:r>
            <a:r>
              <a:rPr lang="el-GR" altLang="en-US" sz="2200" u="none" dirty="0">
                <a:latin typeface="+mj-lt"/>
                <a:cs typeface="Times New Roman" panose="02020603050405020304" pitchFamily="18" charset="0"/>
                <a:sym typeface="Wingdings" panose="05000000000000000000" pitchFamily="2" charset="2"/>
              </a:rPr>
              <a:t> τα παιδιά αλλά το τι </a:t>
            </a:r>
            <a:r>
              <a:rPr lang="el-GR" altLang="en-US" sz="2200" i="1" u="none" dirty="0">
                <a:latin typeface="+mj-lt"/>
                <a:cs typeface="Times New Roman" panose="02020603050405020304" pitchFamily="18" charset="0"/>
                <a:sym typeface="Wingdings" panose="05000000000000000000" pitchFamily="2" charset="2"/>
              </a:rPr>
              <a:t>δεν λένε</a:t>
            </a:r>
            <a:r>
              <a:rPr lang="el-GR" altLang="en-US" sz="2200" u="none" dirty="0">
                <a:latin typeface="+mj-lt"/>
                <a:cs typeface="Times New Roman" panose="02020603050405020304" pitchFamily="18" charset="0"/>
                <a:sym typeface="Wingdings" panose="05000000000000000000" pitchFamily="2" charset="2"/>
              </a:rPr>
              <a:t>, και αν φέρουμε στο νου μας το τι λένε τα παιδιά τα οποία έχουν πλούσιο λόγο και εκφράζονται με πολλές λεπτομέρειες, τότε θα συνειδητοποιήσουμε καλύτερα τη </a:t>
            </a:r>
            <a:r>
              <a:rPr lang="el-GR" altLang="en-US" sz="2200" u="none" dirty="0" smtClean="0">
                <a:latin typeface="+mj-lt"/>
                <a:cs typeface="Times New Roman" panose="02020603050405020304" pitchFamily="18" charset="0"/>
                <a:sym typeface="Wingdings" panose="05000000000000000000" pitchFamily="2" charset="2"/>
              </a:rPr>
              <a:t>φτώχεια της </a:t>
            </a:r>
            <a:r>
              <a:rPr lang="el-GR" altLang="en-US" sz="2200" u="none" dirty="0">
                <a:latin typeface="+mj-lt"/>
                <a:cs typeface="Times New Roman" panose="02020603050405020304" pitchFamily="18" charset="0"/>
                <a:sym typeface="Wingdings" panose="05000000000000000000" pitchFamily="2" charset="2"/>
              </a:rPr>
              <a:t>έκφρασής τους, τόσο της γραπτής όσο και της προφορικής.</a:t>
            </a:r>
            <a:endParaRPr lang="en-GB" altLang="en-US" sz="2200" u="none" dirty="0">
              <a:latin typeface="+mj-lt"/>
              <a:cs typeface="Times New Roman" panose="02020603050405020304" pitchFamily="18" charset="0"/>
              <a:sym typeface="Wingdings" panose="05000000000000000000" pitchFamily="2" charset="2"/>
            </a:endParaRPr>
          </a:p>
          <a:p>
            <a:pPr eaLnBrk="1" hangingPunct="1"/>
            <a:endParaRPr lang="en-GB" altLang="en-US" i="1" u="none"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dirty="0" smtClean="0"/>
              <a:t>Δυσλεξία, 2</a:t>
            </a:r>
            <a:endParaRPr lang="en-US" dirty="0"/>
          </a:p>
        </p:txBody>
      </p:sp>
    </p:spTree>
    <p:extLst>
      <p:ext uri="{BB962C8B-B14F-4D97-AF65-F5344CB8AC3E}">
        <p14:creationId xmlns:p14="http://schemas.microsoft.com/office/powerpoint/2010/main" val="26136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457200" y="1559689"/>
            <a:ext cx="8153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sz="2200" u="none" dirty="0" smtClean="0">
                <a:latin typeface="+mj-lt"/>
                <a:cs typeface="Times New Roman" panose="02020603050405020304" pitchFamily="18" charset="0"/>
                <a:sym typeface="Wingdings" panose="05000000000000000000" pitchFamily="2" charset="2"/>
              </a:rPr>
              <a:t>Η </a:t>
            </a:r>
            <a:r>
              <a:rPr lang="el-GR" altLang="en-US" sz="2200" u="none" dirty="0" err="1">
                <a:latin typeface="+mj-lt"/>
                <a:cs typeface="Times New Roman" panose="02020603050405020304" pitchFamily="18" charset="0"/>
                <a:sym typeface="Wingdings" panose="05000000000000000000" pitchFamily="2" charset="2"/>
              </a:rPr>
              <a:t>Δυσορθογραφία</a:t>
            </a:r>
            <a:r>
              <a:rPr lang="el-GR" altLang="en-US" sz="2200" u="none" dirty="0">
                <a:latin typeface="+mj-lt"/>
                <a:cs typeface="Times New Roman" panose="02020603050405020304" pitchFamily="18" charset="0"/>
                <a:sym typeface="Wingdings" panose="05000000000000000000" pitchFamily="2" charset="2"/>
              </a:rPr>
              <a:t> χαρακτηρίζεται από εξαιρετική δυσκολία στην ορθογραφία τη στιγμή που η ανάγνωση μπορεί να είναι καλή. Είναι όμως και αυτή μια ειδική αναπτυξιακή μαθησιακή δυσκολία και δεν οφείλεται σε άλλους λόγους όπως είναι η έλλειψη εκπαίδευσης, ή τα ψυχολογικά προβλήματα, η αδιαφορία, η χαμηλή νοητική δυνατότητα ή άλλα προβλήματα. </a:t>
            </a:r>
            <a:endParaRPr lang="en-US" altLang="en-US" sz="2200" u="none" dirty="0">
              <a:latin typeface="+mj-lt"/>
              <a:cs typeface="Times New Roman" panose="02020603050405020304" pitchFamily="18" charset="0"/>
              <a:sym typeface="Wingdings" panose="05000000000000000000" pitchFamily="2" charset="2"/>
            </a:endParaRPr>
          </a:p>
          <a:p>
            <a:pPr algn="just">
              <a:buFont typeface="Arial" panose="020B0604020202020204" pitchFamily="34" charset="0"/>
              <a:buChar char="•"/>
            </a:pPr>
            <a:r>
              <a:rPr lang="el-GR" altLang="en-US" sz="2200" u="none" dirty="0">
                <a:latin typeface="+mj-lt"/>
                <a:cs typeface="Times New Roman" panose="02020603050405020304" pitchFamily="18" charset="0"/>
                <a:sym typeface="Wingdings" panose="05000000000000000000" pitchFamily="2" charset="2"/>
              </a:rPr>
              <a:t>Τα παιδιά με </a:t>
            </a:r>
            <a:r>
              <a:rPr lang="el-GR" altLang="en-US" sz="2200" u="none" dirty="0" err="1">
                <a:latin typeface="+mj-lt"/>
                <a:cs typeface="Times New Roman" panose="02020603050405020304" pitchFamily="18" charset="0"/>
                <a:sym typeface="Wingdings" panose="05000000000000000000" pitchFamily="2" charset="2"/>
              </a:rPr>
              <a:t>Δυσορθογραφία</a:t>
            </a:r>
            <a:r>
              <a:rPr lang="el-GR" altLang="en-US" sz="2200" u="none" dirty="0">
                <a:latin typeface="+mj-lt"/>
                <a:cs typeface="Times New Roman" panose="02020603050405020304" pitchFamily="18" charset="0"/>
                <a:sym typeface="Wingdings" panose="05000000000000000000" pitchFamily="2" charset="2"/>
              </a:rPr>
              <a:t> δυσκολεύονται όπως και τα δυσλεξικά στην απομνημόνευση της ορθογραφίας και ταλαιπωρούνται κι αυτά από τη δυσκολία τους. Ενώ γνωρίζουν τους κανόνες της ορθογραφίας και της γραμματικής δεν τους εφαρμόζουν αυτόματα όταν γράφουν, κι αν δεν μπορούν να συγκεντρώσουν τη σκέψη τους σε όσα έχουν διδαχθεί θα κάνουν πολλά λάθη όπως ακριβώς συμβαίνει και στους δυσλεξικούς. </a:t>
            </a:r>
            <a:endParaRPr lang="en-GB" altLang="en-US" sz="2200" u="none" dirty="0">
              <a:latin typeface="+mj-lt"/>
              <a:cs typeface="Times New Roman" panose="02020603050405020304" pitchFamily="18" charset="0"/>
              <a:sym typeface="Wingdings" panose="05000000000000000000" pitchFamily="2" charset="2"/>
            </a:endParaRPr>
          </a:p>
          <a:p>
            <a:pPr eaLnBrk="1" hangingPunct="1"/>
            <a:endParaRPr lang="en-GB" altLang="en-US" i="1" u="none"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n-GB" altLang="en-US" sz="3200" dirty="0">
                <a:sym typeface="Wingdings" panose="05000000000000000000" pitchFamily="2" charset="2"/>
              </a:rPr>
              <a:t> </a:t>
            </a:r>
            <a:r>
              <a:rPr lang="el-GR" altLang="en-US" dirty="0" err="1">
                <a:cs typeface="Times New Roman" panose="02020603050405020304" pitchFamily="18" charset="0"/>
                <a:sym typeface="Wingdings" panose="05000000000000000000" pitchFamily="2" charset="2"/>
              </a:rPr>
              <a:t>Δυσ</a:t>
            </a:r>
            <a:r>
              <a:rPr lang="el-GR" altLang="en-US" dirty="0" err="1">
                <a:sym typeface="Wingdings" panose="05000000000000000000" pitchFamily="2" charset="2"/>
              </a:rPr>
              <a:t>ορθογραφία</a:t>
            </a:r>
            <a:r>
              <a:rPr lang="el-GR" altLang="en-US" dirty="0">
                <a:sym typeface="Wingdings" panose="05000000000000000000" pitchFamily="2" charset="2"/>
              </a:rPr>
              <a:t> </a:t>
            </a:r>
            <a:endParaRPr lang="en-US" dirty="0"/>
          </a:p>
        </p:txBody>
      </p:sp>
    </p:spTree>
    <p:extLst>
      <p:ext uri="{BB962C8B-B14F-4D97-AF65-F5344CB8AC3E}">
        <p14:creationId xmlns:p14="http://schemas.microsoft.com/office/powerpoint/2010/main" val="2445197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457200" y="1538203"/>
            <a:ext cx="8153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sz="2200" u="none" dirty="0" smtClean="0">
                <a:latin typeface="+mj-lt"/>
                <a:cs typeface="Times New Roman" panose="02020603050405020304" pitchFamily="18" charset="0"/>
                <a:sym typeface="Wingdings" panose="05000000000000000000" pitchFamily="2" charset="2"/>
              </a:rPr>
              <a:t>Χρησιμοποιούμε </a:t>
            </a:r>
            <a:r>
              <a:rPr lang="el-GR" altLang="en-US" sz="2200" u="none" dirty="0">
                <a:latin typeface="+mj-lt"/>
                <a:cs typeface="Times New Roman" panose="02020603050405020304" pitchFamily="18" charset="0"/>
                <a:sym typeface="Wingdings" panose="05000000000000000000" pitchFamily="2" charset="2"/>
              </a:rPr>
              <a:t>λοιπόν τον όρο «Εξελικτικές Μαθησιακές Δυσκολίες» στο γραπτό λόγο για να αναφερθούμε σε μια ξεχωριστή κατηγορία δυσκολιών που αφορούν τη μάθηση και πιο συγκεκριμένα την επεξεργασία του συμβολικού γραπτού λόγου, τη Δυσλεξία και τη </a:t>
            </a:r>
            <a:r>
              <a:rPr lang="el-GR" altLang="en-US" sz="2200" u="none" dirty="0" err="1">
                <a:latin typeface="+mj-lt"/>
                <a:cs typeface="Times New Roman" panose="02020603050405020304" pitchFamily="18" charset="0"/>
                <a:sym typeface="Wingdings" panose="05000000000000000000" pitchFamily="2" charset="2"/>
              </a:rPr>
              <a:t>Δυσορθογραφία</a:t>
            </a:r>
            <a:r>
              <a:rPr lang="el-GR" altLang="en-US" sz="2200" u="none" dirty="0">
                <a:latin typeface="+mj-lt"/>
                <a:cs typeface="Times New Roman" panose="02020603050405020304" pitchFamily="18" charset="0"/>
                <a:sym typeface="Wingdings" panose="05000000000000000000" pitchFamily="2" charset="2"/>
              </a:rPr>
              <a:t>. </a:t>
            </a:r>
            <a:endParaRPr lang="en-GB" altLang="en-US" sz="2200" u="none" dirty="0">
              <a:latin typeface="+mj-lt"/>
              <a:cs typeface="Times New Roman" panose="02020603050405020304" pitchFamily="18" charset="0"/>
              <a:sym typeface="Wingdings" panose="05000000000000000000" pitchFamily="2" charset="2"/>
            </a:endParaRPr>
          </a:p>
          <a:p>
            <a:pPr algn="just">
              <a:buFont typeface="Arial" panose="020B0604020202020204" pitchFamily="34" charset="0"/>
              <a:buChar char="•"/>
            </a:pPr>
            <a:r>
              <a:rPr lang="el-GR" altLang="en-US" sz="2200" u="none" dirty="0">
                <a:latin typeface="+mj-lt"/>
                <a:cs typeface="Times New Roman" panose="02020603050405020304" pitchFamily="18" charset="0"/>
                <a:sym typeface="Wingdings" panose="05000000000000000000" pitchFamily="2" charset="2"/>
              </a:rPr>
              <a:t>Η Δυσλεξία εκφράζεται με ασυνήθιστα επίμονη δυσκολία κυρίως στην ανάπτυξη των δεξιοτήτων της ανάγνωσης και της ορθογραφίας. </a:t>
            </a:r>
            <a:endParaRPr lang="en-GB" altLang="en-US" sz="2200" u="none" dirty="0">
              <a:latin typeface="+mj-lt"/>
              <a:cs typeface="Times New Roman" panose="02020603050405020304" pitchFamily="18" charset="0"/>
              <a:sym typeface="Wingdings" panose="05000000000000000000" pitchFamily="2" charset="2"/>
            </a:endParaRPr>
          </a:p>
          <a:p>
            <a:pPr algn="just">
              <a:buFont typeface="Arial" panose="020B0604020202020204" pitchFamily="34" charset="0"/>
              <a:buChar char="•"/>
            </a:pPr>
            <a:r>
              <a:rPr lang="el-GR" altLang="en-US" sz="2200" u="none" dirty="0">
                <a:latin typeface="+mj-lt"/>
                <a:cs typeface="Times New Roman" panose="02020603050405020304" pitchFamily="18" charset="0"/>
                <a:sym typeface="Wingdings" panose="05000000000000000000" pitchFamily="2" charset="2"/>
              </a:rPr>
              <a:t>Η </a:t>
            </a:r>
            <a:r>
              <a:rPr lang="el-GR" altLang="en-US" sz="2200" u="none" dirty="0" err="1">
                <a:latin typeface="+mj-lt"/>
                <a:cs typeface="Times New Roman" panose="02020603050405020304" pitchFamily="18" charset="0"/>
                <a:sym typeface="Wingdings" panose="05000000000000000000" pitchFamily="2" charset="2"/>
              </a:rPr>
              <a:t>Δυσορθογραφία</a:t>
            </a:r>
            <a:r>
              <a:rPr lang="el-GR" altLang="en-US" sz="2200" u="none" dirty="0">
                <a:latin typeface="+mj-lt"/>
                <a:cs typeface="Times New Roman" panose="02020603050405020304" pitchFamily="18" charset="0"/>
                <a:sym typeface="Wingdings" panose="05000000000000000000" pitchFamily="2" charset="2"/>
              </a:rPr>
              <a:t> είναι έντονη και επίμονη δυσκολία στην απόκτηση της δεξιότητας για ορθογραφημένη γραφή τη στιγμή που η δεξιότητα για σωστή γρήγορη και ευχερή ανάγνωση αναπτύσσεται κανονικά. </a:t>
            </a:r>
            <a:endParaRPr lang="en-GB" altLang="en-US" sz="2200" u="none" dirty="0">
              <a:latin typeface="+mj-lt"/>
              <a:cs typeface="Times New Roman" panose="02020603050405020304" pitchFamily="18" charset="0"/>
              <a:sym typeface="Wingdings" panose="05000000000000000000" pitchFamily="2" charset="2"/>
            </a:endParaRPr>
          </a:p>
          <a:p>
            <a:pPr eaLnBrk="1" hangingPunct="1"/>
            <a:endParaRPr lang="en-GB" altLang="en-US" i="1" u="none"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altLang="en-US" dirty="0">
                <a:cs typeface="Times New Roman" panose="02020603050405020304" pitchFamily="18" charset="0"/>
                <a:sym typeface="Wingdings" panose="05000000000000000000" pitchFamily="2" charset="2"/>
              </a:rPr>
              <a:t>Εξελικτικές Μαθησιακές Δυσκολίες</a:t>
            </a:r>
            <a:endParaRPr lang="en-GB" altLang="en-US" dirty="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275831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57200" y="1556792"/>
            <a:ext cx="8153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sz="2200" u="none" dirty="0" smtClean="0">
                <a:latin typeface="+mj-lt"/>
                <a:cs typeface="Times New Roman" panose="02020603050405020304" pitchFamily="18" charset="0"/>
                <a:sym typeface="Wingdings" panose="05000000000000000000" pitchFamily="2" charset="2"/>
              </a:rPr>
              <a:t>Οι </a:t>
            </a:r>
            <a:r>
              <a:rPr lang="el-GR" altLang="en-US" sz="2200" u="none" dirty="0">
                <a:latin typeface="+mj-lt"/>
                <a:cs typeface="Times New Roman" panose="02020603050405020304" pitchFamily="18" charset="0"/>
                <a:sym typeface="Wingdings" panose="05000000000000000000" pitchFamily="2" charset="2"/>
              </a:rPr>
              <a:t>Ειδικές Μαθησιακές Δυσκολίες, και η χαμηλή επίδοση στο γλωσσικό μάθημα που συνεπάγονται, δεν είναι συνέπεια χαμηλής νοητικής δυνατότητας, νευρολογικής βλάβης, αισθητηριακής βλάβης στην όραση και στην ακοή, συναισθηματικής διαταραχής, άγχους, ψυχολογικών προβλημάτων ή κακών περιβαλλοντικών συνθηκών. Αυτά όλα είναι βέβαια αιτίες σχολική αποτυχίας. Όμως δεν συνεπάγονται δυσλεξία. Αν ένας μαθητής έχει κάποια από τις παραπάνω αιτίες και </a:t>
            </a:r>
            <a:r>
              <a:rPr lang="el-GR" altLang="en-US" sz="2200" u="none" dirty="0" smtClean="0">
                <a:latin typeface="+mj-lt"/>
                <a:cs typeface="Times New Roman" panose="02020603050405020304" pitchFamily="18" charset="0"/>
                <a:sym typeface="Wingdings" panose="05000000000000000000" pitchFamily="2" charset="2"/>
              </a:rPr>
              <a:t>γι’ </a:t>
            </a:r>
            <a:r>
              <a:rPr lang="el-GR" altLang="en-US" sz="2200" u="none" dirty="0">
                <a:latin typeface="+mj-lt"/>
                <a:cs typeface="Times New Roman" panose="02020603050405020304" pitchFamily="18" charset="0"/>
                <a:sym typeface="Wingdings" panose="05000000000000000000" pitchFamily="2" charset="2"/>
              </a:rPr>
              <a:t>αυτό δυσκολεύεται στο σχολείο του, αυτό δεν σημαίνει ότι οι αιτίες αυτές του «δημιούργησαν» δυσλεξία. </a:t>
            </a:r>
            <a:endParaRPr lang="en-GB" altLang="en-US" sz="2200" u="none" dirty="0">
              <a:latin typeface="+mj-lt"/>
              <a:cs typeface="Times New Roman" panose="02020603050405020304" pitchFamily="18" charset="0"/>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l-GR" altLang="en-US" dirty="0">
                <a:cs typeface="Times New Roman" panose="02020603050405020304" pitchFamily="18" charset="0"/>
                <a:sym typeface="Wingdings" panose="05000000000000000000" pitchFamily="2" charset="2"/>
              </a:rPr>
              <a:t>Εξελικτικές Μαθησιακές Δυσκολίες</a:t>
            </a:r>
            <a:r>
              <a:rPr lang="en-US" altLang="en-US" dirty="0">
                <a:cs typeface="Times New Roman" panose="02020603050405020304" pitchFamily="18" charset="0"/>
                <a:sym typeface="Wingdings" panose="05000000000000000000" pitchFamily="2" charset="2"/>
              </a:rPr>
              <a:t>, 2</a:t>
            </a:r>
            <a:endParaRPr lang="en-GB" altLang="en-US" dirty="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9641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457200" y="1556792"/>
            <a:ext cx="81534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sz="2200" u="none" dirty="0" smtClean="0">
                <a:latin typeface="+mj-lt"/>
                <a:cs typeface="Times New Roman" panose="02020603050405020304" pitchFamily="18" charset="0"/>
                <a:sym typeface="Wingdings" panose="05000000000000000000" pitchFamily="2" charset="2"/>
              </a:rPr>
              <a:t>Απλώς </a:t>
            </a:r>
            <a:r>
              <a:rPr lang="el-GR" altLang="en-US" sz="2200" u="none" dirty="0">
                <a:latin typeface="+mj-lt"/>
                <a:cs typeface="Times New Roman" panose="02020603050405020304" pitchFamily="18" charset="0"/>
                <a:sym typeface="Wingdings" panose="05000000000000000000" pitchFamily="2" charset="2"/>
              </a:rPr>
              <a:t>επηρεάζουν αυτές οι ίδιες </a:t>
            </a:r>
            <a:r>
              <a:rPr lang="el-GR" altLang="en-US" sz="2200" u="none" dirty="0" err="1">
                <a:latin typeface="+mj-lt"/>
                <a:cs typeface="Times New Roman" panose="02020603050405020304" pitchFamily="18" charset="0"/>
                <a:sym typeface="Wingdings" panose="05000000000000000000" pitchFamily="2" charset="2"/>
              </a:rPr>
              <a:t>απ</a:t>
            </a:r>
            <a:r>
              <a:rPr lang="el-GR" altLang="en-US" sz="2200" u="none" dirty="0">
                <a:latin typeface="+mj-lt"/>
                <a:cs typeface="Times New Roman" panose="02020603050405020304" pitchFamily="18" charset="0"/>
                <a:sym typeface="Wingdings" panose="05000000000000000000" pitchFamily="2" charset="2"/>
              </a:rPr>
              <a:t>΄ </a:t>
            </a:r>
            <a:r>
              <a:rPr lang="el-GR" altLang="en-US" sz="2200" u="none" dirty="0" smtClean="0">
                <a:latin typeface="+mj-lt"/>
                <a:cs typeface="Times New Roman" panose="02020603050405020304" pitchFamily="18" charset="0"/>
                <a:sym typeface="Wingdings" panose="05000000000000000000" pitchFamily="2" charset="2"/>
              </a:rPr>
              <a:t>ευθείας </a:t>
            </a:r>
            <a:r>
              <a:rPr lang="el-GR" altLang="en-US" sz="2200" u="none" dirty="0">
                <a:latin typeface="+mj-lt"/>
                <a:cs typeface="Times New Roman" panose="02020603050405020304" pitchFamily="18" charset="0"/>
                <a:sym typeface="Wingdings" panose="05000000000000000000" pitchFamily="2" charset="2"/>
              </a:rPr>
              <a:t>και από μόνες τους την μαθησιακή δυνατότητα του παιδιού και έτσι παρουσιάζεται χαμηλή σχολική επίδοση σε διάφορα μαθήματα ανάλογα με την περίπτωση. Μερικές φορές βέβαια είναι πιθανόν να συνυπάρχει κάποια από όλες αυτές τις αιτίες ή και κάποια άλλη διαφορετική, μαζί με τη δυσλεξία. </a:t>
            </a:r>
            <a:endParaRPr lang="el-GR" altLang="en-US" sz="2200" u="none" dirty="0">
              <a:latin typeface="+mj-lt"/>
              <a:sym typeface="Wingdings" panose="05000000000000000000" pitchFamily="2" charset="2"/>
            </a:endParaRPr>
          </a:p>
          <a:p>
            <a:pPr algn="just">
              <a:buFont typeface="Arial" panose="020B0604020202020204" pitchFamily="34" charset="0"/>
              <a:buChar char="•"/>
            </a:pPr>
            <a:r>
              <a:rPr lang="el-GR" altLang="en-US" sz="2200" u="none" dirty="0">
                <a:latin typeface="+mj-lt"/>
                <a:cs typeface="Times New Roman" panose="02020603050405020304" pitchFamily="18" charset="0"/>
                <a:sym typeface="Wingdings" panose="05000000000000000000" pitchFamily="2" charset="2"/>
              </a:rPr>
              <a:t>Τότε, δύο αιτίες (ή και περισσότερες σε μερικές περιπτώσεις) προκαλούν προβλήματα και τότε είναι πάρα πολύ δύσκολο να αποφασίσει κανείς σε τι ποσοστό η δυσκολία των παιδιών οφείλεται στη Δυσλεξία, και σε τι ποσοστό οφείλεται σε κάποια από τις άλλες ιδιαιτερότητες που συνυπάρχουν. Έτσι, οι ερευνητές προκειμένου να μελετήσουν τη φύση της δυσλεξίας θέτουν σαν προϋπόθεση ότι είναι καλύτερα να εργάζονται με παιδιά που δεν παρουσιάζουν καμία απολύτως άλλη διαταραχή. </a:t>
            </a:r>
            <a:endParaRPr lang="en-GB" altLang="en-US" sz="2200" u="none" dirty="0">
              <a:latin typeface="+mj-lt"/>
              <a:cs typeface="Times New Roman" panose="02020603050405020304" pitchFamily="18" charset="0"/>
              <a:sym typeface="Wingdings" panose="05000000000000000000" pitchFamily="2" charset="2"/>
            </a:endParaRPr>
          </a:p>
          <a:p>
            <a:pPr algn="just">
              <a:buFont typeface="Wingdings" panose="05000000000000000000" pitchFamily="2" charset="2"/>
              <a:buNone/>
            </a:pPr>
            <a:endParaRPr lang="en-GB" altLang="en-US" sz="2200" u="none" dirty="0">
              <a:latin typeface="+mj-lt"/>
              <a:cs typeface="Times New Roman" panose="02020603050405020304" pitchFamily="18" charset="0"/>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l-GR" altLang="en-US" dirty="0">
                <a:cs typeface="Times New Roman" panose="02020603050405020304" pitchFamily="18" charset="0"/>
                <a:sym typeface="Wingdings" panose="05000000000000000000" pitchFamily="2" charset="2"/>
              </a:rPr>
              <a:t>Εξελικτικές Μαθησιακές Δυσκολίες</a:t>
            </a:r>
            <a:r>
              <a:rPr lang="en-US" altLang="en-US" dirty="0">
                <a:cs typeface="Times New Roman" panose="02020603050405020304" pitchFamily="18" charset="0"/>
                <a:sym typeface="Wingdings" panose="05000000000000000000" pitchFamily="2" charset="2"/>
              </a:rPr>
              <a:t>, 3</a:t>
            </a:r>
            <a:endParaRPr lang="en-GB" altLang="en-US" dirty="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763345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457200" y="1547495"/>
            <a:ext cx="81534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sz="2200" u="none" dirty="0" smtClean="0">
                <a:latin typeface="+mj-lt"/>
                <a:cs typeface="Times New Roman" panose="02020603050405020304" pitchFamily="18" charset="0"/>
                <a:sym typeface="Wingdings" panose="05000000000000000000" pitchFamily="2" charset="2"/>
              </a:rPr>
              <a:t>Οι </a:t>
            </a:r>
            <a:r>
              <a:rPr lang="el-GR" altLang="en-US" sz="2200" u="none" dirty="0">
                <a:latin typeface="+mj-lt"/>
                <a:cs typeface="Times New Roman" panose="02020603050405020304" pitchFamily="18" charset="0"/>
                <a:sym typeface="Wingdings" panose="05000000000000000000" pitchFamily="2" charset="2"/>
              </a:rPr>
              <a:t>Ειδικές Εξελικτικές Μαθησιακές Δυσκολίες είναι η έκφραση μιας δυσλειτουργίας που χαρακτηρίζει ένα άτομο από τη γέννησή του, και διαρκεί δια βίου. Δεν εμφανίζεται ξαφνικά και δεν θεραπεύεται με την έννοια της απόλυτης ίασης με καμία μέθοδο εκπαιδευτική ή ιατρική ή άλλη, και με κανένα τρόπο, τουλάχιστον σύμφωνα με τα σημερινά επιστημονικά δεδομένα. Αν και έχουν υποστηριχθεί μερικές απόψεις σχετικά με αυτό το θέμα (π.χ. χρήση ακουστικών, εγκεφαλογραφημάτων, μαγνητών, φακών </a:t>
            </a:r>
            <a:r>
              <a:rPr lang="el-GR" altLang="en-US" sz="2200" u="none" dirty="0" err="1">
                <a:latin typeface="+mj-lt"/>
                <a:cs typeface="Times New Roman" panose="02020603050405020304" pitchFamily="18" charset="0"/>
                <a:sym typeface="Wingdings" panose="05000000000000000000" pitchFamily="2" charset="2"/>
              </a:rPr>
              <a:t>κλπ</a:t>
            </a:r>
            <a:r>
              <a:rPr lang="el-GR" altLang="en-US" sz="2200" u="none" dirty="0">
                <a:latin typeface="+mj-lt"/>
                <a:cs typeface="Times New Roman" panose="02020603050405020304" pitchFamily="18" charset="0"/>
                <a:sym typeface="Wingdings" panose="05000000000000000000" pitchFamily="2" charset="2"/>
              </a:rPr>
              <a:t>) από κάποιους ερευνητές, όλες μέχρι τώρα έχουν απόλυτα απορριφθεί από την επιστημονική κοινότητα και έχουν κριθεί εντελώς ακατάλληλες. </a:t>
            </a:r>
            <a:endParaRPr lang="en-GB" altLang="en-US" sz="2200" u="none" dirty="0">
              <a:latin typeface="+mj-lt"/>
              <a:cs typeface="Times New Roman" panose="02020603050405020304" pitchFamily="18" charset="0"/>
              <a:sym typeface="Wingdings" panose="05000000000000000000" pitchFamily="2" charset="2"/>
            </a:endParaRPr>
          </a:p>
          <a:p>
            <a:pPr algn="just">
              <a:buFont typeface="Wingdings" panose="05000000000000000000" pitchFamily="2" charset="2"/>
              <a:buNone/>
            </a:pPr>
            <a:endParaRPr lang="en-GB" altLang="en-US" sz="2200" u="none" dirty="0">
              <a:latin typeface="+mj-lt"/>
              <a:cs typeface="Times New Roman" panose="02020603050405020304" pitchFamily="18" charset="0"/>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l-GR" altLang="en-US" dirty="0">
                <a:cs typeface="Times New Roman" panose="02020603050405020304" pitchFamily="18" charset="0"/>
                <a:sym typeface="Wingdings" panose="05000000000000000000" pitchFamily="2" charset="2"/>
              </a:rPr>
              <a:t>Εξελικτικές Μαθησιακές Δυσκολίες</a:t>
            </a:r>
            <a:r>
              <a:rPr lang="en-US" altLang="en-US" dirty="0">
                <a:cs typeface="Times New Roman" panose="02020603050405020304" pitchFamily="18" charset="0"/>
                <a:sym typeface="Wingdings" panose="05000000000000000000" pitchFamily="2" charset="2"/>
              </a:rPr>
              <a:t>, </a:t>
            </a:r>
            <a:r>
              <a:rPr lang="en-US" altLang="en-US" dirty="0" smtClean="0">
                <a:cs typeface="Times New Roman" panose="02020603050405020304" pitchFamily="18" charset="0"/>
                <a:sym typeface="Wingdings" panose="05000000000000000000" pitchFamily="2" charset="2"/>
              </a:rPr>
              <a:t>4</a:t>
            </a:r>
            <a:endParaRPr lang="en-US" dirty="0"/>
          </a:p>
        </p:txBody>
      </p:sp>
    </p:spTree>
    <p:extLst>
      <p:ext uri="{BB962C8B-B14F-4D97-AF65-F5344CB8AC3E}">
        <p14:creationId xmlns:p14="http://schemas.microsoft.com/office/powerpoint/2010/main" val="520516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1346</Words>
  <Application>Microsoft Office PowerPoint</Application>
  <PresentationFormat>On-screen Show (4:3)</PresentationFormat>
  <Paragraphs>85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Θέμα του Office</vt:lpstr>
      <vt:lpstr>Παιδαγωγική ή Εκπαίδευση ΙΙ</vt:lpstr>
      <vt:lpstr>Εξελικτικές μαθησιακές θεωρίες </vt:lpstr>
      <vt:lpstr>Δυσλεξία </vt:lpstr>
      <vt:lpstr>Δυσλεξία, 2</vt:lpstr>
      <vt:lpstr> Δυσορθογραφία </vt:lpstr>
      <vt:lpstr>Εξελικτικές Μαθησιακές Δυσκολίες</vt:lpstr>
      <vt:lpstr>Εξελικτικές Μαθησιακές Δυσκολίες, 2</vt:lpstr>
      <vt:lpstr>Εξελικτικές Μαθησιακές Δυσκολίες, 3</vt:lpstr>
      <vt:lpstr>Εξελικτικές Μαθησιακές Δυσκολίες, 4</vt:lpstr>
      <vt:lpstr>Εξελικτικές Μαθησιακές Δυσκολίες, 5</vt:lpstr>
      <vt:lpstr>Εξελικτικές Μαθησιακές Δυσκολίες, 6</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215</cp:revision>
  <dcterms:created xsi:type="dcterms:W3CDTF">2012-09-06T09:03:05Z</dcterms:created>
  <dcterms:modified xsi:type="dcterms:W3CDTF">2015-01-16T11:34:56Z</dcterms:modified>
</cp:coreProperties>
</file>