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44" r:id="rId3"/>
    <p:sldId id="324" r:id="rId4"/>
    <p:sldId id="339" r:id="rId5"/>
    <p:sldId id="345" r:id="rId6"/>
    <p:sldId id="327" r:id="rId7"/>
    <p:sldId id="346" r:id="rId8"/>
    <p:sldId id="329" r:id="rId9"/>
    <p:sldId id="330" r:id="rId10"/>
    <p:sldId id="340" r:id="rId11"/>
    <p:sldId id="331" r:id="rId12"/>
    <p:sldId id="332" r:id="rId13"/>
    <p:sldId id="333" r:id="rId14"/>
    <p:sldId id="334" r:id="rId15"/>
    <p:sldId id="335" r:id="rId16"/>
    <p:sldId id="336" r:id="rId17"/>
    <p:sldId id="337" r:id="rId18"/>
    <p:sldId id="338" r:id="rId19"/>
    <p:sldId id="341" r:id="rId20"/>
    <p:sldId id="342" r:id="rId21"/>
    <p:sldId id="343" r:id="rId22"/>
    <p:sldId id="299" r:id="rId23"/>
    <p:sldId id="292" r:id="rId24"/>
    <p:sldId id="291" r:id="rId25"/>
    <p:sldId id="294" r:id="rId26"/>
    <p:sldId id="293" r:id="rId27"/>
    <p:sldId id="300"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44"/>
            <p14:sldId id="324"/>
            <p14:sldId id="339"/>
            <p14:sldId id="345"/>
            <p14:sldId id="327"/>
            <p14:sldId id="346"/>
            <p14:sldId id="329"/>
            <p14:sldId id="330"/>
            <p14:sldId id="340"/>
            <p14:sldId id="331"/>
            <p14:sldId id="332"/>
            <p14:sldId id="333"/>
            <p14:sldId id="334"/>
            <p14:sldId id="335"/>
            <p14:sldId id="336"/>
            <p14:sldId id="337"/>
            <p14:sldId id="338"/>
            <p14:sldId id="341"/>
            <p14:sldId id="342"/>
            <p14:sldId id="343"/>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4" autoAdjust="0"/>
    <p:restoredTop sz="99309" autoAdjust="0"/>
  </p:normalViewPr>
  <p:slideViewPr>
    <p:cSldViewPr>
      <p:cViewPr varScale="1">
        <p:scale>
          <a:sx n="81" d="100"/>
          <a:sy n="81" d="100"/>
        </p:scale>
        <p:origin x="5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hemieunterricht.de/dc2/milch/emulsion.ht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chemieunterricht.de/dc2/milch/m-eiw.htm" TargetMode="External"/><Relationship Id="rId4" Type="http://schemas.openxmlformats.org/officeDocument/2006/relationships/hyperlink" Target="http://www.chemieunterricht.de/dc2/milch/m-fett.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57168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7828" rIns="95655" bIns="47828" anchor="b"/>
          <a:lstStyle>
            <a:lvl1pPr defTabSz="957263" eaLnBrk="0" hangingPunct="0">
              <a:defRPr>
                <a:solidFill>
                  <a:schemeClr val="tx1"/>
                </a:solidFill>
                <a:latin typeface="Arial" panose="020B0604020202020204" pitchFamily="34" charset="0"/>
              </a:defRPr>
            </a:lvl1pPr>
            <a:lvl2pPr marL="742950" indent="-285750" defTabSz="957263" eaLnBrk="0" hangingPunct="0">
              <a:defRPr>
                <a:solidFill>
                  <a:schemeClr val="tx1"/>
                </a:solidFill>
                <a:latin typeface="Arial" panose="020B0604020202020204" pitchFamily="34" charset="0"/>
              </a:defRPr>
            </a:lvl2pPr>
            <a:lvl3pPr marL="1143000" indent="-228600" defTabSz="957263" eaLnBrk="0" hangingPunct="0">
              <a:defRPr>
                <a:solidFill>
                  <a:schemeClr val="tx1"/>
                </a:solidFill>
                <a:latin typeface="Arial" panose="020B0604020202020204" pitchFamily="34" charset="0"/>
              </a:defRPr>
            </a:lvl3pPr>
            <a:lvl4pPr marL="1600200" indent="-228600" defTabSz="957263" eaLnBrk="0" hangingPunct="0">
              <a:defRPr>
                <a:solidFill>
                  <a:schemeClr val="tx1"/>
                </a:solidFill>
                <a:latin typeface="Arial" panose="020B0604020202020204" pitchFamily="34" charset="0"/>
              </a:defRPr>
            </a:lvl4pPr>
            <a:lvl5pPr marL="2057400" indent="-228600" defTabSz="957263" eaLnBrk="0" hangingPunct="0">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F719D0-5D0F-4D0B-A38A-6F27DDC5B430}" type="slidenum">
              <a:rPr lang="de-DE" altLang="en-US" sz="1300"/>
              <a:pPr algn="r" eaLnBrk="1" hangingPunct="1"/>
              <a:t>3</a:t>
            </a:fld>
            <a:endParaRPr lang="de-DE" alt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2788" y="4860925"/>
            <a:ext cx="56737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60" tIns="47680" rIns="95360" bIns="47680"/>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11078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a:solidFill>
                  <a:schemeClr val="tx1"/>
                </a:solidFill>
                <a:latin typeface="Arial" panose="020B0604020202020204" pitchFamily="34" charset="0"/>
              </a:defRPr>
            </a:lvl1pPr>
            <a:lvl2pPr marL="742950" indent="-285750" defTabSz="957263" eaLnBrk="0" hangingPunct="0">
              <a:defRPr>
                <a:solidFill>
                  <a:schemeClr val="tx1"/>
                </a:solidFill>
                <a:latin typeface="Arial" panose="020B0604020202020204" pitchFamily="34" charset="0"/>
              </a:defRPr>
            </a:lvl2pPr>
            <a:lvl3pPr marL="1143000" indent="-228600" defTabSz="957263" eaLnBrk="0" hangingPunct="0">
              <a:defRPr>
                <a:solidFill>
                  <a:schemeClr val="tx1"/>
                </a:solidFill>
                <a:latin typeface="Arial" panose="020B0604020202020204" pitchFamily="34" charset="0"/>
              </a:defRPr>
            </a:lvl3pPr>
            <a:lvl4pPr marL="1600200" indent="-228600" defTabSz="957263" eaLnBrk="0" hangingPunct="0">
              <a:defRPr>
                <a:solidFill>
                  <a:schemeClr val="tx1"/>
                </a:solidFill>
                <a:latin typeface="Arial" panose="020B0604020202020204" pitchFamily="34" charset="0"/>
              </a:defRPr>
            </a:lvl4pPr>
            <a:lvl5pPr marL="2057400" indent="-228600" defTabSz="957263" eaLnBrk="0" hangingPunct="0">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6C603A-D88B-448D-B9EC-2EE84755D802}" type="slidenum">
              <a:rPr lang="de-DE" altLang="en-US"/>
              <a:pPr eaLnBrk="1" hangingPunct="1"/>
              <a:t>11</a:t>
            </a:fld>
            <a:endParaRPr lang="de-DE"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mtClean="0">
                <a:latin typeface="Arial" panose="020B0604020202020204" pitchFamily="34" charset="0"/>
              </a:rPr>
              <a:t>Hypothesen sollten als „begründete, experimentall untersuchbare Vermutungen“ definiert werden. Bei Milchschaum stammen die Begründungen vermutlich größtennteils aus der Alltagserfahrung der Schüler</a:t>
            </a:r>
          </a:p>
        </p:txBody>
      </p:sp>
    </p:spTree>
    <p:extLst>
      <p:ext uri="{BB962C8B-B14F-4D97-AF65-F5344CB8AC3E}">
        <p14:creationId xmlns:p14="http://schemas.microsoft.com/office/powerpoint/2010/main" val="122278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a:solidFill>
                  <a:schemeClr val="tx1"/>
                </a:solidFill>
                <a:latin typeface="Arial" panose="020B0604020202020204" pitchFamily="34" charset="0"/>
              </a:defRPr>
            </a:lvl1pPr>
            <a:lvl2pPr marL="742950" indent="-285750" defTabSz="957263" eaLnBrk="0" hangingPunct="0">
              <a:defRPr>
                <a:solidFill>
                  <a:schemeClr val="tx1"/>
                </a:solidFill>
                <a:latin typeface="Arial" panose="020B0604020202020204" pitchFamily="34" charset="0"/>
              </a:defRPr>
            </a:lvl2pPr>
            <a:lvl3pPr marL="1143000" indent="-228600" defTabSz="957263" eaLnBrk="0" hangingPunct="0">
              <a:defRPr>
                <a:solidFill>
                  <a:schemeClr val="tx1"/>
                </a:solidFill>
                <a:latin typeface="Arial" panose="020B0604020202020204" pitchFamily="34" charset="0"/>
              </a:defRPr>
            </a:lvl3pPr>
            <a:lvl4pPr marL="1600200" indent="-228600" defTabSz="957263" eaLnBrk="0" hangingPunct="0">
              <a:defRPr>
                <a:solidFill>
                  <a:schemeClr val="tx1"/>
                </a:solidFill>
                <a:latin typeface="Arial" panose="020B0604020202020204" pitchFamily="34" charset="0"/>
              </a:defRPr>
            </a:lvl4pPr>
            <a:lvl5pPr marL="2057400" indent="-228600" defTabSz="957263" eaLnBrk="0" hangingPunct="0">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4F5181-E9D8-442B-8834-9305262E6515}" type="slidenum">
              <a:rPr lang="de-DE" altLang="en-US"/>
              <a:pPr eaLnBrk="1" hangingPunct="1"/>
              <a:t>16</a:t>
            </a:fld>
            <a:endParaRPr lang="de-DE"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z="1000" smtClean="0">
                <a:latin typeface="Arial" panose="020B0604020202020204" pitchFamily="34" charset="0"/>
              </a:rPr>
              <a:t>Milch ist eine </a:t>
            </a:r>
            <a:r>
              <a:rPr lang="de-DE" altLang="en-US" sz="1000" smtClean="0">
                <a:latin typeface="Arial" panose="020B0604020202020204" pitchFamily="34" charset="0"/>
                <a:hlinkClick r:id="rId3"/>
              </a:rPr>
              <a:t>Fett-in-Wasser-Emulsion</a:t>
            </a:r>
            <a:r>
              <a:rPr lang="de-DE" altLang="en-US" sz="1000" smtClean="0">
                <a:latin typeface="Arial" panose="020B0604020202020204" pitchFamily="34" charset="0"/>
              </a:rPr>
              <a:t>, d. h., kleine </a:t>
            </a:r>
            <a:r>
              <a:rPr lang="de-DE" altLang="en-US" sz="1000" smtClean="0">
                <a:latin typeface="Arial" panose="020B0604020202020204" pitchFamily="34" charset="0"/>
                <a:hlinkClick r:id="rId4"/>
              </a:rPr>
              <a:t>Fettkügelchen</a:t>
            </a:r>
            <a:r>
              <a:rPr lang="de-DE" altLang="en-US" sz="1000" smtClean="0">
                <a:latin typeface="Arial" panose="020B0604020202020204" pitchFamily="34" charset="0"/>
              </a:rPr>
              <a:t> schwimmen in einer wässrigen Phase. Um die Fettkügelchen herum befinden sich unter anderem </a:t>
            </a:r>
            <a:r>
              <a:rPr lang="de-DE" altLang="en-US" sz="1000" smtClean="0">
                <a:latin typeface="Arial" panose="020B0604020202020204" pitchFamily="34" charset="0"/>
                <a:hlinkClick r:id="rId5"/>
              </a:rPr>
              <a:t>Proteine</a:t>
            </a:r>
            <a:r>
              <a:rPr lang="de-DE" altLang="en-US" sz="1000" smtClean="0">
                <a:latin typeface="Arial" panose="020B0604020202020204" pitchFamily="34" charset="0"/>
              </a:rPr>
              <a:t>. Diese Proteine haben Eigenschaften wie Tenside, das sind waschaktive Substanzen wie z. B. Spüli. Sie wirken grenzflächenaktiv und können so Schäume bilden. Durch das Schlagen werden nun einige der Fettkügelchen zerstört und die losgelösten Proteine wollen die Oberfläche der Flüssigkeit an der Grenzfläche zur Luft besetzen. Wenn diese aber zu klein wird, müssen sich die Proteine einen anderen Weg suchen, um als Emulgator wirken zu können. Dazu vergrößern sie ihre Oberfläche, indem sie einen Schaum bilden. Sie schnappen sich die eingeschlagene Luft und belagern nun die Luftblasen rundherum. Man kann sich das so ähnlich vorstellen wie Seifenblasen, um die herum die bunt schillernde Flüssigkeit zu sehen ist. Es bildet sich ein Schaumlamellensystem.</a:t>
            </a:r>
          </a:p>
          <a:p>
            <a:pPr eaLnBrk="1" hangingPunct="1"/>
            <a:r>
              <a:rPr lang="de-DE" altLang="en-US" sz="1000" smtClean="0">
                <a:latin typeface="Arial" panose="020B0604020202020204" pitchFamily="34" charset="0"/>
              </a:rPr>
              <a:t>Milchschaumbildung hat also zur Voraussetzung, dass sehr viel freier Emulgator vorliegt. Da fettarme Milch naturgemäß mehr Proteine und somit mehr Emulgatoren enthält, eignet sie sich besonders für die Herstellung von Milchschaum.</a:t>
            </a:r>
          </a:p>
          <a:p>
            <a:pPr eaLnBrk="1" hangingPunct="1"/>
            <a:endParaRPr lang="de-DE" altLang="en-US" sz="1000" smtClean="0">
              <a:latin typeface="Arial" panose="020B0604020202020204" pitchFamily="34" charset="0"/>
            </a:endParaRPr>
          </a:p>
          <a:p>
            <a:pPr eaLnBrk="1" hangingPunct="1"/>
            <a:r>
              <a:rPr lang="de-DE" altLang="en-US" sz="1000" smtClean="0">
                <a:latin typeface="Arial" panose="020B0604020202020204" pitchFamily="34" charset="0"/>
              </a:rPr>
              <a:t>Milk is a complex liquid, with fats, proteins and sugars in it. The main protein of milk is casein. It is a long, string like molecule, which is folded up tightly, just like a ball of wool. Casein is very good for health because it’s a complete protein. That means it has all the 20 amino acids the body needs for growth.</a:t>
            </a:r>
            <a:br>
              <a:rPr lang="de-DE" altLang="en-US" sz="1000" smtClean="0">
                <a:latin typeface="Arial" panose="020B0604020202020204" pitchFamily="34" charset="0"/>
              </a:rPr>
            </a:br>
            <a:r>
              <a:rPr lang="de-DE" altLang="en-US" sz="1000" smtClean="0">
                <a:latin typeface="Arial" panose="020B0604020202020204" pitchFamily="34" charset="0"/>
              </a:rPr>
              <a:t/>
            </a:r>
            <a:br>
              <a:rPr lang="de-DE" altLang="en-US" sz="1000" smtClean="0">
                <a:latin typeface="Arial" panose="020B0604020202020204" pitchFamily="34" charset="0"/>
              </a:rPr>
            </a:br>
            <a:r>
              <a:rPr lang="de-DE" altLang="en-US" sz="1000" smtClean="0">
                <a:latin typeface="Arial" panose="020B0604020202020204" pitchFamily="34" charset="0"/>
              </a:rPr>
              <a:t>Amino acids come in two types. Some of them dissolve in water easily, while some don’t like water (The chemical word is ‘hydrophobic’, which is Greek for ‘water-hater’!). Normally, the water-hating amino acids are inside the tightly wound up string. When boiling milk, the casein unwinds, and all amino acids face the water. At this time, it acts just like soap, with parts that dissolve in water, and parts that repel it. And that’s why milk froths – because of its soap like casein! </a:t>
            </a:r>
          </a:p>
        </p:txBody>
      </p:sp>
    </p:spTree>
    <p:extLst>
      <p:ext uri="{BB962C8B-B14F-4D97-AF65-F5344CB8AC3E}">
        <p14:creationId xmlns:p14="http://schemas.microsoft.com/office/powerpoint/2010/main" val="339024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57882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21681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4626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518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p:spPr>
        <p:txBody>
          <a:bodyPr/>
          <a:lstStyle/>
          <a:p>
            <a:pPr lvl="0"/>
            <a:endParaRPr lang="de-DE"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s-E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s-E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DBC0C1C-3B1D-4C29-904C-D5871E14A82C}" type="slidenum">
              <a:rPr lang="de-DE" altLang="en-US"/>
              <a:pPr/>
              <a:t>‹#›</a:t>
            </a:fld>
            <a:endParaRPr lang="de-DE" altLang="en-US"/>
          </a:p>
        </p:txBody>
      </p:sp>
    </p:spTree>
    <p:extLst>
      <p:ext uri="{BB962C8B-B14F-4D97-AF65-F5344CB8AC3E}">
        <p14:creationId xmlns:p14="http://schemas.microsoft.com/office/powerpoint/2010/main" val="292989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tve.es/m/alacarta/videos/el-escarabajo-verde/escarabajo-verde-mundo-sin-abejas/1706063/?media=tv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motherjones.com/blue-marble/2013/04/epa-honeybees-drop-dea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5</a:t>
            </a:r>
          </a:p>
          <a:p>
            <a:r>
              <a:rPr lang="el-GR" sz="2800" dirty="0" smtClean="0">
                <a:latin typeface="+mj-lt"/>
                <a:ea typeface="+mj-ea"/>
                <a:cs typeface="+mj-cs"/>
              </a:rPr>
              <a:t>Νεότερες θεωρητικές προσεγγίσεις </a:t>
            </a:r>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IDEAS FOR POSSIBLE INVESTIGATION ABOUT BEE </a:t>
            </a:r>
            <a:r>
              <a:rPr lang="en-US" altLang="en-US" dirty="0" smtClean="0"/>
              <a:t>MORTALITY, 2</a:t>
            </a:r>
            <a:endParaRPr lang="en-US" dirty="0"/>
          </a:p>
        </p:txBody>
      </p:sp>
      <p:sp>
        <p:nvSpPr>
          <p:cNvPr id="37890" name="Rectangle 2"/>
          <p:cNvSpPr>
            <a:spLocks noGrp="1" noChangeArrowheads="1"/>
          </p:cNvSpPr>
          <p:nvPr>
            <p:ph type="body" idx="4294967295"/>
          </p:nvPr>
        </p:nvSpPr>
        <p:spPr>
          <a:xfrm>
            <a:off x="457200" y="1700213"/>
            <a:ext cx="8686800" cy="4465637"/>
          </a:xfrm>
        </p:spPr>
        <p:txBody>
          <a:bodyPr>
            <a:normAutofit lnSpcReduction="10000"/>
          </a:bodyPr>
          <a:lstStyle/>
          <a:p>
            <a:pPr>
              <a:lnSpc>
                <a:spcPct val="80000"/>
              </a:lnSpc>
            </a:pPr>
            <a:endParaRPr lang="en-US" altLang="en-US" sz="2200" dirty="0" smtClean="0">
              <a:solidFill>
                <a:srgbClr val="376FC9"/>
              </a:solidFill>
            </a:endParaRPr>
          </a:p>
          <a:p>
            <a:pPr marL="0" indent="0">
              <a:lnSpc>
                <a:spcPct val="80000"/>
              </a:lnSpc>
              <a:buNone/>
            </a:pPr>
            <a:r>
              <a:rPr lang="en-US" altLang="en-US" sz="2200" u="sng" dirty="0" smtClean="0"/>
              <a:t>Research on the economic importance of bees to the environment of the school and the impact because of their death</a:t>
            </a:r>
            <a:r>
              <a:rPr lang="en-US" altLang="en-US" sz="2200" dirty="0" smtClean="0"/>
              <a:t> . Identify  local honey producers and go to a list survey questions such as:</a:t>
            </a:r>
            <a:br>
              <a:rPr lang="en-US" altLang="en-US" sz="2200" dirty="0" smtClean="0"/>
            </a:br>
            <a:endParaRPr lang="en-US" altLang="en-US" sz="2200" dirty="0"/>
          </a:p>
          <a:p>
            <a:pPr>
              <a:lnSpc>
                <a:spcPct val="80000"/>
              </a:lnSpc>
              <a:buFontTx/>
              <a:buChar char="-"/>
            </a:pPr>
            <a:r>
              <a:rPr lang="en-US" altLang="en-US" sz="2200" dirty="0" smtClean="0">
                <a:solidFill>
                  <a:srgbClr val="376FC9"/>
                </a:solidFill>
              </a:rPr>
              <a:t>What volume of honey produced? I reported several piles of money? What% of your budget is? (Think correlate all the same temporary measure (weekly, monthly, yearly, </a:t>
            </a:r>
            <a:r>
              <a:rPr lang="en-US" altLang="en-US" sz="2200" dirty="0" err="1" smtClean="0">
                <a:solidFill>
                  <a:srgbClr val="376FC9"/>
                </a:solidFill>
              </a:rPr>
              <a:t>etc</a:t>
            </a:r>
            <a:r>
              <a:rPr lang="en-US" altLang="en-US" sz="2200" dirty="0" smtClean="0">
                <a:solidFill>
                  <a:srgbClr val="376FC9"/>
                </a:solidFill>
              </a:rPr>
              <a:t> ...)</a:t>
            </a:r>
            <a:br>
              <a:rPr lang="en-US" altLang="en-US" sz="2200" dirty="0" smtClean="0">
                <a:solidFill>
                  <a:srgbClr val="376FC9"/>
                </a:solidFill>
              </a:rPr>
            </a:br>
            <a:r>
              <a:rPr lang="en-US" altLang="en-US" sz="2200" dirty="0" smtClean="0">
                <a:solidFill>
                  <a:srgbClr val="376FC9"/>
                </a:solidFill>
              </a:rPr>
              <a:t>Think that bees are important for pollination of other crops? How important (short-medium-long)? If bees disappeared completely, what% of the crops would be lost? (1/4, 2/4, 3/4, 4/4)?</a:t>
            </a:r>
          </a:p>
          <a:p>
            <a:pPr>
              <a:lnSpc>
                <a:spcPct val="80000"/>
              </a:lnSpc>
            </a:pPr>
            <a:endParaRPr lang="en-US" altLang="en-US" sz="2200" u="sng" dirty="0" smtClean="0">
              <a:solidFill>
                <a:srgbClr val="376FC9"/>
              </a:solidFill>
            </a:endParaRPr>
          </a:p>
          <a:p>
            <a:pPr marL="0" indent="0">
              <a:lnSpc>
                <a:spcPct val="80000"/>
              </a:lnSpc>
              <a:buNone/>
            </a:pPr>
            <a:r>
              <a:rPr lang="en-US" altLang="en-US" sz="2200" u="sng" dirty="0" smtClean="0"/>
              <a:t> Research on the perception that people have of the problem.</a:t>
            </a:r>
            <a:br>
              <a:rPr lang="en-US" altLang="en-US" sz="2200" u="sng" dirty="0" smtClean="0"/>
            </a:br>
            <a:r>
              <a:rPr lang="en-US" altLang="en-US" sz="2200" dirty="0">
                <a:solidFill>
                  <a:srgbClr val="376FC9"/>
                </a:solidFill>
              </a:rPr>
              <a:t>T</a:t>
            </a:r>
            <a:r>
              <a:rPr lang="en-US" altLang="en-US" sz="2200" dirty="0" smtClean="0">
                <a:solidFill>
                  <a:srgbClr val="376FC9"/>
                </a:solidFill>
              </a:rPr>
              <a:t>ake the data obtained in the previous sections and compare them with the real data found in literature.</a:t>
            </a:r>
            <a:br>
              <a:rPr lang="en-US" altLang="en-US" sz="2200" dirty="0" smtClean="0">
                <a:solidFill>
                  <a:srgbClr val="376FC9"/>
                </a:solidFill>
              </a:rPr>
            </a:br>
            <a:r>
              <a:rPr lang="en-US" altLang="en-US" sz="2200" dirty="0" smtClean="0">
                <a:solidFill>
                  <a:srgbClr val="376FC9"/>
                </a:solidFill>
              </a:rPr>
              <a:t>Extend this study to people who do not work with bees.</a:t>
            </a:r>
            <a:endParaRPr lang="es-ES" altLang="en-US" sz="2200" dirty="0" smtClean="0">
              <a:solidFill>
                <a:srgbClr val="376FC9"/>
              </a:solidFill>
            </a:endParaRPr>
          </a:p>
        </p:txBody>
      </p:sp>
    </p:spTree>
    <p:extLst>
      <p:ext uri="{BB962C8B-B14F-4D97-AF65-F5344CB8AC3E}">
        <p14:creationId xmlns:p14="http://schemas.microsoft.com/office/powerpoint/2010/main" val="1329322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2" name="Rectangle 33"/>
          <p:cNvSpPr>
            <a:spLocks noGrp="1" noChangeArrowheads="1"/>
          </p:cNvSpPr>
          <p:nvPr>
            <p:ph type="title"/>
          </p:nvPr>
        </p:nvSpPr>
        <p:spPr/>
        <p:txBody>
          <a:bodyPr/>
          <a:lstStyle/>
          <a:p>
            <a:pPr eaLnBrk="1" hangingPunct="1"/>
            <a:r>
              <a:rPr lang="de-DE" altLang="en-US" smtClean="0"/>
              <a:t>Question</a:t>
            </a:r>
          </a:p>
        </p:txBody>
      </p:sp>
      <p:sp>
        <p:nvSpPr>
          <p:cNvPr id="2" name="Content Placeholder 1"/>
          <p:cNvSpPr>
            <a:spLocks noGrp="1"/>
          </p:cNvSpPr>
          <p:nvPr>
            <p:ph idx="1"/>
          </p:nvPr>
        </p:nvSpPr>
        <p:spPr/>
        <p:txBody>
          <a:bodyPr>
            <a:normAutofit/>
          </a:bodyPr>
          <a:lstStyle/>
          <a:p>
            <a:pPr>
              <a:spcBef>
                <a:spcPct val="50000"/>
              </a:spcBef>
            </a:pPr>
            <a:r>
              <a:rPr lang="en-US" altLang="en-US" sz="2400" b="1" dirty="0" smtClean="0"/>
              <a:t>How pesticides attack to bees?</a:t>
            </a:r>
          </a:p>
          <a:p>
            <a:pPr marL="0" indent="0">
              <a:spcBef>
                <a:spcPct val="50000"/>
              </a:spcBef>
              <a:buNone/>
            </a:pPr>
            <a:endParaRPr lang="en-US" altLang="en-US" sz="2400" dirty="0" smtClean="0"/>
          </a:p>
          <a:p>
            <a:pPr marL="0" indent="0">
              <a:spcBef>
                <a:spcPct val="50000"/>
              </a:spcBef>
              <a:buNone/>
            </a:pPr>
            <a:r>
              <a:rPr lang="en-US" altLang="en-US" sz="2400" i="1" dirty="0" smtClean="0"/>
              <a:t>We suppose they will do two hypotheses:</a:t>
            </a:r>
          </a:p>
          <a:p>
            <a:pPr>
              <a:spcBef>
                <a:spcPct val="50000"/>
              </a:spcBef>
            </a:pPr>
            <a:endParaRPr lang="en-US" altLang="en-US" sz="2400" i="1" dirty="0" smtClean="0"/>
          </a:p>
          <a:p>
            <a:pPr marL="514350" indent="-514350">
              <a:spcBef>
                <a:spcPct val="50000"/>
              </a:spcBef>
              <a:buFont typeface="+mj-lt"/>
              <a:buAutoNum type="arabicPeriod"/>
            </a:pPr>
            <a:r>
              <a:rPr lang="en-US" altLang="en-US" sz="2400" i="1" dirty="0" smtClean="0"/>
              <a:t>H1: Pesticide affects the bee by the skin.</a:t>
            </a:r>
          </a:p>
          <a:p>
            <a:pPr marL="514350" indent="-514350">
              <a:spcBef>
                <a:spcPct val="50000"/>
              </a:spcBef>
              <a:buFont typeface="+mj-lt"/>
              <a:buAutoNum type="arabicPeriod"/>
            </a:pPr>
            <a:r>
              <a:rPr lang="en-US" altLang="en-US" sz="2400" i="1" dirty="0" smtClean="0"/>
              <a:t>H2: Pesticides affects the bee by the food they eat.</a:t>
            </a:r>
            <a:endParaRPr lang="en-US" altLang="en-US" sz="2400" i="1" dirty="0"/>
          </a:p>
        </p:txBody>
      </p:sp>
    </p:spTree>
    <p:extLst>
      <p:ext uri="{BB962C8B-B14F-4D97-AF65-F5344CB8AC3E}">
        <p14:creationId xmlns:p14="http://schemas.microsoft.com/office/powerpoint/2010/main" val="48097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6" name="Rectangle 33"/>
          <p:cNvSpPr>
            <a:spLocks noGrp="1" noChangeArrowheads="1"/>
          </p:cNvSpPr>
          <p:nvPr>
            <p:ph type="title"/>
          </p:nvPr>
        </p:nvSpPr>
        <p:spPr/>
        <p:txBody>
          <a:bodyPr/>
          <a:lstStyle/>
          <a:p>
            <a:pPr eaLnBrk="1" hangingPunct="1"/>
            <a:r>
              <a:rPr lang="en-US" altLang="en-US" dirty="0" smtClean="0"/>
              <a:t>Evidence</a:t>
            </a:r>
          </a:p>
        </p:txBody>
      </p:sp>
      <p:sp>
        <p:nvSpPr>
          <p:cNvPr id="2" name="Content Placeholder 1"/>
          <p:cNvSpPr>
            <a:spLocks noGrp="1"/>
          </p:cNvSpPr>
          <p:nvPr>
            <p:ph idx="1"/>
          </p:nvPr>
        </p:nvSpPr>
        <p:spPr/>
        <p:txBody>
          <a:bodyPr>
            <a:normAutofit fontScale="62500" lnSpcReduction="20000"/>
          </a:bodyPr>
          <a:lstStyle/>
          <a:p>
            <a:pPr>
              <a:spcBef>
                <a:spcPct val="50000"/>
              </a:spcBef>
            </a:pPr>
            <a:r>
              <a:rPr lang="en-US" altLang="en-US" b="1" dirty="0" smtClean="0"/>
              <a:t>Students think how to verify the 2 hypotheses. If nothing good appear, teacher can help them in a second time.</a:t>
            </a:r>
          </a:p>
          <a:p>
            <a:pPr>
              <a:spcBef>
                <a:spcPct val="50000"/>
              </a:spcBef>
            </a:pPr>
            <a:endParaRPr lang="en-US" altLang="en-US" b="1" u="sng" dirty="0" smtClean="0"/>
          </a:p>
          <a:p>
            <a:pPr marL="0" indent="0">
              <a:spcBef>
                <a:spcPct val="50000"/>
              </a:spcBef>
              <a:buNone/>
            </a:pPr>
            <a:r>
              <a:rPr lang="en-US" altLang="en-US" b="1" u="sng" dirty="0" smtClean="0"/>
              <a:t>The experiment</a:t>
            </a:r>
            <a:r>
              <a:rPr lang="en-US" altLang="en-US" b="1" dirty="0" smtClean="0"/>
              <a:t>:</a:t>
            </a:r>
          </a:p>
          <a:p>
            <a:pPr>
              <a:spcBef>
                <a:spcPct val="50000"/>
              </a:spcBef>
            </a:pPr>
            <a:r>
              <a:rPr lang="en-US" altLang="en-US" i="1" dirty="0" smtClean="0"/>
              <a:t>(We will observe flies because is a bit dangerous work with bees for the children)</a:t>
            </a:r>
          </a:p>
          <a:p>
            <a:pPr>
              <a:spcBef>
                <a:spcPct val="50000"/>
              </a:spcBef>
            </a:pPr>
            <a:r>
              <a:rPr lang="en-US" altLang="en-US" dirty="0" smtClean="0"/>
              <a:t>5 pots to be observed:</a:t>
            </a:r>
          </a:p>
          <a:p>
            <a:pPr>
              <a:spcBef>
                <a:spcPct val="50000"/>
              </a:spcBef>
              <a:buFontTx/>
              <a:buAutoNum type="arabicParenR"/>
            </a:pPr>
            <a:r>
              <a:rPr lang="en-US" altLang="en-US" dirty="0" smtClean="0"/>
              <a:t>Two flies spraying with </a:t>
            </a:r>
            <a:r>
              <a:rPr lang="en-US" altLang="en-US" dirty="0" err="1" smtClean="0"/>
              <a:t>neocotinoid</a:t>
            </a:r>
            <a:r>
              <a:rPr lang="en-US" altLang="en-US" dirty="0" smtClean="0"/>
              <a:t> pesticide.</a:t>
            </a:r>
          </a:p>
          <a:p>
            <a:pPr>
              <a:spcBef>
                <a:spcPct val="50000"/>
              </a:spcBef>
              <a:buFontTx/>
              <a:buAutoNum type="arabicParenR"/>
            </a:pPr>
            <a:r>
              <a:rPr lang="en-US" altLang="en-US" dirty="0" smtClean="0"/>
              <a:t>Two flies spraying with water.</a:t>
            </a:r>
          </a:p>
          <a:p>
            <a:pPr>
              <a:spcBef>
                <a:spcPct val="50000"/>
              </a:spcBef>
              <a:buFontTx/>
              <a:buAutoNum type="arabicParenR"/>
            </a:pPr>
            <a:r>
              <a:rPr lang="en-US" altLang="en-US" dirty="0" smtClean="0"/>
              <a:t>Two flies with jam and </a:t>
            </a:r>
            <a:r>
              <a:rPr lang="en-US" altLang="en-US" dirty="0" err="1" smtClean="0"/>
              <a:t>necotinoid</a:t>
            </a:r>
            <a:r>
              <a:rPr lang="en-US" altLang="en-US" dirty="0" smtClean="0"/>
              <a:t> pesticide in it.</a:t>
            </a:r>
          </a:p>
          <a:p>
            <a:pPr>
              <a:spcBef>
                <a:spcPct val="50000"/>
              </a:spcBef>
              <a:buFontTx/>
              <a:buAutoNum type="arabicParenR"/>
            </a:pPr>
            <a:r>
              <a:rPr lang="en-US" altLang="en-US" dirty="0" smtClean="0"/>
              <a:t>Two flies with jam without pesticide.</a:t>
            </a:r>
          </a:p>
          <a:p>
            <a:pPr>
              <a:spcBef>
                <a:spcPct val="50000"/>
              </a:spcBef>
              <a:buFontTx/>
              <a:buAutoNum type="arabicParenR"/>
            </a:pPr>
            <a:r>
              <a:rPr lang="en-US" altLang="en-US" dirty="0" smtClean="0"/>
              <a:t>Control one: only the flies.</a:t>
            </a:r>
            <a:endParaRPr lang="en-US" altLang="en-US" dirty="0"/>
          </a:p>
        </p:txBody>
      </p:sp>
      <p:sp>
        <p:nvSpPr>
          <p:cNvPr id="7197" name="AutoShape 29" descr="2Q=="/>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9" name="AutoShape 31" descr="2Q=="/>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199350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1" name="Rectangle 33"/>
          <p:cNvSpPr>
            <a:spLocks noGrp="1" noChangeArrowheads="1"/>
          </p:cNvSpPr>
          <p:nvPr>
            <p:ph type="title"/>
          </p:nvPr>
        </p:nvSpPr>
        <p:spPr/>
        <p:txBody>
          <a:bodyPr/>
          <a:lstStyle/>
          <a:p>
            <a:pPr eaLnBrk="1" hangingPunct="1"/>
            <a:r>
              <a:rPr lang="de-DE" altLang="en-US" dirty="0" smtClean="0"/>
              <a:t>Observation</a:t>
            </a:r>
          </a:p>
        </p:txBody>
      </p:sp>
      <p:sp>
        <p:nvSpPr>
          <p:cNvPr id="32793" name="Text Box 36"/>
          <p:cNvSpPr txBox="1">
            <a:spLocks noChangeArrowheads="1"/>
          </p:cNvSpPr>
          <p:nvPr/>
        </p:nvSpPr>
        <p:spPr bwMode="auto">
          <a:xfrm>
            <a:off x="539552" y="1510040"/>
            <a:ext cx="7992887"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50000"/>
              </a:spcBef>
            </a:pPr>
            <a:r>
              <a:rPr lang="en-US" altLang="en-US" sz="2400" dirty="0" smtClean="0">
                <a:latin typeface="+mn-lt"/>
              </a:rPr>
              <a:t>Teacher help his pupils with observation.  They can use a microscope like the </a:t>
            </a:r>
            <a:r>
              <a:rPr lang="en-US" altLang="en-US" sz="2400" dirty="0" err="1" smtClean="0">
                <a:latin typeface="+mn-lt"/>
              </a:rPr>
              <a:t>Motic</a:t>
            </a:r>
            <a:r>
              <a:rPr lang="en-US" altLang="en-US" sz="2400" dirty="0" smtClean="0">
                <a:latin typeface="+mn-lt"/>
              </a:rPr>
              <a:t> E141, and </a:t>
            </a:r>
            <a:r>
              <a:rPr lang="en-US" altLang="en-US" sz="2400" dirty="0" err="1" smtClean="0">
                <a:latin typeface="+mn-lt"/>
              </a:rPr>
              <a:t>programme</a:t>
            </a:r>
            <a:r>
              <a:rPr lang="en-US" altLang="en-US" sz="2400" dirty="0" smtClean="0">
                <a:latin typeface="+mn-lt"/>
              </a:rPr>
              <a:t> it to take one photo every  minute or five. At the end its possible to see a video with all the process.</a:t>
            </a:r>
          </a:p>
          <a:p>
            <a:pPr eaLnBrk="1" hangingPunct="1">
              <a:spcBef>
                <a:spcPct val="50000"/>
              </a:spcBef>
            </a:pPr>
            <a:endParaRPr lang="de-DE" altLang="en-US" dirty="0"/>
          </a:p>
          <a:p>
            <a:pPr eaLnBrk="1" hangingPunct="1">
              <a:spcBef>
                <a:spcPct val="50000"/>
              </a:spcBef>
            </a:pPr>
            <a:endParaRPr lang="de-DE" altLang="en-US" dirty="0"/>
          </a:p>
          <a:p>
            <a:pPr eaLnBrk="1" hangingPunct="1">
              <a:spcBef>
                <a:spcPct val="50000"/>
              </a:spcBef>
            </a:pPr>
            <a:endParaRPr lang="de-DE" altLang="en-US" dirty="0"/>
          </a:p>
          <a:p>
            <a:pPr eaLnBrk="1" hangingPunct="1">
              <a:spcBef>
                <a:spcPct val="50000"/>
              </a:spcBef>
            </a:pPr>
            <a:endParaRPr lang="de-DE" altLang="en-US" dirty="0"/>
          </a:p>
          <a:p>
            <a:pPr eaLnBrk="1" hangingPunct="1">
              <a:spcBef>
                <a:spcPct val="50000"/>
              </a:spcBef>
            </a:pPr>
            <a:endParaRPr lang="de-DE" altLang="en-US" dirty="0"/>
          </a:p>
        </p:txBody>
      </p:sp>
      <p:sp>
        <p:nvSpPr>
          <p:cNvPr id="32795" name="AutoShape 27" descr="2Q=="/>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6" name="AutoShape 28" descr="2Q=="/>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17688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0" name="Rectangle 33"/>
          <p:cNvSpPr>
            <a:spLocks noGrp="1" noChangeArrowheads="1"/>
          </p:cNvSpPr>
          <p:nvPr>
            <p:ph type="title"/>
          </p:nvPr>
        </p:nvSpPr>
        <p:spPr/>
        <p:txBody>
          <a:bodyPr/>
          <a:lstStyle/>
          <a:p>
            <a:pPr eaLnBrk="1" hangingPunct="1"/>
            <a:r>
              <a:rPr lang="de-DE" altLang="en-US" smtClean="0"/>
              <a:t>Analyse</a:t>
            </a:r>
          </a:p>
        </p:txBody>
      </p:sp>
      <p:graphicFrame>
        <p:nvGraphicFramePr>
          <p:cNvPr id="8291" name="Group 99" descr="table to be filled by pupils with flies' observation data "/>
          <p:cNvGraphicFramePr>
            <a:graphicFrameLocks noGrp="1"/>
          </p:cNvGraphicFramePr>
          <p:nvPr>
            <p:extLst>
              <p:ext uri="{D42A27DB-BD31-4B8C-83A1-F6EECF244321}">
                <p14:modId xmlns:p14="http://schemas.microsoft.com/office/powerpoint/2010/main" val="750313896"/>
              </p:ext>
            </p:extLst>
          </p:nvPr>
        </p:nvGraphicFramePr>
        <p:xfrm>
          <a:off x="1547664" y="1516418"/>
          <a:ext cx="6096000" cy="3640774"/>
        </p:xfrm>
        <a:graphic>
          <a:graphicData uri="http://schemas.openxmlformats.org/drawingml/2006/table">
            <a:tbl>
              <a:tblPr firstRow="1">
                <a:tableStyleId>{3C2FFA5D-87B4-456A-9821-1D502468CF0F}</a:tableStyleId>
              </a:tblPr>
              <a:tblGrid>
                <a:gridCol w="1016000"/>
                <a:gridCol w="1016000"/>
                <a:gridCol w="1016000"/>
                <a:gridCol w="1016000"/>
                <a:gridCol w="1016000"/>
                <a:gridCol w="1016000"/>
              </a:tblGrid>
              <a:tr h="44291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2400" u="none" strike="noStrike" cap="none" normalizeH="0" baseline="0" dirty="0" err="1" smtClean="0">
                          <a:ln>
                            <a:noFill/>
                          </a:ln>
                          <a:effectLst/>
                        </a:rPr>
                        <a:t>Pot</a:t>
                      </a:r>
                      <a:r>
                        <a:rPr kumimoji="0" lang="es-ES" altLang="en-US" sz="2400" u="none" strike="noStrike" cap="none" normalizeH="0" baseline="0" dirty="0" smtClean="0">
                          <a:ln>
                            <a:noFill/>
                          </a:ln>
                          <a:effectLst/>
                        </a:rPr>
                        <a:t> 1</a:t>
                      </a:r>
                      <a:endParaRPr kumimoji="0" lang="es-ES" altLang="en-US" sz="24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2400" u="none" strike="noStrike" cap="none" normalizeH="0" baseline="0" dirty="0" err="1" smtClean="0">
                          <a:ln>
                            <a:noFill/>
                          </a:ln>
                          <a:effectLst/>
                        </a:rPr>
                        <a:t>Pot</a:t>
                      </a:r>
                      <a:r>
                        <a:rPr kumimoji="0" lang="es-ES" altLang="en-US" sz="2400" u="none" strike="noStrike" cap="none" normalizeH="0" baseline="0" dirty="0" smtClean="0">
                          <a:ln>
                            <a:noFill/>
                          </a:ln>
                          <a:effectLst/>
                        </a:rPr>
                        <a:t> 2</a:t>
                      </a:r>
                      <a:endParaRPr kumimoji="0" lang="es-ES" altLang="en-US" sz="24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2400" u="none" strike="noStrike" cap="none" normalizeH="0" baseline="0" dirty="0" err="1" smtClean="0">
                          <a:ln>
                            <a:noFill/>
                          </a:ln>
                          <a:effectLst/>
                        </a:rPr>
                        <a:t>Pot</a:t>
                      </a:r>
                      <a:r>
                        <a:rPr kumimoji="0" lang="es-ES" altLang="en-US" sz="2400" u="none" strike="noStrike" cap="none" normalizeH="0" baseline="0" dirty="0" smtClean="0">
                          <a:ln>
                            <a:noFill/>
                          </a:ln>
                          <a:effectLst/>
                        </a:rPr>
                        <a:t> 3</a:t>
                      </a:r>
                      <a:endParaRPr kumimoji="0" lang="es-ES" altLang="en-US" sz="24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2400" u="none" strike="noStrike" cap="none" normalizeH="0" baseline="0" dirty="0" err="1" smtClean="0">
                          <a:ln>
                            <a:noFill/>
                          </a:ln>
                          <a:effectLst/>
                        </a:rPr>
                        <a:t>Pot</a:t>
                      </a:r>
                      <a:r>
                        <a:rPr kumimoji="0" lang="es-ES" altLang="en-US" sz="2400" u="none" strike="noStrike" cap="none" normalizeH="0" baseline="0" dirty="0" smtClean="0">
                          <a:ln>
                            <a:noFill/>
                          </a:ln>
                          <a:effectLst/>
                        </a:rPr>
                        <a:t> 4</a:t>
                      </a:r>
                      <a:endParaRPr kumimoji="0" lang="es-ES" altLang="en-US" sz="24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2400" u="none" strike="noStrike" cap="none" normalizeH="0" baseline="0" dirty="0" err="1" smtClean="0">
                          <a:ln>
                            <a:noFill/>
                          </a:ln>
                          <a:effectLst/>
                        </a:rPr>
                        <a:t>Pot</a:t>
                      </a:r>
                      <a:r>
                        <a:rPr kumimoji="0" lang="es-ES" altLang="en-US" sz="2400" u="none" strike="noStrike" cap="none" normalizeH="0" baseline="0" dirty="0" smtClean="0">
                          <a:ln>
                            <a:noFill/>
                          </a:ln>
                          <a:effectLst/>
                        </a:rPr>
                        <a:t> 5</a:t>
                      </a:r>
                      <a:endParaRPr kumimoji="0" lang="es-ES" altLang="en-US" sz="2400" b="0" i="0" u="none" strike="noStrike" cap="none" normalizeH="0" baseline="0" dirty="0" smtClean="0">
                        <a:ln>
                          <a:noFill/>
                        </a:ln>
                        <a:solidFill>
                          <a:schemeClr val="tx1"/>
                        </a:solidFill>
                        <a:effectLst/>
                        <a:latin typeface="Arial" panose="020B0604020202020204" pitchFamily="34" charset="0"/>
                      </a:endParaRPr>
                    </a:p>
                  </a:txBody>
                  <a:tcPr horzOverflow="overflow"/>
                </a:tc>
              </a:tr>
              <a:tr h="4699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1800" u="none" strike="noStrike" cap="none" normalizeH="0" baseline="0" smtClean="0">
                          <a:ln>
                            <a:noFill/>
                          </a:ln>
                          <a:effectLst/>
                        </a:rPr>
                        <a:t>0 min</a:t>
                      </a: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r>
              <a:tr h="441325">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1800" u="none" strike="noStrike" cap="none" normalizeH="0" baseline="0" smtClean="0">
                          <a:ln>
                            <a:noFill/>
                          </a:ln>
                          <a:effectLst/>
                        </a:rPr>
                        <a:t>2 min</a:t>
                      </a: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r>
              <a:tr h="44291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1800" u="none" strike="noStrike" cap="none" normalizeH="0" baseline="0" smtClean="0">
                          <a:ln>
                            <a:noFill/>
                          </a:ln>
                          <a:effectLst/>
                        </a:rPr>
                        <a:t>4 min</a:t>
                      </a: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a:txBody>
                  <a:tcPr horzOverflow="overflow"/>
                </a:tc>
              </a:tr>
              <a:tr h="441325">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1800" u="none" strike="noStrike" cap="none" normalizeH="0" baseline="0" smtClean="0">
                          <a:ln>
                            <a:noFill/>
                          </a:ln>
                          <a:effectLst/>
                        </a:rPr>
                        <a:t>6 min</a:t>
                      </a: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r>
              <a:tr h="44291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1800" u="none" strike="noStrike" cap="none" normalizeH="0" baseline="0" smtClean="0">
                          <a:ln>
                            <a:noFill/>
                          </a:ln>
                          <a:effectLst/>
                        </a:rPr>
                        <a:t>8 min</a:t>
                      </a: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r>
              <a:tr h="441325">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1800" u="none" strike="noStrike" cap="none" normalizeH="0" baseline="0" smtClean="0">
                          <a:ln>
                            <a:noFill/>
                          </a:ln>
                          <a:effectLst/>
                        </a:rPr>
                        <a:t>10 min</a:t>
                      </a: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r>
              <a:tr h="44291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altLang="en-US" sz="1800" u="none" strike="noStrike" cap="none" normalizeH="0" baseline="0" smtClean="0">
                          <a:ln>
                            <a:noFill/>
                          </a:ln>
                          <a:effectLst/>
                        </a:rPr>
                        <a:t>12 min</a:t>
                      </a: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a:txBody>
                  <a:tcPr horzOverflow="overflow"/>
                </a:tc>
              </a:tr>
            </a:tbl>
          </a:graphicData>
        </a:graphic>
      </p:graphicFrame>
    </p:spTree>
    <p:extLst>
      <p:ext uri="{BB962C8B-B14F-4D97-AF65-F5344CB8AC3E}">
        <p14:creationId xmlns:p14="http://schemas.microsoft.com/office/powerpoint/2010/main" val="1551133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Rectangle 33"/>
          <p:cNvSpPr>
            <a:spLocks noGrp="1" noChangeArrowheads="1"/>
          </p:cNvSpPr>
          <p:nvPr>
            <p:ph type="title"/>
          </p:nvPr>
        </p:nvSpPr>
        <p:spPr/>
        <p:txBody>
          <a:bodyPr/>
          <a:lstStyle/>
          <a:p>
            <a:pPr eaLnBrk="1" hangingPunct="1"/>
            <a:r>
              <a:rPr lang="de-DE" altLang="en-US" smtClean="0"/>
              <a:t>Explain</a:t>
            </a:r>
          </a:p>
        </p:txBody>
      </p:sp>
      <p:sp>
        <p:nvSpPr>
          <p:cNvPr id="2" name="Content Placeholder 1" descr="space to write down explanations  after analyzing the data: Were the hypotheses clearly proven by the experiments?  (1 and 2). Explain why (reasons)"/>
          <p:cNvSpPr>
            <a:spLocks noGrp="1"/>
          </p:cNvSpPr>
          <p:nvPr>
            <p:ph idx="1"/>
          </p:nvPr>
        </p:nvSpPr>
        <p:spPr>
          <a:xfrm>
            <a:off x="464156" y="1484784"/>
            <a:ext cx="8229600" cy="4525963"/>
          </a:xfrm>
        </p:spPr>
        <p:txBody>
          <a:bodyPr>
            <a:normAutofit fontScale="47500" lnSpcReduction="20000"/>
          </a:bodyPr>
          <a:lstStyle/>
          <a:p>
            <a:r>
              <a:rPr lang="en-US" altLang="en-US" dirty="0" smtClean="0"/>
              <a:t>Were the hypotheses clearly proven by the experiments?</a:t>
            </a:r>
          </a:p>
          <a:p>
            <a:endParaRPr lang="en-US" altLang="en-US" dirty="0" smtClean="0"/>
          </a:p>
          <a:p>
            <a:r>
              <a:rPr lang="en-US" altLang="en-US" dirty="0" smtClean="0"/>
              <a:t>Hypothesis 1:   	</a:t>
            </a:r>
            <a:r>
              <a:rPr lang="en-US" altLang="en-US" dirty="0" smtClean="0">
                <a:sym typeface="Wingdings" panose="05000000000000000000" pitchFamily="2" charset="2"/>
              </a:rPr>
              <a:t> </a:t>
            </a:r>
            <a:r>
              <a:rPr lang="en-US" altLang="en-US" dirty="0" smtClean="0"/>
              <a:t>proven</a:t>
            </a:r>
          </a:p>
          <a:p>
            <a:r>
              <a:rPr lang="en-US" altLang="en-US" dirty="0" smtClean="0"/>
              <a:t>		</a:t>
            </a:r>
            <a:r>
              <a:rPr lang="en-US" altLang="en-US" dirty="0" smtClean="0">
                <a:sym typeface="Wingdings" panose="05000000000000000000" pitchFamily="2" charset="2"/>
              </a:rPr>
              <a:t></a:t>
            </a:r>
            <a:r>
              <a:rPr lang="en-US" altLang="en-US" dirty="0" smtClean="0"/>
              <a:t> not proven</a:t>
            </a:r>
          </a:p>
          <a:p>
            <a:r>
              <a:rPr lang="en-US" altLang="en-US" dirty="0" smtClean="0"/>
              <a:t>Explain why (reasons): ___________________________________________________________________________________________________________________________________________________</a:t>
            </a:r>
          </a:p>
          <a:p>
            <a:endParaRPr lang="en-US" altLang="en-US" dirty="0" smtClean="0"/>
          </a:p>
          <a:p>
            <a:endParaRPr lang="en-US" altLang="en-US" dirty="0" smtClean="0"/>
          </a:p>
          <a:p>
            <a:r>
              <a:rPr lang="en-US" altLang="en-US" dirty="0" smtClean="0"/>
              <a:t>Hypothesis 2:   	</a:t>
            </a:r>
            <a:r>
              <a:rPr lang="en-US" altLang="en-US" dirty="0" smtClean="0">
                <a:sym typeface="Wingdings" panose="05000000000000000000" pitchFamily="2" charset="2"/>
              </a:rPr>
              <a:t> </a:t>
            </a:r>
            <a:r>
              <a:rPr lang="en-US" altLang="en-US" dirty="0" smtClean="0"/>
              <a:t>proven</a:t>
            </a:r>
          </a:p>
          <a:p>
            <a:r>
              <a:rPr lang="en-US" altLang="en-US" dirty="0" smtClean="0"/>
              <a:t>		</a:t>
            </a:r>
            <a:r>
              <a:rPr lang="en-US" altLang="en-US" dirty="0" smtClean="0">
                <a:sym typeface="Wingdings" panose="05000000000000000000" pitchFamily="2" charset="2"/>
              </a:rPr>
              <a:t></a:t>
            </a:r>
            <a:r>
              <a:rPr lang="en-US" altLang="en-US" dirty="0" smtClean="0"/>
              <a:t> not proven</a:t>
            </a:r>
          </a:p>
          <a:p>
            <a:r>
              <a:rPr lang="en-US" altLang="en-US" dirty="0" smtClean="0"/>
              <a:t>Explain why (reasons): ___________________________________________________________________________________________________________________________________________________</a:t>
            </a:r>
          </a:p>
          <a:p>
            <a:endParaRPr lang="en-US" dirty="0"/>
          </a:p>
        </p:txBody>
      </p:sp>
    </p:spTree>
    <p:extLst>
      <p:ext uri="{BB962C8B-B14F-4D97-AF65-F5344CB8AC3E}">
        <p14:creationId xmlns:p14="http://schemas.microsoft.com/office/powerpoint/2010/main" val="637201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Rectangle 33"/>
          <p:cNvSpPr>
            <a:spLocks noGrp="1" noChangeArrowheads="1"/>
          </p:cNvSpPr>
          <p:nvPr>
            <p:ph type="title"/>
          </p:nvPr>
        </p:nvSpPr>
        <p:spPr/>
        <p:txBody>
          <a:bodyPr/>
          <a:lstStyle/>
          <a:p>
            <a:pPr eaLnBrk="1" hangingPunct="1"/>
            <a:r>
              <a:rPr lang="de-DE" altLang="en-US" smtClean="0"/>
              <a:t>Connect</a:t>
            </a:r>
          </a:p>
        </p:txBody>
      </p:sp>
      <p:sp>
        <p:nvSpPr>
          <p:cNvPr id="10260" name="Text Box 35"/>
          <p:cNvSpPr txBox="1">
            <a:spLocks noChangeArrowheads="1"/>
          </p:cNvSpPr>
          <p:nvPr/>
        </p:nvSpPr>
        <p:spPr bwMode="auto">
          <a:xfrm>
            <a:off x="1475656" y="1484784"/>
            <a:ext cx="6480175"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latin typeface="+mn-lt"/>
              </a:rPr>
              <a:t>Connect to the reality: what scientist think about it?</a:t>
            </a:r>
          </a:p>
          <a:p>
            <a:pPr eaLnBrk="1" hangingPunct="1"/>
            <a:endParaRPr lang="en-US" altLang="en-US" sz="2000" dirty="0" smtClean="0">
              <a:latin typeface="+mn-lt"/>
            </a:endParaRPr>
          </a:p>
          <a:p>
            <a:pPr eaLnBrk="1" hangingPunct="1"/>
            <a:r>
              <a:rPr lang="en-US" altLang="en-US" sz="2000" dirty="0" smtClean="0">
                <a:latin typeface="+mn-lt"/>
              </a:rPr>
              <a:t>a) We will ask about this topic to two groups of research. One in Zaragoza and the other in </a:t>
            </a:r>
            <a:r>
              <a:rPr lang="en-US" altLang="en-US" sz="2000" dirty="0" err="1" smtClean="0">
                <a:latin typeface="+mn-lt"/>
              </a:rPr>
              <a:t>Andalucia</a:t>
            </a:r>
            <a:r>
              <a:rPr lang="en-US" altLang="en-US" sz="2000" dirty="0" smtClean="0">
                <a:latin typeface="+mn-lt"/>
              </a:rPr>
              <a:t>. </a:t>
            </a:r>
          </a:p>
          <a:p>
            <a:pPr eaLnBrk="1" hangingPunct="1"/>
            <a:r>
              <a:rPr lang="en-US" altLang="en-US" sz="2000" dirty="0" smtClean="0">
                <a:latin typeface="+mn-lt"/>
              </a:rPr>
              <a:t>They have two different points of view in relations ship with the Colony Collapse Disorder (bee mortality).</a:t>
            </a:r>
          </a:p>
          <a:p>
            <a:pPr eaLnBrk="1" hangingPunct="1"/>
            <a:r>
              <a:rPr lang="en-US" altLang="en-US" sz="2000" dirty="0" smtClean="0">
                <a:latin typeface="+mn-lt"/>
              </a:rPr>
              <a:t>We will do skype conferences.</a:t>
            </a:r>
          </a:p>
          <a:p>
            <a:pPr eaLnBrk="1" hangingPunct="1"/>
            <a:r>
              <a:rPr lang="en-US" altLang="en-US" sz="2000" dirty="0" smtClean="0">
                <a:latin typeface="+mn-lt"/>
              </a:rPr>
              <a:t>Pupils must prepare the questions to the scientists.</a:t>
            </a:r>
          </a:p>
          <a:p>
            <a:pPr eaLnBrk="1" hangingPunct="1"/>
            <a:r>
              <a:rPr lang="en-US" altLang="en-US" sz="2000" dirty="0" smtClean="0">
                <a:latin typeface="+mn-lt"/>
                <a:hlinkClick r:id="rId3"/>
              </a:rPr>
              <a:t>http://www.rtve.es/m/alacarta/videos/el-escarabajo-verde/escarabajo-verde-mundo-sin-abejas/1706063/?media=tve</a:t>
            </a:r>
            <a:r>
              <a:rPr lang="en-US" altLang="en-US" sz="2000" dirty="0" smtClean="0">
                <a:latin typeface="+mn-lt"/>
              </a:rPr>
              <a:t> (video)</a:t>
            </a:r>
          </a:p>
          <a:p>
            <a:pPr eaLnBrk="1" hangingPunct="1"/>
            <a:endParaRPr lang="en-US" altLang="en-US" sz="2000" dirty="0" smtClean="0">
              <a:latin typeface="+mn-lt"/>
            </a:endParaRPr>
          </a:p>
          <a:p>
            <a:pPr eaLnBrk="1" hangingPunct="1"/>
            <a:r>
              <a:rPr lang="en-US" altLang="en-US" sz="2000" dirty="0" smtClean="0">
                <a:latin typeface="+mn-lt"/>
              </a:rPr>
              <a:t>b) Connect their new knowledge to what they know about pesticides they use on their orchards</a:t>
            </a:r>
            <a:r>
              <a:rPr lang="en-US" altLang="en-US" sz="2000" dirty="0" smtClean="0">
                <a:latin typeface="+mn-lt"/>
              </a:rPr>
              <a:t>.</a:t>
            </a:r>
            <a:endParaRPr lang="de-DE" altLang="en-US" dirty="0"/>
          </a:p>
          <a:p>
            <a:pPr eaLnBrk="1" hangingPunct="1"/>
            <a:endParaRPr lang="de-DE" altLang="en-US" dirty="0"/>
          </a:p>
        </p:txBody>
      </p:sp>
    </p:spTree>
    <p:extLst>
      <p:ext uri="{BB962C8B-B14F-4D97-AF65-F5344CB8AC3E}">
        <p14:creationId xmlns:p14="http://schemas.microsoft.com/office/powerpoint/2010/main" val="1786230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3"/>
          <p:cNvSpPr>
            <a:spLocks noGrp="1" noChangeArrowheads="1"/>
          </p:cNvSpPr>
          <p:nvPr>
            <p:ph type="title"/>
          </p:nvPr>
        </p:nvSpPr>
        <p:spPr/>
        <p:txBody>
          <a:bodyPr/>
          <a:lstStyle/>
          <a:p>
            <a:pPr eaLnBrk="1" hangingPunct="1"/>
            <a:r>
              <a:rPr lang="en-US" altLang="en-US" dirty="0" smtClean="0"/>
              <a:t>Communicate</a:t>
            </a:r>
          </a:p>
        </p:txBody>
      </p:sp>
      <p:sp>
        <p:nvSpPr>
          <p:cNvPr id="11284" name="Text Box 35"/>
          <p:cNvSpPr txBox="1">
            <a:spLocks noChangeArrowheads="1"/>
          </p:cNvSpPr>
          <p:nvPr/>
        </p:nvSpPr>
        <p:spPr bwMode="auto">
          <a:xfrm>
            <a:off x="1331640" y="1480716"/>
            <a:ext cx="64801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smtClean="0">
                <a:latin typeface="+mn-lt"/>
              </a:rPr>
              <a:t>Pupils must write what they have discovered.</a:t>
            </a:r>
          </a:p>
          <a:p>
            <a:pPr eaLnBrk="1" hangingPunct="1"/>
            <a:r>
              <a:rPr lang="en-US" altLang="en-US" sz="2400" dirty="0" smtClean="0">
                <a:latin typeface="+mn-lt"/>
              </a:rPr>
              <a:t>They can use the way they want.</a:t>
            </a:r>
          </a:p>
          <a:p>
            <a:pPr eaLnBrk="1" hangingPunct="1"/>
            <a:r>
              <a:rPr lang="en-US" altLang="en-US" sz="2400" dirty="0" smtClean="0">
                <a:latin typeface="+mn-lt"/>
              </a:rPr>
              <a:t>They must write some new about it in the school‘s blog as well.</a:t>
            </a:r>
          </a:p>
          <a:p>
            <a:pPr eaLnBrk="1" hangingPunct="1"/>
            <a:r>
              <a:rPr lang="en-US" altLang="en-US" sz="2400" dirty="0" smtClean="0">
                <a:latin typeface="+mn-lt"/>
              </a:rPr>
              <a:t>Actually, they had been communicated their results to the </a:t>
            </a:r>
            <a:r>
              <a:rPr lang="en-US" altLang="en-US" sz="2400" dirty="0">
                <a:latin typeface="+mn-lt"/>
              </a:rPr>
              <a:t>S</a:t>
            </a:r>
            <a:r>
              <a:rPr lang="en-US" altLang="en-US" sz="2400" dirty="0" smtClean="0">
                <a:latin typeface="+mn-lt"/>
              </a:rPr>
              <a:t>panish scientist!!!</a:t>
            </a:r>
            <a:endParaRPr lang="en-US" altLang="en-US" sz="2400" dirty="0">
              <a:latin typeface="+mn-lt"/>
            </a:endParaRPr>
          </a:p>
        </p:txBody>
      </p:sp>
      <p:sp>
        <p:nvSpPr>
          <p:cNvPr id="11294" name="AutoShape 30" descr="Z"/>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Tree>
    <p:extLst>
      <p:ext uri="{BB962C8B-B14F-4D97-AF65-F5344CB8AC3E}">
        <p14:creationId xmlns:p14="http://schemas.microsoft.com/office/powerpoint/2010/main" val="3599422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Rectangle 33"/>
          <p:cNvSpPr>
            <a:spLocks noGrp="1" noChangeArrowheads="1"/>
          </p:cNvSpPr>
          <p:nvPr>
            <p:ph type="title"/>
          </p:nvPr>
        </p:nvSpPr>
        <p:spPr/>
        <p:txBody>
          <a:bodyPr/>
          <a:lstStyle/>
          <a:p>
            <a:pPr eaLnBrk="1" hangingPunct="1"/>
            <a:r>
              <a:rPr lang="en-US" altLang="en-US" dirty="0" smtClean="0"/>
              <a:t>Reflect</a:t>
            </a:r>
          </a:p>
        </p:txBody>
      </p:sp>
      <p:sp>
        <p:nvSpPr>
          <p:cNvPr id="12308" name="Text Box 35"/>
          <p:cNvSpPr txBox="1">
            <a:spLocks noChangeArrowheads="1"/>
          </p:cNvSpPr>
          <p:nvPr/>
        </p:nvSpPr>
        <p:spPr bwMode="auto">
          <a:xfrm>
            <a:off x="1331640" y="1467356"/>
            <a:ext cx="648017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latin typeface="+mn-lt"/>
              </a:rPr>
              <a:t>Thinking about the scientist process...</a:t>
            </a:r>
          </a:p>
          <a:p>
            <a:pPr eaLnBrk="1" hangingPunct="1"/>
            <a:endParaRPr lang="en-US" altLang="en-US" sz="2000" dirty="0" smtClean="0">
              <a:latin typeface="+mn-lt"/>
            </a:endParaRPr>
          </a:p>
          <a:p>
            <a:pPr eaLnBrk="1" hangingPunct="1"/>
            <a:r>
              <a:rPr lang="en-US" altLang="en-US" sz="2000" i="1" dirty="0" smtClean="0">
                <a:latin typeface="+mn-lt"/>
              </a:rPr>
              <a:t>-What went good/bad? What difficulties did they encounter?</a:t>
            </a:r>
          </a:p>
          <a:p>
            <a:pPr eaLnBrk="1" hangingPunct="1"/>
            <a:r>
              <a:rPr lang="en-US" altLang="en-US" sz="2000" i="1" dirty="0" smtClean="0">
                <a:latin typeface="+mn-lt"/>
              </a:rPr>
              <a:t>-What they think about scientist process? Do they think scientist encounter the same difficulties than them?</a:t>
            </a:r>
          </a:p>
          <a:p>
            <a:pPr eaLnBrk="1" hangingPunct="1"/>
            <a:endParaRPr lang="en-US" altLang="en-US" sz="2000" i="1" dirty="0" smtClean="0">
              <a:latin typeface="+mn-lt"/>
            </a:endParaRPr>
          </a:p>
          <a:p>
            <a:pPr eaLnBrk="1" hangingPunct="1"/>
            <a:r>
              <a:rPr lang="en-US" altLang="en-US" sz="2000" b="1" dirty="0" smtClean="0">
                <a:latin typeface="+mn-lt"/>
              </a:rPr>
              <a:t>Thinking about the social and economical importance...</a:t>
            </a:r>
          </a:p>
          <a:p>
            <a:pPr eaLnBrk="1" hangingPunct="1"/>
            <a:r>
              <a:rPr lang="en-US" altLang="en-US" sz="2000" b="1" i="1" dirty="0" smtClean="0">
                <a:latin typeface="+mn-lt"/>
              </a:rPr>
              <a:t>-If insects are affected by pesticides because they it some infected meat, what happen with us?</a:t>
            </a:r>
          </a:p>
          <a:p>
            <a:pPr eaLnBrk="1" hangingPunct="1"/>
            <a:endParaRPr lang="en-US" altLang="en-US" sz="2000" i="1" dirty="0" smtClean="0">
              <a:latin typeface="+mn-lt"/>
            </a:endParaRPr>
          </a:p>
          <a:p>
            <a:pPr eaLnBrk="1" hangingPunct="1"/>
            <a:r>
              <a:rPr lang="en-US" altLang="en-US" sz="2000" i="1" dirty="0" smtClean="0">
                <a:latin typeface="+mn-lt"/>
              </a:rPr>
              <a:t>-Do you think it is important to work towards more bio-ecological orchards?</a:t>
            </a:r>
          </a:p>
          <a:p>
            <a:pPr eaLnBrk="1" hangingPunct="1"/>
            <a:endParaRPr lang="en-US" altLang="en-US" sz="2000" i="1" dirty="0" smtClean="0">
              <a:latin typeface="+mn-lt"/>
            </a:endParaRPr>
          </a:p>
          <a:p>
            <a:pPr eaLnBrk="1" hangingPunct="1"/>
            <a:r>
              <a:rPr lang="en-US" altLang="en-US" sz="2000" i="1" dirty="0" smtClean="0">
                <a:latin typeface="+mn-lt"/>
              </a:rPr>
              <a:t>-What do you think that would happen in our village if all the bees died?</a:t>
            </a:r>
          </a:p>
          <a:p>
            <a:pPr eaLnBrk="1" hangingPunct="1"/>
            <a:endParaRPr lang="de-DE" altLang="en-US" dirty="0">
              <a:solidFill>
                <a:schemeClr val="folHlink"/>
              </a:solidFill>
            </a:endParaRPr>
          </a:p>
        </p:txBody>
      </p:sp>
    </p:spTree>
    <p:extLst>
      <p:ext uri="{BB962C8B-B14F-4D97-AF65-F5344CB8AC3E}">
        <p14:creationId xmlns:p14="http://schemas.microsoft.com/office/powerpoint/2010/main" val="2949004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US" dirty="0" smtClean="0"/>
              <a:t>End of presentation</a:t>
            </a:r>
            <a:r>
              <a:rPr lang="el-GR" dirty="0" smtClean="0"/>
              <a:t> </a:t>
            </a:r>
            <a:endParaRPr lang="el-GR" dirty="0"/>
          </a:p>
        </p:txBody>
      </p:sp>
    </p:spTree>
    <p:extLst>
      <p:ext uri="{BB962C8B-B14F-4D97-AF65-F5344CB8AC3E}">
        <p14:creationId xmlns:p14="http://schemas.microsoft.com/office/powerpoint/2010/main" val="3867528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3789040"/>
            <a:ext cx="7772400" cy="1362075"/>
          </a:xfrm>
        </p:spPr>
        <p:txBody>
          <a:bodyPr/>
          <a:lstStyle/>
          <a:p>
            <a:r>
              <a:rPr lang="en-US" dirty="0" smtClean="0"/>
              <a:t>Bee mortality </a:t>
            </a:r>
            <a:endParaRPr lang="el-GR" dirty="0"/>
          </a:p>
        </p:txBody>
      </p:sp>
    </p:spTree>
    <p:extLst>
      <p:ext uri="{BB962C8B-B14F-4D97-AF65-F5344CB8AC3E}">
        <p14:creationId xmlns:p14="http://schemas.microsoft.com/office/powerpoint/2010/main" val="643101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214064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3720551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solidFill>
                  <a:srgbClr val="002060"/>
                </a:solidFill>
              </a:rPr>
              <a:t>Copyright</a:t>
            </a:r>
            <a:r>
              <a:rPr lang="el-GR" sz="2000" dirty="0">
                <a:solidFill>
                  <a:srgbClr val="002060"/>
                </a:solidFill>
              </a:rPr>
              <a:t> Εθνικόν και Καποδιστριακόν </a:t>
            </a:r>
            <a:r>
              <a:rPr lang="el-GR" sz="2000" dirty="0" err="1">
                <a:solidFill>
                  <a:srgbClr val="002060"/>
                </a:solidFill>
              </a:rPr>
              <a:t>Πανεπιστήμιον</a:t>
            </a:r>
            <a:r>
              <a:rPr lang="el-GR" sz="2000" dirty="0">
                <a:solidFill>
                  <a:srgbClr val="002060"/>
                </a:solidFill>
              </a:rPr>
              <a:t> Αθηνών</a:t>
            </a:r>
            <a:r>
              <a:rPr lang="en-US" sz="2000" dirty="0">
                <a:solidFill>
                  <a:srgbClr val="002060"/>
                </a:solidFill>
              </a:rPr>
              <a:t>, </a:t>
            </a:r>
            <a:r>
              <a:rPr lang="el-GR" sz="2000" dirty="0" err="1">
                <a:solidFill>
                  <a:srgbClr val="002060"/>
                </a:solidFill>
              </a:rPr>
              <a:t>Ζαχαρούλα</a:t>
            </a:r>
            <a:r>
              <a:rPr lang="el-GR" sz="2000" dirty="0">
                <a:solidFill>
                  <a:srgbClr val="002060"/>
                </a:solidFill>
              </a:rPr>
              <a:t> Σμυρναίου 2014. </a:t>
            </a:r>
            <a:r>
              <a:rPr lang="el-GR" sz="2000" dirty="0" err="1">
                <a:solidFill>
                  <a:srgbClr val="002060"/>
                </a:solidFill>
              </a:rPr>
              <a:t>Ζαχαρούλα</a:t>
            </a:r>
            <a:r>
              <a:rPr lang="el-GR" sz="2000" dirty="0">
                <a:solidFill>
                  <a:srgbClr val="002060"/>
                </a:solidFill>
              </a:rPr>
              <a:t> Σμυρναίου. «Παιδαγωγική ή Εκπαίδευση ΙΙ. </a:t>
            </a:r>
            <a:r>
              <a:rPr lang="el-GR" sz="2000" dirty="0" smtClean="0"/>
              <a:t>Νεότερες θεωρητικές προσεγγίσεις». </a:t>
            </a:r>
            <a:r>
              <a:rPr lang="el-GR" sz="2000" dirty="0">
                <a:solidFill>
                  <a:srgbClr val="002060"/>
                </a:solidFill>
              </a:rPr>
              <a:t>Έκδοση: 1.0. Αθήνα 2014. </a:t>
            </a:r>
            <a:r>
              <a:rPr lang="el-GR" sz="2000" dirty="0"/>
              <a:t>Διαθέσιμο από τη δικτυακή διεύθυνση: </a:t>
            </a:r>
            <a:r>
              <a:rPr lang="en-US" sz="2000" u="sng" dirty="0">
                <a:hlinkClick r:id="rId3"/>
              </a:rPr>
              <a:t>opencourses.uoa.gr</a:t>
            </a:r>
            <a:endParaRPr lang="el-GR" sz="2000" u="sng"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τρίτων</a:t>
            </a:r>
            <a:r>
              <a:rPr lang="en-US" sz="2000" smtClean="0"/>
              <a:t>.</a:t>
            </a:r>
            <a:endParaRPr lang="el-GR" sz="2000" dirty="0"/>
          </a:p>
          <a:p>
            <a:pPr marL="0" indent="0">
              <a:buNone/>
            </a:pPr>
            <a:r>
              <a:rPr lang="el-GR" sz="2000" b="1" dirty="0" smtClean="0"/>
              <a:t>Κατηγορία 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a:t>
            </a:r>
            <a:r>
              <a:rPr lang="el-GR" sz="2000" dirty="0" smtClean="0"/>
              <a:t>αυτό δεν </a:t>
            </a:r>
            <a:r>
              <a:rPr lang="el-GR" sz="2000" dirty="0"/>
              <a:t>κάνει χρήση </a:t>
            </a:r>
            <a:r>
              <a:rPr lang="el-GR" sz="2000" dirty="0" smtClean="0"/>
              <a:t>έργων τρίτων</a:t>
            </a:r>
            <a:r>
              <a:rPr lang="en-US" sz="2000" dirty="0" smtClean="0"/>
              <a:t>.</a:t>
            </a:r>
            <a:endParaRPr lang="el-GR" sz="2000" dirty="0"/>
          </a:p>
          <a:p>
            <a:pPr marL="0" indent="0">
              <a:buNone/>
            </a:pPr>
            <a:r>
              <a:rPr lang="el-GR" sz="2000" b="1" dirty="0" smtClean="0"/>
              <a:t>Κατηγορία 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ctrTitle" idx="4294967295"/>
          </p:nvPr>
        </p:nvSpPr>
        <p:spPr>
          <a:xfrm>
            <a:off x="684213" y="1557338"/>
            <a:ext cx="5111750" cy="1470025"/>
          </a:xfrm>
        </p:spPr>
        <p:txBody>
          <a:bodyPr>
            <a:normAutofit fontScale="90000"/>
          </a:bodyPr>
          <a:lstStyle/>
          <a:p>
            <a:pPr eaLnBrk="1" hangingPunct="1"/>
            <a:r>
              <a:rPr lang="de-DE" altLang="en-US" sz="5400" b="1" dirty="0" err="1" smtClean="0">
                <a:solidFill>
                  <a:schemeClr val="tx2">
                    <a:lumMod val="60000"/>
                    <a:lumOff val="40000"/>
                  </a:schemeClr>
                </a:solidFill>
                <a:latin typeface="Arial Narrow" panose="020B0606020202030204" pitchFamily="34" charset="0"/>
              </a:rPr>
              <a:t>To</a:t>
            </a:r>
            <a:r>
              <a:rPr lang="de-DE" altLang="en-US" sz="5400" b="1" dirty="0" smtClean="0">
                <a:solidFill>
                  <a:schemeClr val="tx2">
                    <a:lumMod val="60000"/>
                    <a:lumOff val="40000"/>
                  </a:schemeClr>
                </a:solidFill>
                <a:latin typeface="Arial Narrow" panose="020B0606020202030204" pitchFamily="34" charset="0"/>
              </a:rPr>
              <a:t> </a:t>
            </a:r>
            <a:r>
              <a:rPr lang="de-DE" altLang="en-US" sz="5400" b="1" dirty="0" err="1" smtClean="0">
                <a:solidFill>
                  <a:schemeClr val="tx2">
                    <a:lumMod val="60000"/>
                    <a:lumOff val="40000"/>
                  </a:schemeClr>
                </a:solidFill>
                <a:latin typeface="Arial Narrow" panose="020B0606020202030204" pitchFamily="34" charset="0"/>
              </a:rPr>
              <a:t>bee</a:t>
            </a:r>
            <a:r>
              <a:rPr lang="de-DE" altLang="en-US" sz="5400" b="1" dirty="0" smtClean="0">
                <a:solidFill>
                  <a:schemeClr val="tx2">
                    <a:lumMod val="60000"/>
                    <a:lumOff val="40000"/>
                  </a:schemeClr>
                </a:solidFill>
                <a:latin typeface="Arial Narrow" panose="020B0606020202030204" pitchFamily="34" charset="0"/>
              </a:rPr>
              <a:t> </a:t>
            </a:r>
            <a:r>
              <a:rPr lang="de-DE" altLang="en-US" sz="5400" b="1" dirty="0" err="1" smtClean="0">
                <a:solidFill>
                  <a:schemeClr val="tx2">
                    <a:lumMod val="60000"/>
                    <a:lumOff val="40000"/>
                  </a:schemeClr>
                </a:solidFill>
                <a:latin typeface="Arial Narrow" panose="020B0606020202030204" pitchFamily="34" charset="0"/>
              </a:rPr>
              <a:t>or</a:t>
            </a:r>
            <a:r>
              <a:rPr lang="de-DE" altLang="en-US" sz="5400" b="1" dirty="0" smtClean="0">
                <a:solidFill>
                  <a:schemeClr val="tx2">
                    <a:lumMod val="60000"/>
                    <a:lumOff val="40000"/>
                  </a:schemeClr>
                </a:solidFill>
                <a:latin typeface="Arial Narrow" panose="020B0606020202030204" pitchFamily="34" charset="0"/>
              </a:rPr>
              <a:t> </a:t>
            </a:r>
            <a:br>
              <a:rPr lang="de-DE" altLang="en-US" sz="5400" b="1" dirty="0" smtClean="0">
                <a:solidFill>
                  <a:schemeClr val="tx2">
                    <a:lumMod val="60000"/>
                    <a:lumOff val="40000"/>
                  </a:schemeClr>
                </a:solidFill>
                <a:latin typeface="Arial Narrow" panose="020B0606020202030204" pitchFamily="34" charset="0"/>
              </a:rPr>
            </a:br>
            <a:r>
              <a:rPr lang="de-DE" altLang="en-US" sz="5400" b="1" dirty="0" smtClean="0">
                <a:solidFill>
                  <a:schemeClr val="tx2">
                    <a:lumMod val="60000"/>
                    <a:lumOff val="40000"/>
                  </a:schemeClr>
                </a:solidFill>
                <a:latin typeface="Arial Narrow" panose="020B0606020202030204" pitchFamily="34" charset="0"/>
              </a:rPr>
              <a:t>not </a:t>
            </a:r>
            <a:r>
              <a:rPr lang="de-DE" altLang="en-US" sz="5400" b="1" dirty="0" err="1" smtClean="0">
                <a:solidFill>
                  <a:schemeClr val="tx2">
                    <a:lumMod val="60000"/>
                    <a:lumOff val="40000"/>
                  </a:schemeClr>
                </a:solidFill>
                <a:latin typeface="Arial Narrow" panose="020B0606020202030204" pitchFamily="34" charset="0"/>
              </a:rPr>
              <a:t>to</a:t>
            </a:r>
            <a:r>
              <a:rPr lang="de-DE" altLang="en-US" sz="5400" b="1" dirty="0" smtClean="0">
                <a:solidFill>
                  <a:schemeClr val="tx2">
                    <a:lumMod val="60000"/>
                    <a:lumOff val="40000"/>
                  </a:schemeClr>
                </a:solidFill>
                <a:latin typeface="Arial Narrow" panose="020B0606020202030204" pitchFamily="34" charset="0"/>
              </a:rPr>
              <a:t> </a:t>
            </a:r>
            <a:r>
              <a:rPr lang="de-DE" altLang="en-US" sz="5400" b="1" dirty="0" err="1" smtClean="0">
                <a:solidFill>
                  <a:schemeClr val="tx2">
                    <a:lumMod val="60000"/>
                    <a:lumOff val="40000"/>
                  </a:schemeClr>
                </a:solidFill>
                <a:latin typeface="Arial Narrow" panose="020B0606020202030204" pitchFamily="34" charset="0"/>
              </a:rPr>
              <a:t>bee</a:t>
            </a:r>
            <a:r>
              <a:rPr lang="de-DE" altLang="en-US" sz="5400" b="1" dirty="0" smtClean="0">
                <a:solidFill>
                  <a:schemeClr val="tx2">
                    <a:lumMod val="60000"/>
                    <a:lumOff val="40000"/>
                  </a:schemeClr>
                </a:solidFill>
                <a:latin typeface="Arial Narrow" panose="020B0606020202030204" pitchFamily="34" charset="0"/>
              </a:rPr>
              <a:t> </a:t>
            </a:r>
          </a:p>
        </p:txBody>
      </p:sp>
      <p:sp>
        <p:nvSpPr>
          <p:cNvPr id="40964" name="Rectangle 3"/>
          <p:cNvSpPr>
            <a:spLocks noGrp="1" noChangeArrowheads="1"/>
          </p:cNvSpPr>
          <p:nvPr>
            <p:ph type="subTitle" idx="4294967295"/>
          </p:nvPr>
        </p:nvSpPr>
        <p:spPr>
          <a:xfrm>
            <a:off x="323528" y="3189288"/>
            <a:ext cx="8641085" cy="3552080"/>
          </a:xfrm>
        </p:spPr>
        <p:txBody>
          <a:bodyPr>
            <a:normAutofit lnSpcReduction="10000"/>
          </a:bodyPr>
          <a:lstStyle/>
          <a:p>
            <a:pPr marL="0" indent="0" eaLnBrk="1" hangingPunct="1">
              <a:buFontTx/>
              <a:buNone/>
            </a:pPr>
            <a:r>
              <a:rPr lang="de-DE" altLang="en-US" b="1" dirty="0" smtClean="0">
                <a:latin typeface="Arial Narrow" panose="020B0606020202030204" pitchFamily="34" charset="0"/>
              </a:rPr>
              <a:t>	</a:t>
            </a:r>
            <a:r>
              <a:rPr lang="de-DE" altLang="en-US" sz="2400" b="1" dirty="0" smtClean="0">
                <a:latin typeface="Arial Narrow" panose="020B0606020202030204" pitchFamily="34" charset="0"/>
              </a:rPr>
              <a:t>     An IBSE Best Practice  </a:t>
            </a:r>
            <a:br>
              <a:rPr lang="de-DE" altLang="en-US" sz="2400" b="1" dirty="0" smtClean="0">
                <a:latin typeface="Arial Narrow" panose="020B0606020202030204" pitchFamily="34" charset="0"/>
              </a:rPr>
            </a:br>
            <a:r>
              <a:rPr lang="de-DE" altLang="en-US" sz="2400" b="1" dirty="0" smtClean="0">
                <a:latin typeface="Arial Narrow" panose="020B0606020202030204" pitchFamily="34" charset="0"/>
              </a:rPr>
              <a:t>	     	</a:t>
            </a:r>
            <a:r>
              <a:rPr lang="de-DE" altLang="en-US" sz="2400" b="1" dirty="0" err="1" smtClean="0">
                <a:latin typeface="Arial Narrow" panose="020B0606020202030204" pitchFamily="34" charset="0"/>
              </a:rPr>
              <a:t>Author</a:t>
            </a:r>
            <a:r>
              <a:rPr lang="de-DE" altLang="en-US" sz="2400" b="1" dirty="0" smtClean="0">
                <a:latin typeface="Arial Narrow" panose="020B0606020202030204" pitchFamily="34" charset="0"/>
              </a:rPr>
              <a:t>: Gemma Bach</a:t>
            </a:r>
          </a:p>
          <a:p>
            <a:pPr marL="0" indent="0" eaLnBrk="1" hangingPunct="1">
              <a:buFontTx/>
              <a:buNone/>
            </a:pPr>
            <a:r>
              <a:rPr lang="de-DE" altLang="en-US" sz="2400" b="1" dirty="0" smtClean="0">
                <a:latin typeface="Arial Narrow" panose="020B0606020202030204" pitchFamily="34" charset="0"/>
              </a:rPr>
              <a:t>	     	Grade: Primary School</a:t>
            </a:r>
          </a:p>
          <a:p>
            <a:pPr marL="0" indent="0" eaLnBrk="1" hangingPunct="1">
              <a:buFontTx/>
              <a:buNone/>
            </a:pPr>
            <a:r>
              <a:rPr lang="de-DE" altLang="en-US" sz="2400" b="1" dirty="0" smtClean="0">
                <a:latin typeface="Arial Narrow" panose="020B0606020202030204" pitchFamily="34" charset="0"/>
              </a:rPr>
              <a:t>	     	</a:t>
            </a:r>
            <a:r>
              <a:rPr lang="de-DE" altLang="en-US" sz="2400" b="1" dirty="0" err="1" smtClean="0">
                <a:latin typeface="Arial Narrow" panose="020B0606020202030204" pitchFamily="34" charset="0"/>
              </a:rPr>
              <a:t>Subject</a:t>
            </a:r>
            <a:r>
              <a:rPr lang="de-DE" altLang="en-US" sz="2400" b="1" dirty="0" smtClean="0">
                <a:latin typeface="Arial Narrow" panose="020B0606020202030204" pitchFamily="34" charset="0"/>
              </a:rPr>
              <a:t>:: </a:t>
            </a:r>
            <a:r>
              <a:rPr lang="de-DE" altLang="en-US" sz="2400" b="1" dirty="0" err="1" smtClean="0">
                <a:latin typeface="Arial Narrow" panose="020B0606020202030204" pitchFamily="34" charset="0"/>
              </a:rPr>
              <a:t>Sciences</a:t>
            </a:r>
            <a:endParaRPr lang="de-DE" altLang="en-US" sz="2400" b="1" dirty="0" smtClean="0">
              <a:latin typeface="Arial Narrow" panose="020B0606020202030204" pitchFamily="34" charset="0"/>
            </a:endParaRPr>
          </a:p>
          <a:p>
            <a:pPr marL="0" indent="0" eaLnBrk="1" hangingPunct="1">
              <a:buFontTx/>
              <a:buNone/>
            </a:pPr>
            <a:endParaRPr lang="de-DE" altLang="en-US" sz="2400" b="1" dirty="0" smtClean="0">
              <a:latin typeface="Arial Narrow" panose="020B0606020202030204" pitchFamily="34" charset="0"/>
            </a:endParaRPr>
          </a:p>
          <a:p>
            <a:pPr marL="0" indent="0" algn="ctr">
              <a:buNone/>
            </a:pPr>
            <a:r>
              <a:rPr lang="en-US" altLang="en-US" sz="2400" b="1" dirty="0">
                <a:latin typeface="Arial Narrow" panose="020B0606020202030204" pitchFamily="34" charset="0"/>
              </a:rPr>
              <a:t>Best Practices in Inquiry Based Science Education</a:t>
            </a:r>
          </a:p>
          <a:p>
            <a:pPr marL="0" indent="0" algn="ctr">
              <a:buNone/>
            </a:pPr>
            <a:r>
              <a:rPr lang="en-US" altLang="en-US" sz="2400" dirty="0">
                <a:latin typeface="Arial Narrow" panose="020B0606020202030204" pitchFamily="34" charset="0"/>
              </a:rPr>
              <a:t>Pathway  Summer School 2013 </a:t>
            </a:r>
          </a:p>
          <a:p>
            <a:pPr marL="0" indent="0" algn="ctr">
              <a:buNone/>
            </a:pPr>
            <a:r>
              <a:rPr lang="en-US" altLang="en-US" sz="2400" dirty="0">
                <a:latin typeface="Arial Narrow" panose="020B0606020202030204" pitchFamily="34" charset="0"/>
              </a:rPr>
              <a:t>Crete Greece 30/6 – 05/07</a:t>
            </a:r>
            <a:endParaRPr lang="de-DE" altLang="en-US" sz="2400" dirty="0">
              <a:latin typeface="Arial Narrow" panose="020B0606020202030204" pitchFamily="34" charset="0"/>
            </a:endParaRPr>
          </a:p>
          <a:p>
            <a:pPr marL="0" indent="0" eaLnBrk="1" hangingPunct="1">
              <a:buFontTx/>
              <a:buNone/>
            </a:pPr>
            <a:endParaRPr lang="de-DE" altLang="en-US" sz="2400" b="1" dirty="0" smtClean="0">
              <a:latin typeface="Arial Narrow" panose="020B0606020202030204" pitchFamily="34" charset="0"/>
            </a:endParaRPr>
          </a:p>
        </p:txBody>
      </p:sp>
    </p:spTree>
    <p:extLst>
      <p:ext uri="{BB962C8B-B14F-4D97-AF65-F5344CB8AC3E}">
        <p14:creationId xmlns:p14="http://schemas.microsoft.com/office/powerpoint/2010/main" val="62644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2"/>
          <p:cNvSpPr>
            <a:spLocks noGrp="1" noChangeArrowheads="1"/>
          </p:cNvSpPr>
          <p:nvPr>
            <p:ph type="title"/>
          </p:nvPr>
        </p:nvSpPr>
        <p:spPr/>
        <p:txBody>
          <a:bodyPr/>
          <a:lstStyle/>
          <a:p>
            <a:pPr eaLnBrk="1" hangingPunct="1"/>
            <a:r>
              <a:rPr lang="de-DE" altLang="en-US" b="1" dirty="0" smtClean="0"/>
              <a:t>IBSE in 7 </a:t>
            </a:r>
            <a:r>
              <a:rPr lang="de-DE" altLang="en-US" b="1" dirty="0" err="1" smtClean="0"/>
              <a:t>steps</a:t>
            </a:r>
            <a:r>
              <a:rPr lang="de-DE" altLang="en-US" dirty="0" smtClean="0"/>
              <a:t> </a:t>
            </a:r>
          </a:p>
        </p:txBody>
      </p:sp>
      <p:sp>
        <p:nvSpPr>
          <p:cNvPr id="3083" name="Line 13" descr="βέλος που δείχνει κατεύθυνση από πάνω προς τα κάτω &#10;"/>
          <p:cNvSpPr>
            <a:spLocks noChangeShapeType="1"/>
          </p:cNvSpPr>
          <p:nvPr/>
        </p:nvSpPr>
        <p:spPr bwMode="auto">
          <a:xfrm>
            <a:off x="450850" y="2432050"/>
            <a:ext cx="4535488" cy="3744913"/>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693223" y="2432050"/>
            <a:ext cx="7757554" cy="3464603"/>
          </a:xfrm>
          <a:prstGeom prst="rect">
            <a:avLst/>
          </a:prstGeom>
        </p:spPr>
        <p:txBody>
          <a:bodyPr wrap="square">
            <a:spAutoFit/>
          </a:bodyPr>
          <a:lstStyle/>
          <a:p>
            <a:pPr>
              <a:lnSpc>
                <a:spcPct val="107000"/>
              </a:lnSpc>
              <a:spcAft>
                <a:spcPts val="800"/>
              </a:spcAft>
            </a:pPr>
            <a:r>
              <a:rPr lang="de-DE" b="1" dirty="0" err="1">
                <a:latin typeface="Calibri" panose="020F0502020204030204" pitchFamily="34" charset="0"/>
                <a:ea typeface="PMingLiU" panose="02020500000000000000" pitchFamily="18" charset="-120"/>
                <a:cs typeface="Arial" panose="020B0604020202020204" pitchFamily="34" charset="0"/>
              </a:rPr>
              <a:t>Question</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r>
              <a:rPr lang="de-DE" b="1" dirty="0" err="1">
                <a:latin typeface="Calibri" panose="020F0502020204030204" pitchFamily="34" charset="0"/>
                <a:ea typeface="PMingLiU" panose="02020500000000000000" pitchFamily="18" charset="-120"/>
                <a:cs typeface="Arial" panose="020B0604020202020204" pitchFamily="34" charset="0"/>
              </a:rPr>
              <a:t>Evidence</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Analyse</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r>
              <a:rPr lang="de-DE" b="1" dirty="0" err="1">
                <a:latin typeface="Calibri" panose="020F0502020204030204" pitchFamily="34" charset="0"/>
                <a:ea typeface="PMingLiU" panose="02020500000000000000" pitchFamily="18" charset="-120"/>
                <a:cs typeface="Arial" panose="020B0604020202020204" pitchFamily="34" charset="0"/>
              </a:rPr>
              <a:t>Explain</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r>
              <a:rPr lang="de-DE" b="1" dirty="0" smtClean="0">
                <a:latin typeface="Calibri" panose="020F0502020204030204" pitchFamily="34" charset="0"/>
                <a:ea typeface="PMingLiU" panose="02020500000000000000" pitchFamily="18" charset="-120"/>
                <a:cs typeface="Arial" panose="020B0604020202020204" pitchFamily="34" charset="0"/>
              </a:rPr>
              <a:t>Connect</a:t>
            </a:r>
            <a:r>
              <a:rPr lang="el-GR" b="1" dirty="0" smtClean="0">
                <a:latin typeface="Calibri" panose="020F0502020204030204" pitchFamily="34" charset="0"/>
                <a:ea typeface="PMingLiU" panose="02020500000000000000" pitchFamily="18" charset="-120"/>
                <a:cs typeface="Arial" panose="020B0604020202020204" pitchFamily="34" charset="0"/>
              </a:rPr>
              <a:t>                                                                                           </a:t>
            </a:r>
            <a:r>
              <a:rPr lang="de-DE" b="1" dirty="0">
                <a:latin typeface="Calibri" panose="020F0502020204030204" pitchFamily="34" charset="0"/>
                <a:ea typeface="PMingLiU" panose="02020500000000000000" pitchFamily="18" charset="-120"/>
                <a:cs typeface="Arial" panose="020B0604020202020204" pitchFamily="34" charset="0"/>
              </a:rPr>
              <a:t>				</a:t>
            </a:r>
            <a:r>
              <a:rPr lang="el-GR" b="1" dirty="0" smtClean="0">
                <a:latin typeface="Calibri" panose="020F0502020204030204" pitchFamily="34" charset="0"/>
                <a:ea typeface="PMingLiU" panose="02020500000000000000" pitchFamily="18" charset="-120"/>
                <a:cs typeface="Arial" panose="020B0604020202020204" pitchFamily="34" charset="0"/>
              </a:rPr>
              <a:t>                     </a:t>
            </a:r>
            <a:r>
              <a:rPr lang="en-US" b="1" dirty="0" smtClean="0">
                <a:latin typeface="Calibri" panose="020F0502020204030204" pitchFamily="34" charset="0"/>
                <a:ea typeface="PMingLiU" panose="02020500000000000000" pitchFamily="18" charset="-120"/>
                <a:cs typeface="Arial" panose="020B0604020202020204" pitchFamily="34" charset="0"/>
              </a:rPr>
              <a:t>Communicate</a:t>
            </a:r>
            <a:r>
              <a:rPr lang="el-GR" b="1" dirty="0" smtClean="0">
                <a:latin typeface="Calibri" panose="020F0502020204030204" pitchFamily="34" charset="0"/>
                <a:ea typeface="PMingLiU" panose="02020500000000000000" pitchFamily="18" charset="-120"/>
                <a:cs typeface="Arial" panose="020B0604020202020204" pitchFamily="34" charset="0"/>
              </a:rPr>
              <a:t>                                               </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endParaRPr lang="de-DE" b="1" dirty="0" smtClean="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r>
              <a:rPr lang="de-DE" b="1" dirty="0" smtClean="0">
                <a:latin typeface="Calibri" panose="020F0502020204030204" pitchFamily="34" charset="0"/>
                <a:ea typeface="PMingLiU" panose="02020500000000000000" pitchFamily="18" charset="-120"/>
                <a:cs typeface="Arial" panose="020B0604020202020204" pitchFamily="34" charset="0"/>
              </a:rPr>
              <a:t>                                                                                                                 </a:t>
            </a:r>
            <a:r>
              <a:rPr lang="de-DE" b="1" dirty="0" err="1" smtClean="0">
                <a:latin typeface="Calibri" panose="020F0502020204030204" pitchFamily="34" charset="0"/>
                <a:ea typeface="PMingLiU" panose="02020500000000000000" pitchFamily="18" charset="-120"/>
                <a:cs typeface="Arial" panose="020B0604020202020204" pitchFamily="34" charset="0"/>
              </a:rPr>
              <a:t>Reflect</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en-US" dirty="0">
                <a:latin typeface="Calibri" panose="020F0502020204030204" pitchFamily="34" charset="0"/>
                <a:ea typeface="PMingLiU" panose="02020500000000000000" pitchFamily="18" charset="-120"/>
                <a:cs typeface="Arial" panose="020B0604020202020204" pitchFamily="34" charset="0"/>
              </a:rPr>
              <a:t> </a:t>
            </a:r>
            <a:endParaRPr lang="en-US" dirty="0">
              <a:effectLst/>
              <a:latin typeface="Calibri" panose="020F050202020403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38220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smtClean="0"/>
              <a:t>Introductory</a:t>
            </a:r>
            <a:r>
              <a:rPr lang="de-DE" altLang="en-US" dirty="0" smtClean="0"/>
              <a:t> </a:t>
            </a:r>
            <a:r>
              <a:rPr lang="de-DE" altLang="en-US" dirty="0"/>
              <a:t>Story</a:t>
            </a:r>
            <a:endParaRPr lang="en-US" dirty="0"/>
          </a:p>
        </p:txBody>
      </p:sp>
      <p:sp>
        <p:nvSpPr>
          <p:cNvPr id="4" name="Content Placeholder 3"/>
          <p:cNvSpPr>
            <a:spLocks noGrp="1"/>
          </p:cNvSpPr>
          <p:nvPr>
            <p:ph idx="1"/>
          </p:nvPr>
        </p:nvSpPr>
        <p:spPr>
          <a:xfrm>
            <a:off x="464156" y="1556792"/>
            <a:ext cx="8229600" cy="4824536"/>
          </a:xfrm>
        </p:spPr>
        <p:txBody>
          <a:bodyPr>
            <a:noAutofit/>
          </a:bodyPr>
          <a:lstStyle/>
          <a:p>
            <a:pPr marL="0" indent="0">
              <a:buNone/>
            </a:pPr>
            <a:r>
              <a:rPr lang="en-US" altLang="en-US" sz="2400" dirty="0" smtClean="0"/>
              <a:t>Recently in the news, there is a big controversy, about decision of Europe the pesticides who have this component: </a:t>
            </a:r>
            <a:r>
              <a:rPr lang="en-US" altLang="en-US" sz="2400" dirty="0" err="1" smtClean="0"/>
              <a:t>neocotinoid</a:t>
            </a:r>
            <a:r>
              <a:rPr lang="en-US" altLang="en-US" sz="2400" dirty="0" smtClean="0"/>
              <a:t>.</a:t>
            </a:r>
          </a:p>
          <a:p>
            <a:pPr marL="0" indent="0">
              <a:buNone/>
            </a:pPr>
            <a:r>
              <a:rPr lang="en-US" altLang="en-US" sz="2400" dirty="0" smtClean="0"/>
              <a:t>Colony collapse disorder (CCD) is a phenomenon in which worker bees from a beehive or European honey bee colony abruptly disappear.</a:t>
            </a:r>
          </a:p>
          <a:p>
            <a:pPr marL="0" indent="0">
              <a:buNone/>
            </a:pPr>
            <a:r>
              <a:rPr lang="en-US" altLang="en-US" sz="2400" dirty="0" smtClean="0"/>
              <a:t>While such disappearance  has occurred throughout the history of apiculture, and we know it  by various names (disappearing disease, spring dwindle, May disease, autumn collapse, and fall swindle disease), the syndrome was renamed colony collapse disorder in late 2006 in conjunction with a drastic rise in the number of disappearances of Western honeybee colonies in North America.</a:t>
            </a:r>
          </a:p>
          <a:p>
            <a:pPr marL="0" indent="0">
              <a:buNone/>
            </a:pPr>
            <a:endParaRPr lang="es-ES" altLang="en-US" sz="2400" dirty="0"/>
          </a:p>
          <a:p>
            <a:endParaRPr lang="en-US" sz="2400" dirty="0"/>
          </a:p>
        </p:txBody>
      </p:sp>
    </p:spTree>
    <p:extLst>
      <p:ext uri="{BB962C8B-B14F-4D97-AF65-F5344CB8AC3E}">
        <p14:creationId xmlns:p14="http://schemas.microsoft.com/office/powerpoint/2010/main" val="258952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7" name="Rectangle 17"/>
          <p:cNvSpPr>
            <a:spLocks noChangeArrowheads="1"/>
          </p:cNvSpPr>
          <p:nvPr/>
        </p:nvSpPr>
        <p:spPr bwMode="auto">
          <a:xfrm>
            <a:off x="683569" y="1453511"/>
            <a:ext cx="8003232" cy="471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endParaRPr lang="en-US" altLang="en-US" sz="2400" dirty="0" smtClean="0"/>
          </a:p>
          <a:p>
            <a:pPr marL="0" indent="0">
              <a:buNone/>
            </a:pPr>
            <a:r>
              <a:rPr lang="en-US" altLang="en-US" sz="2400" dirty="0" smtClean="0"/>
              <a:t>European beekeepers observed similar phenomena in Belgium, France, the Netherlands, Greece, Italy, Portugal and Spain.</a:t>
            </a:r>
          </a:p>
          <a:p>
            <a:endParaRPr lang="es-ES" altLang="en-US" sz="2400" dirty="0"/>
          </a:p>
        </p:txBody>
      </p:sp>
      <p:sp>
        <p:nvSpPr>
          <p:cNvPr id="2" name="Title 1"/>
          <p:cNvSpPr>
            <a:spLocks noGrp="1"/>
          </p:cNvSpPr>
          <p:nvPr>
            <p:ph type="title"/>
          </p:nvPr>
        </p:nvSpPr>
        <p:spPr/>
        <p:txBody>
          <a:bodyPr/>
          <a:lstStyle/>
          <a:p>
            <a:r>
              <a:rPr lang="en-US" dirty="0" smtClean="0"/>
              <a:t>Disappearing bees </a:t>
            </a:r>
            <a:endParaRPr lang="en-US" dirty="0"/>
          </a:p>
        </p:txBody>
      </p:sp>
    </p:spTree>
    <p:extLst>
      <p:ext uri="{BB962C8B-B14F-4D97-AF65-F5344CB8AC3E}">
        <p14:creationId xmlns:p14="http://schemas.microsoft.com/office/powerpoint/2010/main" val="227425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en-US" dirty="0" err="1" smtClean="0"/>
              <a:t>Pre</a:t>
            </a:r>
            <a:r>
              <a:rPr lang="de-DE" altLang="en-US" dirty="0" smtClean="0"/>
              <a:t> - </a:t>
            </a:r>
            <a:r>
              <a:rPr lang="de-DE" altLang="en-US" dirty="0" err="1" smtClean="0"/>
              <a:t>Considerations</a:t>
            </a:r>
            <a:endParaRPr lang="en-US" dirty="0"/>
          </a:p>
        </p:txBody>
      </p:sp>
      <p:sp>
        <p:nvSpPr>
          <p:cNvPr id="3" name="Content Placeholder 2"/>
          <p:cNvSpPr>
            <a:spLocks noGrp="1"/>
          </p:cNvSpPr>
          <p:nvPr>
            <p:ph idx="1"/>
          </p:nvPr>
        </p:nvSpPr>
        <p:spPr>
          <a:xfrm>
            <a:off x="464156" y="1484784"/>
            <a:ext cx="8229600" cy="4525963"/>
          </a:xfrm>
        </p:spPr>
        <p:txBody>
          <a:bodyPr>
            <a:normAutofit fontScale="92500" lnSpcReduction="10000"/>
          </a:bodyPr>
          <a:lstStyle/>
          <a:p>
            <a:r>
              <a:rPr lang="en-US" altLang="en-US" sz="2800" dirty="0" smtClean="0"/>
              <a:t>Look at de video:    </a:t>
            </a:r>
            <a:r>
              <a:rPr lang="en-US" altLang="en-US" sz="2800" b="1" i="1" dirty="0" smtClean="0"/>
              <a:t>„BBC reports about bee mortality“.</a:t>
            </a:r>
            <a:r>
              <a:rPr lang="en-US" altLang="en-US" sz="2800" i="1" u="sng" dirty="0" smtClean="0"/>
              <a:t> </a:t>
            </a:r>
            <a:r>
              <a:rPr lang="en-US" altLang="en-US" sz="2800" i="1" u="sng" dirty="0" smtClean="0">
                <a:hlinkClick r:id="rId2"/>
              </a:rPr>
              <a:t>http://www.motherjones.com/blue-marble/2013/04/epa-honeybees-drop-dead</a:t>
            </a:r>
            <a:endParaRPr lang="en-US" altLang="en-US" sz="2800" i="1" u="sng" dirty="0" smtClean="0"/>
          </a:p>
          <a:p>
            <a:r>
              <a:rPr lang="en-US" altLang="en-US" sz="2800" dirty="0" smtClean="0"/>
              <a:t>Colony collapse disorder is an important topic for society because of the economical importance of bees.</a:t>
            </a:r>
          </a:p>
          <a:p>
            <a:r>
              <a:rPr lang="en-US" altLang="en-US" sz="2800" dirty="0" smtClean="0"/>
              <a:t>Recently in Europe, they have forbidden the </a:t>
            </a:r>
            <a:r>
              <a:rPr lang="en-US" altLang="en-US" sz="2800" dirty="0" err="1" smtClean="0"/>
              <a:t>neocotidoin</a:t>
            </a:r>
            <a:r>
              <a:rPr lang="en-US" altLang="en-US" sz="2800" dirty="0" smtClean="0"/>
              <a:t> pesticides</a:t>
            </a:r>
          </a:p>
          <a:p>
            <a:r>
              <a:rPr lang="en-US" altLang="en-US" sz="2800" dirty="0" smtClean="0"/>
              <a:t>Scientists are looking if it is the </a:t>
            </a:r>
            <a:r>
              <a:rPr lang="en-US" altLang="en-US" sz="2800" dirty="0" err="1" smtClean="0"/>
              <a:t>neocotidoin</a:t>
            </a:r>
            <a:r>
              <a:rPr lang="en-US" altLang="en-US" sz="2800" dirty="0" smtClean="0"/>
              <a:t> pesticide which  killing the bees.</a:t>
            </a:r>
          </a:p>
          <a:p>
            <a:r>
              <a:rPr lang="en-US" altLang="en-US" sz="2800" dirty="0" smtClean="0"/>
              <a:t>Do you know how pesticides affect bees?</a:t>
            </a:r>
          </a:p>
          <a:p>
            <a:endParaRPr lang="de-DE" altLang="en-US" dirty="0"/>
          </a:p>
          <a:p>
            <a:endParaRPr lang="de-DE" altLang="en-US" dirty="0"/>
          </a:p>
          <a:p>
            <a:endParaRPr lang="en-US" dirty="0"/>
          </a:p>
        </p:txBody>
      </p:sp>
    </p:spTree>
    <p:extLst>
      <p:ext uri="{BB962C8B-B14F-4D97-AF65-F5344CB8AC3E}">
        <p14:creationId xmlns:p14="http://schemas.microsoft.com/office/powerpoint/2010/main" val="417842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7" name="Rectangle 33"/>
          <p:cNvSpPr>
            <a:spLocks noGrp="1" noChangeArrowheads="1"/>
          </p:cNvSpPr>
          <p:nvPr>
            <p:ph type="title"/>
          </p:nvPr>
        </p:nvSpPr>
        <p:spPr/>
        <p:txBody>
          <a:bodyPr/>
          <a:lstStyle/>
          <a:p>
            <a:pPr eaLnBrk="1" hangingPunct="1"/>
            <a:r>
              <a:rPr lang="en-US" altLang="en-US" dirty="0" smtClean="0"/>
              <a:t>Evidence</a:t>
            </a:r>
          </a:p>
        </p:txBody>
      </p:sp>
      <p:sp>
        <p:nvSpPr>
          <p:cNvPr id="2" name="Content Placeholder 1"/>
          <p:cNvSpPr>
            <a:spLocks noGrp="1"/>
          </p:cNvSpPr>
          <p:nvPr>
            <p:ph idx="1"/>
          </p:nvPr>
        </p:nvSpPr>
        <p:spPr/>
        <p:txBody>
          <a:bodyPr/>
          <a:lstStyle/>
          <a:p>
            <a:pPr>
              <a:spcBef>
                <a:spcPct val="50000"/>
              </a:spcBef>
            </a:pPr>
            <a:r>
              <a:rPr lang="en-US" altLang="en-US" sz="2400" b="1" dirty="0"/>
              <a:t>Students must look for more information about this topic:</a:t>
            </a:r>
          </a:p>
          <a:p>
            <a:pPr>
              <a:spcBef>
                <a:spcPct val="50000"/>
              </a:spcBef>
              <a:buFontTx/>
              <a:buChar char="-"/>
            </a:pPr>
            <a:r>
              <a:rPr lang="en-US" altLang="en-US" sz="2400" dirty="0"/>
              <a:t>Internet, families.. </a:t>
            </a:r>
          </a:p>
          <a:p>
            <a:pPr>
              <a:spcBef>
                <a:spcPct val="50000"/>
              </a:spcBef>
              <a:buFontTx/>
              <a:buChar char="-"/>
            </a:pPr>
            <a:r>
              <a:rPr lang="en-US" altLang="en-US" sz="2400" dirty="0"/>
              <a:t>To meet a farmer of our country side and ask him about what he knows about this topic. They can prepare specific questions if they want.</a:t>
            </a:r>
          </a:p>
          <a:p>
            <a:endParaRPr lang="en-US" dirty="0"/>
          </a:p>
        </p:txBody>
      </p:sp>
      <p:sp>
        <p:nvSpPr>
          <p:cNvPr id="36890" name="AutoShape 26" descr="2Q=="/>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1" name="AutoShape 27" descr="2Q=="/>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43775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a:t>IDEAS FOR POSSIBLE INVESTIGATION ABOUT BEE </a:t>
            </a:r>
            <a:r>
              <a:rPr lang="en-US" altLang="en-US" dirty="0" smtClean="0"/>
              <a:t>MORTALITY, </a:t>
            </a:r>
            <a:r>
              <a:rPr lang="en-US" altLang="en-US" b="1" dirty="0" smtClean="0"/>
              <a:t>1</a:t>
            </a:r>
            <a:endParaRPr lang="en-US" dirty="0"/>
          </a:p>
        </p:txBody>
      </p:sp>
      <p:sp>
        <p:nvSpPr>
          <p:cNvPr id="2" name="Content Placeholder 1"/>
          <p:cNvSpPr>
            <a:spLocks noGrp="1"/>
          </p:cNvSpPr>
          <p:nvPr>
            <p:ph idx="1"/>
          </p:nvPr>
        </p:nvSpPr>
        <p:spPr>
          <a:xfrm>
            <a:off x="464156" y="1711349"/>
            <a:ext cx="8229600" cy="4525963"/>
          </a:xfrm>
        </p:spPr>
        <p:txBody>
          <a:bodyPr>
            <a:normAutofit/>
          </a:bodyPr>
          <a:lstStyle/>
          <a:p>
            <a:pPr>
              <a:lnSpc>
                <a:spcPct val="80000"/>
              </a:lnSpc>
              <a:buFontTx/>
              <a:buChar char="-"/>
            </a:pPr>
            <a:r>
              <a:rPr lang="en-US" altLang="en-US" sz="2400" u="sng" dirty="0" smtClean="0"/>
              <a:t>Research </a:t>
            </a:r>
            <a:r>
              <a:rPr lang="en-US" altLang="en-US" sz="2400" u="sng" dirty="0"/>
              <a:t>on bee mortality around the school</a:t>
            </a:r>
            <a:r>
              <a:rPr lang="en-US" altLang="en-US" sz="2400" dirty="0"/>
              <a:t> </a:t>
            </a:r>
          </a:p>
          <a:p>
            <a:pPr marL="0" indent="0">
              <a:lnSpc>
                <a:spcPct val="80000"/>
              </a:lnSpc>
              <a:buNone/>
            </a:pPr>
            <a:r>
              <a:rPr lang="en-US" altLang="en-US" sz="2400" dirty="0" smtClean="0"/>
              <a:t> Identify local </a:t>
            </a:r>
            <a:r>
              <a:rPr lang="en-US" altLang="en-US" sz="2400" dirty="0"/>
              <a:t>honey producers and go to a </a:t>
            </a:r>
            <a:r>
              <a:rPr lang="en-US" altLang="en-US" sz="2400" dirty="0" smtClean="0"/>
              <a:t>list </a:t>
            </a:r>
            <a:r>
              <a:rPr lang="en-US" altLang="en-US" sz="2400" dirty="0"/>
              <a:t>survey questions such as</a:t>
            </a:r>
            <a:r>
              <a:rPr lang="en-US" altLang="en-US" sz="2400" dirty="0" smtClean="0"/>
              <a:t>:</a:t>
            </a:r>
          </a:p>
          <a:p>
            <a:pPr>
              <a:lnSpc>
                <a:spcPct val="80000"/>
              </a:lnSpc>
            </a:pPr>
            <a:r>
              <a:rPr lang="en-US" altLang="en-US" sz="2400" dirty="0" smtClean="0">
                <a:solidFill>
                  <a:srgbClr val="376FC9"/>
                </a:solidFill>
              </a:rPr>
              <a:t>Have </a:t>
            </a:r>
            <a:r>
              <a:rPr lang="en-US" altLang="en-US" sz="2400" dirty="0">
                <a:solidFill>
                  <a:srgbClr val="376FC9"/>
                </a:solidFill>
              </a:rPr>
              <a:t>they observed an increase in mortality or disappearance of bees in recent years? </a:t>
            </a:r>
            <a:r>
              <a:rPr lang="en-US" altLang="en-US" sz="2400" dirty="0" smtClean="0">
                <a:solidFill>
                  <a:srgbClr val="376FC9"/>
                </a:solidFill>
              </a:rPr>
              <a:t>Or </a:t>
            </a:r>
            <a:r>
              <a:rPr lang="en-US" altLang="en-US" sz="2400" dirty="0">
                <a:solidFill>
                  <a:srgbClr val="376FC9"/>
                </a:solidFill>
              </a:rPr>
              <a:t>strange behavior (nest abandonment ... etc.)? Have been changes on honey production? </a:t>
            </a:r>
            <a:r>
              <a:rPr lang="en-US" altLang="en-US" sz="2400" dirty="0" smtClean="0">
                <a:solidFill>
                  <a:srgbClr val="376FC9"/>
                </a:solidFill>
              </a:rPr>
              <a:t>From </a:t>
            </a:r>
            <a:r>
              <a:rPr lang="en-US" altLang="en-US" sz="2400" dirty="0">
                <a:solidFill>
                  <a:srgbClr val="376FC9"/>
                </a:solidFill>
              </a:rPr>
              <a:t>what year</a:t>
            </a:r>
            <a:r>
              <a:rPr lang="en-US" altLang="en-US" sz="2400" dirty="0" smtClean="0">
                <a:solidFill>
                  <a:srgbClr val="376FC9"/>
                </a:solidFill>
              </a:rPr>
              <a:t>?</a:t>
            </a:r>
          </a:p>
          <a:p>
            <a:pPr>
              <a:lnSpc>
                <a:spcPct val="80000"/>
              </a:lnSpc>
            </a:pPr>
            <a:r>
              <a:rPr lang="en-US" altLang="en-US" sz="2400" dirty="0">
                <a:solidFill>
                  <a:srgbClr val="376FC9"/>
                </a:solidFill>
              </a:rPr>
              <a:t> </a:t>
            </a:r>
            <a:r>
              <a:rPr lang="en-US" altLang="en-US" sz="2400" dirty="0" smtClean="0">
                <a:solidFill>
                  <a:srgbClr val="376FC9"/>
                </a:solidFill>
              </a:rPr>
              <a:t>What  </a:t>
            </a:r>
            <a:r>
              <a:rPr lang="en-US" altLang="en-US" sz="2400" dirty="0">
                <a:solidFill>
                  <a:srgbClr val="376FC9"/>
                </a:solidFill>
              </a:rPr>
              <a:t>do you think is the cause of these changes? pesticides? parasites? infections caused by bacteria or fungi? pollution in the air? noise pollution and visual (light at night)? excessive wave radio / telephone / TV ...?</a:t>
            </a:r>
          </a:p>
        </p:txBody>
      </p:sp>
    </p:spTree>
    <p:extLst>
      <p:ext uri="{BB962C8B-B14F-4D97-AF65-F5344CB8AC3E}">
        <p14:creationId xmlns:p14="http://schemas.microsoft.com/office/powerpoint/2010/main" val="4105218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1475</Words>
  <Application>Microsoft Office PowerPoint</Application>
  <PresentationFormat>On-screen Show (4:3)</PresentationFormat>
  <Paragraphs>181</Paragraphs>
  <Slides>27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PMingLiU</vt:lpstr>
      <vt:lpstr>Arial</vt:lpstr>
      <vt:lpstr>Arial Narrow</vt:lpstr>
      <vt:lpstr>Calibri</vt:lpstr>
      <vt:lpstr>Wingdings</vt:lpstr>
      <vt:lpstr>Θέμα του Office</vt:lpstr>
      <vt:lpstr>Παιδαγωγική ή Εκπαίδευση ΙΙ</vt:lpstr>
      <vt:lpstr>Bee mortality </vt:lpstr>
      <vt:lpstr>To bee or  not to bee </vt:lpstr>
      <vt:lpstr>IBSE in 7 steps </vt:lpstr>
      <vt:lpstr>Introductory Story</vt:lpstr>
      <vt:lpstr>Disappearing bees </vt:lpstr>
      <vt:lpstr>Pre - Considerations</vt:lpstr>
      <vt:lpstr>Evidence</vt:lpstr>
      <vt:lpstr>IDEAS FOR POSSIBLE INVESTIGATION ABOUT BEE MORTALITY, 1</vt:lpstr>
      <vt:lpstr>IDEAS FOR POSSIBLE INVESTIGATION ABOUT BEE MORTALITY, 2</vt:lpstr>
      <vt:lpstr>Question</vt:lpstr>
      <vt:lpstr>Evidence</vt:lpstr>
      <vt:lpstr>Observation</vt:lpstr>
      <vt:lpstr>Analyse</vt:lpstr>
      <vt:lpstr>Explain</vt:lpstr>
      <vt:lpstr>Connect</vt:lpstr>
      <vt:lpstr>Communicate</vt:lpstr>
      <vt:lpstr>Reflect</vt:lpstr>
      <vt:lpstr>End of presentation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226</cp:revision>
  <dcterms:created xsi:type="dcterms:W3CDTF">2012-09-06T09:03:05Z</dcterms:created>
  <dcterms:modified xsi:type="dcterms:W3CDTF">2015-01-16T11:24:28Z</dcterms:modified>
</cp:coreProperties>
</file>