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48" r:id="rId3"/>
    <p:sldId id="342" r:id="rId4"/>
    <p:sldId id="325" r:id="rId5"/>
    <p:sldId id="340" r:id="rId6"/>
    <p:sldId id="341" r:id="rId7"/>
    <p:sldId id="327" r:id="rId8"/>
    <p:sldId id="328" r:id="rId9"/>
    <p:sldId id="329" r:id="rId10"/>
    <p:sldId id="344" r:id="rId11"/>
    <p:sldId id="331" r:id="rId12"/>
    <p:sldId id="332" r:id="rId13"/>
    <p:sldId id="345" r:id="rId14"/>
    <p:sldId id="334" r:id="rId15"/>
    <p:sldId id="335" r:id="rId16"/>
    <p:sldId id="336" r:id="rId17"/>
    <p:sldId id="337" r:id="rId18"/>
    <p:sldId id="338" r:id="rId19"/>
    <p:sldId id="339" r:id="rId20"/>
    <p:sldId id="346" r:id="rId21"/>
    <p:sldId id="347" r:id="rId22"/>
    <p:sldId id="299" r:id="rId23"/>
    <p:sldId id="292" r:id="rId24"/>
    <p:sldId id="291" r:id="rId25"/>
    <p:sldId id="294" r:id="rId26"/>
    <p:sldId id="293" r:id="rId27"/>
    <p:sldId id="300"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48"/>
            <p14:sldId id="342"/>
            <p14:sldId id="325"/>
            <p14:sldId id="340"/>
            <p14:sldId id="341"/>
            <p14:sldId id="327"/>
            <p14:sldId id="328"/>
            <p14:sldId id="329"/>
            <p14:sldId id="344"/>
            <p14:sldId id="331"/>
            <p14:sldId id="332"/>
            <p14:sldId id="345"/>
            <p14:sldId id="334"/>
            <p14:sldId id="335"/>
            <p14:sldId id="336"/>
            <p14:sldId id="337"/>
            <p14:sldId id="338"/>
            <p14:sldId id="339"/>
            <p14:sldId id="346"/>
            <p14:sldId id="347"/>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9309" autoAdjust="0"/>
  </p:normalViewPr>
  <p:slideViewPr>
    <p:cSldViewPr>
      <p:cViewPr varScale="1">
        <p:scale>
          <a:sx n="81" d="100"/>
          <a:sy n="81" d="100"/>
        </p:scale>
        <p:origin x="7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hemieunterricht.de/dc2/milch/emulsion.ht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chemieunterricht.de/dc2/milch/m-eiw.htm" TargetMode="External"/><Relationship Id="rId4" Type="http://schemas.openxmlformats.org/officeDocument/2006/relationships/hyperlink" Target="http://www.chemieunterricht.de/dc2/milch/m-fett.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1457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6D875EE-7F06-4723-96E0-769B20DE6F8D}" type="slidenum">
              <a:rPr lang="en-GB" altLang="en-US" sz="1200"/>
              <a:pPr eaLnBrk="1" hangingPunct="1"/>
              <a:t>3</a:t>
            </a:fld>
            <a:endParaRPr lang="en-GB"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Tree>
    <p:extLst>
      <p:ext uri="{BB962C8B-B14F-4D97-AF65-F5344CB8AC3E}">
        <p14:creationId xmlns:p14="http://schemas.microsoft.com/office/powerpoint/2010/main" val="220671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6D875EE-7F06-4723-96E0-769B20DE6F8D}" type="slidenum">
              <a:rPr lang="en-GB" altLang="en-US" sz="1200"/>
              <a:pPr eaLnBrk="1" hangingPunct="1"/>
              <a:t>5</a:t>
            </a:fld>
            <a:endParaRPr lang="en-GB"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Tree>
    <p:extLst>
      <p:ext uri="{BB962C8B-B14F-4D97-AF65-F5344CB8AC3E}">
        <p14:creationId xmlns:p14="http://schemas.microsoft.com/office/powerpoint/2010/main" val="94615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6D875EE-7F06-4723-96E0-769B20DE6F8D}" type="slidenum">
              <a:rPr lang="en-GB" altLang="en-US" sz="1200"/>
              <a:pPr eaLnBrk="1" hangingPunct="1"/>
              <a:t>6</a:t>
            </a:fld>
            <a:endParaRPr lang="en-GB"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Tree>
    <p:extLst>
      <p:ext uri="{BB962C8B-B14F-4D97-AF65-F5344CB8AC3E}">
        <p14:creationId xmlns:p14="http://schemas.microsoft.com/office/powerpoint/2010/main" val="26364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a:solidFill>
                  <a:schemeClr val="tx1"/>
                </a:solidFill>
                <a:latin typeface="Arial" panose="020B0604020202020204" pitchFamily="34" charset="0"/>
              </a:defRPr>
            </a:lvl1pPr>
            <a:lvl2pPr marL="742950" indent="-285750" defTabSz="957263" eaLnBrk="0" hangingPunct="0">
              <a:defRPr>
                <a:solidFill>
                  <a:schemeClr val="tx1"/>
                </a:solidFill>
                <a:latin typeface="Arial" panose="020B0604020202020204" pitchFamily="34" charset="0"/>
              </a:defRPr>
            </a:lvl2pPr>
            <a:lvl3pPr marL="1143000" indent="-228600" defTabSz="957263" eaLnBrk="0" hangingPunct="0">
              <a:defRPr>
                <a:solidFill>
                  <a:schemeClr val="tx1"/>
                </a:solidFill>
                <a:latin typeface="Arial" panose="020B0604020202020204" pitchFamily="34" charset="0"/>
              </a:defRPr>
            </a:lvl3pPr>
            <a:lvl4pPr marL="1600200" indent="-228600" defTabSz="957263" eaLnBrk="0" hangingPunct="0">
              <a:defRPr>
                <a:solidFill>
                  <a:schemeClr val="tx1"/>
                </a:solidFill>
                <a:latin typeface="Arial" panose="020B0604020202020204" pitchFamily="34" charset="0"/>
              </a:defRPr>
            </a:lvl4pPr>
            <a:lvl5pPr marL="2057400" indent="-228600" defTabSz="957263" eaLnBrk="0" hangingPunct="0">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A387A3-3B72-45EA-9CDC-55667813E40E}" type="slidenum">
              <a:rPr lang="de-DE" altLang="en-US"/>
              <a:pPr eaLnBrk="1" hangingPunct="1"/>
              <a:t>9</a:t>
            </a:fld>
            <a:endParaRPr lang="de-DE"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mtClean="0">
                <a:latin typeface="Arial" panose="020B0604020202020204" pitchFamily="34" charset="0"/>
              </a:rPr>
              <a:t>Hypothesen sollten als „begründete, experimentall untersuchbare Vermutungen“ definiert werden. Bei Milchschaum stammen die Begründungen vermutlich größtennteils aus der Alltagserfahrung der Schüler</a:t>
            </a:r>
          </a:p>
        </p:txBody>
      </p:sp>
    </p:spTree>
    <p:extLst>
      <p:ext uri="{BB962C8B-B14F-4D97-AF65-F5344CB8AC3E}">
        <p14:creationId xmlns:p14="http://schemas.microsoft.com/office/powerpoint/2010/main" val="229636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a:solidFill>
                  <a:schemeClr val="tx1"/>
                </a:solidFill>
                <a:latin typeface="Arial" panose="020B0604020202020204" pitchFamily="34" charset="0"/>
              </a:defRPr>
            </a:lvl1pPr>
            <a:lvl2pPr marL="742950" indent="-285750" defTabSz="957263" eaLnBrk="0" hangingPunct="0">
              <a:defRPr>
                <a:solidFill>
                  <a:schemeClr val="tx1"/>
                </a:solidFill>
                <a:latin typeface="Arial" panose="020B0604020202020204" pitchFamily="34" charset="0"/>
              </a:defRPr>
            </a:lvl2pPr>
            <a:lvl3pPr marL="1143000" indent="-228600" defTabSz="957263" eaLnBrk="0" hangingPunct="0">
              <a:defRPr>
                <a:solidFill>
                  <a:schemeClr val="tx1"/>
                </a:solidFill>
                <a:latin typeface="Arial" panose="020B0604020202020204" pitchFamily="34" charset="0"/>
              </a:defRPr>
            </a:lvl3pPr>
            <a:lvl4pPr marL="1600200" indent="-228600" defTabSz="957263" eaLnBrk="0" hangingPunct="0">
              <a:defRPr>
                <a:solidFill>
                  <a:schemeClr val="tx1"/>
                </a:solidFill>
                <a:latin typeface="Arial" panose="020B0604020202020204" pitchFamily="34" charset="0"/>
              </a:defRPr>
            </a:lvl4pPr>
            <a:lvl5pPr marL="2057400" indent="-228600" defTabSz="957263" eaLnBrk="0" hangingPunct="0">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6BD514-67A5-48A2-976C-AACF70248901}" type="slidenum">
              <a:rPr lang="de-DE" altLang="en-US"/>
              <a:pPr eaLnBrk="1" hangingPunct="1"/>
              <a:t>16</a:t>
            </a:fld>
            <a:endParaRPr lang="de-DE"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z="1000" smtClean="0">
                <a:latin typeface="Arial" panose="020B0604020202020204" pitchFamily="34" charset="0"/>
              </a:rPr>
              <a:t>Milch ist eine </a:t>
            </a:r>
            <a:r>
              <a:rPr lang="de-DE" altLang="en-US" sz="1000" smtClean="0">
                <a:latin typeface="Arial" panose="020B0604020202020204" pitchFamily="34" charset="0"/>
                <a:hlinkClick r:id="rId3"/>
              </a:rPr>
              <a:t>Fett-in-Wasser-Emulsion</a:t>
            </a:r>
            <a:r>
              <a:rPr lang="de-DE" altLang="en-US" sz="1000" smtClean="0">
                <a:latin typeface="Arial" panose="020B0604020202020204" pitchFamily="34" charset="0"/>
              </a:rPr>
              <a:t>, d. h., kleine </a:t>
            </a:r>
            <a:r>
              <a:rPr lang="de-DE" altLang="en-US" sz="1000" smtClean="0">
                <a:latin typeface="Arial" panose="020B0604020202020204" pitchFamily="34" charset="0"/>
                <a:hlinkClick r:id="rId4"/>
              </a:rPr>
              <a:t>Fettkügelchen</a:t>
            </a:r>
            <a:r>
              <a:rPr lang="de-DE" altLang="en-US" sz="1000" smtClean="0">
                <a:latin typeface="Arial" panose="020B0604020202020204" pitchFamily="34" charset="0"/>
              </a:rPr>
              <a:t> schwimmen in einer wässrigen Phase. Um die Fettkügelchen herum befinden sich unter anderem </a:t>
            </a:r>
            <a:r>
              <a:rPr lang="de-DE" altLang="en-US" sz="1000" smtClean="0">
                <a:latin typeface="Arial" panose="020B0604020202020204" pitchFamily="34" charset="0"/>
                <a:hlinkClick r:id="rId5"/>
              </a:rPr>
              <a:t>Proteine</a:t>
            </a:r>
            <a:r>
              <a:rPr lang="de-DE" altLang="en-US" sz="1000" smtClean="0">
                <a:latin typeface="Arial" panose="020B0604020202020204" pitchFamily="34" charset="0"/>
              </a:rPr>
              <a:t>. Diese Proteine haben Eigenschaften wie Tenside, das sind waschaktive Substanzen wie z. B. Spüli. Sie wirken grenzflächenaktiv und können so Schäume bilden. Durch das Schlagen werden nun einige der Fettkügelchen zerstört und die losgelösten Proteine wollen die Oberfläche der Flüssigkeit an der Grenzfläche zur Luft besetzen. Wenn diese aber zu klein wird, müssen sich die Proteine einen anderen Weg suchen, um als Emulgator wirken zu können. Dazu vergrößern sie ihre Oberfläche, indem sie einen Schaum bilden. Sie schnappen sich die eingeschlagene Luft und belagern nun die Luftblasen rundherum. Man kann sich das so ähnlich vorstellen wie Seifenblasen, um die herum die bunt schillernde Flüssigkeit zu sehen ist. Es bildet sich ein Schaumlamellensystem.</a:t>
            </a:r>
          </a:p>
          <a:p>
            <a:pPr eaLnBrk="1" hangingPunct="1"/>
            <a:r>
              <a:rPr lang="de-DE" altLang="en-US" sz="1000" smtClean="0">
                <a:latin typeface="Arial" panose="020B0604020202020204" pitchFamily="34" charset="0"/>
              </a:rPr>
              <a:t>Milchschaumbildung hat also zur Voraussetzung, dass sehr viel freier Emulgator vorliegt. Da fettarme Milch naturgemäß mehr Proteine und somit mehr Emulgatoren enthält, eignet sie sich besonders für die Herstellung von Milchschaum.</a:t>
            </a:r>
          </a:p>
          <a:p>
            <a:pPr eaLnBrk="1" hangingPunct="1"/>
            <a:endParaRPr lang="de-DE" altLang="en-US" sz="1000" smtClean="0">
              <a:latin typeface="Arial" panose="020B0604020202020204" pitchFamily="34" charset="0"/>
            </a:endParaRPr>
          </a:p>
          <a:p>
            <a:pPr eaLnBrk="1" hangingPunct="1"/>
            <a:r>
              <a:rPr lang="de-DE" altLang="en-US" sz="1000" smtClean="0">
                <a:latin typeface="Arial" panose="020B0604020202020204" pitchFamily="34" charset="0"/>
              </a:rPr>
              <a:t>Milk is a complex liquid, with fats, proteins and sugars in it. The main protein of milk is casein. It is a long, string like molecule, which is folded up tightly, just like a ball of wool. Casein is very good for health because it’s a complete protein. That means it has all the 20 amino acids the body needs for growth.</a:t>
            </a:r>
            <a:br>
              <a:rPr lang="de-DE" altLang="en-US" sz="1000" smtClean="0">
                <a:latin typeface="Arial" panose="020B0604020202020204" pitchFamily="34" charset="0"/>
              </a:rPr>
            </a:br>
            <a:r>
              <a:rPr lang="de-DE" altLang="en-US" sz="1000" smtClean="0">
                <a:latin typeface="Arial" panose="020B0604020202020204" pitchFamily="34" charset="0"/>
              </a:rPr>
              <a:t/>
            </a:r>
            <a:br>
              <a:rPr lang="de-DE" altLang="en-US" sz="1000" smtClean="0">
                <a:latin typeface="Arial" panose="020B0604020202020204" pitchFamily="34" charset="0"/>
              </a:rPr>
            </a:br>
            <a:r>
              <a:rPr lang="de-DE" altLang="en-US" sz="1000" smtClean="0">
                <a:latin typeface="Arial" panose="020B0604020202020204" pitchFamily="34" charset="0"/>
              </a:rPr>
              <a:t>Amino acids come in two types. Some of them dissolve in water easily, while some don’t like water (The chemical word is ‘hydrophobic’, which is Greek for ‘water-hater’!). Normally, the water-hating amino acids are inside the tightly wound up string. When boiling milk, the casein unwinds, and all amino acids face the water. At this time, it acts just like soap, with parts that dissolve in water, and parts that repel it. And that’s why milk froths – because of its soap like casein! </a:t>
            </a:r>
          </a:p>
        </p:txBody>
      </p:sp>
    </p:spTree>
    <p:extLst>
      <p:ext uri="{BB962C8B-B14F-4D97-AF65-F5344CB8AC3E}">
        <p14:creationId xmlns:p14="http://schemas.microsoft.com/office/powerpoint/2010/main" val="271864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3111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7901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pPr lvl="0"/>
            <a:endParaRPr lang="de-DE"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l-GR"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l-GR"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7130E08-C3F8-4629-A22C-98845C226949}" type="slidenum">
              <a:rPr lang="de-DE" altLang="en-US"/>
              <a:pPr/>
              <a:t>‹#›</a:t>
            </a:fld>
            <a:endParaRPr lang="de-DE" altLang="en-US"/>
          </a:p>
        </p:txBody>
      </p:sp>
    </p:spTree>
    <p:extLst>
      <p:ext uri="{BB962C8B-B14F-4D97-AF65-F5344CB8AC3E}">
        <p14:creationId xmlns:p14="http://schemas.microsoft.com/office/powerpoint/2010/main" val="2201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Νεότερες </a:t>
            </a:r>
            <a:r>
              <a:rPr lang="el-GR" sz="1000" kern="1200" dirty="0" smtClean="0">
                <a:solidFill>
                  <a:srgbClr val="5075BC"/>
                </a:solidFill>
                <a:latin typeface="+mn-lt"/>
                <a:ea typeface="+mn-ea"/>
                <a:cs typeface="+mn-cs"/>
              </a:rPr>
              <a:t>θεωρητικές προσεγγίσεις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ernier.com/products/packages/engineering-nxt/environmental/" TargetMode="External"/><Relationship Id="rId2" Type="http://schemas.openxmlformats.org/officeDocument/2006/relationships/hyperlink" Target="http://www.youtube.com/watch?v=eFKE9niBhYc" TargetMode="External"/><Relationship Id="rId1" Type="http://schemas.openxmlformats.org/officeDocument/2006/relationships/slideLayout" Target="../slideLayouts/slideLayout2.xml"/><Relationship Id="rId4" Type="http://schemas.openxmlformats.org/officeDocument/2006/relationships/hyperlink" Target="http://www.vernier.com/products/books/ste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s.ec.gc.c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condaryscience4all.com/?attachment_id=217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s.ec.gc.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condaryscience4all.com/?attachment_id=2177"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5</a:t>
            </a:r>
            <a:endParaRPr lang="el-GR" sz="2800" dirty="0" smtClean="0">
              <a:solidFill>
                <a:srgbClr val="5075BC"/>
              </a:solidFill>
              <a:latin typeface="+mj-lt"/>
              <a:ea typeface="+mj-ea"/>
              <a:cs typeface="+mj-cs"/>
            </a:endParaRPr>
          </a:p>
          <a:p>
            <a:r>
              <a:rPr lang="el-GR" sz="2800" dirty="0" smtClean="0">
                <a:latin typeface="+mj-lt"/>
                <a:ea typeface="+mj-ea"/>
                <a:cs typeface="+mj-cs"/>
              </a:rPr>
              <a:t>Νεότερες θεωρητικές προσεγγίσεις</a:t>
            </a:r>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Evidence, 1</a:t>
            </a:r>
            <a:endParaRPr lang="en-US" dirty="0"/>
          </a:p>
        </p:txBody>
      </p:sp>
      <p:sp>
        <p:nvSpPr>
          <p:cNvPr id="4" name="Content Placeholder 3"/>
          <p:cNvSpPr>
            <a:spLocks noGrp="1"/>
          </p:cNvSpPr>
          <p:nvPr>
            <p:ph idx="1"/>
          </p:nvPr>
        </p:nvSpPr>
        <p:spPr/>
        <p:txBody>
          <a:bodyPr>
            <a:noAutofit/>
          </a:bodyPr>
          <a:lstStyle/>
          <a:p>
            <a:pPr>
              <a:spcBef>
                <a:spcPct val="50000"/>
              </a:spcBef>
            </a:pPr>
            <a:r>
              <a:rPr lang="en-US" altLang="en-US" sz="2800" dirty="0">
                <a:solidFill>
                  <a:srgbClr val="000000"/>
                </a:solidFill>
              </a:rPr>
              <a:t>Before the experiment students will be guided  through  a discussion to determine  a procedure, which will be then compared to the right one </a:t>
            </a:r>
            <a:r>
              <a:rPr lang="en-US" altLang="en-US" sz="2800" dirty="0">
                <a:solidFill>
                  <a:srgbClr val="000000"/>
                </a:solidFill>
                <a:hlinkClick r:id="rId2"/>
              </a:rPr>
              <a:t>http://www.youtube.com/watch?v=eFKE9niBhYc</a:t>
            </a:r>
            <a:endParaRPr lang="en-US" altLang="en-US" sz="2800" dirty="0">
              <a:solidFill>
                <a:srgbClr val="000000"/>
              </a:solidFill>
            </a:endParaRPr>
          </a:p>
          <a:p>
            <a:pPr>
              <a:spcBef>
                <a:spcPct val="50000"/>
              </a:spcBef>
            </a:pPr>
            <a:r>
              <a:rPr lang="en-US" altLang="en-US" sz="2800" dirty="0">
                <a:solidFill>
                  <a:srgbClr val="000000"/>
                </a:solidFill>
              </a:rPr>
              <a:t>Moreover  pH can be measured with the help of the robot pH sensor  already  assembled in the technology lab </a:t>
            </a:r>
            <a:r>
              <a:rPr lang="en-US" altLang="en-US" sz="2800" dirty="0">
                <a:hlinkClick r:id="rId3"/>
              </a:rPr>
              <a:t>http://www.vernier.com/products/packages/engineering-nxt/environmental/</a:t>
            </a:r>
            <a:r>
              <a:rPr lang="el-GR" altLang="en-US" sz="2800" dirty="0"/>
              <a:t> </a:t>
            </a:r>
            <a:r>
              <a:rPr lang="en-US" altLang="en-US" sz="2800" dirty="0"/>
              <a:t> instructions to  follow </a:t>
            </a:r>
            <a:r>
              <a:rPr lang="en-US" altLang="en-US" sz="2800" dirty="0">
                <a:hlinkClick r:id="rId4"/>
              </a:rPr>
              <a:t>http://www.vernier.com/products/books/stem/</a:t>
            </a:r>
            <a:endParaRPr lang="en-US" altLang="en-US" sz="2800" dirty="0">
              <a:solidFill>
                <a:srgbClr val="000000"/>
              </a:solidFill>
            </a:endParaRPr>
          </a:p>
          <a:p>
            <a:pPr marL="0" indent="0">
              <a:buNone/>
            </a:pPr>
            <a:endParaRPr lang="en-US" sz="2800" dirty="0"/>
          </a:p>
        </p:txBody>
      </p:sp>
    </p:spTree>
    <p:extLst>
      <p:ext uri="{BB962C8B-B14F-4D97-AF65-F5344CB8AC3E}">
        <p14:creationId xmlns:p14="http://schemas.microsoft.com/office/powerpoint/2010/main" val="348769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Rectangle 33"/>
          <p:cNvSpPr>
            <a:spLocks noGrp="1" noChangeArrowheads="1"/>
          </p:cNvSpPr>
          <p:nvPr>
            <p:ph type="title"/>
          </p:nvPr>
        </p:nvSpPr>
        <p:spPr/>
        <p:txBody>
          <a:bodyPr/>
          <a:lstStyle/>
          <a:p>
            <a:pPr eaLnBrk="1" hangingPunct="1"/>
            <a:r>
              <a:rPr lang="de-DE" altLang="en-US" dirty="0" err="1" smtClean="0"/>
              <a:t>Evidence</a:t>
            </a:r>
            <a:r>
              <a:rPr lang="de-DE" altLang="en-US" dirty="0" smtClean="0"/>
              <a:t>, 2</a:t>
            </a:r>
          </a:p>
        </p:txBody>
      </p:sp>
      <p:sp>
        <p:nvSpPr>
          <p:cNvPr id="7188" name="Text Box 36" descr="Photo, snapshot from software that shows measurements of pH. During the experiment the pH of vinegar , H2SO3  and , H2O &#10;will be measured and compared with the pH of Acid Rain &#10;given by the book &#10;"/>
          <p:cNvSpPr txBox="1">
            <a:spLocks noChangeArrowheads="1"/>
          </p:cNvSpPr>
          <p:nvPr/>
        </p:nvSpPr>
        <p:spPr bwMode="auto">
          <a:xfrm>
            <a:off x="464156" y="1412776"/>
            <a:ext cx="8229600" cy="3053144"/>
          </a:xfrm>
          <a:prstGeom prst="rect">
            <a:avLst/>
          </a:prstGeom>
          <a:noFill/>
          <a:ln w="9525">
            <a:noFill/>
            <a:miter lim="800000"/>
            <a:headEnd/>
            <a:tailEnd/>
          </a:ln>
        </p:spPr>
        <p:txBody>
          <a:bodyPr wrap="square">
            <a:spAutoFit/>
          </a:bodyPr>
          <a:lstStyle>
            <a:lvl1pPr marL="533400" indent="-5334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2000" dirty="0">
                <a:solidFill>
                  <a:srgbClr val="000000"/>
                </a:solidFill>
                <a:latin typeface="+mn-lt"/>
              </a:rPr>
              <a:t>According to the procedure students will be divided into 5</a:t>
            </a:r>
          </a:p>
          <a:p>
            <a:pPr eaLnBrk="1" hangingPunct="1">
              <a:lnSpc>
                <a:spcPct val="80000"/>
              </a:lnSpc>
            </a:pPr>
            <a:r>
              <a:rPr lang="en-US" altLang="en-US" sz="2000" dirty="0">
                <a:solidFill>
                  <a:srgbClr val="000000"/>
                </a:solidFill>
                <a:latin typeface="+mn-lt"/>
              </a:rPr>
              <a:t> groups of 4.These 5 groups will move in a circle in the lab.</a:t>
            </a:r>
          </a:p>
          <a:p>
            <a:pPr eaLnBrk="1" hangingPunct="1">
              <a:lnSpc>
                <a:spcPct val="80000"/>
              </a:lnSpc>
              <a:buFont typeface="Arial" panose="020B0604020202020204" pitchFamily="34" charset="0"/>
              <a:buChar char="•"/>
            </a:pPr>
            <a:r>
              <a:rPr lang="en-US" altLang="en-US" sz="2000" dirty="0">
                <a:solidFill>
                  <a:srgbClr val="000000"/>
                </a:solidFill>
                <a:latin typeface="+mn-lt"/>
              </a:rPr>
              <a:t> The first team will use the educational chemistry software to  perform the experiment </a:t>
            </a:r>
          </a:p>
          <a:p>
            <a:pPr eaLnBrk="1" hangingPunct="1">
              <a:lnSpc>
                <a:spcPct val="80000"/>
              </a:lnSpc>
              <a:buFont typeface="Arial" panose="020B0604020202020204" pitchFamily="34" charset="0"/>
              <a:buChar char="•"/>
            </a:pPr>
            <a:r>
              <a:rPr lang="en-US" altLang="en-US" sz="2000" dirty="0">
                <a:solidFill>
                  <a:srgbClr val="000000"/>
                </a:solidFill>
                <a:latin typeface="+mn-lt"/>
              </a:rPr>
              <a:t>The second and third group  will perform the experiment measuring the pH of the solution with pH indicator paper</a:t>
            </a:r>
            <a:r>
              <a:rPr lang="el-GR" altLang="en-US" sz="2000" dirty="0">
                <a:latin typeface="+mn-lt"/>
              </a:rPr>
              <a:t> </a:t>
            </a:r>
          </a:p>
          <a:p>
            <a:pPr eaLnBrk="1" hangingPunct="1">
              <a:lnSpc>
                <a:spcPct val="80000"/>
              </a:lnSpc>
              <a:buFont typeface="Arial" panose="020B0604020202020204" pitchFamily="34" charset="0"/>
              <a:buChar char="•"/>
            </a:pPr>
            <a:r>
              <a:rPr lang="en-US" altLang="en-US" sz="2000" dirty="0">
                <a:latin typeface="+mn-lt"/>
              </a:rPr>
              <a:t>The fourth and fifth group will measure the pH through the robot pH </a:t>
            </a:r>
            <a:r>
              <a:rPr lang="en-US" altLang="en-US" sz="2000" dirty="0" smtClean="0">
                <a:latin typeface="+mn-lt"/>
              </a:rPr>
              <a:t>sensor</a:t>
            </a:r>
          </a:p>
          <a:p>
            <a:pPr marL="0" indent="0" eaLnBrk="1" hangingPunct="1">
              <a:lnSpc>
                <a:spcPct val="80000"/>
              </a:lnSpc>
            </a:pPr>
            <a:endParaRPr lang="en-US" altLang="en-US" sz="2000" dirty="0" smtClean="0">
              <a:latin typeface="+mn-lt"/>
            </a:endParaRPr>
          </a:p>
          <a:p>
            <a:pPr eaLnBrk="1" hangingPunct="1">
              <a:lnSpc>
                <a:spcPct val="80000"/>
              </a:lnSpc>
            </a:pPr>
            <a:r>
              <a:rPr lang="en-US" altLang="en-US" sz="2000" dirty="0" smtClean="0">
                <a:latin typeface="+mn-lt"/>
              </a:rPr>
              <a:t>During </a:t>
            </a:r>
            <a:r>
              <a:rPr lang="en-US" altLang="en-US" sz="2000" dirty="0">
                <a:latin typeface="+mn-lt"/>
              </a:rPr>
              <a:t>the experiment the pH of vinegar , H</a:t>
            </a:r>
            <a:r>
              <a:rPr lang="en-US" altLang="en-US" sz="2000" baseline="-25000" dirty="0">
                <a:latin typeface="+mn-lt"/>
              </a:rPr>
              <a:t>2</a:t>
            </a:r>
            <a:r>
              <a:rPr lang="en-US" altLang="en-US" sz="2000" dirty="0">
                <a:latin typeface="+mn-lt"/>
              </a:rPr>
              <a:t>SO</a:t>
            </a:r>
            <a:r>
              <a:rPr lang="en-US" altLang="en-US" sz="2000" baseline="-25000" dirty="0">
                <a:latin typeface="+mn-lt"/>
              </a:rPr>
              <a:t>3 </a:t>
            </a:r>
            <a:r>
              <a:rPr lang="en-US" altLang="en-US" sz="2000" dirty="0">
                <a:latin typeface="+mn-lt"/>
              </a:rPr>
              <a:t> and , H</a:t>
            </a:r>
            <a:r>
              <a:rPr lang="en-US" altLang="en-US" sz="2000" baseline="-25000" dirty="0">
                <a:latin typeface="+mn-lt"/>
              </a:rPr>
              <a:t>2</a:t>
            </a:r>
            <a:r>
              <a:rPr lang="en-US" altLang="en-US" sz="2000" dirty="0">
                <a:latin typeface="+mn-lt"/>
              </a:rPr>
              <a:t>O </a:t>
            </a:r>
          </a:p>
          <a:p>
            <a:pPr eaLnBrk="1" hangingPunct="1">
              <a:lnSpc>
                <a:spcPct val="80000"/>
              </a:lnSpc>
            </a:pPr>
            <a:r>
              <a:rPr lang="en-US" altLang="en-US" sz="2000" dirty="0">
                <a:latin typeface="+mn-lt"/>
              </a:rPr>
              <a:t>will be measured and compared with the pH of </a:t>
            </a:r>
            <a:r>
              <a:rPr lang="en-US" altLang="en-US" sz="2000" dirty="0" smtClean="0">
                <a:latin typeface="+mn-lt"/>
              </a:rPr>
              <a:t>Acid </a:t>
            </a:r>
            <a:r>
              <a:rPr lang="en-US" altLang="en-US" sz="2000" dirty="0">
                <a:latin typeface="+mn-lt"/>
              </a:rPr>
              <a:t>Rain </a:t>
            </a:r>
          </a:p>
          <a:p>
            <a:pPr eaLnBrk="1" hangingPunct="1">
              <a:lnSpc>
                <a:spcPct val="80000"/>
              </a:lnSpc>
            </a:pPr>
            <a:r>
              <a:rPr lang="en-US" altLang="en-US" sz="2000" dirty="0">
                <a:latin typeface="+mn-lt"/>
              </a:rPr>
              <a:t>given by the book</a:t>
            </a:r>
            <a:r>
              <a:rPr lang="en-US" altLang="en-US" sz="2000" baseline="-25000" dirty="0">
                <a:latin typeface="+mn-lt"/>
              </a:rPr>
              <a:t> </a:t>
            </a:r>
            <a:r>
              <a:rPr lang="en-US" altLang="en-US" sz="2000" baseline="-25000" dirty="0" smtClean="0">
                <a:latin typeface="+mn-lt"/>
              </a:rPr>
              <a:t>  </a:t>
            </a:r>
            <a:r>
              <a:rPr lang="en-US" altLang="en-US" sz="2000" dirty="0" smtClean="0">
                <a:latin typeface="+mn-lt"/>
              </a:rPr>
              <a:t> (photo below from </a:t>
            </a:r>
            <a:r>
              <a:rPr lang="en-US" altLang="en-US" sz="2000" dirty="0" smtClean="0">
                <a:latin typeface="+mn-lt"/>
                <a:hlinkClick r:id="rId2"/>
              </a:rPr>
              <a:t>http://www.ns.ec.gc.ca/</a:t>
            </a:r>
            <a:r>
              <a:rPr lang="en-US" altLang="en-US" sz="2000" dirty="0" smtClean="0">
                <a:latin typeface="+mn-lt"/>
              </a:rPr>
              <a:t>) </a:t>
            </a:r>
            <a:endParaRPr lang="en-US" altLang="en-US" sz="2000" baseline="-25000" dirty="0">
              <a:latin typeface="+mn-lt"/>
            </a:endParaRPr>
          </a:p>
        </p:txBody>
      </p:sp>
      <p:pic>
        <p:nvPicPr>
          <p:cNvPr id="9237" name="Picture 27" descr="Photo showing measurements of pH. During the experiment the pH of vinegar , H2SO3  and  H2O &#10;will be measured and compared with the pH of Acid Rain &#10;given by the book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437112"/>
            <a:ext cx="2663825" cy="23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19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Rectangle 33"/>
          <p:cNvSpPr>
            <a:spLocks noGrp="1" noChangeArrowheads="1"/>
          </p:cNvSpPr>
          <p:nvPr>
            <p:ph type="title"/>
          </p:nvPr>
        </p:nvSpPr>
        <p:spPr/>
        <p:txBody>
          <a:bodyPr/>
          <a:lstStyle/>
          <a:p>
            <a:pPr eaLnBrk="1" hangingPunct="1"/>
            <a:r>
              <a:rPr lang="de-DE" altLang="en-US" dirty="0" err="1" smtClean="0"/>
              <a:t>Evidence</a:t>
            </a:r>
            <a:r>
              <a:rPr lang="de-DE" altLang="en-US" dirty="0" smtClean="0"/>
              <a:t>, 3</a:t>
            </a:r>
          </a:p>
        </p:txBody>
      </p:sp>
      <p:sp>
        <p:nvSpPr>
          <p:cNvPr id="2" name="Content Placeholder 1"/>
          <p:cNvSpPr>
            <a:spLocks noGrp="1"/>
          </p:cNvSpPr>
          <p:nvPr>
            <p:ph idx="1"/>
          </p:nvPr>
        </p:nvSpPr>
        <p:spPr/>
        <p:txBody>
          <a:bodyPr>
            <a:normAutofit/>
          </a:bodyPr>
          <a:lstStyle/>
          <a:p>
            <a:pPr marL="0" indent="0">
              <a:lnSpc>
                <a:spcPct val="80000"/>
              </a:lnSpc>
              <a:buNone/>
            </a:pPr>
            <a:endParaRPr lang="en-US" altLang="en-US" sz="2800" dirty="0" smtClean="0">
              <a:solidFill>
                <a:srgbClr val="000000"/>
              </a:solidFill>
            </a:endParaRPr>
          </a:p>
          <a:p>
            <a:pPr marL="0" indent="0">
              <a:lnSpc>
                <a:spcPct val="80000"/>
              </a:lnSpc>
              <a:buNone/>
            </a:pPr>
            <a:r>
              <a:rPr lang="en-US" altLang="en-US" sz="2800" dirty="0" smtClean="0">
                <a:solidFill>
                  <a:srgbClr val="000000"/>
                </a:solidFill>
              </a:rPr>
              <a:t>All </a:t>
            </a:r>
            <a:r>
              <a:rPr lang="en-US" altLang="en-US" sz="2800" dirty="0">
                <a:solidFill>
                  <a:srgbClr val="000000"/>
                </a:solidFill>
              </a:rPr>
              <a:t>teams will then take </a:t>
            </a:r>
            <a:r>
              <a:rPr lang="en-US" altLang="en-US" sz="2800" dirty="0" smtClean="0">
                <a:solidFill>
                  <a:srgbClr val="000000"/>
                </a:solidFill>
              </a:rPr>
              <a:t>the  </a:t>
            </a:r>
            <a:r>
              <a:rPr lang="en-US" altLang="en-US" sz="2800" dirty="0">
                <a:solidFill>
                  <a:srgbClr val="000000"/>
                </a:solidFill>
              </a:rPr>
              <a:t>leaves from the </a:t>
            </a:r>
            <a:r>
              <a:rPr lang="en-US" altLang="en-US" sz="2800" dirty="0" smtClean="0">
                <a:solidFill>
                  <a:srgbClr val="000000"/>
                </a:solidFill>
              </a:rPr>
              <a:t>experiment </a:t>
            </a:r>
            <a:r>
              <a:rPr lang="en-US" altLang="en-US" sz="2800" dirty="0">
                <a:solidFill>
                  <a:srgbClr val="000000"/>
                </a:solidFill>
              </a:rPr>
              <a:t>and examine them with </a:t>
            </a:r>
            <a:r>
              <a:rPr lang="en-US" altLang="en-US" sz="2800" dirty="0" smtClean="0">
                <a:solidFill>
                  <a:srgbClr val="000000"/>
                </a:solidFill>
              </a:rPr>
              <a:t>a  </a:t>
            </a:r>
            <a:r>
              <a:rPr lang="en-US" altLang="en-US" sz="2800" dirty="0">
                <a:solidFill>
                  <a:srgbClr val="000000"/>
                </a:solidFill>
              </a:rPr>
              <a:t>microscope , </a:t>
            </a:r>
            <a:r>
              <a:rPr lang="en-US" altLang="en-US" sz="2800" dirty="0" smtClean="0">
                <a:solidFill>
                  <a:srgbClr val="000000"/>
                </a:solidFill>
              </a:rPr>
              <a:t>comparing </a:t>
            </a:r>
            <a:r>
              <a:rPr lang="en-US" altLang="en-US" sz="2800" dirty="0">
                <a:solidFill>
                  <a:srgbClr val="000000"/>
                </a:solidFill>
              </a:rPr>
              <a:t>them with  healthy </a:t>
            </a:r>
            <a:r>
              <a:rPr lang="en-US" altLang="en-US" sz="2800" dirty="0" smtClean="0">
                <a:solidFill>
                  <a:srgbClr val="000000"/>
                </a:solidFill>
              </a:rPr>
              <a:t>ones. </a:t>
            </a:r>
            <a:endParaRPr lang="en-US" altLang="en-US" sz="2800" dirty="0">
              <a:solidFill>
                <a:srgbClr val="000000"/>
              </a:solidFill>
            </a:endParaRPr>
          </a:p>
          <a:p>
            <a:pPr marL="0" indent="0">
              <a:lnSpc>
                <a:spcPct val="80000"/>
              </a:lnSpc>
              <a:buNone/>
            </a:pPr>
            <a:endParaRPr lang="en-US" altLang="en-US" sz="2800" dirty="0">
              <a:solidFill>
                <a:srgbClr val="000000"/>
              </a:solidFill>
            </a:endParaRPr>
          </a:p>
          <a:p>
            <a:pPr marL="0" indent="0">
              <a:lnSpc>
                <a:spcPct val="80000"/>
              </a:lnSpc>
              <a:buNone/>
            </a:pPr>
            <a:r>
              <a:rPr lang="en-US" altLang="en-US" sz="2800" dirty="0">
                <a:solidFill>
                  <a:srgbClr val="000000"/>
                </a:solidFill>
              </a:rPr>
              <a:t>Moreover pieces of roots will also  </a:t>
            </a:r>
            <a:r>
              <a:rPr lang="en-US" altLang="en-US" sz="2800" dirty="0" smtClean="0">
                <a:solidFill>
                  <a:srgbClr val="000000"/>
                </a:solidFill>
              </a:rPr>
              <a:t>be  </a:t>
            </a:r>
            <a:r>
              <a:rPr lang="en-US" altLang="en-US" sz="2800" dirty="0">
                <a:solidFill>
                  <a:srgbClr val="000000"/>
                </a:solidFill>
              </a:rPr>
              <a:t>examined and compared not </a:t>
            </a:r>
            <a:r>
              <a:rPr lang="en-US" altLang="en-US" sz="2800" dirty="0" smtClean="0">
                <a:solidFill>
                  <a:srgbClr val="000000"/>
                </a:solidFill>
              </a:rPr>
              <a:t>only </a:t>
            </a:r>
            <a:r>
              <a:rPr lang="en-US" altLang="en-US" sz="2800" dirty="0">
                <a:solidFill>
                  <a:srgbClr val="000000"/>
                </a:solidFill>
              </a:rPr>
              <a:t>with the microscope but also  </a:t>
            </a:r>
            <a:r>
              <a:rPr lang="en-US" altLang="en-US" sz="2800" dirty="0" smtClean="0"/>
              <a:t>macroscopically </a:t>
            </a:r>
            <a:r>
              <a:rPr lang="en-US" altLang="en-US" sz="2800" dirty="0"/>
              <a:t>to  </a:t>
            </a:r>
            <a:r>
              <a:rPr lang="en-US" altLang="en-US" sz="2800" dirty="0" smtClean="0"/>
              <a:t>substantiate growth </a:t>
            </a:r>
            <a:r>
              <a:rPr lang="en-US" altLang="en-US" sz="2800" dirty="0"/>
              <a:t>restriction  </a:t>
            </a:r>
            <a:endParaRPr lang="el-GR" altLang="en-US" sz="2800" dirty="0"/>
          </a:p>
          <a:p>
            <a:pPr marL="0" indent="0">
              <a:buNone/>
            </a:pPr>
            <a:endParaRPr lang="en-US" dirty="0"/>
          </a:p>
        </p:txBody>
      </p:sp>
    </p:spTree>
    <p:extLst>
      <p:ext uri="{BB962C8B-B14F-4D97-AF65-F5344CB8AC3E}">
        <p14:creationId xmlns:p14="http://schemas.microsoft.com/office/powerpoint/2010/main" val="2553980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a:t>
            </a:r>
            <a:endParaRPr lang="en-US" dirty="0"/>
          </a:p>
        </p:txBody>
      </p:sp>
      <p:sp>
        <p:nvSpPr>
          <p:cNvPr id="3" name="Content Placeholder 2"/>
          <p:cNvSpPr>
            <a:spLocks noGrp="1"/>
          </p:cNvSpPr>
          <p:nvPr>
            <p:ph idx="1"/>
          </p:nvPr>
        </p:nvSpPr>
        <p:spPr/>
        <p:txBody>
          <a:bodyPr>
            <a:normAutofit/>
          </a:bodyPr>
          <a:lstStyle/>
          <a:p>
            <a:pPr marL="0" indent="0">
              <a:lnSpc>
                <a:spcPct val="80000"/>
              </a:lnSpc>
              <a:buNone/>
            </a:pPr>
            <a:r>
              <a:rPr lang="en-US" altLang="en-US" sz="2400" dirty="0"/>
              <a:t>Each student will be provided with the following tables to </a:t>
            </a:r>
            <a:r>
              <a:rPr lang="en-US" altLang="en-US" sz="2400" dirty="0" smtClean="0"/>
              <a:t>analyze </a:t>
            </a:r>
            <a:r>
              <a:rPr lang="en-US" altLang="en-US" sz="2400" dirty="0"/>
              <a:t>the data of the experiment and discuss the results</a:t>
            </a:r>
            <a:r>
              <a:rPr lang="en-US" altLang="en-US" sz="2400" dirty="0" smtClean="0"/>
              <a:t>.   Measurements must be placed on the pH scale below.</a:t>
            </a:r>
          </a:p>
          <a:p>
            <a:pPr marL="0" indent="0">
              <a:lnSpc>
                <a:spcPct val="80000"/>
              </a:lnSpc>
              <a:buNone/>
            </a:pPr>
            <a:endParaRPr lang="en-US" altLang="en-US" sz="2800" dirty="0" smtClean="0"/>
          </a:p>
          <a:p>
            <a:pPr marL="0" indent="0">
              <a:lnSpc>
                <a:spcPct val="80000"/>
              </a:lnSpc>
              <a:buNone/>
            </a:pPr>
            <a:endParaRPr lang="en-US" altLang="en-US" dirty="0">
              <a:latin typeface="Tahoma" panose="020B0604030504040204" pitchFamily="34" charset="0"/>
            </a:endParaRPr>
          </a:p>
          <a:p>
            <a:pPr marL="0" indent="0">
              <a:buNone/>
            </a:pPr>
            <a:endParaRPr lang="en-US" dirty="0"/>
          </a:p>
        </p:txBody>
      </p:sp>
      <p:pic>
        <p:nvPicPr>
          <p:cNvPr id="4" name="Picture 2" descr="photo pH scale, 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5013325"/>
            <a:ext cx="52768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hoto,  table  format for pH data analysis for Vinegar, H2SO3 and H2O"/>
          <p:cNvPicPr>
            <a:picLocks noChangeAspect="1"/>
          </p:cNvPicPr>
          <p:nvPr/>
        </p:nvPicPr>
        <p:blipFill>
          <a:blip r:embed="rId3"/>
          <a:stretch>
            <a:fillRect/>
          </a:stretch>
        </p:blipFill>
        <p:spPr>
          <a:xfrm>
            <a:off x="457200" y="3140968"/>
            <a:ext cx="7160016" cy="1649053"/>
          </a:xfrm>
          <a:prstGeom prst="rect">
            <a:avLst/>
          </a:prstGeom>
        </p:spPr>
      </p:pic>
    </p:spTree>
    <p:extLst>
      <p:ext uri="{BB962C8B-B14F-4D97-AF65-F5344CB8AC3E}">
        <p14:creationId xmlns:p14="http://schemas.microsoft.com/office/powerpoint/2010/main" val="64442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Rectangle 33"/>
          <p:cNvSpPr>
            <a:spLocks noGrp="1" noChangeArrowheads="1"/>
          </p:cNvSpPr>
          <p:nvPr>
            <p:ph type="title"/>
          </p:nvPr>
        </p:nvSpPr>
        <p:spPr/>
        <p:txBody>
          <a:bodyPr/>
          <a:lstStyle/>
          <a:p>
            <a:pPr eaLnBrk="1" hangingPunct="1"/>
            <a:r>
              <a:rPr lang="de-DE" altLang="en-US" dirty="0" err="1" smtClean="0"/>
              <a:t>Analy</a:t>
            </a:r>
            <a:r>
              <a:rPr lang="en-US" altLang="en-US" dirty="0"/>
              <a:t>z</a:t>
            </a:r>
            <a:r>
              <a:rPr lang="de-DE" altLang="en-US" dirty="0" smtClean="0"/>
              <a:t>e, 2</a:t>
            </a:r>
          </a:p>
        </p:txBody>
      </p:sp>
      <p:graphicFrame>
        <p:nvGraphicFramePr>
          <p:cNvPr id="23" name="Table 22" descr="table to be fille with data concerning   leaves and roots condition because of acid rain"/>
          <p:cNvGraphicFramePr>
            <a:graphicFrameLocks noGrp="1"/>
          </p:cNvGraphicFramePr>
          <p:nvPr>
            <p:extLst>
              <p:ext uri="{D42A27DB-BD31-4B8C-83A1-F6EECF244321}">
                <p14:modId xmlns:p14="http://schemas.microsoft.com/office/powerpoint/2010/main" val="1204193032"/>
              </p:ext>
            </p:extLst>
          </p:nvPr>
        </p:nvGraphicFramePr>
        <p:xfrm>
          <a:off x="1547664" y="2060848"/>
          <a:ext cx="6096000" cy="1371600"/>
        </p:xfrm>
        <a:graphic>
          <a:graphicData uri="http://schemas.openxmlformats.org/drawingml/2006/table">
            <a:tbl>
              <a:tblPr firstRow="1">
                <a:tableStyleId>{35758FB7-9AC5-4552-8A53-C91805E547FA}</a:tableStyleId>
              </a:tblPr>
              <a:tblGrid>
                <a:gridCol w="1219200"/>
                <a:gridCol w="1219200"/>
                <a:gridCol w="1219200"/>
                <a:gridCol w="1219200"/>
                <a:gridCol w="1219200"/>
              </a:tblGrid>
              <a:tr h="2995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1" i="0" u="none" strike="noStrike" cap="none" normalizeH="0" baseline="0" dirty="0" smtClean="0">
                        <a:ln>
                          <a:noFill/>
                        </a:ln>
                        <a:solidFill>
                          <a:srgbClr val="FFFFFF"/>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Leaves (Macro)</a:t>
                      </a:r>
                      <a:endParaRPr kumimoji="0" lang="el-GR" altLang="en-US" sz="1800" b="1" i="0" u="none" strike="noStrike" cap="none" normalizeH="0" baseline="0" dirty="0" smtClean="0">
                        <a:ln>
                          <a:noFill/>
                        </a:ln>
                        <a:solidFill>
                          <a:srgbClr val="FFFFFF"/>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Leaves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(Micro)</a:t>
                      </a:r>
                      <a:endParaRPr kumimoji="0" lang="el-GR" altLang="en-US" sz="1800" b="1" i="0" u="none" strike="noStrike" cap="none" normalizeH="0" baseline="0" dirty="0" smtClean="0">
                        <a:ln>
                          <a:noFill/>
                        </a:ln>
                        <a:solidFill>
                          <a:srgbClr val="FFFFFF"/>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Roots (Macro)</a:t>
                      </a:r>
                      <a:endParaRPr kumimoji="0" lang="el-GR" altLang="en-US" sz="1800" b="1" i="0" u="none" strike="noStrike" cap="none" normalizeH="0" baseline="0" dirty="0" smtClean="0">
                        <a:ln>
                          <a:noFill/>
                        </a:ln>
                        <a:solidFill>
                          <a:srgbClr val="FFFFFF"/>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Roots (Micro)</a:t>
                      </a:r>
                      <a:endParaRPr kumimoji="0" lang="el-GR" altLang="en-US" sz="1800" b="1" i="0" u="none" strike="noStrike" cap="none" normalizeH="0" baseline="0" dirty="0" smtClean="0">
                        <a:ln>
                          <a:noFill/>
                        </a:ln>
                        <a:solidFill>
                          <a:srgbClr val="FFFFFF"/>
                        </a:solidFill>
                        <a:effectLst/>
                        <a:latin typeface="Arial" panose="020B0604020202020204" pitchFamily="34" charset="0"/>
                      </a:endParaRPr>
                    </a:p>
                  </a:txBody>
                  <a:tcPr horzOverflow="overflow"/>
                </a:tc>
              </a:tr>
              <a:tr h="17382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1</a:t>
                      </a:r>
                      <a:r>
                        <a:rPr kumimoji="0" lang="en-US" altLang="en-US" sz="1800" u="none" strike="noStrike" cap="none" normalizeH="0" baseline="30000" dirty="0" smtClean="0">
                          <a:ln>
                            <a:noFill/>
                          </a:ln>
                          <a:effectLst/>
                        </a:rPr>
                        <a:t>st</a:t>
                      </a:r>
                      <a:r>
                        <a:rPr kumimoji="0" lang="en-US" altLang="en-US" sz="1800" u="none" strike="noStrike" cap="none" normalizeH="0" baseline="0" dirty="0" smtClean="0">
                          <a:ln>
                            <a:noFill/>
                          </a:ln>
                          <a:effectLst/>
                        </a:rPr>
                        <a:t>  plant</a:t>
                      </a: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r>
              <a:tr h="17382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2nd plant</a:t>
                      </a: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tc>
              </a:tr>
            </a:tbl>
          </a:graphicData>
        </a:graphic>
      </p:graphicFrame>
    </p:spTree>
    <p:extLst>
      <p:ext uri="{BB962C8B-B14F-4D97-AF65-F5344CB8AC3E}">
        <p14:creationId xmlns:p14="http://schemas.microsoft.com/office/powerpoint/2010/main" val="61602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Rectangle 33"/>
          <p:cNvSpPr>
            <a:spLocks noGrp="1" noChangeArrowheads="1"/>
          </p:cNvSpPr>
          <p:nvPr>
            <p:ph type="title"/>
          </p:nvPr>
        </p:nvSpPr>
        <p:spPr/>
        <p:txBody>
          <a:bodyPr/>
          <a:lstStyle/>
          <a:p>
            <a:pPr eaLnBrk="1" hangingPunct="1"/>
            <a:r>
              <a:rPr lang="de-DE" altLang="en-US" dirty="0" err="1" smtClean="0"/>
              <a:t>Explain</a:t>
            </a:r>
            <a:endParaRPr lang="de-DE" altLang="en-US" dirty="0" smtClean="0"/>
          </a:p>
        </p:txBody>
      </p:sp>
      <p:sp>
        <p:nvSpPr>
          <p:cNvPr id="2" name="Content Placeholder 1"/>
          <p:cNvSpPr>
            <a:spLocks noGrp="1"/>
          </p:cNvSpPr>
          <p:nvPr>
            <p:ph idx="1"/>
          </p:nvPr>
        </p:nvSpPr>
        <p:spPr/>
        <p:txBody>
          <a:bodyPr>
            <a:normAutofit fontScale="70000" lnSpcReduction="20000"/>
          </a:bodyPr>
          <a:lstStyle/>
          <a:p>
            <a:pPr marL="0" indent="0">
              <a:lnSpc>
                <a:spcPct val="80000"/>
              </a:lnSpc>
              <a:buNone/>
            </a:pPr>
            <a:r>
              <a:rPr lang="en-US" altLang="en-US" dirty="0"/>
              <a:t>Students explain if the hypotheses were clearly proven by </a:t>
            </a:r>
            <a:r>
              <a:rPr lang="en-US" altLang="en-US" dirty="0" smtClean="0"/>
              <a:t>the </a:t>
            </a:r>
            <a:r>
              <a:rPr lang="en-US" altLang="en-US" dirty="0"/>
              <a:t>experiments and reach the conclusion by filling the gaps of</a:t>
            </a:r>
          </a:p>
          <a:p>
            <a:pPr marL="0" indent="0">
              <a:lnSpc>
                <a:spcPct val="80000"/>
              </a:lnSpc>
              <a:buNone/>
            </a:pPr>
            <a:r>
              <a:rPr lang="en-US" altLang="en-US" dirty="0"/>
              <a:t> the following .</a:t>
            </a:r>
            <a:endParaRPr lang="en-US" altLang="en-US" u="sng" dirty="0"/>
          </a:p>
          <a:p>
            <a:pPr marL="0" indent="0">
              <a:lnSpc>
                <a:spcPct val="80000"/>
              </a:lnSpc>
              <a:buNone/>
            </a:pPr>
            <a:r>
              <a:rPr lang="en-US" altLang="en-US" dirty="0"/>
              <a:t>There are many theories about the effects of acid rain on plants and forests .</a:t>
            </a:r>
          </a:p>
          <a:p>
            <a:pPr marL="0" indent="0">
              <a:lnSpc>
                <a:spcPct val="80000"/>
              </a:lnSpc>
              <a:buNone/>
            </a:pPr>
            <a:r>
              <a:rPr lang="en-US" altLang="en-US" dirty="0"/>
              <a:t>Stem theory</a:t>
            </a:r>
            <a:r>
              <a:rPr lang="el-GR" altLang="en-US" dirty="0"/>
              <a:t> </a:t>
            </a:r>
            <a:r>
              <a:rPr lang="en-US" altLang="en-US" dirty="0"/>
              <a:t>supports that leaves are primary affected by ozone and this is deteriorated by acid rain</a:t>
            </a:r>
          </a:p>
          <a:p>
            <a:pPr marL="0" indent="0">
              <a:lnSpc>
                <a:spcPct val="80000"/>
              </a:lnSpc>
              <a:buNone/>
            </a:pPr>
            <a:r>
              <a:rPr lang="en-US" altLang="en-US" dirty="0"/>
              <a:t>Root theory supports that </a:t>
            </a:r>
            <a:r>
              <a:rPr lang="en-US" altLang="en-US" u="sng" dirty="0"/>
              <a:t>roots </a:t>
            </a:r>
            <a:r>
              <a:rPr lang="en-US" altLang="en-US" dirty="0"/>
              <a:t>are </a:t>
            </a:r>
            <a:r>
              <a:rPr lang="en-US" altLang="en-US" u="sng" dirty="0"/>
              <a:t>destroyed</a:t>
            </a:r>
            <a:r>
              <a:rPr lang="en-US" altLang="en-US" dirty="0"/>
              <a:t> by low pH and so nutritional elements can not be transferred.</a:t>
            </a:r>
          </a:p>
          <a:p>
            <a:pPr marL="0" indent="0">
              <a:lnSpc>
                <a:spcPct val="80000"/>
              </a:lnSpc>
              <a:buNone/>
            </a:pPr>
            <a:r>
              <a:rPr lang="en-US" altLang="en-US" dirty="0"/>
              <a:t>Multiple tension theory supports that there are more factors responsible for the  growth deficiency such as air pollution for the last  decades</a:t>
            </a:r>
          </a:p>
          <a:p>
            <a:pPr marL="0" indent="0">
              <a:lnSpc>
                <a:spcPct val="80000"/>
              </a:lnSpc>
              <a:buNone/>
            </a:pPr>
            <a:r>
              <a:rPr lang="en-US" altLang="en-US" dirty="0"/>
              <a:t>Acid rain does not usually kill trees </a:t>
            </a:r>
            <a:r>
              <a:rPr lang="en-US" altLang="en-US" u="sng" dirty="0"/>
              <a:t>directly.</a:t>
            </a:r>
            <a:r>
              <a:rPr lang="en-US" altLang="en-US" dirty="0"/>
              <a:t> Instead, it is more likely to </a:t>
            </a:r>
            <a:r>
              <a:rPr lang="en-US" altLang="en-US" u="sng" dirty="0"/>
              <a:t>weaken</a:t>
            </a:r>
            <a:r>
              <a:rPr lang="en-US" altLang="en-US" dirty="0"/>
              <a:t> trees by </a:t>
            </a:r>
            <a:r>
              <a:rPr lang="en-US" altLang="en-US" u="sng" dirty="0"/>
              <a:t>damaging</a:t>
            </a:r>
            <a:r>
              <a:rPr lang="en-US" altLang="en-US" dirty="0"/>
              <a:t> their leaves, limiting the nutrients available to them, or exposing them to toxic substances slowly released from the soil. Quite often, injury or death of trees is a result of these effects of acid rain in combination with one or more additional threats.</a:t>
            </a:r>
          </a:p>
          <a:p>
            <a:endParaRPr lang="en-US" dirty="0"/>
          </a:p>
        </p:txBody>
      </p:sp>
    </p:spTree>
    <p:extLst>
      <p:ext uri="{BB962C8B-B14F-4D97-AF65-F5344CB8AC3E}">
        <p14:creationId xmlns:p14="http://schemas.microsoft.com/office/powerpoint/2010/main" val="287992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4" name="Rectangle 33"/>
          <p:cNvSpPr>
            <a:spLocks noGrp="1" noChangeArrowheads="1"/>
          </p:cNvSpPr>
          <p:nvPr>
            <p:ph type="title"/>
          </p:nvPr>
        </p:nvSpPr>
        <p:spPr/>
        <p:txBody>
          <a:bodyPr/>
          <a:lstStyle/>
          <a:p>
            <a:pPr eaLnBrk="1" hangingPunct="1"/>
            <a:r>
              <a:rPr lang="de-DE" altLang="en-US" smtClean="0"/>
              <a:t>Connect</a:t>
            </a:r>
          </a:p>
        </p:txBody>
      </p:sp>
      <p:sp>
        <p:nvSpPr>
          <p:cNvPr id="10260" name="Text Box 35"/>
          <p:cNvSpPr txBox="1">
            <a:spLocks noChangeArrowheads="1"/>
          </p:cNvSpPr>
          <p:nvPr/>
        </p:nvSpPr>
        <p:spPr bwMode="auto">
          <a:xfrm>
            <a:off x="827533" y="1490008"/>
            <a:ext cx="7344867" cy="1938992"/>
          </a:xfrm>
          <a:prstGeom prst="rect">
            <a:avLst/>
          </a:prstGeom>
          <a:noFill/>
          <a:ln w="9525">
            <a:noFill/>
            <a:miter lim="800000"/>
            <a:headEnd/>
            <a:tailEnd/>
          </a:ln>
        </p:spPr>
        <p:txBody>
          <a:bodyPr wrap="square">
            <a:spAutoFit/>
          </a:bodyPr>
          <a:lstStyle/>
          <a:p>
            <a:pPr>
              <a:defRPr/>
            </a:pPr>
            <a:r>
              <a:rPr lang="de-DE" sz="2400" dirty="0">
                <a:solidFill>
                  <a:schemeClr val="tx2">
                    <a:lumMod val="50000"/>
                  </a:schemeClr>
                </a:solidFill>
              </a:rPr>
              <a:t>Students will here connect the effect of acid rain to the effect of acids on marbles (prior knowledge) witch are also afected by acid rain. Moreover there will be a comparrison to show that if acid rain destroys rock what it can really do to an organism</a:t>
            </a:r>
          </a:p>
        </p:txBody>
      </p:sp>
    </p:spTree>
    <p:extLst>
      <p:ext uri="{BB962C8B-B14F-4D97-AF65-F5344CB8AC3E}">
        <p14:creationId xmlns:p14="http://schemas.microsoft.com/office/powerpoint/2010/main" val="378960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33"/>
          <p:cNvSpPr>
            <a:spLocks noGrp="1" noChangeArrowheads="1"/>
          </p:cNvSpPr>
          <p:nvPr>
            <p:ph type="title"/>
          </p:nvPr>
        </p:nvSpPr>
        <p:spPr/>
        <p:txBody>
          <a:bodyPr/>
          <a:lstStyle/>
          <a:p>
            <a:pPr eaLnBrk="1" hangingPunct="1"/>
            <a:r>
              <a:rPr lang="en-US" altLang="en-US" dirty="0" smtClean="0"/>
              <a:t>Communicate </a:t>
            </a:r>
          </a:p>
        </p:txBody>
      </p:sp>
      <p:sp>
        <p:nvSpPr>
          <p:cNvPr id="4" name="Content Placeholder 3"/>
          <p:cNvSpPr>
            <a:spLocks noGrp="1"/>
          </p:cNvSpPr>
          <p:nvPr>
            <p:ph idx="1"/>
          </p:nvPr>
        </p:nvSpPr>
        <p:spPr>
          <a:xfrm>
            <a:off x="464156" y="1495325"/>
            <a:ext cx="8229600" cy="4525963"/>
          </a:xfrm>
        </p:spPr>
        <p:txBody>
          <a:bodyPr/>
          <a:lstStyle/>
          <a:p>
            <a:pPr marL="0" indent="0">
              <a:buNone/>
            </a:pPr>
            <a:r>
              <a:rPr lang="en-US" dirty="0" smtClean="0"/>
              <a:t>Acid rain cycle </a:t>
            </a:r>
          </a:p>
          <a:p>
            <a:pPr marL="0" indent="0">
              <a:buNone/>
            </a:pPr>
            <a:r>
              <a:rPr lang="en-US" dirty="0" smtClean="0">
                <a:hlinkClick r:id="rId2"/>
              </a:rPr>
              <a:t>secondaryscience4all.com</a:t>
            </a:r>
            <a:endParaRPr lang="en-US" dirty="0"/>
          </a:p>
        </p:txBody>
      </p:sp>
      <p:pic>
        <p:nvPicPr>
          <p:cNvPr id="1030" name="Picture 6" descr="photo, Acid Rain cycle. Factory emissions of sulfur dioxide and oxides of nitrogen causing acid 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860" y="2924944"/>
            <a:ext cx="4519388" cy="315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3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2" name="Rectangle 33"/>
          <p:cNvSpPr>
            <a:spLocks noGrp="1" noChangeArrowheads="1"/>
          </p:cNvSpPr>
          <p:nvPr>
            <p:ph type="title"/>
          </p:nvPr>
        </p:nvSpPr>
        <p:spPr/>
        <p:txBody>
          <a:bodyPr/>
          <a:lstStyle/>
          <a:p>
            <a:pPr eaLnBrk="1" hangingPunct="1"/>
            <a:r>
              <a:rPr lang="de-DE" altLang="en-US" smtClean="0"/>
              <a:t>Reflect</a:t>
            </a:r>
          </a:p>
        </p:txBody>
      </p:sp>
      <p:sp>
        <p:nvSpPr>
          <p:cNvPr id="12308" name="Text Box 35"/>
          <p:cNvSpPr txBox="1">
            <a:spLocks noChangeArrowheads="1"/>
          </p:cNvSpPr>
          <p:nvPr/>
        </p:nvSpPr>
        <p:spPr bwMode="auto">
          <a:xfrm>
            <a:off x="827584" y="1452260"/>
            <a:ext cx="7272263" cy="3200876"/>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latin typeface="+mn-lt"/>
              </a:rPr>
              <a:t>Moreover students will be asked so as, not only to reconsider their ideas but also to see WHY they do </a:t>
            </a:r>
            <a:r>
              <a:rPr lang="en-US" altLang="en-US" sz="2800" dirty="0" smtClean="0">
                <a:latin typeface="+mn-lt"/>
              </a:rPr>
              <a:t>this</a:t>
            </a:r>
          </a:p>
          <a:p>
            <a:pPr eaLnBrk="1" hangingPunct="1"/>
            <a:endParaRPr lang="en-US" altLang="en-US" sz="2800" dirty="0" smtClean="0">
              <a:latin typeface="+mn-lt"/>
            </a:endParaRPr>
          </a:p>
          <a:p>
            <a:r>
              <a:rPr lang="en-US" sz="2400" dirty="0">
                <a:latin typeface="+mn-lt"/>
              </a:rPr>
              <a:t>What did you think about acid rain? </a:t>
            </a:r>
          </a:p>
          <a:p>
            <a:r>
              <a:rPr lang="en-US" sz="2400" dirty="0">
                <a:latin typeface="+mn-lt"/>
              </a:rPr>
              <a:t>What do you think now? </a:t>
            </a:r>
          </a:p>
          <a:p>
            <a:r>
              <a:rPr lang="en-US" sz="2400" dirty="0">
                <a:latin typeface="+mn-lt"/>
              </a:rPr>
              <a:t>What helped you change your mind?</a:t>
            </a:r>
          </a:p>
          <a:p>
            <a:pPr eaLnBrk="1" hangingPunct="1"/>
            <a:endParaRPr lang="en-US" altLang="en-US" dirty="0">
              <a:latin typeface="+mn-lt"/>
            </a:endParaRPr>
          </a:p>
        </p:txBody>
      </p:sp>
    </p:spTree>
    <p:extLst>
      <p:ext uri="{BB962C8B-B14F-4D97-AF65-F5344CB8AC3E}">
        <p14:creationId xmlns:p14="http://schemas.microsoft.com/office/powerpoint/2010/main" val="2141219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Rectangle 33"/>
          <p:cNvSpPr>
            <a:spLocks noGrp="1" noChangeArrowheads="1"/>
          </p:cNvSpPr>
          <p:nvPr>
            <p:ph type="title"/>
          </p:nvPr>
        </p:nvSpPr>
        <p:spPr>
          <a:xfrm>
            <a:off x="457200" y="274638"/>
            <a:ext cx="8229600" cy="2578298"/>
          </a:xfrm>
        </p:spPr>
        <p:txBody>
          <a:bodyPr>
            <a:normAutofit/>
          </a:bodyPr>
          <a:lstStyle/>
          <a:p>
            <a:r>
              <a:rPr lang="en-US" altLang="en-US" dirty="0" smtClean="0">
                <a:latin typeface="Tahoma" panose="020B0604030504040204" pitchFamily="34" charset="0"/>
              </a:rPr>
              <a:t/>
            </a:r>
            <a:br>
              <a:rPr lang="en-US" altLang="en-US" dirty="0" smtClean="0">
                <a:latin typeface="Tahoma" panose="020B0604030504040204" pitchFamily="34" charset="0"/>
              </a:rPr>
            </a:br>
            <a:r>
              <a:rPr lang="en-US" altLang="en-US" dirty="0">
                <a:latin typeface="Tahoma" panose="020B0604030504040204" pitchFamily="34" charset="0"/>
              </a:rPr>
              <a:t/>
            </a:r>
            <a:br>
              <a:rPr lang="en-US" altLang="en-US" dirty="0">
                <a:latin typeface="Tahoma" panose="020B0604030504040204" pitchFamily="34" charset="0"/>
              </a:rPr>
            </a:br>
            <a:r>
              <a:rPr lang="en-US" altLang="en-US" dirty="0" smtClean="0">
                <a:latin typeface="Tahoma" panose="020B0604030504040204" pitchFamily="34" charset="0"/>
              </a:rPr>
              <a:t>End of presentation</a:t>
            </a:r>
            <a:endParaRPr lang="el-GR" altLang="en-US" dirty="0" smtClean="0"/>
          </a:p>
        </p:txBody>
      </p:sp>
    </p:spTree>
    <p:extLst>
      <p:ext uri="{BB962C8B-B14F-4D97-AF65-F5344CB8AC3E}">
        <p14:creationId xmlns:p14="http://schemas.microsoft.com/office/powerpoint/2010/main" val="697905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Acid Rain </a:t>
            </a:r>
            <a:endParaRPr lang="el-GR"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3019166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02547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959883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 </a:t>
            </a:r>
            <a:r>
              <a:rPr lang="el-GR" sz="2000" dirty="0"/>
              <a:t>Νεότερες θεωρητικές προσεγγίσεις». </a:t>
            </a:r>
            <a:r>
              <a:rPr lang="el-GR" sz="2000" dirty="0">
                <a:solidFill>
                  <a:srgbClr val="002060"/>
                </a:solidFill>
              </a:rPr>
              <a:t>Έκδοση: 1.0. Αθήνα 2014. </a:t>
            </a:r>
            <a:r>
              <a:rPr lang="el-GR" sz="2000" dirty="0"/>
              <a:t>Διαθέσιμο από τη δικτυακή διεύθυνση: </a:t>
            </a:r>
            <a:r>
              <a:rPr lang="en-US" sz="2000" u="sng">
                <a:hlinkClick r:id="rId3"/>
              </a:rPr>
              <a:t>opencourses.uoa.gr</a:t>
            </a:r>
            <a:endParaRPr lang="el-GR" sz="2000" u="sng"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a:t>
            </a:r>
            <a:r>
              <a:rPr lang="el-GR" sz="2000" dirty="0" smtClean="0"/>
              <a:t>αυτό κάνει χρήση των ακόλουθων έργων:</a:t>
            </a:r>
            <a:endParaRPr lang="el-GR" sz="2000" dirty="0"/>
          </a:p>
          <a:p>
            <a:pPr marL="0" indent="0">
              <a:buNone/>
            </a:pPr>
            <a:r>
              <a:rPr lang="el-GR" sz="2000" b="1" dirty="0" smtClean="0"/>
              <a:t>Κατηγορία: Εικόνες/Σχήματα/Διαγράμματα</a:t>
            </a:r>
            <a:r>
              <a:rPr lang="en-US" sz="2000" b="1" dirty="0" smtClean="0"/>
              <a:t>/</a:t>
            </a:r>
            <a:r>
              <a:rPr lang="el-GR" sz="2000" b="1" dirty="0" smtClean="0"/>
              <a:t>Φωτογραφίες</a:t>
            </a:r>
          </a:p>
          <a:p>
            <a:pPr marL="0" indent="0">
              <a:buNone/>
            </a:pPr>
            <a:r>
              <a:rPr lang="el-GR" sz="2000" dirty="0"/>
              <a:t>Εικόνα 1</a:t>
            </a:r>
            <a:r>
              <a:rPr lang="el-GR" sz="2000" dirty="0" smtClean="0"/>
              <a:t>: </a:t>
            </a:r>
            <a:r>
              <a:rPr lang="en-US" sz="2000" dirty="0" smtClean="0"/>
              <a:t>“pH scale”, </a:t>
            </a:r>
            <a:r>
              <a:rPr lang="el-GR" sz="2000" dirty="0" smtClean="0"/>
              <a:t>πηγή: </a:t>
            </a:r>
            <a:r>
              <a:rPr lang="en-US" altLang="en-US" sz="2000" dirty="0" smtClean="0">
                <a:hlinkClick r:id="rId3"/>
              </a:rPr>
              <a:t>http</a:t>
            </a:r>
            <a:r>
              <a:rPr lang="en-US" altLang="en-US" sz="2000" dirty="0">
                <a:hlinkClick r:id="rId3"/>
              </a:rPr>
              <a:t>://www.ns.ec.gc.ca/</a:t>
            </a:r>
            <a:r>
              <a:rPr lang="en-US" altLang="en-US" sz="2000" dirty="0"/>
              <a:t>) </a:t>
            </a:r>
            <a:r>
              <a:rPr lang="en-US" altLang="en-US" sz="2000" dirty="0" smtClean="0"/>
              <a:t> </a:t>
            </a:r>
            <a:endParaRPr lang="el-GR" sz="2000" dirty="0">
              <a:solidFill>
                <a:srgbClr val="FF0000"/>
              </a:solidFill>
            </a:endParaRPr>
          </a:p>
          <a:p>
            <a:pPr marL="0" indent="0">
              <a:buNone/>
            </a:pPr>
            <a:r>
              <a:rPr lang="el-GR" sz="2000" dirty="0"/>
              <a:t>Εικόνα 2</a:t>
            </a:r>
            <a:r>
              <a:rPr lang="el-GR" sz="2000" dirty="0" smtClean="0"/>
              <a:t>: </a:t>
            </a:r>
            <a:r>
              <a:rPr lang="en-US" sz="2000" dirty="0" smtClean="0"/>
              <a:t>“acid rain cycle”, </a:t>
            </a:r>
            <a:r>
              <a:rPr lang="el-GR" sz="2000" dirty="0" smtClean="0"/>
              <a:t>πηγή: </a:t>
            </a:r>
            <a:r>
              <a:rPr lang="en-US" sz="2000" dirty="0">
                <a:hlinkClick r:id="rId4"/>
              </a:rPr>
              <a:t>secondaryscience4all.com</a:t>
            </a:r>
            <a:endParaRPr lang="en-US" sz="2000" dirty="0"/>
          </a:p>
          <a:p>
            <a:pPr marL="0" indent="0">
              <a:buNone/>
            </a:pPr>
            <a:r>
              <a:rPr lang="el-GR" sz="2000" dirty="0" smtClean="0">
                <a:solidFill>
                  <a:srgbClr val="FF0000"/>
                </a:solidFill>
              </a:rPr>
              <a:t> </a:t>
            </a:r>
            <a:endParaRPr lang="el-GR" sz="2000" dirty="0">
              <a:solidFill>
                <a:srgbClr val="FF0000"/>
              </a:solidFill>
            </a:endParaRPr>
          </a:p>
          <a:p>
            <a:pPr marL="0" indent="0">
              <a:buNone/>
            </a:pPr>
            <a:endParaRPr lang="el-GR" sz="2000" b="1" dirty="0" smtClean="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a:t>
            </a:r>
            <a:r>
              <a:rPr lang="el-GR" sz="2000" dirty="0" smtClean="0"/>
              <a:t>δεν κάνει χρήση έργων τρίτων</a:t>
            </a:r>
            <a:r>
              <a:rPr lang="en-US" sz="2000" dirty="0" smtClean="0"/>
              <a:t>.</a:t>
            </a:r>
            <a:endParaRPr lang="el-GR" sz="2000" dirty="0"/>
          </a:p>
          <a:p>
            <a:pPr marL="0" indent="0">
              <a:buNone/>
            </a:pPr>
            <a:r>
              <a:rPr lang="el-GR" sz="2000" b="1" dirty="0" smtClean="0"/>
              <a:t>Κατηγορία: 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altLang="en-US" dirty="0" smtClean="0"/>
              <a:t>Educational scenario paradigms </a:t>
            </a:r>
          </a:p>
        </p:txBody>
      </p:sp>
      <p:sp>
        <p:nvSpPr>
          <p:cNvPr id="3075" name="Rectangle 3"/>
          <p:cNvSpPr>
            <a:spLocks noGrp="1" noChangeArrowheads="1"/>
          </p:cNvSpPr>
          <p:nvPr>
            <p:ph type="body" idx="1"/>
          </p:nvPr>
        </p:nvSpPr>
        <p:spPr>
          <a:xfrm>
            <a:off x="838200" y="1916832"/>
            <a:ext cx="8116888" cy="4114800"/>
          </a:xfrm>
        </p:spPr>
        <p:txBody>
          <a:bodyPr>
            <a:normAutofit fontScale="40000" lnSpcReduction="20000"/>
          </a:bodyPr>
          <a:lstStyle/>
          <a:p>
            <a:pPr marL="0" indent="0">
              <a:buNone/>
            </a:pPr>
            <a:r>
              <a:rPr lang="de-DE" altLang="en-US" sz="9300" b="1" dirty="0" err="1">
                <a:solidFill>
                  <a:schemeClr val="tx2">
                    <a:lumMod val="60000"/>
                    <a:lumOff val="40000"/>
                  </a:schemeClr>
                </a:solidFill>
                <a:latin typeface="Arial Narrow" panose="020B0606020202030204" pitchFamily="34" charset="0"/>
              </a:rPr>
              <a:t>Acid</a:t>
            </a:r>
            <a:r>
              <a:rPr lang="de-DE" altLang="en-US" sz="9300" b="1" dirty="0">
                <a:solidFill>
                  <a:schemeClr val="tx2">
                    <a:lumMod val="60000"/>
                    <a:lumOff val="40000"/>
                  </a:schemeClr>
                </a:solidFill>
                <a:latin typeface="Arial Narrow" panose="020B0606020202030204" pitchFamily="34" charset="0"/>
              </a:rPr>
              <a:t> Rain </a:t>
            </a:r>
            <a:endParaRPr lang="de-DE" altLang="en-US" sz="9300" b="1" dirty="0" smtClean="0">
              <a:latin typeface="Arial Narrow" panose="020B0606020202030204" pitchFamily="34" charset="0"/>
            </a:endParaRPr>
          </a:p>
          <a:p>
            <a:pPr marL="0" indent="0">
              <a:buNone/>
            </a:pPr>
            <a:r>
              <a:rPr lang="de-DE" altLang="en-US" sz="5400" b="1" dirty="0" smtClean="0">
                <a:latin typeface="Arial Narrow" panose="020B0606020202030204" pitchFamily="34" charset="0"/>
              </a:rPr>
              <a:t> </a:t>
            </a:r>
            <a:r>
              <a:rPr lang="de-DE" altLang="en-US" sz="5400" b="1" dirty="0">
                <a:latin typeface="Arial Narrow" panose="020B0606020202030204" pitchFamily="34" charset="0"/>
              </a:rPr>
              <a:t>An IBSE Best Practice</a:t>
            </a:r>
            <a:br>
              <a:rPr lang="de-DE" altLang="en-US" sz="5400" b="1" dirty="0">
                <a:latin typeface="Arial Narrow" panose="020B0606020202030204" pitchFamily="34" charset="0"/>
              </a:rPr>
            </a:br>
            <a:r>
              <a:rPr lang="de-DE" altLang="en-US" sz="5400" b="1" dirty="0">
                <a:latin typeface="Arial Narrow" panose="020B0606020202030204" pitchFamily="34" charset="0"/>
              </a:rPr>
              <a:t>	     	</a:t>
            </a:r>
            <a:r>
              <a:rPr lang="de-DE" altLang="en-US" sz="6000" b="1" dirty="0" err="1">
                <a:latin typeface="Arial Narrow" panose="020B0606020202030204" pitchFamily="34" charset="0"/>
              </a:rPr>
              <a:t>Author:Aikaterini</a:t>
            </a:r>
            <a:r>
              <a:rPr lang="de-DE" altLang="en-US" sz="6000" b="1" dirty="0">
                <a:latin typeface="Arial Narrow" panose="020B0606020202030204" pitchFamily="34" charset="0"/>
              </a:rPr>
              <a:t> Maria Rosi</a:t>
            </a:r>
          </a:p>
          <a:p>
            <a:pPr marL="0" indent="0">
              <a:buNone/>
            </a:pPr>
            <a:r>
              <a:rPr lang="de-DE" altLang="en-US" sz="6000" b="1" dirty="0">
                <a:latin typeface="Arial Narrow" panose="020B0606020202030204" pitchFamily="34" charset="0"/>
              </a:rPr>
              <a:t>	     	Grade:9,11</a:t>
            </a:r>
          </a:p>
          <a:p>
            <a:pPr marL="0" indent="0">
              <a:buNone/>
            </a:pPr>
            <a:r>
              <a:rPr lang="de-DE" altLang="en-US" sz="6000" b="1" dirty="0">
                <a:latin typeface="Arial Narrow" panose="020B0606020202030204" pitchFamily="34" charset="0"/>
              </a:rPr>
              <a:t>	     	</a:t>
            </a:r>
            <a:r>
              <a:rPr lang="de-DE" altLang="en-US" sz="6000" b="1" dirty="0" err="1">
                <a:latin typeface="Arial Narrow" panose="020B0606020202030204" pitchFamily="34" charset="0"/>
              </a:rPr>
              <a:t>Subject:Chemistry</a:t>
            </a:r>
            <a:r>
              <a:rPr lang="de-DE" altLang="en-US" sz="6000" b="1" dirty="0">
                <a:latin typeface="Arial Narrow" panose="020B0606020202030204" pitchFamily="34" charset="0"/>
              </a:rPr>
              <a:t>- </a:t>
            </a:r>
            <a:r>
              <a:rPr lang="de-DE" altLang="en-US" sz="6000" b="1" dirty="0" err="1">
                <a:latin typeface="Arial Narrow" panose="020B0606020202030204" pitchFamily="34" charset="0"/>
              </a:rPr>
              <a:t>Biology</a:t>
            </a:r>
            <a:r>
              <a:rPr lang="de-DE" altLang="en-US" sz="6000" b="1" dirty="0">
                <a:latin typeface="Arial Narrow" panose="020B0606020202030204" pitchFamily="34" charset="0"/>
              </a:rPr>
              <a:t>  </a:t>
            </a:r>
          </a:p>
          <a:p>
            <a:pPr marL="0" indent="0">
              <a:buNone/>
            </a:pPr>
            <a:endParaRPr lang="de-DE" altLang="en-US" sz="5000" b="1" dirty="0">
              <a:latin typeface="Arial Narrow" panose="020B0606020202030204" pitchFamily="34" charset="0"/>
            </a:endParaRPr>
          </a:p>
          <a:p>
            <a:pPr marL="0" indent="0" algn="ctr">
              <a:buNone/>
            </a:pPr>
            <a:r>
              <a:rPr lang="en-US" altLang="en-US" sz="5000" b="1" dirty="0">
                <a:latin typeface="Arial Narrow" panose="020B0606020202030204" pitchFamily="34" charset="0"/>
              </a:rPr>
              <a:t>Best Practices in Inquiry Based Science Education</a:t>
            </a:r>
          </a:p>
          <a:p>
            <a:pPr marL="0" indent="0" algn="ctr">
              <a:buNone/>
            </a:pPr>
            <a:r>
              <a:rPr lang="en-US" altLang="en-US" sz="5000" dirty="0">
                <a:latin typeface="Arial Narrow" panose="020B0606020202030204" pitchFamily="34" charset="0"/>
              </a:rPr>
              <a:t>Pathway  Summer School 2013 </a:t>
            </a:r>
          </a:p>
          <a:p>
            <a:pPr marL="0" indent="0" algn="ctr">
              <a:buNone/>
            </a:pPr>
            <a:r>
              <a:rPr lang="en-US" altLang="en-US" sz="5000" dirty="0">
                <a:latin typeface="Arial Narrow" panose="020B0606020202030204" pitchFamily="34" charset="0"/>
              </a:rPr>
              <a:t>Crete Greece 30/6 – 05/07</a:t>
            </a:r>
            <a:endParaRPr lang="en-US" altLang="en-US" sz="5000" dirty="0" smtClean="0">
              <a:latin typeface="+mj-lt"/>
            </a:endParaRPr>
          </a:p>
        </p:txBody>
      </p:sp>
    </p:spTree>
    <p:extLst>
      <p:ext uri="{BB962C8B-B14F-4D97-AF65-F5344CB8AC3E}">
        <p14:creationId xmlns:p14="http://schemas.microsoft.com/office/powerpoint/2010/main" val="159223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2"/>
          <p:cNvSpPr>
            <a:spLocks noGrp="1" noChangeArrowheads="1"/>
          </p:cNvSpPr>
          <p:nvPr>
            <p:ph type="title"/>
          </p:nvPr>
        </p:nvSpPr>
        <p:spPr/>
        <p:txBody>
          <a:bodyPr/>
          <a:lstStyle/>
          <a:p>
            <a:pPr eaLnBrk="1" hangingPunct="1"/>
            <a:r>
              <a:rPr lang="de-DE" altLang="en-US" b="1" dirty="0" smtClean="0"/>
              <a:t>IBSE in 7 </a:t>
            </a:r>
            <a:r>
              <a:rPr lang="de-DE" altLang="en-US" b="1" dirty="0" err="1" smtClean="0"/>
              <a:t>steps</a:t>
            </a:r>
            <a:r>
              <a:rPr lang="de-DE" altLang="en-US" dirty="0" smtClean="0"/>
              <a:t> </a:t>
            </a:r>
          </a:p>
        </p:txBody>
      </p:sp>
      <p:sp>
        <p:nvSpPr>
          <p:cNvPr id="3083" name="Line 13" descr="βέλος που δείχνει κατεύθυνση προς τα κάτω "/>
          <p:cNvSpPr>
            <a:spLocks noChangeShapeType="1"/>
          </p:cNvSpPr>
          <p:nvPr/>
        </p:nvSpPr>
        <p:spPr bwMode="auto">
          <a:xfrm>
            <a:off x="594866" y="2132856"/>
            <a:ext cx="4535488" cy="3744913"/>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918902" y="2132856"/>
            <a:ext cx="7757554" cy="3464603"/>
          </a:xfrm>
          <a:prstGeom prst="rect">
            <a:avLst/>
          </a:prstGeom>
        </p:spPr>
        <p:txBody>
          <a:bodyPr wrap="square">
            <a:spAutoFit/>
          </a:bodyPr>
          <a:lstStyle/>
          <a:p>
            <a:pPr>
              <a:lnSpc>
                <a:spcPct val="107000"/>
              </a:lnSpc>
              <a:spcAft>
                <a:spcPts val="800"/>
              </a:spcAft>
            </a:pPr>
            <a:r>
              <a:rPr lang="de-DE" b="1" dirty="0" err="1">
                <a:latin typeface="Calibri" panose="020F0502020204030204" pitchFamily="34" charset="0"/>
                <a:ea typeface="PMingLiU" panose="02020500000000000000" pitchFamily="18" charset="-120"/>
                <a:cs typeface="Arial" panose="020B0604020202020204" pitchFamily="34" charset="0"/>
              </a:rPr>
              <a:t>Question</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r>
              <a:rPr lang="de-DE" b="1" dirty="0" err="1">
                <a:latin typeface="Calibri" panose="020F0502020204030204" pitchFamily="34" charset="0"/>
                <a:ea typeface="PMingLiU" panose="02020500000000000000" pitchFamily="18" charset="-120"/>
                <a:cs typeface="Arial" panose="020B0604020202020204" pitchFamily="34" charset="0"/>
              </a:rPr>
              <a:t>Evidence</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Analyse</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r>
              <a:rPr lang="de-DE" b="1" dirty="0" err="1">
                <a:latin typeface="Calibri" panose="020F0502020204030204" pitchFamily="34" charset="0"/>
                <a:ea typeface="PMingLiU" panose="02020500000000000000" pitchFamily="18" charset="-120"/>
                <a:cs typeface="Arial" panose="020B0604020202020204" pitchFamily="34" charset="0"/>
              </a:rPr>
              <a:t>Explain</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r>
              <a:rPr lang="de-DE" b="1" dirty="0" smtClean="0">
                <a:latin typeface="Calibri" panose="020F0502020204030204" pitchFamily="34" charset="0"/>
                <a:ea typeface="PMingLiU" panose="02020500000000000000" pitchFamily="18" charset="-120"/>
                <a:cs typeface="Arial" panose="020B0604020202020204" pitchFamily="34" charset="0"/>
              </a:rPr>
              <a:t>Connect</a:t>
            </a:r>
            <a:r>
              <a:rPr lang="el-GR" b="1" dirty="0" smtClean="0">
                <a:latin typeface="Calibri" panose="020F0502020204030204" pitchFamily="34" charset="0"/>
                <a:ea typeface="PMingLiU" panose="02020500000000000000" pitchFamily="18" charset="-120"/>
                <a:cs typeface="Arial" panose="020B0604020202020204" pitchFamily="34" charset="0"/>
              </a:rPr>
              <a:t>                                                                                           </a:t>
            </a:r>
            <a:r>
              <a:rPr lang="de-DE" b="1" dirty="0">
                <a:latin typeface="Calibri" panose="020F0502020204030204" pitchFamily="34" charset="0"/>
                <a:ea typeface="PMingLiU" panose="02020500000000000000" pitchFamily="18" charset="-120"/>
                <a:cs typeface="Arial" panose="020B0604020202020204" pitchFamily="34" charset="0"/>
              </a:rPr>
              <a:t>				</a:t>
            </a:r>
            <a:r>
              <a:rPr lang="el-GR" b="1" dirty="0" smtClean="0">
                <a:latin typeface="Calibri" panose="020F0502020204030204" pitchFamily="34" charset="0"/>
                <a:ea typeface="PMingLiU" panose="02020500000000000000" pitchFamily="18" charset="-120"/>
                <a:cs typeface="Arial" panose="020B0604020202020204" pitchFamily="34" charset="0"/>
              </a:rPr>
              <a:t>                     </a:t>
            </a:r>
            <a:r>
              <a:rPr lang="en-US" b="1" dirty="0" smtClean="0">
                <a:latin typeface="Calibri" panose="020F0502020204030204" pitchFamily="34" charset="0"/>
                <a:ea typeface="PMingLiU" panose="02020500000000000000" pitchFamily="18" charset="-120"/>
                <a:cs typeface="Arial" panose="020B0604020202020204" pitchFamily="34" charset="0"/>
              </a:rPr>
              <a:t>Communicate</a:t>
            </a:r>
            <a:r>
              <a:rPr lang="el-GR" b="1" dirty="0" smtClean="0">
                <a:latin typeface="Calibri" panose="020F0502020204030204" pitchFamily="34" charset="0"/>
                <a:ea typeface="PMingLiU" panose="02020500000000000000" pitchFamily="18" charset="-120"/>
                <a:cs typeface="Arial" panose="020B0604020202020204" pitchFamily="34" charset="0"/>
              </a:rPr>
              <a:t>                                               </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endParaRPr lang="de-DE" b="1" dirty="0" smtClean="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de-DE" b="1" dirty="0">
                <a:latin typeface="Calibri" panose="020F0502020204030204" pitchFamily="34" charset="0"/>
                <a:ea typeface="PMingLiU" panose="02020500000000000000" pitchFamily="18" charset="-120"/>
                <a:cs typeface="Arial" panose="020B0604020202020204" pitchFamily="34" charset="0"/>
              </a:rPr>
              <a:t> </a:t>
            </a:r>
            <a:r>
              <a:rPr lang="de-DE" b="1" dirty="0" smtClean="0">
                <a:latin typeface="Calibri" panose="020F0502020204030204" pitchFamily="34" charset="0"/>
                <a:ea typeface="PMingLiU" panose="02020500000000000000" pitchFamily="18" charset="-120"/>
                <a:cs typeface="Arial" panose="020B0604020202020204" pitchFamily="34" charset="0"/>
              </a:rPr>
              <a:t>                                                                                                                 </a:t>
            </a:r>
            <a:r>
              <a:rPr lang="de-DE" b="1" dirty="0" err="1" smtClean="0">
                <a:latin typeface="Calibri" panose="020F0502020204030204" pitchFamily="34" charset="0"/>
                <a:ea typeface="PMingLiU" panose="02020500000000000000" pitchFamily="18" charset="-120"/>
                <a:cs typeface="Arial" panose="020B0604020202020204" pitchFamily="34" charset="0"/>
              </a:rPr>
              <a:t>Reflect</a:t>
            </a:r>
            <a:endParaRPr lang="en-US" dirty="0">
              <a:latin typeface="Calibri" panose="020F0502020204030204" pitchFamily="34" charset="0"/>
              <a:ea typeface="PMingLiU" panose="02020500000000000000" pitchFamily="18" charset="-120"/>
              <a:cs typeface="Arial" panose="020B0604020202020204" pitchFamily="34" charset="0"/>
            </a:endParaRPr>
          </a:p>
          <a:p>
            <a:pPr>
              <a:lnSpc>
                <a:spcPct val="107000"/>
              </a:lnSpc>
              <a:spcAft>
                <a:spcPts val="800"/>
              </a:spcAft>
            </a:pPr>
            <a:r>
              <a:rPr lang="en-US" dirty="0">
                <a:latin typeface="Calibri" panose="020F0502020204030204" pitchFamily="34" charset="0"/>
                <a:ea typeface="PMingLiU" panose="02020500000000000000" pitchFamily="18" charset="-120"/>
                <a:cs typeface="Arial" panose="020B0604020202020204" pitchFamily="34" charset="0"/>
              </a:rPr>
              <a:t> </a:t>
            </a:r>
            <a:endParaRPr lang="en-US" dirty="0">
              <a:effectLst/>
              <a:latin typeface="Calibri" panose="020F050202020403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634768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de-DE" altLang="en-US" dirty="0" err="1"/>
              <a:t>Required</a:t>
            </a:r>
            <a:r>
              <a:rPr lang="de-DE" altLang="en-US" dirty="0"/>
              <a:t> Knowledge</a:t>
            </a:r>
            <a:endParaRPr lang="en-US" altLang="en-US" dirty="0" smtClean="0"/>
          </a:p>
        </p:txBody>
      </p:sp>
      <p:sp>
        <p:nvSpPr>
          <p:cNvPr id="3075" name="Rectangle 3"/>
          <p:cNvSpPr>
            <a:spLocks noGrp="1" noChangeArrowheads="1"/>
          </p:cNvSpPr>
          <p:nvPr>
            <p:ph type="body" idx="1"/>
          </p:nvPr>
        </p:nvSpPr>
        <p:spPr>
          <a:xfrm>
            <a:off x="838200" y="2017713"/>
            <a:ext cx="8116888" cy="4114800"/>
          </a:xfrm>
        </p:spPr>
        <p:txBody>
          <a:bodyPr>
            <a:normAutofit/>
          </a:bodyPr>
          <a:lstStyle/>
          <a:p>
            <a:pPr marL="0" indent="0">
              <a:spcBef>
                <a:spcPct val="50000"/>
              </a:spcBef>
              <a:buNone/>
            </a:pPr>
            <a:r>
              <a:rPr lang="en-GB" altLang="en-US" sz="2800" dirty="0"/>
              <a:t>Students must be familiar with the terms:</a:t>
            </a:r>
          </a:p>
          <a:p>
            <a:pPr>
              <a:spcBef>
                <a:spcPct val="50000"/>
              </a:spcBef>
            </a:pPr>
            <a:r>
              <a:rPr lang="en-GB" altLang="en-US" sz="2800" dirty="0"/>
              <a:t>Acid </a:t>
            </a:r>
          </a:p>
          <a:p>
            <a:pPr>
              <a:spcBef>
                <a:spcPct val="50000"/>
              </a:spcBef>
            </a:pPr>
            <a:r>
              <a:rPr lang="en-GB" altLang="en-US" sz="2800" dirty="0"/>
              <a:t>Acidic</a:t>
            </a:r>
          </a:p>
          <a:p>
            <a:pPr>
              <a:spcBef>
                <a:spcPct val="50000"/>
              </a:spcBef>
            </a:pPr>
            <a:r>
              <a:rPr lang="en-GB" altLang="en-US" sz="2800" dirty="0"/>
              <a:t>pH scale</a:t>
            </a:r>
          </a:p>
          <a:p>
            <a:pPr eaLnBrk="1" hangingPunct="1"/>
            <a:endParaRPr lang="en-US" altLang="en-US" sz="2800" i="1" dirty="0" smtClean="0">
              <a:latin typeface="+mj-lt"/>
            </a:endParaRPr>
          </a:p>
        </p:txBody>
      </p:sp>
    </p:spTree>
    <p:extLst>
      <p:ext uri="{BB962C8B-B14F-4D97-AF65-F5344CB8AC3E}">
        <p14:creationId xmlns:p14="http://schemas.microsoft.com/office/powerpoint/2010/main" val="203992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de-DE" altLang="en-US" dirty="0" err="1">
                <a:solidFill>
                  <a:schemeClr val="accent1"/>
                </a:solidFill>
              </a:rPr>
              <a:t>Required</a:t>
            </a:r>
            <a:r>
              <a:rPr lang="de-DE" altLang="en-US" dirty="0">
                <a:solidFill>
                  <a:schemeClr val="accent1"/>
                </a:solidFill>
              </a:rPr>
              <a:t> </a:t>
            </a:r>
            <a:r>
              <a:rPr lang="de-DE" altLang="en-US" dirty="0" err="1" smtClean="0">
                <a:solidFill>
                  <a:schemeClr val="accent1"/>
                </a:solidFill>
              </a:rPr>
              <a:t>Resourses</a:t>
            </a:r>
            <a:endParaRPr lang="en-US" altLang="en-US" dirty="0" smtClean="0"/>
          </a:p>
        </p:txBody>
      </p:sp>
      <p:sp>
        <p:nvSpPr>
          <p:cNvPr id="3075" name="Rectangle 3"/>
          <p:cNvSpPr>
            <a:spLocks noGrp="1" noChangeArrowheads="1"/>
          </p:cNvSpPr>
          <p:nvPr>
            <p:ph type="body" idx="1"/>
          </p:nvPr>
        </p:nvSpPr>
        <p:spPr>
          <a:xfrm>
            <a:off x="755576" y="1556792"/>
            <a:ext cx="8116888" cy="4114800"/>
          </a:xfrm>
        </p:spPr>
        <p:txBody>
          <a:bodyPr>
            <a:normAutofit lnSpcReduction="10000"/>
          </a:bodyPr>
          <a:lstStyle/>
          <a:p>
            <a:pPr>
              <a:spcBef>
                <a:spcPct val="50000"/>
              </a:spcBef>
            </a:pPr>
            <a:r>
              <a:rPr lang="de-DE" altLang="en-US" sz="2800" dirty="0"/>
              <a:t>Lego </a:t>
            </a:r>
            <a:r>
              <a:rPr lang="de-DE" altLang="en-US" sz="2800" dirty="0" err="1"/>
              <a:t>Mindstorms</a:t>
            </a:r>
            <a:r>
              <a:rPr lang="de-DE" altLang="en-US" sz="2800" dirty="0"/>
              <a:t> NXT</a:t>
            </a:r>
          </a:p>
          <a:p>
            <a:pPr>
              <a:spcBef>
                <a:spcPct val="50000"/>
              </a:spcBef>
            </a:pPr>
            <a:r>
              <a:rPr lang="de-DE" altLang="en-US" sz="2800" dirty="0"/>
              <a:t>Software </a:t>
            </a:r>
            <a:r>
              <a:rPr lang="de-DE" altLang="en-US" sz="2800" dirty="0" err="1"/>
              <a:t>for</a:t>
            </a:r>
            <a:r>
              <a:rPr lang="de-DE" altLang="en-US" sz="2800" dirty="0"/>
              <a:t> </a:t>
            </a:r>
            <a:r>
              <a:rPr lang="de-DE" altLang="en-US" sz="2800" dirty="0" err="1"/>
              <a:t>the</a:t>
            </a:r>
            <a:r>
              <a:rPr lang="de-DE" altLang="en-US" sz="2800" dirty="0"/>
              <a:t> </a:t>
            </a:r>
            <a:r>
              <a:rPr lang="de-DE" altLang="en-US" sz="2800" dirty="0" err="1"/>
              <a:t>robot</a:t>
            </a:r>
            <a:endParaRPr lang="de-DE" altLang="en-US" sz="2800" dirty="0"/>
          </a:p>
          <a:p>
            <a:pPr>
              <a:spcBef>
                <a:spcPct val="50000"/>
              </a:spcBef>
            </a:pPr>
            <a:r>
              <a:rPr lang="de-DE" altLang="en-US" sz="2800" dirty="0"/>
              <a:t>pH </a:t>
            </a:r>
            <a:r>
              <a:rPr lang="de-DE" altLang="en-US" sz="2800" dirty="0" err="1"/>
              <a:t>sensor</a:t>
            </a:r>
            <a:r>
              <a:rPr lang="de-DE" altLang="en-US" sz="2800" dirty="0"/>
              <a:t> &amp; </a:t>
            </a:r>
            <a:r>
              <a:rPr lang="de-DE" altLang="en-US" sz="2800" dirty="0" err="1"/>
              <a:t>adaptor</a:t>
            </a:r>
            <a:endParaRPr lang="de-DE" altLang="en-US" sz="2800" dirty="0"/>
          </a:p>
          <a:p>
            <a:pPr>
              <a:spcBef>
                <a:spcPct val="50000"/>
              </a:spcBef>
            </a:pPr>
            <a:r>
              <a:rPr lang="de-DE" altLang="en-US" sz="2800" dirty="0"/>
              <a:t>Internet </a:t>
            </a:r>
            <a:r>
              <a:rPr lang="de-DE" altLang="en-US" sz="2800" dirty="0" err="1"/>
              <a:t>connection</a:t>
            </a:r>
            <a:endParaRPr lang="de-DE" altLang="en-US" sz="2800" dirty="0"/>
          </a:p>
          <a:p>
            <a:pPr>
              <a:spcBef>
                <a:spcPct val="50000"/>
              </a:spcBef>
            </a:pPr>
            <a:r>
              <a:rPr lang="de-DE" altLang="en-US" sz="2800" dirty="0"/>
              <a:t>Chemistry - </a:t>
            </a:r>
            <a:r>
              <a:rPr lang="de-DE" altLang="en-US" sz="2800" dirty="0" err="1"/>
              <a:t>Biology</a:t>
            </a:r>
            <a:r>
              <a:rPr lang="de-DE" altLang="en-US" sz="2800" dirty="0"/>
              <a:t> Laboratory </a:t>
            </a:r>
            <a:r>
              <a:rPr lang="de-DE" altLang="en-US" sz="2800" dirty="0" err="1"/>
              <a:t>Microscope</a:t>
            </a:r>
            <a:endParaRPr lang="de-DE" altLang="en-US" sz="2800" dirty="0"/>
          </a:p>
          <a:p>
            <a:pPr>
              <a:spcBef>
                <a:spcPct val="50000"/>
              </a:spcBef>
            </a:pPr>
            <a:r>
              <a:rPr lang="de-DE" altLang="en-US" sz="2800" dirty="0"/>
              <a:t>Technology Laboratory (</a:t>
            </a:r>
            <a:r>
              <a:rPr lang="de-DE" altLang="en-US" sz="2800" dirty="0" err="1"/>
              <a:t>to</a:t>
            </a:r>
            <a:r>
              <a:rPr lang="de-DE" altLang="en-US" sz="2800" dirty="0"/>
              <a:t> </a:t>
            </a:r>
            <a:r>
              <a:rPr lang="de-DE" altLang="en-US" sz="2800" dirty="0" err="1"/>
              <a:t>assemble</a:t>
            </a:r>
            <a:r>
              <a:rPr lang="de-DE" altLang="en-US" sz="2800" dirty="0"/>
              <a:t>  </a:t>
            </a:r>
            <a:r>
              <a:rPr lang="de-DE" altLang="en-US" sz="2800" dirty="0" err="1"/>
              <a:t>the</a:t>
            </a:r>
            <a:r>
              <a:rPr lang="de-DE" altLang="en-US" sz="2800" dirty="0"/>
              <a:t> </a:t>
            </a:r>
            <a:r>
              <a:rPr lang="de-DE" altLang="en-US" sz="2800" dirty="0" err="1"/>
              <a:t>robot</a:t>
            </a:r>
            <a:r>
              <a:rPr lang="de-DE" altLang="en-US" sz="2800" dirty="0"/>
              <a:t>)</a:t>
            </a:r>
          </a:p>
          <a:p>
            <a:pPr>
              <a:spcBef>
                <a:spcPct val="50000"/>
              </a:spcBef>
            </a:pPr>
            <a:r>
              <a:rPr lang="de-DE" altLang="en-US" sz="2800" dirty="0"/>
              <a:t>Computer Laboratory (</a:t>
            </a:r>
            <a:r>
              <a:rPr lang="de-DE" altLang="en-US" sz="2800" dirty="0" err="1"/>
              <a:t>to</a:t>
            </a:r>
            <a:r>
              <a:rPr lang="de-DE" altLang="en-US" sz="2800" dirty="0"/>
              <a:t> </a:t>
            </a:r>
            <a:r>
              <a:rPr lang="de-DE" altLang="en-US" sz="2800" dirty="0" err="1"/>
              <a:t>programme</a:t>
            </a:r>
            <a:r>
              <a:rPr lang="de-DE" altLang="en-US" sz="2800" dirty="0"/>
              <a:t> </a:t>
            </a:r>
            <a:r>
              <a:rPr lang="de-DE" altLang="en-US" sz="2800" dirty="0" err="1"/>
              <a:t>the</a:t>
            </a:r>
            <a:r>
              <a:rPr lang="de-DE" altLang="en-US" sz="2800" dirty="0"/>
              <a:t> </a:t>
            </a:r>
            <a:r>
              <a:rPr lang="de-DE" altLang="en-US" sz="2800" dirty="0" err="1"/>
              <a:t>robot</a:t>
            </a:r>
            <a:r>
              <a:rPr lang="de-DE" altLang="en-US" sz="2800" dirty="0"/>
              <a:t>)</a:t>
            </a:r>
          </a:p>
          <a:p>
            <a:pPr eaLnBrk="1" hangingPunct="1"/>
            <a:endParaRPr lang="en-US" altLang="en-US" sz="2800" i="1" dirty="0" smtClean="0">
              <a:latin typeface="+mj-lt"/>
            </a:endParaRPr>
          </a:p>
        </p:txBody>
      </p:sp>
    </p:spTree>
    <p:extLst>
      <p:ext uri="{BB962C8B-B14F-4D97-AF65-F5344CB8AC3E}">
        <p14:creationId xmlns:p14="http://schemas.microsoft.com/office/powerpoint/2010/main" val="405206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ext Box 23"/>
          <p:cNvSpPr txBox="1">
            <a:spLocks noChangeArrowheads="1"/>
          </p:cNvSpPr>
          <p:nvPr/>
        </p:nvSpPr>
        <p:spPr bwMode="auto">
          <a:xfrm>
            <a:off x="467544" y="1547149"/>
            <a:ext cx="820859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endParaRPr lang="en-GB" altLang="en-US" sz="2400" dirty="0" smtClean="0"/>
          </a:p>
          <a:p>
            <a:pPr eaLnBrk="1" hangingPunct="1">
              <a:lnSpc>
                <a:spcPct val="110000"/>
              </a:lnSpc>
            </a:pPr>
            <a:r>
              <a:rPr lang="en-GB" altLang="en-US" sz="2400" dirty="0" smtClean="0">
                <a:latin typeface="+mn-lt"/>
              </a:rPr>
              <a:t>Through </a:t>
            </a:r>
            <a:r>
              <a:rPr lang="en-GB" altLang="en-US" sz="2400" dirty="0">
                <a:latin typeface="+mn-lt"/>
              </a:rPr>
              <a:t>the following inquiry – based scenario it is aimed to determine Acid Rain and how Rain Forests are harmed by it. </a:t>
            </a:r>
          </a:p>
          <a:p>
            <a:pPr eaLnBrk="1" hangingPunct="1">
              <a:lnSpc>
                <a:spcPct val="110000"/>
              </a:lnSpc>
            </a:pPr>
            <a:r>
              <a:rPr lang="en-GB" altLang="en-US" sz="2400" dirty="0">
                <a:latin typeface="+mn-lt"/>
              </a:rPr>
              <a:t>This can be possible not only with the help of experiments but also with the help of robots such as Lego </a:t>
            </a:r>
            <a:r>
              <a:rPr lang="en-GB" altLang="en-US" sz="2400" dirty="0" err="1">
                <a:latin typeface="+mn-lt"/>
              </a:rPr>
              <a:t>Mindstorm</a:t>
            </a:r>
            <a:r>
              <a:rPr lang="en-GB" altLang="en-US" sz="2400" dirty="0">
                <a:latin typeface="+mn-lt"/>
              </a:rPr>
              <a:t> NXT , a robot used for educational purposes.</a:t>
            </a:r>
          </a:p>
        </p:txBody>
      </p:sp>
      <p:sp>
        <p:nvSpPr>
          <p:cNvPr id="5130" name="Rectangle 61"/>
          <p:cNvSpPr>
            <a:spLocks noGrp="1" noChangeArrowheads="1"/>
          </p:cNvSpPr>
          <p:nvPr>
            <p:ph type="title"/>
          </p:nvPr>
        </p:nvSpPr>
        <p:spPr/>
        <p:txBody>
          <a:bodyPr vert="horz" lIns="91440" tIns="45720" rIns="91440" bIns="45720" rtlCol="0" anchor="ctr">
            <a:normAutofit/>
          </a:bodyPr>
          <a:lstStyle/>
          <a:p>
            <a:r>
              <a:rPr lang="en-US" altLang="en-US" dirty="0" smtClean="0">
                <a:solidFill>
                  <a:schemeClr val="accent1"/>
                </a:solidFill>
              </a:rPr>
              <a:t>Introduction</a:t>
            </a:r>
            <a:r>
              <a:rPr lang="de-DE" altLang="en-US" dirty="0" smtClean="0">
                <a:solidFill>
                  <a:schemeClr val="accent1"/>
                </a:solidFill>
              </a:rPr>
              <a:t>           </a:t>
            </a:r>
            <a:endParaRPr lang="de-DE" altLang="en-US" dirty="0">
              <a:solidFill>
                <a:schemeClr val="accent1"/>
              </a:solidFill>
            </a:endParaRPr>
          </a:p>
        </p:txBody>
      </p:sp>
    </p:spTree>
    <p:extLst>
      <p:ext uri="{BB962C8B-B14F-4D97-AF65-F5344CB8AC3E}">
        <p14:creationId xmlns:p14="http://schemas.microsoft.com/office/powerpoint/2010/main" val="2680332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23"/>
          <p:cNvSpPr txBox="1">
            <a:spLocks noChangeArrowheads="1"/>
          </p:cNvSpPr>
          <p:nvPr/>
        </p:nvSpPr>
        <p:spPr bwMode="auto">
          <a:xfrm>
            <a:off x="611561" y="1567474"/>
            <a:ext cx="8208590" cy="250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GB" altLang="en-US" sz="2400" dirty="0">
                <a:latin typeface="+mn-lt"/>
              </a:rPr>
              <a:t>Students have been watering (by spraying so that leaves make also contact)   two identical plants (</a:t>
            </a:r>
            <a:r>
              <a:rPr lang="en-GB" altLang="en-US" sz="2400" dirty="0" err="1">
                <a:latin typeface="+mn-lt"/>
              </a:rPr>
              <a:t>e.g.Basil</a:t>
            </a:r>
            <a:r>
              <a:rPr lang="en-GB" altLang="en-US" sz="2400" dirty="0">
                <a:latin typeface="+mn-lt"/>
              </a:rPr>
              <a:t>)(same age, same kind, same location) for about a month. The first one with tap water while the second one with vinegar. </a:t>
            </a:r>
          </a:p>
          <a:p>
            <a:pPr eaLnBrk="1" hangingPunct="1">
              <a:lnSpc>
                <a:spcPct val="110000"/>
              </a:lnSpc>
            </a:pPr>
            <a:r>
              <a:rPr lang="en-GB" altLang="en-US" sz="2400" dirty="0">
                <a:latin typeface="+mn-lt"/>
              </a:rPr>
              <a:t>Which of the plants looks more healthy?</a:t>
            </a:r>
          </a:p>
          <a:p>
            <a:pPr eaLnBrk="1" hangingPunct="1">
              <a:lnSpc>
                <a:spcPct val="110000"/>
              </a:lnSpc>
            </a:pPr>
            <a:r>
              <a:rPr lang="en-GB" altLang="en-US" sz="2400" dirty="0">
                <a:latin typeface="+mn-lt"/>
              </a:rPr>
              <a:t>Which of the plants has grown more?</a:t>
            </a:r>
          </a:p>
        </p:txBody>
      </p:sp>
      <p:sp>
        <p:nvSpPr>
          <p:cNvPr id="6154" name="Rectangle 61"/>
          <p:cNvSpPr>
            <a:spLocks noGrp="1" noChangeArrowheads="1"/>
          </p:cNvSpPr>
          <p:nvPr>
            <p:ph type="title"/>
          </p:nvPr>
        </p:nvSpPr>
        <p:spPr/>
        <p:txBody>
          <a:bodyPr/>
          <a:lstStyle/>
          <a:p>
            <a:pPr eaLnBrk="1" hangingPunct="1"/>
            <a:r>
              <a:rPr lang="de-DE" altLang="en-US" dirty="0" err="1" smtClean="0"/>
              <a:t>Introductory</a:t>
            </a:r>
            <a:r>
              <a:rPr lang="de-DE" altLang="en-US" dirty="0" smtClean="0"/>
              <a:t> Story       </a:t>
            </a:r>
            <a:endParaRPr lang="de-DE" altLang="en-US" dirty="0" smtClean="0"/>
          </a:p>
        </p:txBody>
      </p:sp>
    </p:spTree>
    <p:extLst>
      <p:ext uri="{BB962C8B-B14F-4D97-AF65-F5344CB8AC3E}">
        <p14:creationId xmlns:p14="http://schemas.microsoft.com/office/powerpoint/2010/main" val="357414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6" name="Rectangle 33"/>
          <p:cNvSpPr>
            <a:spLocks noGrp="1" noChangeArrowheads="1"/>
          </p:cNvSpPr>
          <p:nvPr>
            <p:ph type="title"/>
          </p:nvPr>
        </p:nvSpPr>
        <p:spPr>
          <a:xfrm>
            <a:off x="251520" y="332656"/>
            <a:ext cx="8229600" cy="1143000"/>
          </a:xfrm>
        </p:spPr>
        <p:txBody>
          <a:bodyPr/>
          <a:lstStyle/>
          <a:p>
            <a:pPr eaLnBrk="1" hangingPunct="1"/>
            <a:r>
              <a:rPr lang="de-DE" altLang="en-US" dirty="0" err="1" smtClean="0"/>
              <a:t>Question</a:t>
            </a:r>
            <a:endParaRPr lang="de-DE" altLang="en-US" dirty="0" smtClean="0"/>
          </a:p>
        </p:txBody>
      </p:sp>
      <p:sp>
        <p:nvSpPr>
          <p:cNvPr id="25636" name="Text Box 36"/>
          <p:cNvSpPr txBox="1">
            <a:spLocks noChangeArrowheads="1"/>
          </p:cNvSpPr>
          <p:nvPr/>
        </p:nvSpPr>
        <p:spPr bwMode="auto">
          <a:xfrm>
            <a:off x="1115616" y="1628800"/>
            <a:ext cx="7056239" cy="3046988"/>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smtClean="0">
                <a:solidFill>
                  <a:srgbClr val="000000"/>
                </a:solidFill>
                <a:latin typeface="+mn-lt"/>
              </a:rPr>
              <a:t>How  much do Acids affect Leaves?</a:t>
            </a:r>
          </a:p>
          <a:p>
            <a:pPr eaLnBrk="1" hangingPunct="1">
              <a:spcBef>
                <a:spcPct val="50000"/>
              </a:spcBef>
            </a:pPr>
            <a:r>
              <a:rPr lang="en-US" altLang="en-US" sz="2400" dirty="0" smtClean="0">
                <a:solidFill>
                  <a:srgbClr val="000000"/>
                </a:solidFill>
                <a:latin typeface="+mn-lt"/>
              </a:rPr>
              <a:t>How much do Acids affect Roots?</a:t>
            </a:r>
          </a:p>
          <a:p>
            <a:pPr eaLnBrk="1" hangingPunct="1">
              <a:spcBef>
                <a:spcPct val="50000"/>
              </a:spcBef>
            </a:pPr>
            <a:endParaRPr lang="en-US" altLang="en-US" sz="2400" dirty="0" smtClean="0">
              <a:latin typeface="+mn-lt"/>
            </a:endParaRPr>
          </a:p>
          <a:p>
            <a:pPr eaLnBrk="1" hangingPunct="1">
              <a:spcBef>
                <a:spcPct val="50000"/>
              </a:spcBef>
            </a:pPr>
            <a:r>
              <a:rPr lang="en-US" altLang="en-US" sz="2400" b="1" i="1" dirty="0" smtClean="0">
                <a:solidFill>
                  <a:schemeClr val="tx2">
                    <a:lumMod val="60000"/>
                    <a:lumOff val="40000"/>
                  </a:schemeClr>
                </a:solidFill>
                <a:latin typeface="+mn-lt"/>
              </a:rPr>
              <a:t>Students collect hypothesis on the affect of acids on leaves and roots.</a:t>
            </a:r>
          </a:p>
          <a:p>
            <a:pPr eaLnBrk="1" hangingPunct="1">
              <a:spcBef>
                <a:spcPct val="50000"/>
              </a:spcBef>
            </a:pPr>
            <a:r>
              <a:rPr lang="en-US" altLang="en-US" sz="2400" b="1" i="1" dirty="0" smtClean="0">
                <a:solidFill>
                  <a:schemeClr val="tx2">
                    <a:lumMod val="60000"/>
                    <a:lumOff val="40000"/>
                  </a:schemeClr>
                </a:solidFill>
                <a:latin typeface="+mn-lt"/>
              </a:rPr>
              <a:t>Teacher collects them for example at the black board.</a:t>
            </a:r>
            <a:endParaRPr lang="en-US" altLang="en-US" sz="2400" b="1" dirty="0">
              <a:solidFill>
                <a:schemeClr val="tx2">
                  <a:lumMod val="60000"/>
                  <a:lumOff val="40000"/>
                </a:schemeClr>
              </a:solidFill>
              <a:latin typeface="+mn-lt"/>
            </a:endParaRPr>
          </a:p>
        </p:txBody>
      </p:sp>
    </p:spTree>
    <p:extLst>
      <p:ext uri="{BB962C8B-B14F-4D97-AF65-F5344CB8AC3E}">
        <p14:creationId xmlns:p14="http://schemas.microsoft.com/office/powerpoint/2010/main" val="1748265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3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3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3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1414</Words>
  <Application>Microsoft Office PowerPoint</Application>
  <PresentationFormat>On-screen Show (4:3)</PresentationFormat>
  <Paragraphs>158</Paragraphs>
  <Slides>27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PMingLiU</vt:lpstr>
      <vt:lpstr>Arial</vt:lpstr>
      <vt:lpstr>Arial Narrow</vt:lpstr>
      <vt:lpstr>Calibri</vt:lpstr>
      <vt:lpstr>Tahoma</vt:lpstr>
      <vt:lpstr>Wingdings</vt:lpstr>
      <vt:lpstr>Θέμα του Office</vt:lpstr>
      <vt:lpstr>Παιδαγωγική ή Εκπαίδευση ΙΙ</vt:lpstr>
      <vt:lpstr>Acid Rain </vt:lpstr>
      <vt:lpstr>Educational scenario paradigms </vt:lpstr>
      <vt:lpstr>IBSE in 7 steps </vt:lpstr>
      <vt:lpstr>Required Knowledge</vt:lpstr>
      <vt:lpstr>Required Resourses</vt:lpstr>
      <vt:lpstr>Introduction           </vt:lpstr>
      <vt:lpstr>Introductory Story       </vt:lpstr>
      <vt:lpstr>Question</vt:lpstr>
      <vt:lpstr>Evidence, 1</vt:lpstr>
      <vt:lpstr>Evidence, 2</vt:lpstr>
      <vt:lpstr>Evidence, 3</vt:lpstr>
      <vt:lpstr>Analyze</vt:lpstr>
      <vt:lpstr>Analyze, 2</vt:lpstr>
      <vt:lpstr>Explain</vt:lpstr>
      <vt:lpstr>Connect</vt:lpstr>
      <vt:lpstr>Communicate </vt:lpstr>
      <vt:lpstr>Reflect</vt:lpstr>
      <vt:lpstr>  End of presentation</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245</cp:revision>
  <cp:lastPrinted>2014-11-20T18:36:40Z</cp:lastPrinted>
  <dcterms:created xsi:type="dcterms:W3CDTF">2012-09-06T09:03:05Z</dcterms:created>
  <dcterms:modified xsi:type="dcterms:W3CDTF">2015-01-16T11:33:05Z</dcterms:modified>
</cp:coreProperties>
</file>