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256" r:id="rId2"/>
    <p:sldId id="371" r:id="rId3"/>
    <p:sldId id="301" r:id="rId4"/>
    <p:sldId id="342" r:id="rId5"/>
    <p:sldId id="343" r:id="rId6"/>
    <p:sldId id="344" r:id="rId7"/>
    <p:sldId id="345" r:id="rId8"/>
    <p:sldId id="314" r:id="rId9"/>
    <p:sldId id="350" r:id="rId10"/>
    <p:sldId id="351" r:id="rId11"/>
    <p:sldId id="352" r:id="rId12"/>
    <p:sldId id="353" r:id="rId13"/>
    <p:sldId id="354" r:id="rId14"/>
    <p:sldId id="355" r:id="rId15"/>
    <p:sldId id="356" r:id="rId16"/>
    <p:sldId id="357" r:id="rId17"/>
    <p:sldId id="358" r:id="rId18"/>
    <p:sldId id="359" r:id="rId19"/>
    <p:sldId id="360" r:id="rId20"/>
    <p:sldId id="361" r:id="rId21"/>
    <p:sldId id="362" r:id="rId22"/>
    <p:sldId id="364" r:id="rId23"/>
    <p:sldId id="363" r:id="rId24"/>
    <p:sldId id="365" r:id="rId25"/>
    <p:sldId id="366" r:id="rId26"/>
    <p:sldId id="367" r:id="rId27"/>
    <p:sldId id="368" r:id="rId28"/>
    <p:sldId id="369" r:id="rId29"/>
    <p:sldId id="370" r:id="rId30"/>
    <p:sldId id="337" r:id="rId31"/>
    <p:sldId id="346" r:id="rId32"/>
    <p:sldId id="347" r:id="rId33"/>
    <p:sldId id="348" r:id="rId34"/>
    <p:sldId id="349" r:id="rId35"/>
    <p:sldId id="375" r:id="rId36"/>
    <p:sldId id="376" r:id="rId37"/>
    <p:sldId id="377" r:id="rId38"/>
    <p:sldId id="299" r:id="rId39"/>
    <p:sldId id="292" r:id="rId40"/>
    <p:sldId id="291" r:id="rId41"/>
    <p:sldId id="294" r:id="rId42"/>
    <p:sldId id="293" r:id="rId43"/>
    <p:sldId id="300" r:id="rId4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256"/>
            <p14:sldId id="371"/>
            <p14:sldId id="301"/>
            <p14:sldId id="342"/>
            <p14:sldId id="343"/>
            <p14:sldId id="344"/>
            <p14:sldId id="345"/>
            <p14:sldId id="314"/>
            <p14:sldId id="350"/>
            <p14:sldId id="351"/>
            <p14:sldId id="352"/>
            <p14:sldId id="353"/>
            <p14:sldId id="354"/>
            <p14:sldId id="355"/>
            <p14:sldId id="356"/>
            <p14:sldId id="357"/>
            <p14:sldId id="358"/>
            <p14:sldId id="359"/>
            <p14:sldId id="360"/>
            <p14:sldId id="361"/>
            <p14:sldId id="362"/>
            <p14:sldId id="364"/>
            <p14:sldId id="363"/>
            <p14:sldId id="365"/>
            <p14:sldId id="366"/>
            <p14:sldId id="367"/>
            <p14:sldId id="368"/>
            <p14:sldId id="369"/>
            <p14:sldId id="370"/>
            <p14:sldId id="337"/>
            <p14:sldId id="346"/>
            <p14:sldId id="347"/>
            <p14:sldId id="348"/>
            <p14:sldId id="349"/>
            <p14:sldId id="375"/>
            <p14:sldId id="376"/>
            <p14:sldId id="377"/>
            <p14:sldId id="299"/>
            <p14:sldId id="292"/>
            <p14:sldId id="291"/>
            <p14:sldId id="294"/>
          </p14:sldIdLst>
        </p14:section>
        <p14:section name="Σημειώματα" id="{0F1CB131-A6BD-43D0-B8D4-1F27CEF7A05E}">
          <p14:sldIdLst>
            <p14:sldId id="293"/>
            <p14:sldId id="30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7" autoAdjust="0"/>
    <p:restoredTop sz="99309" autoAdjust="0"/>
  </p:normalViewPr>
  <p:slideViewPr>
    <p:cSldViewPr>
      <p:cViewPr varScale="1">
        <p:scale>
          <a:sx n="74" d="100"/>
          <a:sy n="74" d="100"/>
        </p:scale>
        <p:origin x="1398" y="72"/>
      </p:cViewPr>
      <p:guideLst>
        <p:guide orient="horz" pos="2160"/>
        <p:guide pos="2880"/>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B54E0F2-B030-4A2D-A39B-7127543A02AC}" type="datetimeFigureOut">
              <a:rPr lang="en-US" smtClean="0"/>
              <a:t>11/24/2014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B3AAF8-F44D-4968-BF07-BC8DCCD375E1}" type="slidenum">
              <a:rPr lang="en-US" smtClean="0"/>
              <a:t>‹#›</a:t>
            </a:fld>
            <a:endParaRPr lang="en-US"/>
          </a:p>
        </p:txBody>
      </p:sp>
    </p:spTree>
    <p:extLst>
      <p:ext uri="{BB962C8B-B14F-4D97-AF65-F5344CB8AC3E}">
        <p14:creationId xmlns:p14="http://schemas.microsoft.com/office/powerpoint/2010/main" val="26273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24/11/2014</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644801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11206592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36</a:t>
            </a:fld>
            <a:endParaRPr lang="el-GR"/>
          </a:p>
        </p:txBody>
      </p:sp>
    </p:spTree>
    <p:extLst>
      <p:ext uri="{BB962C8B-B14F-4D97-AF65-F5344CB8AC3E}">
        <p14:creationId xmlns:p14="http://schemas.microsoft.com/office/powerpoint/2010/main" val="19377097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37</a:t>
            </a:fld>
            <a:endParaRPr lang="el-GR"/>
          </a:p>
        </p:txBody>
      </p:sp>
    </p:spTree>
    <p:extLst>
      <p:ext uri="{BB962C8B-B14F-4D97-AF65-F5344CB8AC3E}">
        <p14:creationId xmlns:p14="http://schemas.microsoft.com/office/powerpoint/2010/main" val="36441530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38</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39</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40</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41</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42</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43</a:t>
            </a:fld>
            <a:endParaRPr lang="el-GR"/>
          </a:p>
        </p:txBody>
      </p:sp>
    </p:spTree>
    <p:extLst>
      <p:ext uri="{BB962C8B-B14F-4D97-AF65-F5344CB8AC3E}">
        <p14:creationId xmlns:p14="http://schemas.microsoft.com/office/powerpoint/2010/main" val="1187057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814999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3666732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832381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1125372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3110854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1300203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3460147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1929612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 </a:t>
            </a:r>
            <a:r>
              <a:rPr lang="el-GR" sz="1000" dirty="0" smtClean="0"/>
              <a:t> Φύση των επιστημονικών εννοιών, επιστημονική μέθοδος, </a:t>
            </a:r>
            <a:r>
              <a:rPr lang="el-GR" sz="1000" dirty="0" err="1" smtClean="0"/>
              <a:t>μοντελοποίηση</a:t>
            </a:r>
            <a:r>
              <a:rPr lang="el-GR" sz="1000" dirty="0" smtClean="0"/>
              <a:t> και πειραματική προσέγγιση</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5" name="Picture 4"/>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opencourses.uoa.gr/"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iep.edu.gr/kee/html/intro_main.php"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iep.edu.gr/kee/html/intro_main.php"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685800" y="2006575"/>
            <a:ext cx="7772400" cy="1470025"/>
          </a:xfrm>
        </p:spPr>
        <p:txBody>
          <a:bodyPr/>
          <a:lstStyle/>
          <a:p>
            <a:r>
              <a:rPr lang="el-GR" dirty="0" smtClean="0">
                <a:solidFill>
                  <a:srgbClr val="5075BC"/>
                </a:solidFill>
              </a:rPr>
              <a:t>Παιδαγωγική ή Εκπαίδευση ΙΙ</a:t>
            </a:r>
            <a:endParaRPr lang="el-GR" dirty="0">
              <a:solidFill>
                <a:srgbClr val="5075BC"/>
              </a:solidFill>
            </a:endParaRPr>
          </a:p>
        </p:txBody>
      </p:sp>
      <p:sp>
        <p:nvSpPr>
          <p:cNvPr id="3" name="Υπότιτλος 2"/>
          <p:cNvSpPr>
            <a:spLocks noGrp="1"/>
          </p:cNvSpPr>
          <p:nvPr>
            <p:ph type="subTitle" idx="1"/>
          </p:nvPr>
        </p:nvSpPr>
        <p:spPr>
          <a:xfrm>
            <a:off x="683568" y="3384823"/>
            <a:ext cx="7776864" cy="1412329"/>
          </a:xfrm>
        </p:spPr>
        <p:txBody>
          <a:bodyPr>
            <a:noAutofit/>
          </a:bodyPr>
          <a:lstStyle/>
          <a:p>
            <a:r>
              <a:rPr lang="el-GR" sz="2800" dirty="0">
                <a:solidFill>
                  <a:srgbClr val="5075BC"/>
                </a:solidFill>
                <a:latin typeface="+mj-lt"/>
                <a:ea typeface="+mj-ea"/>
                <a:cs typeface="+mj-cs"/>
              </a:rPr>
              <a:t>Ενότητα </a:t>
            </a:r>
            <a:r>
              <a:rPr lang="el-GR" sz="2800" dirty="0" smtClean="0">
                <a:solidFill>
                  <a:srgbClr val="5075BC"/>
                </a:solidFill>
                <a:latin typeface="+mj-lt"/>
                <a:ea typeface="+mj-ea"/>
                <a:cs typeface="+mj-cs"/>
              </a:rPr>
              <a:t>4</a:t>
            </a:r>
          </a:p>
          <a:p>
            <a:r>
              <a:rPr lang="el-GR" sz="2000" dirty="0"/>
              <a:t>Φύση των επιστημονικών εννοιών, επιστημονική μέθοδος, </a:t>
            </a:r>
            <a:r>
              <a:rPr lang="el-GR" sz="2000" dirty="0" err="1"/>
              <a:t>μοντελοποίηση</a:t>
            </a:r>
            <a:r>
              <a:rPr lang="el-GR" sz="2000" dirty="0"/>
              <a:t> και πειραματική προσέγγιση</a:t>
            </a:r>
            <a:endParaRPr lang="en-US" sz="2000" dirty="0"/>
          </a:p>
          <a:p>
            <a:endParaRPr lang="el-GR" sz="2000" dirty="0" smtClean="0">
              <a:solidFill>
                <a:srgbClr val="5075BC"/>
              </a:solidFill>
              <a:latin typeface="+mj-lt"/>
              <a:ea typeface="+mj-ea"/>
              <a:cs typeface="+mj-cs"/>
            </a:endParaRPr>
          </a:p>
          <a:p>
            <a:r>
              <a:rPr lang="el-GR" sz="2800" dirty="0" err="1" smtClean="0"/>
              <a:t>Ζαχαρούλα</a:t>
            </a:r>
            <a:r>
              <a:rPr lang="el-GR" sz="2800" dirty="0" smtClean="0"/>
              <a:t> Σμυρναίου</a:t>
            </a:r>
          </a:p>
          <a:p>
            <a:r>
              <a:rPr lang="el-GR" sz="2800" dirty="0" smtClean="0"/>
              <a:t>Σχολή: Φιλοσοφική </a:t>
            </a:r>
          </a:p>
          <a:p>
            <a:r>
              <a:rPr lang="el-GR" sz="2800" dirty="0" smtClean="0"/>
              <a:t>Τμήμα: Φιλοσοφίας Παιδαγωγικής Ψυχολογίας</a:t>
            </a:r>
            <a:endParaRPr lang="en-US" sz="2800" dirty="0" smtClean="0"/>
          </a:p>
          <a:p>
            <a:endParaRPr lang="el-GR" sz="2800" dirty="0" smtClean="0"/>
          </a:p>
        </p:txBody>
      </p:sp>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Δημοφιλή ερωτήματα (μαθητές)</a:t>
            </a:r>
            <a:endParaRPr lang="en-US" dirty="0"/>
          </a:p>
        </p:txBody>
      </p:sp>
      <p:sp>
        <p:nvSpPr>
          <p:cNvPr id="3" name="Content Placeholder 2"/>
          <p:cNvSpPr>
            <a:spLocks noGrp="1"/>
          </p:cNvSpPr>
          <p:nvPr>
            <p:ph sz="half" idx="1"/>
          </p:nvPr>
        </p:nvSpPr>
        <p:spPr/>
        <p:txBody>
          <a:bodyPr>
            <a:normAutofit fontScale="70000" lnSpcReduction="20000"/>
          </a:bodyPr>
          <a:lstStyle/>
          <a:p>
            <a:pPr marL="0" indent="0">
              <a:buNone/>
            </a:pPr>
            <a:r>
              <a:rPr lang="el-GR" altLang="en-US" sz="4600" b="1" dirty="0">
                <a:solidFill>
                  <a:schemeClr val="accent5"/>
                </a:solidFill>
              </a:rPr>
              <a:t>Ερωτήματα</a:t>
            </a:r>
            <a:r>
              <a:rPr lang="el-GR" altLang="en-US" sz="4600" b="1" dirty="0">
                <a:solidFill>
                  <a:schemeClr val="accent5"/>
                </a:solidFill>
                <a:cs typeface="Times New Roman" panose="02020603050405020304" pitchFamily="18" charset="0"/>
              </a:rPr>
              <a:t> των ΦΕ για τα οποία οι </a:t>
            </a:r>
            <a:r>
              <a:rPr lang="el-GR" altLang="en-US" sz="4600" b="1" dirty="0">
                <a:solidFill>
                  <a:schemeClr val="accent5"/>
                </a:solidFill>
              </a:rPr>
              <a:t>μαθητές</a:t>
            </a:r>
            <a:r>
              <a:rPr lang="el-GR" altLang="en-US" sz="4600" b="1" dirty="0">
                <a:solidFill>
                  <a:schemeClr val="accent5"/>
                </a:solidFill>
                <a:cs typeface="Times New Roman" panose="02020603050405020304" pitchFamily="18" charset="0"/>
              </a:rPr>
              <a:t> εκδηλώνουν </a:t>
            </a:r>
            <a:r>
              <a:rPr lang="el-GR" altLang="en-US" sz="4600" b="1" i="1" dirty="0">
                <a:solidFill>
                  <a:schemeClr val="accent5"/>
                </a:solidFill>
                <a:cs typeface="Times New Roman" panose="02020603050405020304" pitchFamily="18" charset="0"/>
              </a:rPr>
              <a:t>ιδιαίτερο ενδιαφέρον</a:t>
            </a:r>
            <a:endParaRPr lang="en-US" altLang="en-US" sz="4600" b="1" dirty="0">
              <a:solidFill>
                <a:schemeClr val="accent5"/>
              </a:solidFill>
              <a:cs typeface="Times New Roman" panose="02020603050405020304" pitchFamily="18" charset="0"/>
            </a:endParaRPr>
          </a:p>
          <a:p>
            <a:endParaRPr lang="en-US" b="1" dirty="0"/>
          </a:p>
        </p:txBody>
      </p:sp>
      <p:sp>
        <p:nvSpPr>
          <p:cNvPr id="4" name="Content Placeholder 3"/>
          <p:cNvSpPr>
            <a:spLocks noGrp="1"/>
          </p:cNvSpPr>
          <p:nvPr>
            <p:ph sz="half" idx="2"/>
          </p:nvPr>
        </p:nvSpPr>
        <p:spPr/>
        <p:txBody>
          <a:bodyPr>
            <a:normAutofit fontScale="70000" lnSpcReduction="20000"/>
          </a:bodyPr>
          <a:lstStyle/>
          <a:p>
            <a:r>
              <a:rPr lang="el-GR" altLang="en-US" sz="3400" dirty="0"/>
              <a:t>Αγωγή Θερμότητας</a:t>
            </a:r>
            <a:r>
              <a:rPr lang="en-GB" altLang="en-US" sz="3400" dirty="0">
                <a:cs typeface="Times New Roman" panose="02020603050405020304" pitchFamily="18" charset="0"/>
              </a:rPr>
              <a:t> (</a:t>
            </a:r>
            <a:r>
              <a:rPr lang="el-GR" altLang="en-US" sz="3400" dirty="0"/>
              <a:t>8</a:t>
            </a:r>
            <a:r>
              <a:rPr lang="en-GB" altLang="en-US" sz="3400" dirty="0">
                <a:cs typeface="Times New Roman" panose="02020603050405020304" pitchFamily="18" charset="0"/>
              </a:rPr>
              <a:t>5%)</a:t>
            </a:r>
            <a:r>
              <a:rPr lang="el-GR" altLang="en-US" sz="3400" dirty="0"/>
              <a:t> </a:t>
            </a:r>
            <a:endParaRPr lang="en-US" altLang="en-US" sz="3400" dirty="0"/>
          </a:p>
          <a:p>
            <a:r>
              <a:rPr lang="el-GR" altLang="en-US" sz="3400" dirty="0"/>
              <a:t>Τήξη</a:t>
            </a:r>
            <a:r>
              <a:rPr lang="en-GB" altLang="en-US" sz="3400" dirty="0">
                <a:cs typeface="Times New Roman" panose="02020603050405020304" pitchFamily="18" charset="0"/>
              </a:rPr>
              <a:t> (</a:t>
            </a:r>
            <a:r>
              <a:rPr lang="el-GR" altLang="en-US" sz="3400" dirty="0"/>
              <a:t>84</a:t>
            </a:r>
            <a:r>
              <a:rPr lang="en-GB" altLang="en-US" sz="3400" dirty="0">
                <a:cs typeface="Times New Roman" panose="02020603050405020304" pitchFamily="18" charset="0"/>
              </a:rPr>
              <a:t>%)</a:t>
            </a:r>
            <a:r>
              <a:rPr lang="el-GR" altLang="en-US" sz="3400" dirty="0"/>
              <a:t> </a:t>
            </a:r>
            <a:endParaRPr lang="en-US" altLang="en-US" sz="3400" dirty="0"/>
          </a:p>
          <a:p>
            <a:r>
              <a:rPr lang="el-GR" altLang="en-US" sz="3400" dirty="0"/>
              <a:t>Βρασμός</a:t>
            </a:r>
            <a:r>
              <a:rPr lang="en-GB" altLang="en-US" sz="3400" dirty="0">
                <a:cs typeface="Times New Roman" panose="02020603050405020304" pitchFamily="18" charset="0"/>
              </a:rPr>
              <a:t> (</a:t>
            </a:r>
            <a:r>
              <a:rPr lang="el-GR" altLang="en-US" sz="3400" dirty="0"/>
              <a:t>83</a:t>
            </a:r>
            <a:r>
              <a:rPr lang="en-GB" altLang="en-US" sz="3400" dirty="0">
                <a:cs typeface="Times New Roman" panose="02020603050405020304" pitchFamily="18" charset="0"/>
              </a:rPr>
              <a:t>,</a:t>
            </a:r>
            <a:r>
              <a:rPr lang="el-GR" altLang="en-US" sz="3400" dirty="0"/>
              <a:t>8</a:t>
            </a:r>
            <a:r>
              <a:rPr lang="en-GB" altLang="en-US" sz="3400" dirty="0">
                <a:cs typeface="Times New Roman" panose="02020603050405020304" pitchFamily="18" charset="0"/>
              </a:rPr>
              <a:t>%)</a:t>
            </a:r>
            <a:r>
              <a:rPr lang="el-GR" altLang="en-US" sz="3400" dirty="0"/>
              <a:t> </a:t>
            </a:r>
            <a:endParaRPr lang="en-US" altLang="en-US" sz="3400" dirty="0"/>
          </a:p>
          <a:p>
            <a:r>
              <a:rPr lang="el-GR" altLang="en-US" sz="3400" dirty="0"/>
              <a:t>Εξάτμιση</a:t>
            </a:r>
            <a:r>
              <a:rPr lang="en-GB" altLang="en-US" sz="3400" dirty="0">
                <a:cs typeface="Times New Roman" panose="02020603050405020304" pitchFamily="18" charset="0"/>
              </a:rPr>
              <a:t> (</a:t>
            </a:r>
            <a:r>
              <a:rPr lang="el-GR" altLang="en-US" sz="3400" dirty="0"/>
              <a:t>80,6</a:t>
            </a:r>
            <a:r>
              <a:rPr lang="en-GB" altLang="en-US" sz="3400" dirty="0">
                <a:cs typeface="Times New Roman" panose="02020603050405020304" pitchFamily="18" charset="0"/>
              </a:rPr>
              <a:t>%)</a:t>
            </a:r>
            <a:r>
              <a:rPr lang="el-GR" altLang="en-US" sz="3400" dirty="0"/>
              <a:t> </a:t>
            </a:r>
            <a:endParaRPr lang="en-US" altLang="en-US" sz="3400" dirty="0"/>
          </a:p>
          <a:p>
            <a:r>
              <a:rPr lang="el-GR" altLang="en-US" sz="3400" dirty="0">
                <a:cs typeface="Times New Roman" panose="02020603050405020304" pitchFamily="18" charset="0"/>
              </a:rPr>
              <a:t>Διατήρηση της ενέργειας </a:t>
            </a:r>
            <a:r>
              <a:rPr lang="en-GB" altLang="en-US" sz="3400" dirty="0">
                <a:cs typeface="Times New Roman" panose="02020603050405020304" pitchFamily="18" charset="0"/>
              </a:rPr>
              <a:t> (</a:t>
            </a:r>
            <a:r>
              <a:rPr lang="el-GR" altLang="en-US" sz="3400" dirty="0"/>
              <a:t>77,6</a:t>
            </a:r>
            <a:r>
              <a:rPr lang="en-GB" altLang="en-US" sz="3400" dirty="0">
                <a:cs typeface="Times New Roman" panose="02020603050405020304" pitchFamily="18" charset="0"/>
              </a:rPr>
              <a:t>%)</a:t>
            </a:r>
            <a:r>
              <a:rPr lang="el-GR" altLang="en-US" sz="3400" dirty="0"/>
              <a:t> </a:t>
            </a:r>
            <a:endParaRPr lang="en-US" altLang="en-US" sz="3400" dirty="0"/>
          </a:p>
          <a:p>
            <a:r>
              <a:rPr lang="el-GR" altLang="en-US" sz="3400" dirty="0">
                <a:cs typeface="Times New Roman" panose="02020603050405020304" pitchFamily="18" charset="0"/>
              </a:rPr>
              <a:t>Θερμική Διαστολή </a:t>
            </a:r>
            <a:r>
              <a:rPr lang="en-GB" altLang="en-US" sz="3400" dirty="0">
                <a:cs typeface="Times New Roman" panose="02020603050405020304" pitchFamily="18" charset="0"/>
              </a:rPr>
              <a:t>(</a:t>
            </a:r>
            <a:r>
              <a:rPr lang="el-GR" altLang="en-US" sz="3400" dirty="0"/>
              <a:t>77,3</a:t>
            </a:r>
            <a:r>
              <a:rPr lang="en-GB" altLang="en-US" sz="3400" dirty="0">
                <a:cs typeface="Times New Roman" panose="02020603050405020304" pitchFamily="18" charset="0"/>
              </a:rPr>
              <a:t>%)</a:t>
            </a:r>
            <a:r>
              <a:rPr lang="el-GR" altLang="en-US" sz="3400" dirty="0"/>
              <a:t> </a:t>
            </a:r>
            <a:endParaRPr lang="en-US" altLang="en-US" sz="3400" dirty="0"/>
          </a:p>
          <a:p>
            <a:r>
              <a:rPr lang="el-GR" altLang="en-US" sz="3400" dirty="0">
                <a:cs typeface="Times New Roman" panose="02020603050405020304" pitchFamily="18" charset="0"/>
              </a:rPr>
              <a:t>Μεταφορά θερμότητας με ρεύματα</a:t>
            </a:r>
            <a:r>
              <a:rPr lang="el-GR" altLang="en-US" sz="3400" dirty="0"/>
              <a:t> </a:t>
            </a:r>
            <a:r>
              <a:rPr lang="en-GB" altLang="en-US" sz="3400" dirty="0">
                <a:cs typeface="Times New Roman" panose="02020603050405020304" pitchFamily="18" charset="0"/>
              </a:rPr>
              <a:t>(</a:t>
            </a:r>
            <a:r>
              <a:rPr lang="el-GR" altLang="en-US" sz="3400" dirty="0"/>
              <a:t>76,7</a:t>
            </a:r>
            <a:r>
              <a:rPr lang="en-GB" altLang="en-US" sz="3400" dirty="0">
                <a:cs typeface="Times New Roman" panose="02020603050405020304" pitchFamily="18" charset="0"/>
              </a:rPr>
              <a:t>%)</a:t>
            </a:r>
            <a:r>
              <a:rPr lang="el-GR" altLang="en-US" sz="3400" dirty="0"/>
              <a:t> </a:t>
            </a:r>
            <a:endParaRPr lang="en-US" altLang="en-US" sz="3400" dirty="0"/>
          </a:p>
          <a:p>
            <a:r>
              <a:rPr lang="el-GR" altLang="en-US" sz="3400" dirty="0"/>
              <a:t>Κ</a:t>
            </a:r>
            <a:r>
              <a:rPr lang="el-GR" altLang="en-US" sz="3400" dirty="0">
                <a:cs typeface="Times New Roman" panose="02020603050405020304" pitchFamily="18" charset="0"/>
              </a:rPr>
              <a:t>λίμακα </a:t>
            </a:r>
            <a:r>
              <a:rPr lang="el-GR" altLang="en-US" sz="3400" dirty="0" err="1">
                <a:cs typeface="Times New Roman" panose="02020603050405020304" pitchFamily="18" charset="0"/>
              </a:rPr>
              <a:t>Κέλβιν</a:t>
            </a:r>
            <a:r>
              <a:rPr lang="el-GR" altLang="en-US" sz="3400" dirty="0"/>
              <a:t> </a:t>
            </a:r>
            <a:r>
              <a:rPr lang="en-GB" altLang="en-US" sz="3400" dirty="0">
                <a:cs typeface="Times New Roman" panose="02020603050405020304" pitchFamily="18" charset="0"/>
              </a:rPr>
              <a:t>(</a:t>
            </a:r>
            <a:r>
              <a:rPr lang="el-GR" altLang="en-US" sz="3400" dirty="0"/>
              <a:t>76,5</a:t>
            </a:r>
            <a:r>
              <a:rPr lang="en-GB" altLang="en-US" sz="3400" dirty="0">
                <a:cs typeface="Times New Roman" panose="02020603050405020304" pitchFamily="18" charset="0"/>
              </a:rPr>
              <a:t>%)</a:t>
            </a:r>
            <a:r>
              <a:rPr lang="el-GR" altLang="en-US" sz="3400" dirty="0"/>
              <a:t> </a:t>
            </a:r>
            <a:endParaRPr lang="en-US" altLang="en-US" sz="3400" dirty="0"/>
          </a:p>
          <a:p>
            <a:r>
              <a:rPr lang="el-GR" altLang="en-US" sz="3400" dirty="0">
                <a:cs typeface="Times New Roman" panose="02020603050405020304" pitchFamily="18" charset="0"/>
              </a:rPr>
              <a:t>Θερμική ενέργεια</a:t>
            </a:r>
            <a:r>
              <a:rPr lang="el-GR" altLang="en-US" sz="3400" dirty="0"/>
              <a:t> </a:t>
            </a:r>
            <a:r>
              <a:rPr lang="en-GB" altLang="en-US" sz="3400" dirty="0">
                <a:cs typeface="Times New Roman" panose="02020603050405020304" pitchFamily="18" charset="0"/>
              </a:rPr>
              <a:t>(</a:t>
            </a:r>
            <a:r>
              <a:rPr lang="el-GR" altLang="en-US" sz="3400" dirty="0"/>
              <a:t>76</a:t>
            </a:r>
            <a:r>
              <a:rPr lang="en-GB" altLang="en-US" sz="3400" dirty="0">
                <a:cs typeface="Times New Roman" panose="02020603050405020304" pitchFamily="18" charset="0"/>
              </a:rPr>
              <a:t>%)</a:t>
            </a:r>
            <a:r>
              <a:rPr lang="el-GR" altLang="en-US" sz="3400" dirty="0"/>
              <a:t> </a:t>
            </a:r>
            <a:endParaRPr lang="en-US" altLang="en-US" sz="3400" dirty="0"/>
          </a:p>
          <a:p>
            <a:endParaRPr lang="en-US" sz="2400" dirty="0"/>
          </a:p>
        </p:txBody>
      </p:sp>
    </p:spTree>
    <p:extLst>
      <p:ext uri="{BB962C8B-B14F-4D97-AF65-F5344CB8AC3E}">
        <p14:creationId xmlns:p14="http://schemas.microsoft.com/office/powerpoint/2010/main" val="3824707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Φωτό - στατιστικά στοιχεία όσον αφορά στα μη δημοφιλή ερωτήματα (μαθητές). Αφορούν στα φυσικά μεγέθη, μονάδες, πυκνότητα, υδροστατική πίεση κλπ. όπως στις παρακάτω διαφάνειες."/>
          <p:cNvPicPr>
            <a:picLocks noChangeAspect="1"/>
          </p:cNvPicPr>
          <p:nvPr/>
        </p:nvPicPr>
        <p:blipFill>
          <a:blip r:embed="rId2"/>
          <a:stretch>
            <a:fillRect/>
          </a:stretch>
        </p:blipFill>
        <p:spPr>
          <a:xfrm>
            <a:off x="827584" y="1052736"/>
            <a:ext cx="7776864" cy="5360689"/>
          </a:xfrm>
          <a:prstGeom prst="rect">
            <a:avLst/>
          </a:prstGeom>
        </p:spPr>
      </p:pic>
      <p:sp>
        <p:nvSpPr>
          <p:cNvPr id="3" name="Title 2"/>
          <p:cNvSpPr>
            <a:spLocks noGrp="1"/>
          </p:cNvSpPr>
          <p:nvPr>
            <p:ph type="title"/>
          </p:nvPr>
        </p:nvSpPr>
        <p:spPr>
          <a:xfrm>
            <a:off x="457200" y="274638"/>
            <a:ext cx="8229600" cy="974784"/>
          </a:xfrm>
        </p:spPr>
        <p:txBody>
          <a:bodyPr>
            <a:normAutofit fontScale="90000"/>
          </a:bodyPr>
          <a:lstStyle/>
          <a:p>
            <a:r>
              <a:rPr lang="el-GR" altLang="en-US" dirty="0"/>
              <a:t>Μη δημοφιλή Ερωτήματα (μαθητές)</a:t>
            </a:r>
            <a:r>
              <a:rPr lang="en-US" altLang="en-US" dirty="0"/>
              <a:t/>
            </a:r>
            <a:br>
              <a:rPr lang="en-US" altLang="en-US" dirty="0"/>
            </a:br>
            <a:endParaRPr lang="en-US" dirty="0"/>
          </a:p>
        </p:txBody>
      </p:sp>
    </p:spTree>
    <p:extLst>
      <p:ext uri="{BB962C8B-B14F-4D97-AF65-F5344CB8AC3E}">
        <p14:creationId xmlns:p14="http://schemas.microsoft.com/office/powerpoint/2010/main" val="3782226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Φωτο-Στατιστικά στοιχεία για δύσκολα ερωτήματα για τους μαθητές: Υδροστατική πίεση, Μονάδες, Θερμότητα, τήξη, Διάθλαση, Ανάλυση φωτός, Μαγνητισμός, Επαγωγή."/>
          <p:cNvPicPr>
            <a:picLocks noChangeAspect="1"/>
          </p:cNvPicPr>
          <p:nvPr/>
        </p:nvPicPr>
        <p:blipFill>
          <a:blip r:embed="rId2"/>
          <a:stretch>
            <a:fillRect/>
          </a:stretch>
        </p:blipFill>
        <p:spPr>
          <a:xfrm>
            <a:off x="1259632" y="836712"/>
            <a:ext cx="6800850" cy="5317008"/>
          </a:xfrm>
          <a:prstGeom prst="rect">
            <a:avLst/>
          </a:prstGeom>
        </p:spPr>
      </p:pic>
      <p:sp>
        <p:nvSpPr>
          <p:cNvPr id="3" name="Title 2"/>
          <p:cNvSpPr>
            <a:spLocks noGrp="1"/>
          </p:cNvSpPr>
          <p:nvPr>
            <p:ph type="title"/>
          </p:nvPr>
        </p:nvSpPr>
        <p:spPr>
          <a:xfrm>
            <a:off x="457200" y="274638"/>
            <a:ext cx="8229600" cy="418058"/>
          </a:xfrm>
        </p:spPr>
        <p:txBody>
          <a:bodyPr>
            <a:normAutofit fontScale="90000"/>
          </a:bodyPr>
          <a:lstStyle/>
          <a:p>
            <a:r>
              <a:rPr lang="el-GR" dirty="0" smtClean="0"/>
              <a:t>Δύσκολα ερωτήματα για τους μαθητές</a:t>
            </a:r>
            <a:endParaRPr lang="en-US" dirty="0"/>
          </a:p>
        </p:txBody>
      </p:sp>
    </p:spTree>
    <p:extLst>
      <p:ext uri="{BB962C8B-B14F-4D97-AF65-F5344CB8AC3E}">
        <p14:creationId xmlns:p14="http://schemas.microsoft.com/office/powerpoint/2010/main" val="590197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282154"/>
          </a:xfrm>
        </p:spPr>
        <p:txBody>
          <a:bodyPr>
            <a:normAutofit fontScale="90000"/>
          </a:bodyPr>
          <a:lstStyle/>
          <a:p>
            <a:r>
              <a:rPr lang="el-GR" altLang="en-US" sz="3600" b="1" dirty="0">
                <a:solidFill>
                  <a:schemeClr val="accent1"/>
                </a:solidFill>
              </a:rPr>
              <a:t>Αντιπροσωπευτικές κατηγορίες λαθών </a:t>
            </a:r>
            <a:r>
              <a:rPr lang="el-GR" altLang="en-US" sz="3600" b="1" dirty="0" smtClean="0">
                <a:solidFill>
                  <a:schemeClr val="accent1"/>
                </a:solidFill>
              </a:rPr>
              <a:t/>
            </a:r>
            <a:br>
              <a:rPr lang="el-GR" altLang="en-US" sz="3600" b="1" dirty="0" smtClean="0">
                <a:solidFill>
                  <a:schemeClr val="accent1"/>
                </a:solidFill>
              </a:rPr>
            </a:br>
            <a:r>
              <a:rPr lang="el-GR" altLang="en-US" sz="3600" b="1" dirty="0" smtClean="0">
                <a:solidFill>
                  <a:schemeClr val="accent1"/>
                </a:solidFill>
              </a:rPr>
              <a:t>(</a:t>
            </a:r>
            <a:r>
              <a:rPr lang="el-GR" altLang="en-US" sz="3600" b="1" dirty="0">
                <a:solidFill>
                  <a:schemeClr val="accent1"/>
                </a:solidFill>
              </a:rPr>
              <a:t>για κάθε μεταβλητή)</a:t>
            </a:r>
            <a:r>
              <a:rPr lang="en-US" altLang="en-US" sz="3600" b="1" dirty="0">
                <a:solidFill>
                  <a:schemeClr val="accent1"/>
                </a:solidFill>
              </a:rPr>
              <a:t> </a:t>
            </a:r>
            <a:r>
              <a:rPr lang="en-US" altLang="en-US" b="1" dirty="0">
                <a:solidFill>
                  <a:schemeClr val="accent1"/>
                </a:solidFill>
              </a:rPr>
              <a:t/>
            </a:r>
            <a:br>
              <a:rPr lang="en-US" altLang="en-US" b="1" dirty="0">
                <a:solidFill>
                  <a:schemeClr val="accent1"/>
                </a:solidFill>
              </a:rPr>
            </a:br>
            <a:endParaRPr lang="en-US" dirty="0"/>
          </a:p>
        </p:txBody>
      </p:sp>
      <p:sp>
        <p:nvSpPr>
          <p:cNvPr id="5" name="Content Placeholder 4"/>
          <p:cNvSpPr>
            <a:spLocks noGrp="1"/>
          </p:cNvSpPr>
          <p:nvPr>
            <p:ph idx="1"/>
          </p:nvPr>
        </p:nvSpPr>
        <p:spPr/>
        <p:txBody>
          <a:bodyPr>
            <a:normAutofit/>
          </a:bodyPr>
          <a:lstStyle/>
          <a:p>
            <a:r>
              <a:rPr lang="en-GB" altLang="en-US" dirty="0">
                <a:cs typeface="Times New Roman" panose="02020603050405020304" pitchFamily="18" charset="0"/>
              </a:rPr>
              <a:t>39,1</a:t>
            </a:r>
            <a:r>
              <a:rPr lang="el-GR" altLang="en-US" dirty="0"/>
              <a:t>% </a:t>
            </a:r>
            <a:r>
              <a:rPr lang="en-GB" altLang="en-US" dirty="0" err="1">
                <a:cs typeface="Times New Roman" panose="02020603050405020304" pitchFamily="18" charset="0"/>
              </a:rPr>
              <a:t>συγχέει</a:t>
            </a:r>
            <a:r>
              <a:rPr lang="en-GB" altLang="en-US" dirty="0">
                <a:cs typeface="Times New Roman" panose="02020603050405020304" pitchFamily="18" charset="0"/>
              </a:rPr>
              <a:t> </a:t>
            </a:r>
            <a:r>
              <a:rPr lang="en-GB" altLang="en-US" dirty="0" err="1">
                <a:cs typeface="Times New Roman" panose="02020603050405020304" pitchFamily="18" charset="0"/>
              </a:rPr>
              <a:t>το</a:t>
            </a:r>
            <a:r>
              <a:rPr lang="en-GB" altLang="en-US" dirty="0">
                <a:cs typeface="Times New Roman" panose="02020603050405020304" pitchFamily="18" charset="0"/>
              </a:rPr>
              <a:t> βρα</a:t>
            </a:r>
            <a:r>
              <a:rPr lang="en-GB" altLang="en-US" dirty="0" err="1">
                <a:cs typeface="Times New Roman" panose="02020603050405020304" pitchFamily="18" charset="0"/>
              </a:rPr>
              <a:t>σμό</a:t>
            </a:r>
            <a:r>
              <a:rPr lang="en-GB" altLang="en-US" dirty="0">
                <a:cs typeface="Times New Roman" panose="02020603050405020304" pitchFamily="18" charset="0"/>
              </a:rPr>
              <a:t> </a:t>
            </a:r>
            <a:r>
              <a:rPr lang="en-GB" altLang="en-US" dirty="0" err="1">
                <a:cs typeface="Times New Roman" panose="02020603050405020304" pitchFamily="18" charset="0"/>
              </a:rPr>
              <a:t>με</a:t>
            </a:r>
            <a:r>
              <a:rPr lang="en-GB" altLang="en-US" dirty="0">
                <a:cs typeface="Times New Roman" panose="02020603050405020304" pitchFamily="18" charset="0"/>
              </a:rPr>
              <a:t> </a:t>
            </a:r>
            <a:r>
              <a:rPr lang="en-GB" altLang="en-US" dirty="0" err="1">
                <a:cs typeface="Times New Roman" panose="02020603050405020304" pitchFamily="18" charset="0"/>
              </a:rPr>
              <a:t>την</a:t>
            </a:r>
            <a:r>
              <a:rPr lang="en-GB" altLang="en-US" dirty="0">
                <a:cs typeface="Times New Roman" panose="02020603050405020304" pitchFamily="18" charset="0"/>
              </a:rPr>
              <a:t> </a:t>
            </a:r>
            <a:r>
              <a:rPr lang="en-GB" altLang="en-US" dirty="0" err="1" smtClean="0">
                <a:cs typeface="Times New Roman" panose="02020603050405020304" pitchFamily="18" charset="0"/>
              </a:rPr>
              <a:t>εξάτμιση</a:t>
            </a:r>
            <a:endParaRPr lang="el-GR" altLang="en-US" dirty="0" smtClean="0">
              <a:cs typeface="Times New Roman" panose="02020603050405020304" pitchFamily="18" charset="0"/>
            </a:endParaRPr>
          </a:p>
          <a:p>
            <a:r>
              <a:rPr lang="en-GB" altLang="en-US" dirty="0">
                <a:cs typeface="Times New Roman" panose="02020603050405020304" pitchFamily="18" charset="0"/>
              </a:rPr>
              <a:t>20,8</a:t>
            </a:r>
            <a:r>
              <a:rPr lang="el-GR" altLang="en-US" dirty="0"/>
              <a:t>% </a:t>
            </a:r>
            <a:r>
              <a:rPr lang="en-GB" altLang="en-US" dirty="0" err="1">
                <a:cs typeface="Times New Roman" panose="02020603050405020304" pitchFamily="18" charset="0"/>
              </a:rPr>
              <a:t>δεν</a:t>
            </a:r>
            <a:r>
              <a:rPr lang="en-GB" altLang="en-US" dirty="0">
                <a:cs typeface="Times New Roman" panose="02020603050405020304" pitchFamily="18" charset="0"/>
              </a:rPr>
              <a:t> </a:t>
            </a:r>
            <a:r>
              <a:rPr lang="el-GR" altLang="en-US" dirty="0" smtClean="0"/>
              <a:t>αντιλαμβάνεται </a:t>
            </a:r>
            <a:r>
              <a:rPr lang="en-GB" altLang="en-US" dirty="0" err="1" smtClean="0">
                <a:cs typeface="Times New Roman" panose="02020603050405020304" pitchFamily="18" charset="0"/>
              </a:rPr>
              <a:t>την</a:t>
            </a:r>
            <a:r>
              <a:rPr lang="en-GB" altLang="en-US" dirty="0" smtClean="0">
                <a:cs typeface="Times New Roman" panose="02020603050405020304" pitchFamily="18" charset="0"/>
              </a:rPr>
              <a:t> </a:t>
            </a:r>
            <a:r>
              <a:rPr lang="en-GB" altLang="en-US" dirty="0">
                <a:cs typeface="Times New Roman" panose="02020603050405020304" pitchFamily="18" charset="0"/>
              </a:rPr>
              <a:t>α</a:t>
            </a:r>
            <a:r>
              <a:rPr lang="en-GB" altLang="en-US" dirty="0" err="1">
                <a:cs typeface="Times New Roman" panose="02020603050405020304" pitchFamily="18" charset="0"/>
              </a:rPr>
              <a:t>γωγή</a:t>
            </a:r>
            <a:r>
              <a:rPr lang="en-GB" altLang="en-US" dirty="0">
                <a:cs typeface="Times New Roman" panose="02020603050405020304" pitchFamily="18" charset="0"/>
              </a:rPr>
              <a:t> </a:t>
            </a:r>
            <a:r>
              <a:rPr lang="en-GB" altLang="en-US" dirty="0" err="1">
                <a:cs typeface="Times New Roman" panose="02020603050405020304" pitchFamily="18" charset="0"/>
              </a:rPr>
              <a:t>θερμότητ</a:t>
            </a:r>
            <a:r>
              <a:rPr lang="en-GB" altLang="en-US" dirty="0">
                <a:cs typeface="Times New Roman" panose="02020603050405020304" pitchFamily="18" charset="0"/>
              </a:rPr>
              <a:t>ας από μικροσκοπική σκοπιά</a:t>
            </a:r>
            <a:endParaRPr lang="el-GR" altLang="en-US" dirty="0">
              <a:cs typeface="Times New Roman" panose="02020603050405020304" pitchFamily="18" charset="0"/>
            </a:endParaRPr>
          </a:p>
          <a:p>
            <a:r>
              <a:rPr lang="en-GB" altLang="en-US" dirty="0" smtClean="0">
                <a:cs typeface="Times New Roman" panose="02020603050405020304" pitchFamily="18" charset="0"/>
              </a:rPr>
              <a:t>16,8</a:t>
            </a:r>
            <a:r>
              <a:rPr lang="el-GR" altLang="en-US" dirty="0"/>
              <a:t>% </a:t>
            </a:r>
            <a:r>
              <a:rPr lang="el-GR" altLang="en-US" dirty="0" smtClean="0"/>
              <a:t>δεν αντιλαμβάνεται τη θερμική </a:t>
            </a:r>
            <a:r>
              <a:rPr lang="el-GR" altLang="en-US" dirty="0"/>
              <a:t>διαστολή</a:t>
            </a:r>
            <a:r>
              <a:rPr lang="en-GB" altLang="en-US" dirty="0">
                <a:cs typeface="Times New Roman" panose="02020603050405020304" pitchFamily="18" charset="0"/>
              </a:rPr>
              <a:t> </a:t>
            </a:r>
            <a:r>
              <a:rPr lang="en-GB" altLang="en-US" dirty="0" err="1">
                <a:cs typeface="Times New Roman" panose="02020603050405020304" pitchFamily="18" charset="0"/>
              </a:rPr>
              <a:t>σε</a:t>
            </a:r>
            <a:r>
              <a:rPr lang="en-GB" altLang="en-US" dirty="0">
                <a:cs typeface="Times New Roman" panose="02020603050405020304" pitchFamily="18" charset="0"/>
              </a:rPr>
              <a:t> </a:t>
            </a:r>
            <a:r>
              <a:rPr lang="en-GB" altLang="en-US" dirty="0" err="1">
                <a:cs typeface="Times New Roman" panose="02020603050405020304" pitchFamily="18" charset="0"/>
              </a:rPr>
              <a:t>μικροσκο</a:t>
            </a:r>
            <a:r>
              <a:rPr lang="en-GB" altLang="en-US" dirty="0">
                <a:cs typeface="Times New Roman" panose="02020603050405020304" pitchFamily="18" charset="0"/>
              </a:rPr>
              <a:t>πικό </a:t>
            </a:r>
            <a:r>
              <a:rPr lang="en-GB" altLang="en-US" dirty="0" smtClean="0">
                <a:cs typeface="Times New Roman" panose="02020603050405020304" pitchFamily="18" charset="0"/>
              </a:rPr>
              <a:t>επίπεδο</a:t>
            </a:r>
            <a:endParaRPr lang="el-GR" altLang="en-US" dirty="0" smtClean="0">
              <a:cs typeface="Times New Roman" panose="02020603050405020304" pitchFamily="18" charset="0"/>
            </a:endParaRPr>
          </a:p>
          <a:p>
            <a:pPr fontAlgn="b"/>
            <a:r>
              <a:rPr lang="el-GR" altLang="en-US" dirty="0">
                <a:cs typeface="Times New Roman" panose="02020603050405020304" pitchFamily="18" charset="0"/>
              </a:rPr>
              <a:t>30,1</a:t>
            </a:r>
            <a:r>
              <a:rPr lang="el-GR" altLang="en-US" dirty="0"/>
              <a:t>% </a:t>
            </a:r>
            <a:r>
              <a:rPr lang="en-GB" altLang="en-US" dirty="0">
                <a:cs typeface="Times New Roman" panose="02020603050405020304" pitchFamily="18" charset="0"/>
              </a:rPr>
              <a:t>των μα</a:t>
            </a:r>
            <a:r>
              <a:rPr lang="en-GB" altLang="en-US" dirty="0" err="1">
                <a:cs typeface="Times New Roman" panose="02020603050405020304" pitchFamily="18" charset="0"/>
              </a:rPr>
              <a:t>θητών</a:t>
            </a:r>
            <a:r>
              <a:rPr lang="en-GB" altLang="en-US" dirty="0">
                <a:cs typeface="Times New Roman" panose="02020603050405020304" pitchFamily="18" charset="0"/>
              </a:rPr>
              <a:t> </a:t>
            </a:r>
            <a:r>
              <a:rPr lang="en-GB" altLang="en-US" dirty="0" err="1">
                <a:cs typeface="Times New Roman" panose="02020603050405020304" pitchFamily="18" charset="0"/>
              </a:rPr>
              <a:t>δεν</a:t>
            </a:r>
            <a:r>
              <a:rPr lang="en-GB" altLang="en-US" dirty="0">
                <a:cs typeface="Times New Roman" panose="02020603050405020304" pitchFamily="18" charset="0"/>
              </a:rPr>
              <a:t> </a:t>
            </a:r>
            <a:r>
              <a:rPr lang="en-GB" altLang="en-US" dirty="0" err="1">
                <a:cs typeface="Times New Roman" panose="02020603050405020304" pitchFamily="18" charset="0"/>
              </a:rPr>
              <a:t>γνωρίζει</a:t>
            </a:r>
            <a:r>
              <a:rPr lang="en-GB" altLang="en-US" dirty="0">
                <a:cs typeface="Times New Roman" panose="02020603050405020304" pitchFamily="18" charset="0"/>
              </a:rPr>
              <a:t> </a:t>
            </a:r>
            <a:r>
              <a:rPr lang="en-GB" altLang="en-US" dirty="0" err="1">
                <a:cs typeface="Times New Roman" panose="02020603050405020304" pitchFamily="18" charset="0"/>
              </a:rPr>
              <a:t>ότι</a:t>
            </a:r>
            <a:r>
              <a:rPr lang="en-GB" altLang="en-US" dirty="0">
                <a:cs typeface="Times New Roman" panose="02020603050405020304" pitchFamily="18" charset="0"/>
              </a:rPr>
              <a:t> η α</a:t>
            </a:r>
            <a:r>
              <a:rPr lang="en-GB" altLang="en-US" dirty="0" err="1">
                <a:cs typeface="Times New Roman" panose="02020603050405020304" pitchFamily="18" charset="0"/>
              </a:rPr>
              <a:t>κτινο</a:t>
            </a:r>
            <a:r>
              <a:rPr lang="en-GB" altLang="en-US" dirty="0">
                <a:cs typeface="Times New Roman" panose="02020603050405020304" pitchFamily="18" charset="0"/>
              </a:rPr>
              <a:t>βολία είναι συνάρτηση </a:t>
            </a:r>
            <a:r>
              <a:rPr lang="el-GR" altLang="en-US" dirty="0" smtClean="0">
                <a:cs typeface="Times New Roman" panose="02020603050405020304" pitchFamily="18" charset="0"/>
              </a:rPr>
              <a:t> </a:t>
            </a:r>
            <a:r>
              <a:rPr lang="en-GB" altLang="en-US" dirty="0" err="1" smtClean="0">
                <a:cs typeface="Times New Roman" panose="02020603050405020304" pitchFamily="18" charset="0"/>
              </a:rPr>
              <a:t>της</a:t>
            </a:r>
            <a:r>
              <a:rPr lang="en-GB" altLang="en-US" dirty="0" smtClean="0">
                <a:cs typeface="Times New Roman" panose="02020603050405020304" pitchFamily="18" charset="0"/>
              </a:rPr>
              <a:t> </a:t>
            </a:r>
            <a:r>
              <a:rPr lang="en-GB" altLang="en-US" dirty="0">
                <a:cs typeface="Times New Roman" panose="02020603050405020304" pitchFamily="18" charset="0"/>
              </a:rPr>
              <a:t>επ</a:t>
            </a:r>
            <a:r>
              <a:rPr lang="en-GB" altLang="en-US" dirty="0" err="1">
                <a:cs typeface="Times New Roman" panose="02020603050405020304" pitchFamily="18" charset="0"/>
              </a:rPr>
              <a:t>ιφάνει</a:t>
            </a:r>
            <a:r>
              <a:rPr lang="en-GB" altLang="en-US" dirty="0">
                <a:cs typeface="Times New Roman" panose="02020603050405020304" pitchFamily="18" charset="0"/>
              </a:rPr>
              <a:t>ας και της θερμοκρασίας του σώματος</a:t>
            </a:r>
            <a:endParaRPr lang="el-GR" altLang="en-US" dirty="0">
              <a:cs typeface="Times New Roman" panose="02020603050405020304" pitchFamily="18" charset="0"/>
            </a:endParaRPr>
          </a:p>
          <a:p>
            <a:endParaRPr lang="el-GR" alt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500286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Οι πιο συνηθισμένες κατηγορίες λαθών</a:t>
            </a:r>
            <a:endParaRPr lang="en-US" dirty="0"/>
          </a:p>
        </p:txBody>
      </p:sp>
      <p:pic>
        <p:nvPicPr>
          <p:cNvPr id="12" name="Picture 11" descr="Φωτο-Στατιστικά στοιχεία για τις πιο συνηθισμένες κατηγορίες λαθών. πχ. Η υδροστατική πίεση δεν εξαρτάται από την επιφάνεια, τι είναι η κλίμακα Κελσίου, τη λειτουργία του θερμοστάτη, εφαρμγές της οπτικής, κλπ."/>
          <p:cNvPicPr>
            <a:picLocks noChangeAspect="1"/>
          </p:cNvPicPr>
          <p:nvPr/>
        </p:nvPicPr>
        <p:blipFill>
          <a:blip r:embed="rId2"/>
          <a:stretch>
            <a:fillRect/>
          </a:stretch>
        </p:blipFill>
        <p:spPr>
          <a:xfrm>
            <a:off x="1403648" y="1417638"/>
            <a:ext cx="6734175" cy="4737893"/>
          </a:xfrm>
          <a:prstGeom prst="rect">
            <a:avLst/>
          </a:prstGeom>
        </p:spPr>
      </p:pic>
    </p:spTree>
    <p:extLst>
      <p:ext uri="{BB962C8B-B14F-4D97-AF65-F5344CB8AC3E}">
        <p14:creationId xmlns:p14="http://schemas.microsoft.com/office/powerpoint/2010/main" val="3460403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Φυσικά μεγέθη </a:t>
            </a:r>
            <a:endParaRPr lang="en-US" dirty="0"/>
          </a:p>
        </p:txBody>
      </p:sp>
      <p:pic>
        <p:nvPicPr>
          <p:cNvPr id="3" name="Picture 2" descr="Πίνακας που αφορά στα φυσικά μεγέθη"/>
          <p:cNvPicPr>
            <a:picLocks noChangeAspect="1"/>
          </p:cNvPicPr>
          <p:nvPr/>
        </p:nvPicPr>
        <p:blipFill>
          <a:blip r:embed="rId2"/>
          <a:stretch>
            <a:fillRect/>
          </a:stretch>
        </p:blipFill>
        <p:spPr>
          <a:xfrm>
            <a:off x="971600" y="1196752"/>
            <a:ext cx="7091829" cy="5110932"/>
          </a:xfrm>
          <a:prstGeom prst="rect">
            <a:avLst/>
          </a:prstGeom>
        </p:spPr>
      </p:pic>
    </p:spTree>
    <p:extLst>
      <p:ext uri="{BB962C8B-B14F-4D97-AF65-F5344CB8AC3E}">
        <p14:creationId xmlns:p14="http://schemas.microsoft.com/office/powerpoint/2010/main" val="3241006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Μονάδες μέτρησης </a:t>
            </a:r>
            <a:endParaRPr lang="en-US" dirty="0"/>
          </a:p>
        </p:txBody>
      </p:sp>
      <p:pic>
        <p:nvPicPr>
          <p:cNvPr id="3" name="Picture 2" descr="Πίνακας για τις μονάδες μέτρησης"/>
          <p:cNvPicPr>
            <a:picLocks noChangeAspect="1"/>
          </p:cNvPicPr>
          <p:nvPr/>
        </p:nvPicPr>
        <p:blipFill>
          <a:blip r:embed="rId2"/>
          <a:stretch>
            <a:fillRect/>
          </a:stretch>
        </p:blipFill>
        <p:spPr>
          <a:xfrm>
            <a:off x="1259632" y="1271587"/>
            <a:ext cx="6912767" cy="5210455"/>
          </a:xfrm>
          <a:prstGeom prst="rect">
            <a:avLst/>
          </a:prstGeom>
        </p:spPr>
      </p:pic>
    </p:spTree>
    <p:extLst>
      <p:ext uri="{BB962C8B-B14F-4D97-AF65-F5344CB8AC3E}">
        <p14:creationId xmlns:p14="http://schemas.microsoft.com/office/powerpoint/2010/main" val="29445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Πυκνότητα</a:t>
            </a:r>
            <a:endParaRPr lang="en-US" dirty="0"/>
          </a:p>
        </p:txBody>
      </p:sp>
      <p:pic>
        <p:nvPicPr>
          <p:cNvPr id="3" name="Picture 2" descr="Φωτό στατιστικά στοιχεία για την πυκνότητα. &#10;&#10;Σωματιδιακό μοντέλο πυκνότητας η Hewson (1986) έδειξε ότι οι εξηγήσεις των μαθητών, ηλικίας 14 έως 22 ετών, είναι ανεπαρκείς"/>
          <p:cNvPicPr>
            <a:picLocks noChangeAspect="1"/>
          </p:cNvPicPr>
          <p:nvPr/>
        </p:nvPicPr>
        <p:blipFill>
          <a:blip r:embed="rId2"/>
          <a:stretch>
            <a:fillRect/>
          </a:stretch>
        </p:blipFill>
        <p:spPr>
          <a:xfrm>
            <a:off x="1323975" y="1281112"/>
            <a:ext cx="6496050" cy="4295775"/>
          </a:xfrm>
          <a:prstGeom prst="rect">
            <a:avLst/>
          </a:prstGeom>
        </p:spPr>
      </p:pic>
    </p:spTree>
    <p:extLst>
      <p:ext uri="{BB962C8B-B14F-4D97-AF65-F5344CB8AC3E}">
        <p14:creationId xmlns:p14="http://schemas.microsoft.com/office/powerpoint/2010/main" val="3957785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Υδροστατική πίεση</a:t>
            </a:r>
            <a:endParaRPr lang="en-US" dirty="0"/>
          </a:p>
        </p:txBody>
      </p:sp>
      <p:pic>
        <p:nvPicPr>
          <p:cNvPr id="3" name="Picture 2" descr="Φωτο - Στατιστικά για την υδροστατική πίεση "/>
          <p:cNvPicPr>
            <a:picLocks noChangeAspect="1"/>
          </p:cNvPicPr>
          <p:nvPr/>
        </p:nvPicPr>
        <p:blipFill>
          <a:blip r:embed="rId2"/>
          <a:stretch>
            <a:fillRect/>
          </a:stretch>
        </p:blipFill>
        <p:spPr>
          <a:xfrm>
            <a:off x="592192" y="1481137"/>
            <a:ext cx="7580207" cy="4525992"/>
          </a:xfrm>
          <a:prstGeom prst="rect">
            <a:avLst/>
          </a:prstGeom>
        </p:spPr>
      </p:pic>
    </p:spTree>
    <p:extLst>
      <p:ext uri="{BB962C8B-B14F-4D97-AF65-F5344CB8AC3E}">
        <p14:creationId xmlns:p14="http://schemas.microsoft.com/office/powerpoint/2010/main" val="2006740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Διαγράμματα τήξης-βρασμού </a:t>
            </a:r>
            <a:endParaRPr lang="en-US" dirty="0"/>
          </a:p>
        </p:txBody>
      </p:sp>
      <p:pic>
        <p:nvPicPr>
          <p:cNvPr id="3" name="Picture 2" descr="Φωτο - στατιστικά για την τήξη - βρασμό.  Το 26.4 πχ. δεν διακρίνει το χρόνο τήξης ή βρασμού σε σχέση με το συνολικό χρόνο θέρμανσης. το 35,6 δείχνει αδυναμία ερμηνείας γραφήματος κλπ. "/>
          <p:cNvPicPr>
            <a:picLocks noChangeAspect="1"/>
          </p:cNvPicPr>
          <p:nvPr/>
        </p:nvPicPr>
        <p:blipFill>
          <a:blip r:embed="rId2"/>
          <a:stretch>
            <a:fillRect/>
          </a:stretch>
        </p:blipFill>
        <p:spPr>
          <a:xfrm>
            <a:off x="971600" y="1556792"/>
            <a:ext cx="6872237" cy="4621504"/>
          </a:xfrm>
          <a:prstGeom prst="rect">
            <a:avLst/>
          </a:prstGeom>
        </p:spPr>
      </p:pic>
    </p:spTree>
    <p:extLst>
      <p:ext uri="{BB962C8B-B14F-4D97-AF65-F5344CB8AC3E}">
        <p14:creationId xmlns:p14="http://schemas.microsoft.com/office/powerpoint/2010/main" val="1059113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3501008"/>
            <a:ext cx="7772400" cy="2010147"/>
          </a:xfrm>
        </p:spPr>
        <p:txBody>
          <a:bodyPr/>
          <a:lstStyle/>
          <a:p>
            <a:r>
              <a:rPr lang="el-GR" dirty="0" smtClean="0"/>
              <a:t>Τα λάθη </a:t>
            </a:r>
            <a:r>
              <a:rPr lang="el-GR" dirty="0" smtClean="0"/>
              <a:t>των μαθητών, </a:t>
            </a:r>
            <a:br>
              <a:rPr lang="el-GR" dirty="0" smtClean="0"/>
            </a:br>
            <a:r>
              <a:rPr lang="el-GR" dirty="0" smtClean="0"/>
              <a:t>Φυσική</a:t>
            </a:r>
            <a:endParaRPr lang="el-GR" dirty="0"/>
          </a:p>
        </p:txBody>
      </p:sp>
    </p:spTree>
    <p:extLst>
      <p:ext uri="{BB962C8B-B14F-4D97-AF65-F5344CB8AC3E}">
        <p14:creationId xmlns:p14="http://schemas.microsoft.com/office/powerpoint/2010/main" val="11792224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Θερμότητα – Θερμοκρασία </a:t>
            </a:r>
            <a:endParaRPr lang="en-US" dirty="0"/>
          </a:p>
        </p:txBody>
      </p:sp>
      <p:sp>
        <p:nvSpPr>
          <p:cNvPr id="3" name="Content Placeholder 2"/>
          <p:cNvSpPr>
            <a:spLocks noGrp="1"/>
          </p:cNvSpPr>
          <p:nvPr>
            <p:ph sz="half" idx="1"/>
          </p:nvPr>
        </p:nvSpPr>
        <p:spPr/>
        <p:txBody>
          <a:bodyPr>
            <a:normAutofit/>
          </a:bodyPr>
          <a:lstStyle/>
          <a:p>
            <a:r>
              <a:rPr lang="el-GR" altLang="en-US" sz="2000" dirty="0"/>
              <a:t>Ο</a:t>
            </a:r>
            <a:r>
              <a:rPr lang="el-GR" altLang="en-US" sz="2000" dirty="0">
                <a:cs typeface="Times New Roman" panose="02020603050405020304" pitchFamily="18" charset="0"/>
              </a:rPr>
              <a:t>ι μαθητές έχουν μεγάλη δυσκολία να συλλαμβάνουν κάποιες όψεις της επιστημονικής αντίληψης της θερμότητας και της </a:t>
            </a:r>
            <a:r>
              <a:rPr lang="el-GR" altLang="en-US" sz="2000" dirty="0" smtClean="0">
                <a:cs typeface="Times New Roman" panose="02020603050405020304" pitchFamily="18" charset="0"/>
              </a:rPr>
              <a:t>θερμοκρασίας </a:t>
            </a:r>
            <a:r>
              <a:rPr lang="el-GR" altLang="en-US" sz="2000" dirty="0">
                <a:cs typeface="Times New Roman" panose="02020603050405020304" pitchFamily="18" charset="0"/>
              </a:rPr>
              <a:t>(</a:t>
            </a:r>
            <a:r>
              <a:rPr lang="en-US" altLang="en-US" sz="2000" dirty="0">
                <a:cs typeface="Times New Roman" panose="02020603050405020304" pitchFamily="18" charset="0"/>
              </a:rPr>
              <a:t>Driver</a:t>
            </a:r>
            <a:r>
              <a:rPr lang="el-GR" altLang="en-US" sz="2000" dirty="0">
                <a:cs typeface="Times New Roman" panose="02020603050405020304" pitchFamily="18" charset="0"/>
              </a:rPr>
              <a:t>, </a:t>
            </a:r>
            <a:r>
              <a:rPr lang="el-GR" altLang="en-US" sz="2000" dirty="0" smtClean="0">
                <a:cs typeface="Times New Roman" panose="02020603050405020304" pitchFamily="18" charset="0"/>
              </a:rPr>
              <a:t>1985)</a:t>
            </a:r>
          </a:p>
          <a:p>
            <a:endParaRPr lang="el-GR" sz="2000" dirty="0">
              <a:cs typeface="Times New Roman" panose="02020603050405020304" pitchFamily="18" charset="0"/>
            </a:endParaRPr>
          </a:p>
          <a:p>
            <a:endParaRPr lang="el-GR" sz="2000" dirty="0" smtClean="0">
              <a:cs typeface="Times New Roman" panose="02020603050405020304" pitchFamily="18" charset="0"/>
            </a:endParaRPr>
          </a:p>
          <a:p>
            <a:r>
              <a:rPr lang="el-GR" altLang="en-US" sz="2000" dirty="0">
                <a:cs typeface="Times New Roman" panose="02020603050405020304" pitchFamily="18" charset="0"/>
              </a:rPr>
              <a:t>Σε μια μελέτη, που διεξήχθη σε παιδιά 12 έως 16 ετών (</a:t>
            </a:r>
            <a:r>
              <a:rPr lang="en-US" altLang="en-US" sz="2000" dirty="0">
                <a:cs typeface="Times New Roman" panose="02020603050405020304" pitchFamily="18" charset="0"/>
              </a:rPr>
              <a:t>Engel</a:t>
            </a:r>
            <a:r>
              <a:rPr lang="el-GR" altLang="en-US" sz="2000" dirty="0">
                <a:cs typeface="Times New Roman" panose="02020603050405020304" pitchFamily="18" charset="0"/>
              </a:rPr>
              <a:t>, 1982), φαίνεται ότι λίγα περιέγραψαν τη θερμότητα με όρους ενέργειας</a:t>
            </a:r>
            <a:r>
              <a:rPr lang="el-GR" altLang="en-US" sz="2000" dirty="0"/>
              <a:t> </a:t>
            </a:r>
            <a:endParaRPr lang="en-US" altLang="en-US" sz="2000" dirty="0"/>
          </a:p>
          <a:p>
            <a:endParaRPr lang="en-US" sz="2000" dirty="0"/>
          </a:p>
        </p:txBody>
      </p:sp>
      <p:pic>
        <p:nvPicPr>
          <p:cNvPr id="5" name="Picture 4" descr="Πίνακας, θερμότητα - θερμοκρασία. &#10;Μερικοί επιστήμονες προτείνουν να διδαχθεί μέσα από το πρίσμα της ενέργειας, κάνοντας χρήση του μοντέλου των ενεργειακών αλυσίδων"/>
          <p:cNvPicPr>
            <a:picLocks noChangeAspect="1"/>
          </p:cNvPicPr>
          <p:nvPr/>
        </p:nvPicPr>
        <p:blipFill>
          <a:blip r:embed="rId2"/>
          <a:stretch>
            <a:fillRect/>
          </a:stretch>
        </p:blipFill>
        <p:spPr>
          <a:xfrm>
            <a:off x="4829175" y="1600199"/>
            <a:ext cx="3857625" cy="4525963"/>
          </a:xfrm>
          <a:prstGeom prst="rect">
            <a:avLst/>
          </a:prstGeom>
        </p:spPr>
      </p:pic>
    </p:spTree>
    <p:extLst>
      <p:ext uri="{BB962C8B-B14F-4D97-AF65-F5344CB8AC3E}">
        <p14:creationId xmlns:p14="http://schemas.microsoft.com/office/powerpoint/2010/main" val="11042779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Ανώμαλη διαστολή νερού</a:t>
            </a:r>
            <a:endParaRPr lang="en-US" dirty="0"/>
          </a:p>
        </p:txBody>
      </p:sp>
      <p:sp>
        <p:nvSpPr>
          <p:cNvPr id="3" name="Content Placeholder 2" descr="Φωτο-στατιστικά για την ανώμαλη διαστολή νερού "/>
          <p:cNvSpPr>
            <a:spLocks noGrp="1"/>
          </p:cNvSpPr>
          <p:nvPr>
            <p:ph sz="half" idx="1"/>
          </p:nvPr>
        </p:nvSpPr>
        <p:spPr/>
        <p:txBody>
          <a:bodyPr>
            <a:normAutofit fontScale="92500" lnSpcReduction="10000"/>
          </a:bodyPr>
          <a:lstStyle/>
          <a:p>
            <a:r>
              <a:rPr lang="el-GR" altLang="en-US" sz="2400" dirty="0"/>
              <a:t>Ο</a:t>
            </a:r>
            <a:r>
              <a:rPr lang="en-GB" altLang="en-US" sz="2400" dirty="0">
                <a:cs typeface="Times New Roman" panose="02020603050405020304" pitchFamily="18" charset="0"/>
              </a:rPr>
              <a:t>ι μα</a:t>
            </a:r>
            <a:r>
              <a:rPr lang="en-GB" altLang="en-US" sz="2400" dirty="0" err="1">
                <a:cs typeface="Times New Roman" panose="02020603050405020304" pitchFamily="18" charset="0"/>
              </a:rPr>
              <a:t>θητές</a:t>
            </a:r>
            <a:r>
              <a:rPr lang="en-GB" altLang="en-US" sz="2400" dirty="0">
                <a:cs typeface="Times New Roman" panose="02020603050405020304" pitchFamily="18" charset="0"/>
              </a:rPr>
              <a:t> π</a:t>
            </a:r>
            <a:r>
              <a:rPr lang="en-GB" altLang="en-US" sz="2400" dirty="0" err="1">
                <a:cs typeface="Times New Roman" panose="02020603050405020304" pitchFamily="18" charset="0"/>
              </a:rPr>
              <a:t>ιστεύουν</a:t>
            </a:r>
            <a:r>
              <a:rPr lang="en-GB" altLang="en-US" sz="2400" dirty="0">
                <a:cs typeface="Times New Roman" panose="02020603050405020304" pitchFamily="18" charset="0"/>
              </a:rPr>
              <a:t> </a:t>
            </a:r>
            <a:r>
              <a:rPr lang="en-GB" altLang="en-US" sz="2400" dirty="0" err="1">
                <a:cs typeface="Times New Roman" panose="02020603050405020304" pitchFamily="18" charset="0"/>
              </a:rPr>
              <a:t>ότι</a:t>
            </a:r>
            <a:r>
              <a:rPr lang="en-GB" altLang="en-US" sz="2400" dirty="0">
                <a:cs typeface="Times New Roman" panose="02020603050405020304" pitchFamily="18" charset="0"/>
              </a:rPr>
              <a:t> η </a:t>
            </a:r>
            <a:r>
              <a:rPr lang="en-GB" altLang="en-US" sz="2400" dirty="0" err="1">
                <a:cs typeface="Times New Roman" panose="02020603050405020304" pitchFamily="18" charset="0"/>
              </a:rPr>
              <a:t>θερμοκρ</a:t>
            </a:r>
            <a:r>
              <a:rPr lang="en-GB" altLang="en-US" sz="2400" dirty="0">
                <a:cs typeface="Times New Roman" panose="02020603050405020304" pitchFamily="18" charset="0"/>
              </a:rPr>
              <a:t>ασία του νερού μπορεί να αυξηθεί περισσότερο από τους 100</a:t>
            </a:r>
            <a:r>
              <a:rPr lang="en-GB" alt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altLang="en-US" sz="2400" dirty="0">
                <a:cs typeface="Times New Roman" panose="02020603050405020304" pitchFamily="18" charset="0"/>
              </a:rPr>
              <a:t>C</a:t>
            </a:r>
            <a:r>
              <a:rPr lang="en-GB" altLang="en-US" sz="2400" dirty="0">
                <a:cs typeface="Times New Roman" panose="02020603050405020304" pitchFamily="18" charset="0"/>
              </a:rPr>
              <a:t> (</a:t>
            </a:r>
            <a:r>
              <a:rPr lang="en-US" altLang="en-US" sz="2400" dirty="0">
                <a:cs typeface="Times New Roman" panose="02020603050405020304" pitchFamily="18" charset="0"/>
              </a:rPr>
              <a:t>Anderson</a:t>
            </a:r>
            <a:r>
              <a:rPr lang="en-GB" altLang="en-US" sz="2400" dirty="0">
                <a:cs typeface="Times New Roman" panose="02020603050405020304" pitchFamily="18" charset="0"/>
              </a:rPr>
              <a:t>, 1980)</a:t>
            </a:r>
            <a:r>
              <a:rPr lang="el-GR" altLang="en-US" sz="2400" dirty="0"/>
              <a:t> </a:t>
            </a:r>
            <a:endParaRPr lang="el-GR" altLang="en-US" sz="2400" dirty="0" smtClean="0"/>
          </a:p>
          <a:p>
            <a:pPr marL="0" indent="0">
              <a:buNone/>
            </a:pPr>
            <a:endParaRPr lang="en-US" altLang="en-US" sz="2400" dirty="0"/>
          </a:p>
          <a:p>
            <a:r>
              <a:rPr lang="el-GR" altLang="en-US" sz="2400" dirty="0"/>
              <a:t>Ό</a:t>
            </a:r>
            <a:r>
              <a:rPr lang="en-GB" altLang="en-US" sz="2400" dirty="0" err="1">
                <a:cs typeface="Times New Roman" panose="02020603050405020304" pitchFamily="18" charset="0"/>
              </a:rPr>
              <a:t>σον</a:t>
            </a:r>
            <a:r>
              <a:rPr lang="en-GB" altLang="en-US" sz="2400" dirty="0">
                <a:cs typeface="Times New Roman" panose="02020603050405020304" pitchFamily="18" charset="0"/>
              </a:rPr>
              <a:t> α</a:t>
            </a:r>
            <a:r>
              <a:rPr lang="en-GB" altLang="en-US" sz="2400" dirty="0" err="1">
                <a:cs typeface="Times New Roman" panose="02020603050405020304" pitchFamily="18" charset="0"/>
              </a:rPr>
              <a:t>φορά</a:t>
            </a:r>
            <a:r>
              <a:rPr lang="en-GB" altLang="en-US" sz="2400" dirty="0">
                <a:cs typeface="Times New Roman" panose="02020603050405020304" pitchFamily="18" charset="0"/>
              </a:rPr>
              <a:t> </a:t>
            </a:r>
            <a:r>
              <a:rPr lang="en-GB" altLang="en-US" sz="2400" dirty="0" err="1">
                <a:cs typeface="Times New Roman" panose="02020603050405020304" pitchFamily="18" charset="0"/>
              </a:rPr>
              <a:t>τη</a:t>
            </a:r>
            <a:r>
              <a:rPr lang="en-GB" altLang="en-US" sz="2400" dirty="0">
                <a:cs typeface="Times New Roman" panose="02020603050405020304" pitchFamily="18" charset="0"/>
              </a:rPr>
              <a:t> </a:t>
            </a:r>
            <a:r>
              <a:rPr lang="en-GB" altLang="en-US" sz="2400" dirty="0" err="1">
                <a:cs typeface="Times New Roman" panose="02020603050405020304" pitchFamily="18" charset="0"/>
              </a:rPr>
              <a:t>συμ</a:t>
            </a:r>
            <a:r>
              <a:rPr lang="en-GB" altLang="en-US" sz="2400" dirty="0">
                <a:cs typeface="Times New Roman" panose="02020603050405020304" pitchFamily="18" charset="0"/>
              </a:rPr>
              <a:t>πύκνωση του νερού, παιδιά ηλικίας 12-17 ετών εξηγούν ότι «η ψυχρότητα κάνει το οξυγόνο και το υδρογόνο στον αέρα να σχηματίσουν νερό» (</a:t>
            </a:r>
            <a:r>
              <a:rPr lang="en-US" altLang="en-US" sz="2400" dirty="0">
                <a:cs typeface="Times New Roman" panose="02020603050405020304" pitchFamily="18" charset="0"/>
              </a:rPr>
              <a:t>Osborne</a:t>
            </a:r>
            <a:r>
              <a:rPr lang="en-GB" altLang="en-US" sz="2400" dirty="0">
                <a:cs typeface="Times New Roman" panose="02020603050405020304" pitchFamily="18" charset="0"/>
              </a:rPr>
              <a:t> και </a:t>
            </a:r>
            <a:r>
              <a:rPr lang="en-US" altLang="en-US" sz="2400" dirty="0" err="1">
                <a:cs typeface="Times New Roman" panose="02020603050405020304" pitchFamily="18" charset="0"/>
              </a:rPr>
              <a:t>Gosgrove</a:t>
            </a:r>
            <a:r>
              <a:rPr lang="en-GB" altLang="en-US" sz="2400" dirty="0">
                <a:cs typeface="Times New Roman" panose="02020603050405020304" pitchFamily="18" charset="0"/>
              </a:rPr>
              <a:t>, 1983)</a:t>
            </a:r>
            <a:r>
              <a:rPr lang="el-GR" altLang="en-US" sz="2400" dirty="0"/>
              <a:t> </a:t>
            </a:r>
            <a:endParaRPr lang="en-US" altLang="en-US" sz="2400" dirty="0"/>
          </a:p>
          <a:p>
            <a:endParaRPr lang="en-US" dirty="0"/>
          </a:p>
        </p:txBody>
      </p:sp>
      <p:pic>
        <p:nvPicPr>
          <p:cNvPr id="5" name="Picture 4" descr="Πίνακας-στατιστικά για την ανώμαλη διαστολή του νερού"/>
          <p:cNvPicPr>
            <a:picLocks noChangeAspect="1"/>
          </p:cNvPicPr>
          <p:nvPr/>
        </p:nvPicPr>
        <p:blipFill>
          <a:blip r:embed="rId2"/>
          <a:stretch>
            <a:fillRect/>
          </a:stretch>
        </p:blipFill>
        <p:spPr>
          <a:xfrm>
            <a:off x="4572001" y="1600200"/>
            <a:ext cx="4320480" cy="4525963"/>
          </a:xfrm>
          <a:prstGeom prst="rect">
            <a:avLst/>
          </a:prstGeom>
        </p:spPr>
      </p:pic>
    </p:spTree>
    <p:extLst>
      <p:ext uri="{BB962C8B-B14F-4D97-AF65-F5344CB8AC3E}">
        <p14:creationId xmlns:p14="http://schemas.microsoft.com/office/powerpoint/2010/main" val="16146399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Διατήρηση της ενέργειας </a:t>
            </a:r>
            <a:endParaRPr lang="en-US" dirty="0"/>
          </a:p>
        </p:txBody>
      </p:sp>
      <p:pic>
        <p:nvPicPr>
          <p:cNvPr id="3" name="Picture 2" descr="Φωτο-στατιστικά για τη διατήρηση της ενέργειας. Ένα μικρό ποσοστό μαθητών χρησιμοποιεί νοητικές παραστάσεις με ενεργειακό χαρακτήρα"/>
          <p:cNvPicPr>
            <a:picLocks noChangeAspect="1"/>
          </p:cNvPicPr>
          <p:nvPr/>
        </p:nvPicPr>
        <p:blipFill>
          <a:blip r:embed="rId2"/>
          <a:stretch>
            <a:fillRect/>
          </a:stretch>
        </p:blipFill>
        <p:spPr>
          <a:xfrm>
            <a:off x="626216" y="1276350"/>
            <a:ext cx="7222384" cy="4744938"/>
          </a:xfrm>
          <a:prstGeom prst="rect">
            <a:avLst/>
          </a:prstGeom>
        </p:spPr>
      </p:pic>
    </p:spTree>
    <p:extLst>
      <p:ext uri="{BB962C8B-B14F-4D97-AF65-F5344CB8AC3E}">
        <p14:creationId xmlns:p14="http://schemas.microsoft.com/office/powerpoint/2010/main" val="29524788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Θερμιδομετρία </a:t>
            </a:r>
            <a:endParaRPr lang="en-US" dirty="0"/>
          </a:p>
        </p:txBody>
      </p:sp>
      <p:pic>
        <p:nvPicPr>
          <p:cNvPr id="3" name="Picture 2" descr="Φωτο-στατιστικά για τη θερμιδομετρία. &#10;&#10;Η θερμότητα είναι ανάλογη με τη μάζα του σώματος (δηλαδή σε διπλάσια μάζα απαιτείται διπλάσια μεταφορά θερμότητας για την ίδια αύξηση θερμοκρασίας), ανάλογη με την αύξηση της θερμοκρασίας του σώματος και εξαρτάται από το υλικό - για παράδειγμα λάδι, νερό κλπ. "/>
          <p:cNvPicPr>
            <a:picLocks noChangeAspect="1"/>
          </p:cNvPicPr>
          <p:nvPr/>
        </p:nvPicPr>
        <p:blipFill>
          <a:blip r:embed="rId2"/>
          <a:stretch>
            <a:fillRect/>
          </a:stretch>
        </p:blipFill>
        <p:spPr>
          <a:xfrm>
            <a:off x="641744" y="1200150"/>
            <a:ext cx="7674672" cy="5109170"/>
          </a:xfrm>
          <a:prstGeom prst="rect">
            <a:avLst/>
          </a:prstGeom>
        </p:spPr>
      </p:pic>
    </p:spTree>
    <p:extLst>
      <p:ext uri="{BB962C8B-B14F-4D97-AF65-F5344CB8AC3E}">
        <p14:creationId xmlns:p14="http://schemas.microsoft.com/office/powerpoint/2010/main" val="10116470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Ανάκλαση </a:t>
            </a:r>
            <a:endParaRPr lang="en-US" dirty="0"/>
          </a:p>
        </p:txBody>
      </p:sp>
      <p:pic>
        <p:nvPicPr>
          <p:cNvPr id="3" name="Picture 2" descr="Σχήμα-στατιστικά στοιχεία, Το 1/4 των παιδιών (13-15 ετών) θεώρησε ότι το φως παραμένει στον καθρέφτη κατά τη διάρκεια της ανάκλασης (Fetherstonhaugh &amp; Treagust, 1990) &#10;"/>
          <p:cNvPicPr>
            <a:picLocks noChangeAspect="1"/>
          </p:cNvPicPr>
          <p:nvPr/>
        </p:nvPicPr>
        <p:blipFill>
          <a:blip r:embed="rId2"/>
          <a:stretch>
            <a:fillRect/>
          </a:stretch>
        </p:blipFill>
        <p:spPr>
          <a:xfrm>
            <a:off x="691098" y="1243012"/>
            <a:ext cx="6981290" cy="4922292"/>
          </a:xfrm>
          <a:prstGeom prst="rect">
            <a:avLst/>
          </a:prstGeom>
        </p:spPr>
      </p:pic>
    </p:spTree>
    <p:extLst>
      <p:ext uri="{BB962C8B-B14F-4D97-AF65-F5344CB8AC3E}">
        <p14:creationId xmlns:p14="http://schemas.microsoft.com/office/powerpoint/2010/main" val="19240493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Διάθλαση </a:t>
            </a:r>
            <a:endParaRPr lang="en-US" dirty="0"/>
          </a:p>
        </p:txBody>
      </p:sp>
      <p:pic>
        <p:nvPicPr>
          <p:cNvPr id="3" name="Picture 2" descr="Φωτο-Πίνακας που συνοψίζει απαντήσεις των παιδιών όσον αφορά στη Διάθλαση. Η Shapiro (1989) ερεύνησε τις ιδέες των παιδιών  για το φαινόμενο : το μολύβι φαίνεται σαν σπασμένο ή λυγισμένο στο σημείο που βυθίζεται στο νερό. Η πιο συνηθισμένη απάντηση ήταν ότι «το νερό το έκανε να φαίνεται σα σπασμένο» &#10;"/>
          <p:cNvPicPr>
            <a:picLocks noChangeAspect="1"/>
          </p:cNvPicPr>
          <p:nvPr/>
        </p:nvPicPr>
        <p:blipFill>
          <a:blip r:embed="rId2"/>
          <a:stretch>
            <a:fillRect/>
          </a:stretch>
        </p:blipFill>
        <p:spPr>
          <a:xfrm>
            <a:off x="688068" y="1196752"/>
            <a:ext cx="7844372" cy="5256584"/>
          </a:xfrm>
          <a:prstGeom prst="rect">
            <a:avLst/>
          </a:prstGeom>
        </p:spPr>
      </p:pic>
    </p:spTree>
    <p:extLst>
      <p:ext uri="{BB962C8B-B14F-4D97-AF65-F5344CB8AC3E}">
        <p14:creationId xmlns:p14="http://schemas.microsoft.com/office/powerpoint/2010/main" val="5504213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Θερμική διαστολή </a:t>
            </a:r>
            <a:endParaRPr lang="en-US" dirty="0"/>
          </a:p>
        </p:txBody>
      </p:sp>
      <p:pic>
        <p:nvPicPr>
          <p:cNvPr id="3" name="Picture 2" descr="Σχήμα, απαντήσεις παιδιών όσον αφορά στη θερμική διαστολή. &#10;&#10;Οι Watts και Gilbert (1985) αναφέρουν ότι οι μαθητές (13-17 ετών) πιστεύουν στην ύπαρξη ζεστών μορίων τα οποία κινούνται κατά μήκος της ράβδου, όταν αυτή θερμαίνεται στο ένα άκρο και ψύχεται στο άλλο &#10;"/>
          <p:cNvPicPr>
            <a:picLocks noChangeAspect="1"/>
          </p:cNvPicPr>
          <p:nvPr/>
        </p:nvPicPr>
        <p:blipFill>
          <a:blip r:embed="rId2"/>
          <a:stretch>
            <a:fillRect/>
          </a:stretch>
        </p:blipFill>
        <p:spPr>
          <a:xfrm>
            <a:off x="413537" y="1371600"/>
            <a:ext cx="8046895" cy="5016246"/>
          </a:xfrm>
          <a:prstGeom prst="rect">
            <a:avLst/>
          </a:prstGeom>
        </p:spPr>
      </p:pic>
    </p:spTree>
    <p:extLst>
      <p:ext uri="{BB962C8B-B14F-4D97-AF65-F5344CB8AC3E}">
        <p14:creationId xmlns:p14="http://schemas.microsoft.com/office/powerpoint/2010/main" val="23669316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Ανάλυση του φωτός </a:t>
            </a:r>
            <a:endParaRPr lang="en-US" dirty="0"/>
          </a:p>
        </p:txBody>
      </p:sp>
      <p:pic>
        <p:nvPicPr>
          <p:cNvPr id="3" name="Picture 2" descr="Πίνακας, Σχήμα. &#10;Οι Anderson και Smith (1983) βρήκαν ότι το 72% του δείγματος στην έρευνά τους δεν θεωρούσε ότι το λευκό φως ήταν μια μείξη των χρωμάτων του φωτός. &#10;&#10; M 13 ετών .. γιατί βγαίνει κόκκινο φως από έναν προβολέα στον οποίο έχει τοποθετηθεί μια κόκκινη ζελατίνα, μόνο το 2% έδωσε απαντήσεις στα πλαίσια της διάδοσης ορισμένων μόνο συχνοτήτων. &#10; &#10;&#10;&#10;&#10;"/>
          <p:cNvPicPr>
            <a:picLocks noChangeAspect="1"/>
          </p:cNvPicPr>
          <p:nvPr/>
        </p:nvPicPr>
        <p:blipFill>
          <a:blip r:embed="rId2"/>
          <a:stretch>
            <a:fillRect/>
          </a:stretch>
        </p:blipFill>
        <p:spPr>
          <a:xfrm>
            <a:off x="450226" y="1171574"/>
            <a:ext cx="7522199" cy="4993729"/>
          </a:xfrm>
          <a:prstGeom prst="rect">
            <a:avLst/>
          </a:prstGeom>
        </p:spPr>
      </p:pic>
    </p:spTree>
    <p:extLst>
      <p:ext uri="{BB962C8B-B14F-4D97-AF65-F5344CB8AC3E}">
        <p14:creationId xmlns:p14="http://schemas.microsoft.com/office/powerpoint/2010/main" val="871580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Επαγωγή </a:t>
            </a:r>
            <a:endParaRPr lang="en-US" dirty="0"/>
          </a:p>
        </p:txBody>
      </p:sp>
      <p:pic>
        <p:nvPicPr>
          <p:cNvPr id="4" name="Picture 3" descr="Πίνακας και Σχήμα όσον αφορά στην Επαγωγή "/>
          <p:cNvPicPr>
            <a:picLocks noChangeAspect="1"/>
          </p:cNvPicPr>
          <p:nvPr/>
        </p:nvPicPr>
        <p:blipFill>
          <a:blip r:embed="rId2"/>
          <a:stretch>
            <a:fillRect/>
          </a:stretch>
        </p:blipFill>
        <p:spPr>
          <a:xfrm>
            <a:off x="97136" y="1576387"/>
            <a:ext cx="8519069" cy="4660925"/>
          </a:xfrm>
          <a:prstGeom prst="rect">
            <a:avLst/>
          </a:prstGeom>
        </p:spPr>
      </p:pic>
    </p:spTree>
    <p:extLst>
      <p:ext uri="{BB962C8B-B14F-4D97-AF65-F5344CB8AC3E}">
        <p14:creationId xmlns:p14="http://schemas.microsoft.com/office/powerpoint/2010/main" val="5493278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Ηλεκτρισμός</a:t>
            </a:r>
            <a:endParaRPr lang="en-US" dirty="0"/>
          </a:p>
        </p:txBody>
      </p:sp>
      <p:pic>
        <p:nvPicPr>
          <p:cNvPr id="3" name="Picture 2" descr="Σχήμα - Στατιστικά στοιχεία. &#10;Αρκετοί ερευνητές έχουν μελετήσει τις προϋπάρχουσες αντιλήψεις των παιδιών για τον ηλεκτρισμό και συμπεραίνουν ότι οι ιδέες αυτές σε γενικές γραμμές δείχνουν ένα μοντέλο «τροφοδότη-καταναλωτή» (Osborne, 1981; Tiberghien, 1983) &#10;"/>
          <p:cNvPicPr>
            <a:picLocks noChangeAspect="1"/>
          </p:cNvPicPr>
          <p:nvPr/>
        </p:nvPicPr>
        <p:blipFill>
          <a:blip r:embed="rId2"/>
          <a:stretch>
            <a:fillRect/>
          </a:stretch>
        </p:blipFill>
        <p:spPr>
          <a:xfrm>
            <a:off x="1331640" y="1772816"/>
            <a:ext cx="6696744" cy="4533685"/>
          </a:xfrm>
          <a:prstGeom prst="rect">
            <a:avLst/>
          </a:prstGeom>
        </p:spPr>
      </p:pic>
    </p:spTree>
    <p:extLst>
      <p:ext uri="{BB962C8B-B14F-4D97-AF65-F5344CB8AC3E}">
        <p14:creationId xmlns:p14="http://schemas.microsoft.com/office/powerpoint/2010/main" val="3441906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ltLang="en-US" sz="3600" dirty="0" smtClean="0">
                <a:solidFill>
                  <a:schemeClr val="accent1"/>
                </a:solidFill>
              </a:rPr>
              <a:t/>
            </a:r>
            <a:br>
              <a:rPr lang="el-GR" altLang="en-US" sz="3600" dirty="0" smtClean="0">
                <a:solidFill>
                  <a:schemeClr val="accent1"/>
                </a:solidFill>
              </a:rPr>
            </a:br>
            <a:r>
              <a:rPr lang="el-GR" altLang="en-US" sz="3600" dirty="0" smtClean="0">
                <a:solidFill>
                  <a:schemeClr val="accent1"/>
                </a:solidFill>
              </a:rPr>
              <a:t>Τα </a:t>
            </a:r>
            <a:r>
              <a:rPr lang="el-GR" altLang="en-US" sz="3600" dirty="0">
                <a:solidFill>
                  <a:schemeClr val="accent1"/>
                </a:solidFill>
              </a:rPr>
              <a:t>λάθη των μαθητών   </a:t>
            </a:r>
            <a:br>
              <a:rPr lang="el-GR" altLang="en-US" sz="3600" dirty="0">
                <a:solidFill>
                  <a:schemeClr val="accent1"/>
                </a:solidFill>
              </a:rPr>
            </a:br>
            <a:r>
              <a:rPr lang="el-GR" altLang="en-US" sz="3600" dirty="0">
                <a:solidFill>
                  <a:schemeClr val="accent1"/>
                </a:solidFill>
              </a:rPr>
              <a:t>Στη Φυσική Β’ Γυμνασίου</a:t>
            </a:r>
            <a:r>
              <a:rPr lang="en-US" altLang="en-US" dirty="0">
                <a:solidFill>
                  <a:srgbClr val="00007E"/>
                </a:solidFill>
              </a:rPr>
              <a:t/>
            </a:r>
            <a:br>
              <a:rPr lang="en-US" altLang="en-US" dirty="0">
                <a:solidFill>
                  <a:srgbClr val="00007E"/>
                </a:solidFill>
              </a:rPr>
            </a:br>
            <a:endParaRPr lang="el-GR" dirty="0"/>
          </a:p>
        </p:txBody>
      </p:sp>
      <p:sp>
        <p:nvSpPr>
          <p:cNvPr id="3" name="Θέση περιεχομένου 2"/>
          <p:cNvSpPr>
            <a:spLocks noGrp="1"/>
          </p:cNvSpPr>
          <p:nvPr>
            <p:ph idx="1"/>
          </p:nvPr>
        </p:nvSpPr>
        <p:spPr/>
        <p:txBody>
          <a:bodyPr>
            <a:normAutofit/>
          </a:bodyPr>
          <a:lstStyle/>
          <a:p>
            <a:pPr marL="0" indent="0">
              <a:buNone/>
            </a:pPr>
            <a:endParaRPr lang="el-GR" altLang="en-US" sz="2800" dirty="0" smtClean="0">
              <a:cs typeface="Times New Roman" panose="02020603050405020304" pitchFamily="18" charset="0"/>
            </a:endParaRPr>
          </a:p>
          <a:p>
            <a:pPr marL="0" indent="0">
              <a:buNone/>
            </a:pPr>
            <a:r>
              <a:rPr lang="el-GR" altLang="en-US" sz="2800" i="1" dirty="0" smtClean="0">
                <a:cs typeface="Times New Roman" panose="02020603050405020304" pitchFamily="18" charset="0"/>
              </a:rPr>
              <a:t>Μόνο </a:t>
            </a:r>
            <a:r>
              <a:rPr lang="el-GR" altLang="en-US" sz="2800" i="1" dirty="0">
                <a:cs typeface="Times New Roman" panose="02020603050405020304" pitchFamily="18" charset="0"/>
              </a:rPr>
              <a:t>οι προγραμματισμένοι βιολογικοί οργανισμοί δεν κάνουν λάθη. Οι άνθρωποι κάνουν τόσο πιο πολλά λάθη όσο μεγαλύτερες εξελικτικές ικανότητες έχουν. </a:t>
            </a:r>
            <a:endParaRPr lang="en-US" altLang="en-US" sz="2800" i="1" dirty="0">
              <a:cs typeface="Times New Roman" panose="02020603050405020304" pitchFamily="18" charset="0"/>
            </a:endParaRPr>
          </a:p>
          <a:p>
            <a:pPr marL="0" indent="0">
              <a:buNone/>
            </a:pPr>
            <a:r>
              <a:rPr lang="el-GR" altLang="en-US" sz="2800" i="1" dirty="0">
                <a:cs typeface="Times New Roman" panose="02020603050405020304" pitchFamily="18" charset="0"/>
              </a:rPr>
              <a:t>Με το να τιμωρούμε τα λάθη των μαθητών καταλήγουμε να τους απαγορεύουμε την προσπέλαση στην επιστημονική γνώση </a:t>
            </a:r>
            <a:endParaRPr lang="el-GR" altLang="en-US" sz="2800" i="1" dirty="0" smtClean="0">
              <a:cs typeface="Times New Roman" panose="02020603050405020304" pitchFamily="18" charset="0"/>
            </a:endParaRPr>
          </a:p>
          <a:p>
            <a:pPr marL="0" indent="0">
              <a:buNone/>
            </a:pPr>
            <a:r>
              <a:rPr lang="el-GR" altLang="en-US" sz="2800" dirty="0" smtClean="0">
                <a:cs typeface="Times New Roman" panose="02020603050405020304" pitchFamily="18" charset="0"/>
              </a:rPr>
              <a:t>(</a:t>
            </a:r>
            <a:r>
              <a:rPr lang="en-US" altLang="en-US" sz="2800" dirty="0" err="1">
                <a:cs typeface="Times New Roman" panose="02020603050405020304" pitchFamily="18" charset="0"/>
              </a:rPr>
              <a:t>Lemeignan</a:t>
            </a:r>
            <a:r>
              <a:rPr lang="el-GR" altLang="en-US" sz="2800" dirty="0">
                <a:cs typeface="Times New Roman" panose="02020603050405020304" pitchFamily="18" charset="0"/>
              </a:rPr>
              <a:t> &amp; </a:t>
            </a:r>
            <a:r>
              <a:rPr lang="en-US" altLang="en-US" sz="2800" dirty="0">
                <a:cs typeface="Times New Roman" panose="02020603050405020304" pitchFamily="18" charset="0"/>
              </a:rPr>
              <a:t>Weil</a:t>
            </a:r>
            <a:r>
              <a:rPr lang="el-GR" altLang="en-US" sz="2800" dirty="0">
                <a:cs typeface="Times New Roman" panose="02020603050405020304" pitchFamily="18" charset="0"/>
              </a:rPr>
              <a:t>-</a:t>
            </a:r>
            <a:r>
              <a:rPr lang="en-US" altLang="en-US" sz="2800" dirty="0" err="1">
                <a:cs typeface="Times New Roman" panose="02020603050405020304" pitchFamily="18" charset="0"/>
              </a:rPr>
              <a:t>Barais</a:t>
            </a:r>
            <a:r>
              <a:rPr lang="el-GR" altLang="en-US" sz="2800" dirty="0">
                <a:cs typeface="Times New Roman" panose="02020603050405020304" pitchFamily="18" charset="0"/>
              </a:rPr>
              <a:t>, 1993).</a:t>
            </a:r>
            <a:endParaRPr lang="en-GB" altLang="en-US" sz="2800" dirty="0">
              <a:cs typeface="Times New Roman" panose="02020603050405020304" pitchFamily="18" charset="0"/>
            </a:endParaRPr>
          </a:p>
          <a:p>
            <a:pPr marL="0" indent="0">
              <a:buNone/>
            </a:pPr>
            <a:endParaRPr lang="el-GR" sz="4400" dirty="0" smtClean="0"/>
          </a:p>
        </p:txBody>
      </p:sp>
    </p:spTree>
    <p:extLst>
      <p:ext uri="{BB962C8B-B14F-4D97-AF65-F5344CB8AC3E}">
        <p14:creationId xmlns:p14="http://schemas.microsoft.com/office/powerpoint/2010/main" val="16623443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2506" y="2395538"/>
            <a:ext cx="6953870" cy="3970318"/>
          </a:xfrm>
          <a:prstGeom prst="rect">
            <a:avLst/>
          </a:prstGeom>
        </p:spPr>
        <p:txBody>
          <a:bodyPr wrap="square">
            <a:spAutoFit/>
          </a:bodyPr>
          <a:lstStyle/>
          <a:p>
            <a:pPr marL="285750" indent="-285750">
              <a:buFont typeface="Arial" panose="020B0604020202020204" pitchFamily="34" charset="0"/>
              <a:buChar char="•"/>
            </a:pPr>
            <a:r>
              <a:rPr lang="el-GR" altLang="en-US" sz="2800" dirty="0" smtClean="0"/>
              <a:t>Σε ποια κατάσταση βρίσκεται ένα </a:t>
            </a:r>
            <a:endParaRPr lang="en-US" altLang="en-US" sz="2800" dirty="0" smtClean="0"/>
          </a:p>
          <a:p>
            <a:endParaRPr lang="el-GR" altLang="en-US" sz="2800" dirty="0" smtClean="0"/>
          </a:p>
          <a:p>
            <a:pPr marL="285750" indent="-285750">
              <a:buFont typeface="Arial" panose="020B0604020202020204" pitchFamily="34" charset="0"/>
              <a:buChar char="•"/>
            </a:pPr>
            <a:r>
              <a:rPr lang="el-GR" altLang="en-US" sz="2800" dirty="0" smtClean="0"/>
              <a:t>Σώμα όταν τα μόριά του κινούνται</a:t>
            </a:r>
            <a:r>
              <a:rPr lang="en-US" altLang="en-US" sz="2800" dirty="0" smtClean="0"/>
              <a:t>;</a:t>
            </a:r>
          </a:p>
          <a:p>
            <a:r>
              <a:rPr lang="en-US" altLang="en-US" sz="2800" dirty="0"/>
              <a:t>i</a:t>
            </a:r>
            <a:r>
              <a:rPr lang="el-GR" altLang="en-US" sz="2800" dirty="0" smtClean="0"/>
              <a:t>) </a:t>
            </a:r>
            <a:r>
              <a:rPr lang="el-GR" altLang="en-US" sz="2800" dirty="0" smtClean="0"/>
              <a:t>Ελεύθερα</a:t>
            </a:r>
          </a:p>
          <a:p>
            <a:r>
              <a:rPr lang="en-US" altLang="en-US" sz="2800" dirty="0" smtClean="0"/>
              <a:t>ii</a:t>
            </a:r>
            <a:r>
              <a:rPr lang="el-GR" altLang="en-US" sz="2800" dirty="0" smtClean="0"/>
              <a:t>) </a:t>
            </a:r>
            <a:r>
              <a:rPr lang="el-GR" altLang="en-US" sz="2800" dirty="0" smtClean="0"/>
              <a:t>γλιστρούν το ένα πάνω στο άλλο</a:t>
            </a:r>
          </a:p>
          <a:p>
            <a:r>
              <a:rPr lang="en-US" altLang="en-US" sz="2800" dirty="0" smtClean="0"/>
              <a:t>iii</a:t>
            </a:r>
            <a:r>
              <a:rPr lang="el-GR" altLang="en-US" sz="2800" dirty="0" smtClean="0"/>
              <a:t>) </a:t>
            </a:r>
            <a:r>
              <a:rPr lang="el-GR" altLang="en-US" sz="2800" dirty="0" smtClean="0"/>
              <a:t>Ταλαντώνονται γύρω από συγκεκριμένη θέση</a:t>
            </a:r>
            <a:endParaRPr lang="en-US" altLang="en-US" sz="2800" dirty="0" smtClean="0"/>
          </a:p>
          <a:p>
            <a:pPr marL="285750" indent="-285750">
              <a:buFont typeface="Arial" panose="020B0604020202020204" pitchFamily="34" charset="0"/>
              <a:buChar char="•"/>
            </a:pPr>
            <a:endParaRPr lang="el-GR" altLang="en-US" sz="2800" dirty="0" smtClean="0"/>
          </a:p>
          <a:p>
            <a:pPr marL="285750" indent="-285750">
              <a:buFont typeface="Arial" panose="020B0604020202020204" pitchFamily="34" charset="0"/>
              <a:buChar char="•"/>
            </a:pPr>
            <a:r>
              <a:rPr lang="el-GR" altLang="en-US" sz="2800" dirty="0" smtClean="0"/>
              <a:t>Να δικαιολογηθεί η απάντηση</a:t>
            </a:r>
            <a:endParaRPr lang="en-US" sz="2800" dirty="0"/>
          </a:p>
        </p:txBody>
      </p:sp>
      <p:sp>
        <p:nvSpPr>
          <p:cNvPr id="3" name="Title 2"/>
          <p:cNvSpPr>
            <a:spLocks noGrp="1"/>
          </p:cNvSpPr>
          <p:nvPr>
            <p:ph type="title"/>
          </p:nvPr>
        </p:nvSpPr>
        <p:spPr/>
        <p:txBody>
          <a:bodyPr/>
          <a:lstStyle/>
          <a:p>
            <a:r>
              <a:rPr lang="el-GR" dirty="0" smtClean="0"/>
              <a:t>Ερωτήματα </a:t>
            </a:r>
            <a:endParaRPr lang="en-US" dirty="0"/>
          </a:p>
        </p:txBody>
      </p:sp>
    </p:spTree>
    <p:extLst>
      <p:ext uri="{BB962C8B-B14F-4D97-AF65-F5344CB8AC3E}">
        <p14:creationId xmlns:p14="http://schemas.microsoft.com/office/powerpoint/2010/main" val="15239461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9552" y="2973566"/>
            <a:ext cx="7128792" cy="2062103"/>
          </a:xfrm>
          <a:prstGeom prst="rect">
            <a:avLst/>
          </a:prstGeom>
        </p:spPr>
        <p:txBody>
          <a:bodyPr wrap="square">
            <a:spAutoFit/>
          </a:bodyPr>
          <a:lstStyle/>
          <a:p>
            <a:r>
              <a:rPr lang="en-US" altLang="en-US" sz="3200" dirty="0"/>
              <a:t>“ </a:t>
            </a:r>
            <a:r>
              <a:rPr lang="el-GR" altLang="en-US" sz="3200" dirty="0"/>
              <a:t>Επειδή τα μόρια του σιδήρου κινούνται </a:t>
            </a:r>
          </a:p>
          <a:p>
            <a:r>
              <a:rPr lang="el-GR" altLang="en-US" sz="3200" dirty="0"/>
              <a:t>πιο άτακτα και επειδή είναι πιο πολλά </a:t>
            </a:r>
          </a:p>
          <a:p>
            <a:r>
              <a:rPr lang="el-GR" altLang="en-US" sz="3200" dirty="0"/>
              <a:t>Συγκρούονται με τα </a:t>
            </a:r>
            <a:r>
              <a:rPr lang="el-GR" altLang="en-US" sz="3200" dirty="0" smtClean="0"/>
              <a:t>μόρια </a:t>
            </a:r>
            <a:r>
              <a:rPr lang="el-GR" altLang="en-US" sz="3200" dirty="0"/>
              <a:t>του νερού και </a:t>
            </a:r>
          </a:p>
          <a:p>
            <a:r>
              <a:rPr lang="el-GR" altLang="en-US" sz="3200" dirty="0"/>
              <a:t>επειδή είναι πιο πολλά υπερισχύουν</a:t>
            </a:r>
            <a:r>
              <a:rPr lang="en-US" altLang="en-US" sz="3200" dirty="0"/>
              <a:t> ”</a:t>
            </a:r>
            <a:r>
              <a:rPr lang="el-GR" altLang="en-US" sz="3200" dirty="0"/>
              <a:t>. </a:t>
            </a:r>
            <a:endParaRPr lang="en-US" altLang="en-US" sz="3200" dirty="0"/>
          </a:p>
        </p:txBody>
      </p:sp>
      <p:sp>
        <p:nvSpPr>
          <p:cNvPr id="2" name="Title 1"/>
          <p:cNvSpPr>
            <a:spLocks noGrp="1"/>
          </p:cNvSpPr>
          <p:nvPr>
            <p:ph type="title"/>
          </p:nvPr>
        </p:nvSpPr>
        <p:spPr/>
        <p:txBody>
          <a:bodyPr/>
          <a:lstStyle/>
          <a:p>
            <a:r>
              <a:rPr lang="el-GR" dirty="0" smtClean="0"/>
              <a:t>Απαντήσεις</a:t>
            </a:r>
            <a:endParaRPr lang="en-US" dirty="0"/>
          </a:p>
        </p:txBody>
      </p:sp>
    </p:spTree>
    <p:extLst>
      <p:ext uri="{BB962C8B-B14F-4D97-AF65-F5344CB8AC3E}">
        <p14:creationId xmlns:p14="http://schemas.microsoft.com/office/powerpoint/2010/main" val="24828288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Συμπεράσματα </a:t>
            </a:r>
            <a:endParaRPr lang="el-GR" dirty="0"/>
          </a:p>
        </p:txBody>
      </p:sp>
      <p:sp>
        <p:nvSpPr>
          <p:cNvPr id="3" name="Θέση περιεχομένου 2"/>
          <p:cNvSpPr>
            <a:spLocks noGrp="1"/>
          </p:cNvSpPr>
          <p:nvPr>
            <p:ph idx="1"/>
          </p:nvPr>
        </p:nvSpPr>
        <p:spPr/>
        <p:txBody>
          <a:bodyPr>
            <a:normAutofit fontScale="77500" lnSpcReduction="20000"/>
          </a:bodyPr>
          <a:lstStyle/>
          <a:p>
            <a:r>
              <a:rPr lang="el-GR" altLang="en-US" sz="4400" dirty="0">
                <a:cs typeface="Times New Roman" panose="02020603050405020304" pitchFamily="18" charset="0"/>
              </a:rPr>
              <a:t>Τα αποτελέσματα δείχνουν ότι </a:t>
            </a:r>
            <a:endParaRPr lang="en-US" altLang="en-US" sz="4400" dirty="0">
              <a:cs typeface="Times New Roman" panose="02020603050405020304" pitchFamily="18" charset="0"/>
            </a:endParaRPr>
          </a:p>
          <a:p>
            <a:pPr marL="0" indent="0">
              <a:buNone/>
            </a:pPr>
            <a:r>
              <a:rPr lang="el-GR" altLang="en-US" sz="4400" dirty="0">
                <a:cs typeface="Times New Roman" panose="02020603050405020304" pitchFamily="18" charset="0"/>
              </a:rPr>
              <a:t>σημαντικό ποσοστό μαθητών </a:t>
            </a:r>
            <a:endParaRPr lang="en-US" altLang="en-US" sz="4400" dirty="0">
              <a:cs typeface="Times New Roman" panose="02020603050405020304" pitchFamily="18" charset="0"/>
            </a:endParaRPr>
          </a:p>
          <a:p>
            <a:pPr marL="0" indent="0">
              <a:buNone/>
            </a:pPr>
            <a:r>
              <a:rPr lang="el-GR" altLang="en-US" sz="4400" dirty="0">
                <a:cs typeface="Times New Roman" panose="02020603050405020304" pitchFamily="18" charset="0"/>
              </a:rPr>
              <a:t>αδυνατεί</a:t>
            </a:r>
            <a:r>
              <a:rPr lang="el-GR" altLang="en-US" sz="4400" dirty="0"/>
              <a:t> </a:t>
            </a:r>
            <a:r>
              <a:rPr lang="el-GR" altLang="en-US" sz="4400" dirty="0">
                <a:cs typeface="Times New Roman" panose="02020603050405020304" pitchFamily="18" charset="0"/>
              </a:rPr>
              <a:t>να κατανοήσει βασικές έννοιες </a:t>
            </a:r>
            <a:endParaRPr lang="el-GR" altLang="en-US" sz="4400" dirty="0"/>
          </a:p>
          <a:p>
            <a:pPr marL="0" indent="0">
              <a:buNone/>
            </a:pPr>
            <a:r>
              <a:rPr lang="el-GR" altLang="en-US" sz="4400" dirty="0">
                <a:cs typeface="Times New Roman" panose="02020603050405020304" pitchFamily="18" charset="0"/>
              </a:rPr>
              <a:t>των φυσικών επιστημών ακόμα και μετά τη </a:t>
            </a:r>
            <a:endParaRPr lang="el-GR" altLang="en-US" sz="4400" dirty="0"/>
          </a:p>
          <a:p>
            <a:pPr marL="0" indent="0">
              <a:buNone/>
            </a:pPr>
            <a:r>
              <a:rPr lang="el-GR" altLang="en-US" sz="4400" dirty="0">
                <a:cs typeface="Times New Roman" panose="02020603050405020304" pitchFamily="18" charset="0"/>
              </a:rPr>
              <a:t>διδασκαλία. </a:t>
            </a:r>
            <a:endParaRPr lang="en-US" altLang="en-US" sz="4400" dirty="0">
              <a:cs typeface="Times New Roman" panose="02020603050405020304" pitchFamily="18" charset="0"/>
            </a:endParaRPr>
          </a:p>
          <a:p>
            <a:r>
              <a:rPr lang="el-GR" altLang="en-US" sz="4400" dirty="0">
                <a:cs typeface="Times New Roman" panose="02020603050405020304" pitchFamily="18" charset="0"/>
              </a:rPr>
              <a:t>Σε μερικές περιπτώσεις το ποσοστό </a:t>
            </a:r>
            <a:endParaRPr lang="el-GR" altLang="en-US" sz="4400" dirty="0"/>
          </a:p>
          <a:p>
            <a:pPr marL="0" indent="0">
              <a:buNone/>
            </a:pPr>
            <a:r>
              <a:rPr lang="el-GR" altLang="en-US" sz="4400" dirty="0">
                <a:cs typeface="Times New Roman" panose="02020603050405020304" pitchFamily="18" charset="0"/>
              </a:rPr>
              <a:t>αυτό </a:t>
            </a:r>
            <a:r>
              <a:rPr lang="el-GR" altLang="en-US" sz="4400" b="1" dirty="0">
                <a:cs typeface="Times New Roman" panose="02020603050405020304" pitchFamily="18" charset="0"/>
              </a:rPr>
              <a:t>ξεπερνά το 50%. </a:t>
            </a:r>
          </a:p>
          <a:p>
            <a:pPr marL="0" indent="0">
              <a:buNone/>
            </a:pPr>
            <a:endParaRPr lang="el-GR" sz="4400" dirty="0" smtClean="0"/>
          </a:p>
        </p:txBody>
      </p:sp>
    </p:spTree>
    <p:extLst>
      <p:ext uri="{BB962C8B-B14F-4D97-AF65-F5344CB8AC3E}">
        <p14:creationId xmlns:p14="http://schemas.microsoft.com/office/powerpoint/2010/main" val="22290209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Σύνθεση</a:t>
            </a:r>
            <a:endParaRPr lang="el-GR" dirty="0"/>
          </a:p>
        </p:txBody>
      </p:sp>
      <p:sp>
        <p:nvSpPr>
          <p:cNvPr id="3" name="Θέση περιεχομένου 2"/>
          <p:cNvSpPr>
            <a:spLocks noGrp="1"/>
          </p:cNvSpPr>
          <p:nvPr>
            <p:ph idx="1"/>
          </p:nvPr>
        </p:nvSpPr>
        <p:spPr/>
        <p:txBody>
          <a:bodyPr>
            <a:normAutofit fontScale="55000" lnSpcReduction="20000"/>
          </a:bodyPr>
          <a:lstStyle/>
          <a:p>
            <a:pPr algn="just">
              <a:buFont typeface="Wingdings" panose="05000000000000000000" pitchFamily="2" charset="2"/>
              <a:buChar char="ü"/>
            </a:pPr>
            <a:r>
              <a:rPr lang="el-GR" altLang="en-US" sz="4400" dirty="0">
                <a:cs typeface="Times New Roman" panose="02020603050405020304" pitchFamily="18" charset="0"/>
              </a:rPr>
              <a:t>Λ αριθμητικός υπολογισμός </a:t>
            </a:r>
          </a:p>
          <a:p>
            <a:pPr algn="just">
              <a:buFont typeface="Wingdings" panose="05000000000000000000" pitchFamily="2" charset="2"/>
              <a:buChar char="ü"/>
            </a:pPr>
            <a:r>
              <a:rPr lang="el-GR" altLang="en-US" sz="4400" dirty="0">
                <a:cs typeface="Times New Roman" panose="02020603050405020304" pitchFamily="18" charset="0"/>
              </a:rPr>
              <a:t>Λ ή </a:t>
            </a:r>
            <a:r>
              <a:rPr lang="el-GR" altLang="en-US" sz="4400" dirty="0"/>
              <a:t>κ</a:t>
            </a:r>
            <a:r>
              <a:rPr lang="el-GR" altLang="en-US" sz="4400" dirty="0">
                <a:cs typeface="Times New Roman" panose="02020603050405020304" pitchFamily="18" charset="0"/>
              </a:rPr>
              <a:t>αμία </a:t>
            </a:r>
            <a:r>
              <a:rPr lang="el-GR" altLang="en-US" sz="4400" dirty="0" smtClean="0">
                <a:cs typeface="Times New Roman" panose="02020603050405020304" pitchFamily="18" charset="0"/>
              </a:rPr>
              <a:t>μονάδα </a:t>
            </a:r>
            <a:r>
              <a:rPr lang="el-GR" altLang="en-US" sz="4400" dirty="0">
                <a:cs typeface="Times New Roman" panose="02020603050405020304" pitchFamily="18" charset="0"/>
              </a:rPr>
              <a:t>μέτρησης  </a:t>
            </a:r>
          </a:p>
          <a:p>
            <a:pPr algn="just">
              <a:buFont typeface="Wingdings" panose="05000000000000000000" pitchFamily="2" charset="2"/>
              <a:buChar char="ü"/>
            </a:pPr>
            <a:r>
              <a:rPr lang="el-GR" altLang="en-US" sz="4400" dirty="0">
                <a:cs typeface="Times New Roman" panose="02020603050405020304" pitchFamily="18" charset="0"/>
              </a:rPr>
              <a:t>Αποτέλεσμα το </a:t>
            </a:r>
            <a:r>
              <a:rPr lang="el-GR" altLang="en-US" sz="4400" dirty="0"/>
              <a:t>οποίο </a:t>
            </a:r>
            <a:r>
              <a:rPr lang="el-GR" altLang="en-US" sz="4400" dirty="0">
                <a:cs typeface="Times New Roman" panose="02020603050405020304" pitchFamily="18" charset="0"/>
              </a:rPr>
              <a:t>δεν μπορεί να εξηγηθεί  </a:t>
            </a:r>
          </a:p>
          <a:p>
            <a:pPr algn="just">
              <a:buFont typeface="Wingdings" panose="05000000000000000000" pitchFamily="2" charset="2"/>
              <a:buChar char="ü"/>
            </a:pPr>
            <a:r>
              <a:rPr lang="el-GR" altLang="en-US" sz="4400" dirty="0">
                <a:cs typeface="Times New Roman" panose="02020603050405020304" pitchFamily="18" charset="0"/>
              </a:rPr>
              <a:t>Ανομοιογενής έκφραση (μονάδες) </a:t>
            </a:r>
          </a:p>
          <a:p>
            <a:pPr algn="just">
              <a:buFont typeface="Wingdings" panose="05000000000000000000" pitchFamily="2" charset="2"/>
              <a:buChar char="ü"/>
            </a:pPr>
            <a:r>
              <a:rPr lang="el-GR" altLang="en-US" sz="4400" dirty="0">
                <a:cs typeface="Times New Roman" panose="02020603050405020304" pitchFamily="18" charset="0"/>
              </a:rPr>
              <a:t>Ομοιογενής έκφραση αλλά μη λογική </a:t>
            </a:r>
          </a:p>
          <a:p>
            <a:pPr algn="just">
              <a:buFont typeface="Wingdings" panose="05000000000000000000" pitchFamily="2" charset="2"/>
              <a:buChar char="ü"/>
            </a:pPr>
            <a:r>
              <a:rPr lang="el-GR" altLang="en-US" sz="4400" dirty="0">
                <a:cs typeface="Times New Roman" panose="02020603050405020304" pitchFamily="18" charset="0"/>
              </a:rPr>
              <a:t>Λ σε πράξεις με σύμβολα</a:t>
            </a:r>
          </a:p>
          <a:p>
            <a:pPr algn="just">
              <a:buFont typeface="Wingdings" panose="05000000000000000000" pitchFamily="2" charset="2"/>
              <a:buChar char="ü"/>
            </a:pPr>
            <a:r>
              <a:rPr lang="el-GR" altLang="en-US" sz="4400" dirty="0">
                <a:cs typeface="Times New Roman" panose="02020603050405020304" pitchFamily="18" charset="0"/>
              </a:rPr>
              <a:t>Μέγεθος που χρησιμοποιείται χωρίς να είναι δεδομένο ή χωρίς να έχει καθοριστεί </a:t>
            </a:r>
          </a:p>
          <a:p>
            <a:pPr algn="just">
              <a:buFont typeface="Wingdings" panose="05000000000000000000" pitchFamily="2" charset="2"/>
              <a:buChar char="ü"/>
            </a:pPr>
            <a:r>
              <a:rPr lang="el-GR" altLang="en-US" sz="4400" dirty="0">
                <a:cs typeface="Times New Roman" panose="02020603050405020304" pitchFamily="18" charset="0"/>
              </a:rPr>
              <a:t>Πάρα πολύ ασαφής εξήγηση </a:t>
            </a:r>
            <a:r>
              <a:rPr lang="el-GR" altLang="en-US" sz="4400" dirty="0"/>
              <a:t>-</a:t>
            </a:r>
            <a:r>
              <a:rPr lang="el-GR" altLang="en-US" sz="4400" dirty="0">
                <a:cs typeface="Times New Roman" panose="02020603050405020304" pitchFamily="18" charset="0"/>
              </a:rPr>
              <a:t> σύγχυση μεταξύ δύο μεγεθών </a:t>
            </a:r>
          </a:p>
          <a:p>
            <a:pPr algn="just">
              <a:buFont typeface="Wingdings" panose="05000000000000000000" pitchFamily="2" charset="2"/>
              <a:buChar char="ü"/>
            </a:pPr>
            <a:r>
              <a:rPr lang="el-GR" altLang="en-US" sz="4400" dirty="0">
                <a:cs typeface="Times New Roman" panose="02020603050405020304" pitchFamily="18" charset="0"/>
              </a:rPr>
              <a:t>Υπολογισμ</a:t>
            </a:r>
            <a:r>
              <a:rPr lang="el-GR" altLang="en-US" sz="4400" dirty="0"/>
              <a:t>οί</a:t>
            </a:r>
            <a:r>
              <a:rPr lang="el-GR" altLang="en-US" sz="4400" dirty="0">
                <a:cs typeface="Times New Roman" panose="02020603050405020304" pitchFamily="18" charset="0"/>
              </a:rPr>
              <a:t> χωρίς </a:t>
            </a:r>
            <a:r>
              <a:rPr lang="el-GR" altLang="en-US" sz="4400" dirty="0"/>
              <a:t>αιτιολόγηση ή </a:t>
            </a:r>
            <a:r>
              <a:rPr lang="el-GR" altLang="en-US" sz="4400" dirty="0">
                <a:cs typeface="Times New Roman" panose="02020603050405020304" pitchFamily="18" charset="0"/>
              </a:rPr>
              <a:t>σαφή στρατηγική </a:t>
            </a:r>
          </a:p>
          <a:p>
            <a:pPr marL="0" indent="0">
              <a:buNone/>
            </a:pPr>
            <a:endParaRPr lang="el-GR" sz="4400" dirty="0" smtClean="0"/>
          </a:p>
        </p:txBody>
      </p:sp>
    </p:spTree>
    <p:extLst>
      <p:ext uri="{BB962C8B-B14F-4D97-AF65-F5344CB8AC3E}">
        <p14:creationId xmlns:p14="http://schemas.microsoft.com/office/powerpoint/2010/main" val="18426989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Σύνθεση, 2</a:t>
            </a:r>
            <a:endParaRPr lang="el-GR" dirty="0"/>
          </a:p>
        </p:txBody>
      </p:sp>
      <p:sp>
        <p:nvSpPr>
          <p:cNvPr id="3" name="Θέση περιεχομένου 2"/>
          <p:cNvSpPr>
            <a:spLocks noGrp="1"/>
          </p:cNvSpPr>
          <p:nvPr>
            <p:ph idx="1"/>
          </p:nvPr>
        </p:nvSpPr>
        <p:spPr/>
        <p:txBody>
          <a:bodyPr>
            <a:normAutofit fontScale="55000" lnSpcReduction="20000"/>
          </a:bodyPr>
          <a:lstStyle/>
          <a:p>
            <a:pPr algn="just">
              <a:buFont typeface="Wingdings" panose="05000000000000000000" pitchFamily="2" charset="2"/>
              <a:buChar char="ü"/>
            </a:pPr>
            <a:r>
              <a:rPr lang="el-GR" altLang="en-US" sz="4400" dirty="0">
                <a:cs typeface="Times New Roman" panose="02020603050405020304" pitchFamily="18" charset="0"/>
              </a:rPr>
              <a:t>Ελλιπής επεξεργασία της ερώτησης</a:t>
            </a:r>
            <a:endParaRPr lang="el-GR" altLang="en-US" sz="4400" dirty="0"/>
          </a:p>
          <a:p>
            <a:pPr algn="just">
              <a:buFont typeface="Wingdings" panose="05000000000000000000" pitchFamily="2" charset="2"/>
              <a:buChar char="ü"/>
            </a:pPr>
            <a:r>
              <a:rPr lang="el-GR" altLang="en-US" sz="4400" dirty="0">
                <a:cs typeface="Times New Roman" panose="02020603050405020304" pitchFamily="18" charset="0"/>
              </a:rPr>
              <a:t>Ισχυρισμός ή σωστό αποτέλεσμα αλλά χωρίς αιτιολόγηση</a:t>
            </a:r>
            <a:endParaRPr lang="el-GR" altLang="en-US" sz="4400" dirty="0"/>
          </a:p>
          <a:p>
            <a:pPr algn="just">
              <a:buFont typeface="Wingdings" panose="05000000000000000000" pitchFamily="2" charset="2"/>
              <a:buChar char="ü"/>
            </a:pPr>
            <a:r>
              <a:rPr lang="el-GR" altLang="en-US" sz="4400" dirty="0"/>
              <a:t>Χ</a:t>
            </a:r>
            <a:r>
              <a:rPr lang="el-GR" altLang="en-US" sz="4400" dirty="0">
                <a:cs typeface="Times New Roman" panose="02020603050405020304" pitchFamily="18" charset="0"/>
              </a:rPr>
              <a:t>ρήση ενός τύπου ή μιας ιδέας εκτός από το πλαίσιο ισχύος της </a:t>
            </a:r>
          </a:p>
          <a:p>
            <a:pPr algn="just">
              <a:buFont typeface="Wingdings" panose="05000000000000000000" pitchFamily="2" charset="2"/>
              <a:buChar char="ü"/>
            </a:pPr>
            <a:r>
              <a:rPr lang="el-GR" altLang="en-US" sz="4400" dirty="0"/>
              <a:t> </a:t>
            </a:r>
            <a:r>
              <a:rPr lang="el-GR" altLang="en-US" sz="4400" dirty="0">
                <a:cs typeface="Times New Roman" panose="02020603050405020304" pitchFamily="18" charset="0"/>
              </a:rPr>
              <a:t>Λαθεμένη χρήση ενός τύπου λόγω ανακριβή προσδιορισμό ενός από τους όρους </a:t>
            </a:r>
          </a:p>
          <a:p>
            <a:pPr algn="just">
              <a:buFont typeface="Wingdings" panose="05000000000000000000" pitchFamily="2" charset="2"/>
              <a:buChar char="ü"/>
            </a:pPr>
            <a:r>
              <a:rPr lang="el-GR" altLang="en-US" sz="4400" dirty="0"/>
              <a:t> </a:t>
            </a:r>
            <a:r>
              <a:rPr lang="el-GR" altLang="en-US" sz="4400" dirty="0">
                <a:cs typeface="Times New Roman" panose="02020603050405020304" pitchFamily="18" charset="0"/>
              </a:rPr>
              <a:t>Σύγχυση μεταξύ των αντικειμένων ή των εννοιών </a:t>
            </a:r>
          </a:p>
          <a:p>
            <a:pPr algn="just">
              <a:buFont typeface="Wingdings" panose="05000000000000000000" pitchFamily="2" charset="2"/>
              <a:buChar char="ü"/>
            </a:pPr>
            <a:r>
              <a:rPr lang="el-GR" altLang="en-US" sz="4400" dirty="0">
                <a:cs typeface="Times New Roman" panose="02020603050405020304" pitchFamily="18" charset="0"/>
              </a:rPr>
              <a:t>Διάγραμμα χωρίς τίτλο </a:t>
            </a:r>
            <a:r>
              <a:rPr lang="el-GR" altLang="en-US" sz="4400" dirty="0"/>
              <a:t>ή </a:t>
            </a:r>
            <a:r>
              <a:rPr lang="el-GR" altLang="en-US" sz="4400" dirty="0">
                <a:cs typeface="Times New Roman" panose="02020603050405020304" pitchFamily="18" charset="0"/>
              </a:rPr>
              <a:t>Έλλειψη - συμπληρωματικά σχόλια</a:t>
            </a:r>
          </a:p>
          <a:p>
            <a:pPr algn="just">
              <a:buFont typeface="Wingdings" panose="05000000000000000000" pitchFamily="2" charset="2"/>
              <a:buChar char="ü"/>
            </a:pPr>
            <a:r>
              <a:rPr lang="el-GR" altLang="en-US" sz="4400" dirty="0">
                <a:cs typeface="Times New Roman" panose="02020603050405020304" pitchFamily="18" charset="0"/>
              </a:rPr>
              <a:t>Ορθογραφικό </a:t>
            </a:r>
            <a:r>
              <a:rPr lang="el-GR" altLang="en-US" sz="4400" dirty="0"/>
              <a:t>ή </a:t>
            </a:r>
            <a:r>
              <a:rPr lang="el-GR" altLang="en-US" sz="4400" dirty="0">
                <a:cs typeface="Times New Roman" panose="02020603050405020304" pitchFamily="18" charset="0"/>
              </a:rPr>
              <a:t>Γραμματικό</a:t>
            </a:r>
            <a:r>
              <a:rPr lang="el-GR" altLang="en-US" sz="4400" dirty="0"/>
              <a:t> </a:t>
            </a:r>
            <a:r>
              <a:rPr lang="el-GR" altLang="en-US" sz="4400" dirty="0">
                <a:cs typeface="Times New Roman" panose="02020603050405020304" pitchFamily="18" charset="0"/>
              </a:rPr>
              <a:t>λάθος </a:t>
            </a:r>
          </a:p>
          <a:p>
            <a:pPr algn="just">
              <a:buFont typeface="Wingdings" panose="05000000000000000000" pitchFamily="2" charset="2"/>
              <a:buChar char="ü"/>
            </a:pPr>
            <a:r>
              <a:rPr lang="el-GR" altLang="en-US" sz="4400" dirty="0">
                <a:cs typeface="Times New Roman" panose="02020603050405020304" pitchFamily="18" charset="0"/>
              </a:rPr>
              <a:t>Επανάληψη (</a:t>
            </a:r>
            <a:r>
              <a:rPr lang="el-GR" altLang="en-US" sz="4400" dirty="0" err="1">
                <a:cs typeface="Times New Roman" panose="02020603050405020304" pitchFamily="18" charset="0"/>
              </a:rPr>
              <a:t>π.χ</a:t>
            </a:r>
            <a:r>
              <a:rPr lang="el-GR" altLang="en-US" sz="4400" dirty="0">
                <a:cs typeface="Times New Roman" panose="02020603050405020304" pitchFamily="18" charset="0"/>
              </a:rPr>
              <a:t> δεδομένων από την εκφώνηση)  </a:t>
            </a:r>
          </a:p>
          <a:p>
            <a:pPr marL="0" indent="0">
              <a:buNone/>
            </a:pPr>
            <a:endParaRPr lang="el-GR" sz="4400" dirty="0" smtClean="0"/>
          </a:p>
        </p:txBody>
      </p:sp>
    </p:spTree>
    <p:extLst>
      <p:ext uri="{BB962C8B-B14F-4D97-AF65-F5344CB8AC3E}">
        <p14:creationId xmlns:p14="http://schemas.microsoft.com/office/powerpoint/2010/main" val="660956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 </a:t>
            </a:r>
            <a:endParaRPr lang="el-GR" dirty="0"/>
          </a:p>
        </p:txBody>
      </p:sp>
    </p:spTree>
    <p:extLst>
      <p:ext uri="{BB962C8B-B14F-4D97-AF65-F5344CB8AC3E}">
        <p14:creationId xmlns:p14="http://schemas.microsoft.com/office/powerpoint/2010/main" val="41246831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13059456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Tree>
    <p:extLst>
      <p:ext uri="{BB962C8B-B14F-4D97-AF65-F5344CB8AC3E}">
        <p14:creationId xmlns:p14="http://schemas.microsoft.com/office/powerpoint/2010/main" val="2820177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p>
          <a:p>
            <a:pPr marL="0" indent="0">
              <a:buNone/>
            </a:pPr>
            <a:endParaRPr lang="el-GR" sz="2000" dirty="0"/>
          </a:p>
        </p:txBody>
      </p:sp>
    </p:spTree>
    <p:extLst>
      <p:ext uri="{BB962C8B-B14F-4D97-AF65-F5344CB8AC3E}">
        <p14:creationId xmlns:p14="http://schemas.microsoft.com/office/powerpoint/2010/main" val="11605714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a:t>
            </a:r>
            <a:r>
              <a:rPr lang="el-GR" sz="2000" dirty="0" err="1" smtClean="0"/>
              <a:t>Εθνικόν</a:t>
            </a:r>
            <a:r>
              <a:rPr lang="el-GR" sz="2000" dirty="0" smtClean="0"/>
              <a:t> και </a:t>
            </a:r>
            <a:r>
              <a:rPr lang="el-GR" sz="2000" dirty="0" err="1" smtClean="0"/>
              <a:t>Καποδιστριακόν</a:t>
            </a:r>
            <a:r>
              <a:rPr lang="el-GR" sz="2000" dirty="0" smtClean="0"/>
              <a:t> </a:t>
            </a:r>
            <a:r>
              <a:rPr lang="el-GR" sz="2000" dirty="0" err="1" smtClean="0"/>
              <a:t>Πανεπιστήμιον</a:t>
            </a:r>
            <a:r>
              <a:rPr lang="el-GR" sz="2000" dirty="0" smtClean="0"/>
              <a:t> Αθηνών</a:t>
            </a:r>
            <a:r>
              <a:rPr lang="en-US" sz="2000" dirty="0" smtClean="0"/>
              <a:t>, </a:t>
            </a:r>
            <a:r>
              <a:rPr lang="el-GR" sz="2000" dirty="0" err="1" smtClean="0"/>
              <a:t>Ζαχαρούλα</a:t>
            </a:r>
            <a:r>
              <a:rPr lang="el-GR" sz="2000" dirty="0" smtClean="0"/>
              <a:t> Σμυρναίου 2014. </a:t>
            </a:r>
            <a:r>
              <a:rPr lang="el-GR" sz="2000" dirty="0" err="1" smtClean="0"/>
              <a:t>Ζαχαρούλα</a:t>
            </a:r>
            <a:r>
              <a:rPr lang="el-GR" sz="2000" dirty="0" smtClean="0"/>
              <a:t> Σμυρναίου. «Παιδαγωγική ή </a:t>
            </a:r>
            <a:r>
              <a:rPr lang="el-GR" sz="2000" dirty="0" err="1" smtClean="0"/>
              <a:t>Εκπαίδεση</a:t>
            </a:r>
            <a:r>
              <a:rPr lang="el-GR" sz="2000" dirty="0" smtClean="0"/>
              <a:t> ΙΙ. </a:t>
            </a:r>
            <a:r>
              <a:rPr lang="el-GR" sz="2000" dirty="0"/>
              <a:t>Φύση των επιστημονικών εννοιών, επιστημονική μέθοδος, </a:t>
            </a:r>
            <a:r>
              <a:rPr lang="el-GR" sz="2000" dirty="0" err="1"/>
              <a:t>μοντελοποίηση</a:t>
            </a:r>
            <a:r>
              <a:rPr lang="el-GR" sz="2000" dirty="0"/>
              <a:t> και πειραματική </a:t>
            </a:r>
            <a:r>
              <a:rPr lang="el-GR" sz="2000" dirty="0" smtClean="0"/>
              <a:t>προσέγγιση». </a:t>
            </a:r>
            <a:r>
              <a:rPr lang="el-GR" sz="2000" dirty="0">
                <a:solidFill>
                  <a:srgbClr val="002060"/>
                </a:solidFill>
              </a:rPr>
              <a:t>Έκδοση: </a:t>
            </a:r>
            <a:r>
              <a:rPr lang="el-GR" sz="2000" dirty="0" smtClean="0">
                <a:solidFill>
                  <a:srgbClr val="002060"/>
                </a:solidFill>
              </a:rPr>
              <a:t>1.0</a:t>
            </a:r>
            <a:r>
              <a:rPr lang="el-GR" sz="2000" dirty="0">
                <a:solidFill>
                  <a:srgbClr val="002060"/>
                </a:solidFill>
              </a:rPr>
              <a:t>. Αθήνα </a:t>
            </a:r>
            <a:r>
              <a:rPr lang="el-GR" sz="2000" dirty="0" smtClean="0">
                <a:solidFill>
                  <a:srgbClr val="002060"/>
                </a:solidFill>
              </a:rPr>
              <a:t>2014. </a:t>
            </a:r>
            <a:r>
              <a:rPr lang="el-GR" sz="2000" dirty="0"/>
              <a:t>Διαθέσιμο από τη δικτυακή </a:t>
            </a:r>
            <a:r>
              <a:rPr lang="el-GR" sz="2000" dirty="0" smtClean="0"/>
              <a:t>διεύθυνση: </a:t>
            </a:r>
            <a:r>
              <a:rPr lang="en-US" sz="2000" u="sng" dirty="0" smtClean="0">
                <a:hlinkClick r:id="rId3"/>
              </a:rPr>
              <a:t>opencourses.uoa.gr</a:t>
            </a:r>
            <a:endParaRPr lang="el-GR" sz="2000" u="sng" dirty="0" smtClean="0"/>
          </a:p>
          <a:p>
            <a:pPr marL="0" indent="0">
              <a:buNone/>
            </a:pPr>
            <a:endParaRPr lang="el-GR" sz="2000" dirty="0"/>
          </a:p>
        </p:txBody>
      </p:sp>
    </p:spTree>
    <p:extLst>
      <p:ext uri="{BB962C8B-B14F-4D97-AF65-F5344CB8AC3E}">
        <p14:creationId xmlns:p14="http://schemas.microsoft.com/office/powerpoint/2010/main" val="12082530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4156" y="64104"/>
            <a:ext cx="8229600" cy="1143000"/>
          </a:xfrm>
        </p:spPr>
        <p:txBody>
          <a:bodyPr>
            <a:normAutofit fontScale="90000"/>
          </a:bodyPr>
          <a:lstStyle/>
          <a:p>
            <a:r>
              <a:rPr lang="el-GR" altLang="en-US" sz="3600" dirty="0" smtClean="0">
                <a:solidFill>
                  <a:schemeClr val="accent1"/>
                </a:solidFill>
              </a:rPr>
              <a:t/>
            </a:r>
            <a:br>
              <a:rPr lang="el-GR" altLang="en-US" sz="3600" dirty="0" smtClean="0">
                <a:solidFill>
                  <a:schemeClr val="accent1"/>
                </a:solidFill>
              </a:rPr>
            </a:br>
            <a:r>
              <a:rPr lang="el-GR" altLang="en-US" sz="3600" dirty="0" smtClean="0">
                <a:solidFill>
                  <a:schemeClr val="accent1"/>
                </a:solidFill>
              </a:rPr>
              <a:t>Κάνε μάθηση</a:t>
            </a:r>
            <a:r>
              <a:rPr lang="en-US" altLang="en-US" dirty="0">
                <a:solidFill>
                  <a:schemeClr val="accent1"/>
                </a:solidFill>
              </a:rPr>
              <a:t/>
            </a:r>
            <a:br>
              <a:rPr lang="en-US" altLang="en-US" dirty="0">
                <a:solidFill>
                  <a:schemeClr val="accent1"/>
                </a:solidFill>
              </a:rPr>
            </a:br>
            <a:endParaRPr lang="el-GR" dirty="0">
              <a:solidFill>
                <a:schemeClr val="accent1"/>
              </a:solidFill>
            </a:endParaRPr>
          </a:p>
        </p:txBody>
      </p:sp>
      <p:sp>
        <p:nvSpPr>
          <p:cNvPr id="5" name="Rectangle 11"/>
          <p:cNvSpPr>
            <a:spLocks noChangeArrowheads="1"/>
          </p:cNvSpPr>
          <p:nvPr/>
        </p:nvSpPr>
        <p:spPr bwMode="auto">
          <a:xfrm>
            <a:off x="755576" y="1142117"/>
            <a:ext cx="7056784" cy="535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l-GR" altLang="en-US" dirty="0" smtClean="0">
                <a:effectLst>
                  <a:outerShdw blurRad="38100" dist="38100" dir="2700000" algn="tl">
                    <a:srgbClr val="C0C0C0"/>
                  </a:outerShdw>
                </a:effectLst>
              </a:rPr>
              <a:t>“</a:t>
            </a:r>
            <a:r>
              <a:rPr lang="en-US" altLang="en-US" i="1" dirty="0" smtClean="0"/>
              <a:t>…</a:t>
            </a:r>
            <a:r>
              <a:rPr lang="el-GR" altLang="en-US" i="1" dirty="0" smtClean="0"/>
              <a:t> έρχεται να βρεθεί σε αλληλεπίδραση με ένα </a:t>
            </a:r>
          </a:p>
          <a:p>
            <a:r>
              <a:rPr lang="el-GR" altLang="en-US" i="1" dirty="0" smtClean="0"/>
              <a:t>εννοιολογικό «ήδη παρόν» το οποίο, ακόμα κι αν είναι </a:t>
            </a:r>
          </a:p>
          <a:p>
            <a:r>
              <a:rPr lang="el-GR" altLang="en-US" i="1" dirty="0" smtClean="0"/>
              <a:t>λανθασμένο από επιστημονικής απόψεως, χρησιμεύει ως </a:t>
            </a:r>
          </a:p>
          <a:p>
            <a:r>
              <a:rPr lang="el-GR" altLang="en-US" i="1" dirty="0" smtClean="0"/>
              <a:t>αποτελεσματικό και λειτουργικό σύστημα αναφοράς για το </a:t>
            </a:r>
          </a:p>
          <a:p>
            <a:r>
              <a:rPr lang="el-GR" altLang="en-US" i="1" dirty="0" smtClean="0"/>
              <a:t>μαθητευόμενο... </a:t>
            </a:r>
          </a:p>
          <a:p>
            <a:endParaRPr lang="el-GR" altLang="en-US" i="1" dirty="0" smtClean="0"/>
          </a:p>
          <a:p>
            <a:r>
              <a:rPr lang="el-GR" altLang="en-US" i="1" dirty="0" err="1" smtClean="0"/>
              <a:t>Kατ'αυτό</a:t>
            </a:r>
            <a:r>
              <a:rPr lang="el-GR" altLang="en-US" i="1" dirty="0" smtClean="0"/>
              <a:t> τον τρόπο, διδάσκω μια έννοια δεν μπορεί πλέον να </a:t>
            </a:r>
          </a:p>
          <a:p>
            <a:r>
              <a:rPr lang="el-GR" altLang="en-US" i="1" dirty="0" smtClean="0"/>
              <a:t>περιορίζεται σε μια παροχή πληροφοριών και νοητικών δομών </a:t>
            </a:r>
          </a:p>
          <a:p>
            <a:r>
              <a:rPr lang="el-GR" altLang="en-US" i="1" dirty="0" smtClean="0"/>
              <a:t>που αντιστοιχούν στη σύγχρονη κατάσταση της επιστήμης. </a:t>
            </a:r>
          </a:p>
          <a:p>
            <a:r>
              <a:rPr lang="el-GR" altLang="en-US" i="1" dirty="0" smtClean="0"/>
              <a:t>Διότι τα δεδομένα αυτά δεν θα κατανοηθούν αποτελεσματικά </a:t>
            </a:r>
          </a:p>
          <a:p>
            <a:r>
              <a:rPr lang="el-GR" altLang="en-US" i="1" dirty="0" smtClean="0"/>
              <a:t>από το μαθητευόμενο παρά μόνο αν καταφέρουν να </a:t>
            </a:r>
          </a:p>
          <a:p>
            <a:r>
              <a:rPr lang="el-GR" altLang="en-US" i="1" dirty="0" smtClean="0"/>
              <a:t>τροποποιήσουν με σταθερό τρόπο τις πρότερες αντιλήψεις του. </a:t>
            </a:r>
          </a:p>
          <a:p>
            <a:endParaRPr lang="el-GR" altLang="en-US" i="1" dirty="0" smtClean="0"/>
          </a:p>
          <a:p>
            <a:r>
              <a:rPr lang="el-GR" altLang="en-US" i="1" dirty="0" err="1" smtClean="0"/>
              <a:t>Mε</a:t>
            </a:r>
            <a:r>
              <a:rPr lang="el-GR" altLang="en-US" i="1" dirty="0" smtClean="0"/>
              <a:t> άλλα λόγια, μια αληθινή επιστημονική μάθηση ορίζεται τόσο </a:t>
            </a:r>
          </a:p>
          <a:p>
            <a:r>
              <a:rPr lang="el-GR" altLang="en-US" i="1" dirty="0" smtClean="0"/>
              <a:t>από τους εννοιολογικούς μετασχηματισμούς που </a:t>
            </a:r>
          </a:p>
          <a:p>
            <a:r>
              <a:rPr lang="el-GR" altLang="en-US" i="1" dirty="0" smtClean="0"/>
              <a:t>παράγει στο άτομο όσο και από το προϊόν της γνώσης που του </a:t>
            </a:r>
          </a:p>
          <a:p>
            <a:r>
              <a:rPr lang="el-GR" altLang="en-US" i="1" dirty="0" smtClean="0"/>
              <a:t>παρέχεται</a:t>
            </a:r>
            <a:r>
              <a:rPr lang="el-GR" altLang="en-US" dirty="0" smtClean="0"/>
              <a:t>”</a:t>
            </a:r>
          </a:p>
          <a:p>
            <a:r>
              <a:rPr lang="el-GR" altLang="en-US" dirty="0" smtClean="0"/>
              <a:t> (</a:t>
            </a:r>
            <a:r>
              <a:rPr lang="el-GR" altLang="en-US" i="1" dirty="0" smtClean="0">
                <a:effectLst>
                  <a:outerShdw blurRad="38100" dist="38100" dir="2700000" algn="tl">
                    <a:srgbClr val="000000">
                      <a:alpha val="43137"/>
                    </a:srgbClr>
                  </a:outerShdw>
                </a:effectLst>
              </a:rPr>
              <a:t>J.-P. </a:t>
            </a:r>
            <a:r>
              <a:rPr lang="el-GR" altLang="en-US" i="1" dirty="0" err="1" smtClean="0">
                <a:effectLst>
                  <a:outerShdw blurRad="38100" dist="38100" dir="2700000" algn="tl">
                    <a:srgbClr val="000000">
                      <a:alpha val="43137"/>
                    </a:srgbClr>
                  </a:outerShdw>
                </a:effectLst>
              </a:rPr>
              <a:t>Astolfi</a:t>
            </a:r>
            <a:r>
              <a:rPr lang="el-GR" altLang="en-US" i="1" dirty="0" smtClean="0">
                <a:effectLst>
                  <a:outerShdw blurRad="38100" dist="38100" dir="2700000" algn="tl">
                    <a:srgbClr val="000000">
                      <a:alpha val="43137"/>
                    </a:srgbClr>
                  </a:outerShdw>
                </a:effectLst>
              </a:rPr>
              <a:t> και M. </a:t>
            </a:r>
            <a:r>
              <a:rPr lang="el-GR" altLang="en-US" i="1" dirty="0" err="1" smtClean="0">
                <a:effectLst>
                  <a:outerShdw blurRad="38100" dist="38100" dir="2700000" algn="tl">
                    <a:srgbClr val="000000">
                      <a:alpha val="43137"/>
                    </a:srgbClr>
                  </a:outerShdw>
                </a:effectLst>
              </a:rPr>
              <a:t>Develay</a:t>
            </a:r>
            <a:r>
              <a:rPr lang="el-GR" altLang="en-US" i="1" dirty="0" smtClean="0">
                <a:effectLst>
                  <a:outerShdw blurRad="38100" dist="38100" dir="2700000" algn="tl">
                    <a:srgbClr val="000000">
                      <a:alpha val="43137"/>
                    </a:srgbClr>
                  </a:outerShdw>
                </a:effectLst>
              </a:rPr>
              <a:t>, 1989, σ. 31</a:t>
            </a:r>
            <a:r>
              <a:rPr lang="el-GR" altLang="en-US" dirty="0" smtClean="0"/>
              <a:t>) </a:t>
            </a:r>
          </a:p>
          <a:p>
            <a:endParaRPr lang="en-US" altLang="en-US" dirty="0">
              <a:effectLst>
                <a:outerShdw blurRad="38100" dist="38100" dir="2700000" algn="tl">
                  <a:srgbClr val="C0C0C0"/>
                </a:outerShdw>
              </a:effectLst>
            </a:endParaRPr>
          </a:p>
        </p:txBody>
      </p:sp>
    </p:spTree>
    <p:extLst>
      <p:ext uri="{BB962C8B-B14F-4D97-AF65-F5344CB8AC3E}">
        <p14:creationId xmlns:p14="http://schemas.microsoft.com/office/powerpoint/2010/main" val="39536785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dirty="0"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26236483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247519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r>
              <a:rPr lang="en-US" dirty="0" smtClean="0"/>
              <a:t> (1/2)</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Εικόνες/Σχήματα/Διαγράμματα</a:t>
            </a:r>
            <a:r>
              <a:rPr lang="en-US" sz="2000" b="1" dirty="0" smtClean="0"/>
              <a:t>/</a:t>
            </a:r>
            <a:r>
              <a:rPr lang="el-GR" sz="2000" b="1" dirty="0" smtClean="0"/>
              <a:t>Φωτογραφίες</a:t>
            </a:r>
          </a:p>
          <a:p>
            <a:pPr marL="0" indent="0">
              <a:buNone/>
            </a:pPr>
            <a:r>
              <a:rPr lang="el-GR" sz="1600" dirty="0" smtClean="0"/>
              <a:t>Όλες οι εικόνες / σχήματα/διαγράμματα που έχουν χρησιμοποιηθεί στην παρούσα παρουσίαση αναφέρονται στην έρευνα με τίτλο «Ανάλυση </a:t>
            </a:r>
            <a:r>
              <a:rPr lang="el-GR" sz="1600" dirty="0"/>
              <a:t>των λαθών των μαθητών [2003-04], </a:t>
            </a:r>
            <a:r>
              <a:rPr lang="el-GR" sz="1600" dirty="0" smtClean="0"/>
              <a:t>Κέντρο Εκπαιδευτικής Έρευνας. </a:t>
            </a:r>
            <a:r>
              <a:rPr lang="el-GR" sz="1600" dirty="0"/>
              <a:t>Η Ζ. Σμυρναίου είχε την ευθύνη του μαθήματος της Φυσικής Β’ Γυμνασίου ως αποσπασμένη </a:t>
            </a:r>
            <a:r>
              <a:rPr lang="el-GR" sz="1600" dirty="0" smtClean="0"/>
              <a:t> τότε στο </a:t>
            </a:r>
            <a:r>
              <a:rPr lang="el-GR" sz="1600" dirty="0"/>
              <a:t>Κέντρο Εκπαιδευτικής Έρευνας</a:t>
            </a:r>
            <a:r>
              <a:rPr lang="el-GR" sz="1600" dirty="0" smtClean="0"/>
              <a:t>. Το ΚΕΕ έχει </a:t>
            </a:r>
            <a:r>
              <a:rPr lang="el-GR" sz="1600" dirty="0" err="1" smtClean="0"/>
              <a:t>αποροφηθεί</a:t>
            </a:r>
            <a:r>
              <a:rPr lang="el-GR" sz="1600" dirty="0" smtClean="0"/>
              <a:t> πλέον από το νεοσύστατο Ινστιτούτο Εκπαιδευτικής Πολιτικής </a:t>
            </a:r>
            <a:r>
              <a:rPr lang="el-GR" sz="1600" dirty="0" smtClean="0">
                <a:hlinkClick r:id="rId3"/>
              </a:rPr>
              <a:t>Σύνδεσμος για το ΙΕΠ/Κέντρο Εκπαιδευτικής </a:t>
            </a:r>
            <a:r>
              <a:rPr lang="el-GR" sz="1600" dirty="0" err="1" smtClean="0">
                <a:hlinkClick r:id="rId3"/>
              </a:rPr>
              <a:t>Ερευνας</a:t>
            </a:r>
            <a:r>
              <a:rPr lang="el-GR" sz="1600" dirty="0" smtClean="0">
                <a:hlinkClick r:id="rId3"/>
              </a:rPr>
              <a:t> </a:t>
            </a:r>
            <a:endParaRPr lang="el-GR" sz="1600" dirty="0" smtClean="0"/>
          </a:p>
          <a:p>
            <a:pPr marL="0" indent="0">
              <a:buNone/>
            </a:pPr>
            <a:r>
              <a:rPr lang="el-GR" sz="1600" dirty="0"/>
              <a:t>Σμυρναίου, Ζ. &amp;  </a:t>
            </a:r>
            <a:r>
              <a:rPr lang="el-GR" sz="1600" dirty="0" err="1"/>
              <a:t>Φαντάκη</a:t>
            </a:r>
            <a:r>
              <a:rPr lang="el-GR" sz="1600" dirty="0"/>
              <a:t>, Γ. (2007). Τα λάθη των μαθητών στη Φυσική Β’ Γυμνασίου. Πανελλήνιο Συνέδριο με </a:t>
            </a:r>
            <a:r>
              <a:rPr lang="el-GR" sz="1600" dirty="0" smtClean="0"/>
              <a:t>διεθνή </a:t>
            </a:r>
            <a:r>
              <a:rPr lang="el-GR" sz="1600" dirty="0"/>
              <a:t>συμμετοχή, “Τα Λάθη των Μαθητών: δείκτες αποτελεσματικότητας ή κλειδιά για τη βελτίωση της ποιότητας της εκπαίδευσης; ΚΕΕ (Κέντρο Εκπαιδευτικής Έρευνας), Θεσσαλονίκη, Δεκέμβριος</a:t>
            </a:r>
            <a:r>
              <a:rPr lang="el-GR" sz="1600" dirty="0" smtClean="0"/>
              <a:t>. </a:t>
            </a:r>
            <a:endParaRPr lang="en-US" sz="1600" dirty="0" smtClean="0"/>
          </a:p>
          <a:p>
            <a:pPr marL="0" indent="0">
              <a:buNone/>
            </a:pPr>
            <a:r>
              <a:rPr lang="el-GR" sz="1600" dirty="0" err="1"/>
              <a:t>Φαντάκη</a:t>
            </a:r>
            <a:r>
              <a:rPr lang="el-GR" sz="1600" dirty="0"/>
              <a:t> Γ., </a:t>
            </a:r>
            <a:r>
              <a:rPr lang="el-GR" sz="1600" dirty="0" err="1"/>
              <a:t>Σταμοβλασης</a:t>
            </a:r>
            <a:r>
              <a:rPr lang="el-GR" sz="1600" dirty="0"/>
              <a:t> Δ., Σμυρναίου Ζ. &amp; Σιδερίδου Φ. (2007). Τα λάθη των μαθητών στις Φυσικές Επιστήμες. Πανελλήνιο Συνέδριο με διεθνής συμμετοχή, “Τα Λάθη των Μαθητών: δείκτες αποτελεσματικότητας ή κλειδιά για τη βελτίωση της ποιότητας της εκπαίδευσης; ΚΕΕ (Κέντρο Εκπαιδευτικής Έρευνας), Αθήνα, Νοέμβριος 1-2.</a:t>
            </a:r>
          </a:p>
          <a:p>
            <a:pPr marL="0" indent="0">
              <a:buNone/>
            </a:pPr>
            <a:endParaRPr lang="el-GR" sz="2000" b="1" dirty="0" smtClean="0"/>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856984" cy="1143000"/>
          </a:xfrm>
        </p:spPr>
        <p:txBody>
          <a:bodyPr>
            <a:noAutofit/>
          </a:bodyPr>
          <a:lstStyle/>
          <a:p>
            <a:r>
              <a:rPr lang="el-GR" dirty="0"/>
              <a:t>Σημείωμα Χρήσης Έργων </a:t>
            </a:r>
            <a:r>
              <a:rPr lang="el-GR" dirty="0" smtClean="0"/>
              <a:t>Τρίτων</a:t>
            </a:r>
            <a:r>
              <a:rPr lang="en-US" dirty="0" smtClean="0"/>
              <a:t> (2/2)</a:t>
            </a:r>
            <a:r>
              <a:rPr lang="el-GR" dirty="0" smtClean="0"/>
              <a:t> </a:t>
            </a:r>
            <a:endParaRPr lang="el-GR" dirty="0"/>
          </a:p>
        </p:txBody>
      </p:sp>
      <p:sp>
        <p:nvSpPr>
          <p:cNvPr id="3" name="Content Placeholder 2"/>
          <p:cNvSpPr>
            <a:spLocks noGrp="1"/>
          </p:cNvSpPr>
          <p:nvPr>
            <p:ph idx="1"/>
          </p:nvPr>
        </p:nvSpPr>
        <p:spPr>
          <a:xfrm>
            <a:off x="179512" y="1556792"/>
            <a:ext cx="8712968" cy="4525963"/>
          </a:xfrm>
        </p:spPr>
        <p:txBody>
          <a:bodyPr>
            <a:normAutofit fontScale="85000" lnSpcReduction="10000"/>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Πίνακες</a:t>
            </a:r>
            <a:endParaRPr lang="en-US" sz="2000" b="1" dirty="0" smtClean="0"/>
          </a:p>
          <a:p>
            <a:pPr marL="0" indent="0">
              <a:buNone/>
            </a:pPr>
            <a:r>
              <a:rPr lang="el-GR" sz="2000" dirty="0"/>
              <a:t>Όλες οι </a:t>
            </a:r>
            <a:r>
              <a:rPr lang="el-GR" sz="2000" dirty="0" smtClean="0"/>
              <a:t>πίνακες που </a:t>
            </a:r>
            <a:r>
              <a:rPr lang="el-GR" sz="2000" dirty="0"/>
              <a:t>έχουν χρησιμοποιηθεί στην παρούσα παρουσίαση αναφέρονται στην έρευνα με τίτλο «Ανάλυση των λαθών των μαθητών [2003-04], Κέντρο Εκπαιδευτικής Έρευνας. Η Ζ. Σμυρναίου είχε την ευθύνη του μαθήματος της Φυσικής Β’ Γυμνασίου ως αποσπασμένη  τότε στο Κέντρο Εκπαιδευτικής Έρευνας. Το ΚΕΕ έχει </a:t>
            </a:r>
            <a:r>
              <a:rPr lang="el-GR" sz="2000" dirty="0" err="1" smtClean="0"/>
              <a:t>αποροφηθεί</a:t>
            </a:r>
            <a:r>
              <a:rPr lang="el-GR" sz="2000" dirty="0" smtClean="0"/>
              <a:t> </a:t>
            </a:r>
            <a:r>
              <a:rPr lang="el-GR" sz="2000" dirty="0"/>
              <a:t>πλέον από το νεοσύστατο Ινστιτούτο Εκπαιδευτικής Πολιτικής </a:t>
            </a:r>
            <a:r>
              <a:rPr lang="el-GR" sz="2000" dirty="0">
                <a:hlinkClick r:id="rId3"/>
              </a:rPr>
              <a:t>Σύνδεσμος για το ΙΕΠ/Κέντρο Εκπαιδευτικής </a:t>
            </a:r>
            <a:r>
              <a:rPr lang="el-GR" sz="2000" dirty="0" err="1">
                <a:hlinkClick r:id="rId3"/>
              </a:rPr>
              <a:t>Ερευνας</a:t>
            </a:r>
            <a:r>
              <a:rPr lang="el-GR" sz="2000" dirty="0">
                <a:hlinkClick r:id="rId3"/>
              </a:rPr>
              <a:t> </a:t>
            </a:r>
            <a:endParaRPr lang="el-GR" sz="2000" dirty="0"/>
          </a:p>
          <a:p>
            <a:pPr marL="0" indent="0">
              <a:buNone/>
            </a:pPr>
            <a:r>
              <a:rPr lang="el-GR" sz="2000" dirty="0"/>
              <a:t>Σμυρναίου, Ζ. &amp;  </a:t>
            </a:r>
            <a:r>
              <a:rPr lang="el-GR" sz="2000" dirty="0" err="1"/>
              <a:t>Φαντάκη</a:t>
            </a:r>
            <a:r>
              <a:rPr lang="el-GR" sz="2000" dirty="0"/>
              <a:t>, Γ. (2007). Τα λάθη των μαθητών στη Φυσική Β’ Γυμνασίου. Πανελλήνιο Συνέδριο με </a:t>
            </a:r>
            <a:r>
              <a:rPr lang="el-GR" sz="2000" dirty="0" smtClean="0"/>
              <a:t>διεθνή </a:t>
            </a:r>
            <a:r>
              <a:rPr lang="el-GR" sz="2000" dirty="0"/>
              <a:t>συμμετοχή, “Τα Λάθη των Μαθητών: δείκτες αποτελεσματικότητας ή κλειδιά για τη βελτίωση της ποιότητας της εκπαίδευσης; ΚΕΕ (Κέντρο Εκπαιδευτικής Έρευνας), Θεσσαλονίκη, Δεκέμβριος. </a:t>
            </a:r>
            <a:endParaRPr lang="en-US" sz="2000" dirty="0"/>
          </a:p>
          <a:p>
            <a:pPr marL="0" indent="0">
              <a:buNone/>
            </a:pPr>
            <a:r>
              <a:rPr lang="el-GR" sz="2000" dirty="0" err="1"/>
              <a:t>Φαντάκη</a:t>
            </a:r>
            <a:r>
              <a:rPr lang="el-GR" sz="2000" dirty="0"/>
              <a:t> Γ., </a:t>
            </a:r>
            <a:r>
              <a:rPr lang="el-GR" sz="2000" dirty="0" err="1"/>
              <a:t>Σταμοβλασης</a:t>
            </a:r>
            <a:r>
              <a:rPr lang="el-GR" sz="2000" dirty="0"/>
              <a:t> Δ., Σμυρναίου Ζ. &amp; Σιδερίδου Φ. (2007). Τα λάθη των μαθητών στις Φυσικές Επιστήμες. Πανελλήνιο Συνέδριο με διεθνής συμμετοχή, “Τα Λάθη των Μαθητών: δείκτες αποτελεσματικότητας ή κλειδιά για τη βελτίωση της ποιότητας της εκπαίδευσης; ΚΕΕ (Κέντρο Εκπαιδευτικής Έρευνας), Αθήνα, Νοέμβριος 1-2.</a:t>
            </a:r>
          </a:p>
          <a:p>
            <a:pPr marL="0" indent="0">
              <a:buNone/>
            </a:pPr>
            <a:endParaRPr lang="el-GR" sz="2000" b="1" dirty="0" smtClean="0"/>
          </a:p>
        </p:txBody>
      </p:sp>
    </p:spTree>
    <p:extLst>
      <p:ext uri="{BB962C8B-B14F-4D97-AF65-F5344CB8AC3E}">
        <p14:creationId xmlns:p14="http://schemas.microsoft.com/office/powerpoint/2010/main" val="36811373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ltLang="en-US" sz="3600" dirty="0" smtClean="0">
                <a:solidFill>
                  <a:schemeClr val="accent1"/>
                </a:solidFill>
              </a:rPr>
              <a:t/>
            </a:r>
            <a:br>
              <a:rPr lang="el-GR" altLang="en-US" sz="3600" dirty="0" smtClean="0">
                <a:solidFill>
                  <a:schemeClr val="accent1"/>
                </a:solidFill>
              </a:rPr>
            </a:br>
            <a:r>
              <a:rPr lang="el-GR" altLang="en-US" sz="3600" dirty="0" smtClean="0">
                <a:solidFill>
                  <a:schemeClr val="accent1"/>
                </a:solidFill>
              </a:rPr>
              <a:t>Έντονη ερευνητική δραστηριότητα</a:t>
            </a:r>
            <a:r>
              <a:rPr lang="en-US" altLang="en-US" dirty="0">
                <a:solidFill>
                  <a:srgbClr val="00007E"/>
                </a:solidFill>
              </a:rPr>
              <a:t/>
            </a:r>
            <a:br>
              <a:rPr lang="en-US" altLang="en-US" dirty="0">
                <a:solidFill>
                  <a:srgbClr val="00007E"/>
                </a:solidFill>
              </a:rPr>
            </a:br>
            <a:endParaRPr lang="el-GR" dirty="0"/>
          </a:p>
        </p:txBody>
      </p:sp>
      <p:sp>
        <p:nvSpPr>
          <p:cNvPr id="4" name="Rectangle 19"/>
          <p:cNvSpPr>
            <a:spLocks noChangeArrowheads="1"/>
          </p:cNvSpPr>
          <p:nvPr/>
        </p:nvSpPr>
        <p:spPr bwMode="auto">
          <a:xfrm>
            <a:off x="749466" y="1506538"/>
            <a:ext cx="6990886" cy="4370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buFont typeface="Arial" panose="020B0604020202020204" pitchFamily="34" charset="0"/>
              <a:buChar char="•"/>
            </a:pPr>
            <a:r>
              <a:rPr lang="el-GR" altLang="en-US" sz="2000" dirty="0"/>
              <a:t>Διείσδυση των γνωστικών επιστημών στους χώρους της </a:t>
            </a:r>
            <a:r>
              <a:rPr lang="el-GR" altLang="en-US" sz="2000" dirty="0" smtClean="0"/>
              <a:t>επιστημονικής </a:t>
            </a:r>
            <a:r>
              <a:rPr lang="el-GR" altLang="en-US" sz="2000" dirty="0"/>
              <a:t>έρευνας - μελέτη των αναπαραστάσεων </a:t>
            </a:r>
            <a:r>
              <a:rPr lang="el-GR" altLang="en-US" sz="2000" dirty="0" smtClean="0"/>
              <a:t>του υποκειμένου </a:t>
            </a:r>
            <a:r>
              <a:rPr lang="el-GR" altLang="en-US" sz="2000" dirty="0"/>
              <a:t>που βρίσκεται σε διαδικασία μάθησης καθώς και </a:t>
            </a:r>
            <a:r>
              <a:rPr lang="el-GR" altLang="en-US" sz="2000" dirty="0" smtClean="0"/>
              <a:t>ο </a:t>
            </a:r>
            <a:r>
              <a:rPr lang="el-GR" altLang="en-US" sz="2000" dirty="0"/>
              <a:t>μετασχηματισμός τους. </a:t>
            </a:r>
          </a:p>
          <a:p>
            <a:pPr marL="285750" indent="-285750">
              <a:buFont typeface="Arial" panose="020B0604020202020204" pitchFamily="34" charset="0"/>
              <a:buChar char="•"/>
            </a:pPr>
            <a:endParaRPr lang="el-GR" altLang="en-US" sz="2000" dirty="0"/>
          </a:p>
          <a:p>
            <a:pPr marL="285750" indent="-285750">
              <a:buFont typeface="Arial" panose="020B0604020202020204" pitchFamily="34" charset="0"/>
              <a:buChar char="•"/>
            </a:pPr>
            <a:r>
              <a:rPr lang="el-GR" altLang="en-US" sz="2000" dirty="0"/>
              <a:t>Στον τομέα των ΦΕ παρατηρείται μια έντονη ερευνητική </a:t>
            </a:r>
            <a:r>
              <a:rPr lang="el-GR" altLang="en-US" sz="2000" dirty="0" smtClean="0"/>
              <a:t>δραστηριότητα </a:t>
            </a:r>
            <a:r>
              <a:rPr lang="el-GR" altLang="en-US" sz="2000" dirty="0"/>
              <a:t>που αφορά την κατανόηση των φυσικών </a:t>
            </a:r>
            <a:r>
              <a:rPr lang="el-GR" altLang="en-US" sz="2000" dirty="0" smtClean="0"/>
              <a:t>φαινομένων </a:t>
            </a:r>
            <a:r>
              <a:rPr lang="el-GR" altLang="en-US" sz="2000" dirty="0"/>
              <a:t>από τους μαθητές διαφόρων ηλικιών </a:t>
            </a:r>
            <a:r>
              <a:rPr lang="el-GR" altLang="en-US" sz="2000" dirty="0" smtClean="0"/>
              <a:t>(</a:t>
            </a:r>
            <a:r>
              <a:rPr lang="en-US" altLang="en-US" sz="2000" dirty="0"/>
              <a:t>Piaget</a:t>
            </a:r>
            <a:r>
              <a:rPr lang="el-GR" altLang="en-US" sz="2000" dirty="0"/>
              <a:t>, </a:t>
            </a:r>
            <a:r>
              <a:rPr lang="el-GR" altLang="en-US" sz="2000" dirty="0" err="1"/>
              <a:t>Driver</a:t>
            </a:r>
            <a:r>
              <a:rPr lang="el-GR" altLang="en-US" sz="2000" dirty="0"/>
              <a:t> </a:t>
            </a:r>
            <a:r>
              <a:rPr lang="en-US" altLang="en-US" sz="2000" dirty="0"/>
              <a:t>and al</a:t>
            </a:r>
            <a:r>
              <a:rPr lang="el-GR" altLang="en-US" sz="2000" dirty="0"/>
              <a:t>., </a:t>
            </a:r>
            <a:r>
              <a:rPr lang="en-US" altLang="en-US" sz="2000" dirty="0" err="1"/>
              <a:t>Ausubel</a:t>
            </a:r>
            <a:r>
              <a:rPr lang="el-GR" altLang="en-US" sz="2000" dirty="0"/>
              <a:t>, </a:t>
            </a:r>
            <a:r>
              <a:rPr lang="en-US" altLang="en-US" sz="2000" dirty="0" err="1"/>
              <a:t>etc</a:t>
            </a:r>
            <a:r>
              <a:rPr lang="el-GR" altLang="en-US" sz="2000" dirty="0"/>
              <a:t>.). </a:t>
            </a:r>
          </a:p>
          <a:p>
            <a:pPr marL="285750" indent="-285750">
              <a:buFont typeface="Arial" panose="020B0604020202020204" pitchFamily="34" charset="0"/>
              <a:buChar char="•"/>
            </a:pPr>
            <a:endParaRPr lang="el-GR" altLang="en-US" sz="2000" dirty="0"/>
          </a:p>
          <a:p>
            <a:pPr marL="285750" indent="-285750">
              <a:buFont typeface="Arial" panose="020B0604020202020204" pitchFamily="34" charset="0"/>
              <a:buChar char="•"/>
            </a:pPr>
            <a:r>
              <a:rPr lang="el-GR" altLang="en-US" sz="2000" dirty="0"/>
              <a:t>Ερευνητική προοπτική η οποία χρησιμοποιεί ως βάση </a:t>
            </a:r>
            <a:r>
              <a:rPr lang="el-GR" altLang="en-US" sz="2000" dirty="0" smtClean="0"/>
              <a:t>εποικοδομητικές </a:t>
            </a:r>
            <a:r>
              <a:rPr lang="el-GR" altLang="en-US" sz="2000" dirty="0"/>
              <a:t>απόψεις για τη μάθηση και τη διδασκαλία </a:t>
            </a:r>
            <a:r>
              <a:rPr lang="el-GR" altLang="en-US" sz="2000" dirty="0" smtClean="0"/>
              <a:t>των </a:t>
            </a:r>
            <a:r>
              <a:rPr lang="el-GR" altLang="en-US" sz="2000" dirty="0"/>
              <a:t>Φ Ε. </a:t>
            </a:r>
          </a:p>
          <a:p>
            <a:pPr marL="285750" indent="-285750">
              <a:buFont typeface="Arial" panose="020B0604020202020204" pitchFamily="34" charset="0"/>
              <a:buChar char="•"/>
            </a:pPr>
            <a:endParaRPr lang="el-GR" altLang="en-US" i="1" dirty="0">
              <a:effectLst>
                <a:outerShdw blurRad="38100" dist="38100" dir="2700000" algn="tl">
                  <a:srgbClr val="C0C0C0"/>
                </a:outerShdw>
              </a:effectLst>
            </a:endParaRPr>
          </a:p>
        </p:txBody>
      </p:sp>
    </p:spTree>
    <p:extLst>
      <p:ext uri="{BB962C8B-B14F-4D97-AF65-F5344CB8AC3E}">
        <p14:creationId xmlns:p14="http://schemas.microsoft.com/office/powerpoint/2010/main" val="16386519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ltLang="en-US" sz="3600" dirty="0" smtClean="0">
                <a:solidFill>
                  <a:schemeClr val="accent1"/>
                </a:solidFill>
              </a:rPr>
              <a:t/>
            </a:r>
            <a:br>
              <a:rPr lang="el-GR" altLang="en-US" sz="3600" dirty="0" smtClean="0">
                <a:solidFill>
                  <a:schemeClr val="accent1"/>
                </a:solidFill>
              </a:rPr>
            </a:br>
            <a:r>
              <a:rPr lang="el-GR" altLang="en-US" sz="3600" dirty="0">
                <a:solidFill>
                  <a:schemeClr val="accent1"/>
                </a:solidFill>
              </a:rPr>
              <a:t/>
            </a:r>
            <a:br>
              <a:rPr lang="el-GR" altLang="en-US" sz="3600" dirty="0">
                <a:solidFill>
                  <a:schemeClr val="accent1"/>
                </a:solidFill>
              </a:rPr>
            </a:br>
            <a:r>
              <a:rPr lang="el-GR" altLang="en-US" sz="3600" dirty="0" smtClean="0">
                <a:solidFill>
                  <a:schemeClr val="accent1"/>
                </a:solidFill>
              </a:rPr>
              <a:t>Οδηγούν σε λάθη …</a:t>
            </a:r>
            <a:br>
              <a:rPr lang="el-GR" altLang="en-US" sz="3600" dirty="0" smtClean="0">
                <a:solidFill>
                  <a:schemeClr val="accent1"/>
                </a:solidFill>
              </a:rPr>
            </a:br>
            <a:r>
              <a:rPr lang="en-US" altLang="en-US" dirty="0">
                <a:solidFill>
                  <a:srgbClr val="00007E"/>
                </a:solidFill>
              </a:rPr>
              <a:t/>
            </a:r>
            <a:br>
              <a:rPr lang="en-US" altLang="en-US" dirty="0">
                <a:solidFill>
                  <a:srgbClr val="00007E"/>
                </a:solidFill>
              </a:rPr>
            </a:br>
            <a:endParaRPr lang="el-GR" dirty="0"/>
          </a:p>
        </p:txBody>
      </p:sp>
      <p:sp>
        <p:nvSpPr>
          <p:cNvPr id="4" name="Rectangle 11"/>
          <p:cNvSpPr>
            <a:spLocks noChangeArrowheads="1"/>
          </p:cNvSpPr>
          <p:nvPr/>
        </p:nvSpPr>
        <p:spPr bwMode="auto">
          <a:xfrm>
            <a:off x="748549" y="1188283"/>
            <a:ext cx="7646902"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n-US" sz="2400" dirty="0" smtClean="0">
                <a:effectLst/>
              </a:rPr>
              <a:t>…</a:t>
            </a:r>
            <a:r>
              <a:rPr lang="el-GR" altLang="en-US" sz="2400" dirty="0" smtClean="0">
                <a:effectLst/>
              </a:rPr>
              <a:t>Οι</a:t>
            </a:r>
            <a:r>
              <a:rPr lang="el-GR" altLang="en-US" sz="2400" dirty="0" smtClean="0">
                <a:effectLst/>
                <a:cs typeface="Times New Roman" panose="02020603050405020304" pitchFamily="18" charset="0"/>
              </a:rPr>
              <a:t> </a:t>
            </a:r>
            <a:r>
              <a:rPr lang="el-GR" altLang="en-US" sz="2400" dirty="0">
                <a:effectLst/>
                <a:cs typeface="Times New Roman" panose="02020603050405020304" pitchFamily="18" charset="0"/>
              </a:rPr>
              <a:t>προσωπικές αναπαραστάσεις των μαθητών, </a:t>
            </a:r>
            <a:r>
              <a:rPr lang="el-GR" altLang="en-US" sz="2400" dirty="0">
                <a:effectLst/>
              </a:rPr>
              <a:t>η</a:t>
            </a:r>
            <a:r>
              <a:rPr lang="el-GR" altLang="en-US" sz="2400" dirty="0">
                <a:effectLst/>
                <a:cs typeface="Times New Roman" panose="02020603050405020304" pitchFamily="18" charset="0"/>
              </a:rPr>
              <a:t> εμμονή </a:t>
            </a:r>
            <a:endParaRPr lang="el-GR" altLang="en-US" sz="2400" dirty="0">
              <a:effectLst/>
            </a:endParaRPr>
          </a:p>
          <a:p>
            <a:r>
              <a:rPr lang="el-GR" altLang="en-US" sz="2400" dirty="0">
                <a:effectLst/>
                <a:cs typeface="Times New Roman" panose="02020603050405020304" pitchFamily="18" charset="0"/>
              </a:rPr>
              <a:t>σ’ αυτές καθώς και </a:t>
            </a:r>
            <a:r>
              <a:rPr lang="el-GR" altLang="en-US" sz="2400" dirty="0">
                <a:effectLst/>
              </a:rPr>
              <a:t>η</a:t>
            </a:r>
            <a:r>
              <a:rPr lang="el-GR" altLang="en-US" sz="2400" dirty="0">
                <a:effectLst/>
                <a:cs typeface="Times New Roman" panose="02020603050405020304" pitchFamily="18" charset="0"/>
              </a:rPr>
              <a:t> αντίσταση στην αλλαγή τους</a:t>
            </a:r>
            <a:r>
              <a:rPr lang="en-US" altLang="en-US" sz="2400" dirty="0">
                <a:effectLst/>
                <a:cs typeface="Times New Roman" panose="02020603050405020304" pitchFamily="18" charset="0"/>
              </a:rPr>
              <a:t> </a:t>
            </a:r>
            <a:endParaRPr lang="en-US" altLang="en-US" sz="1800" dirty="0">
              <a:effectLst/>
            </a:endParaRPr>
          </a:p>
          <a:p>
            <a:r>
              <a:rPr lang="en-US" altLang="en-US" sz="2400" dirty="0">
                <a:effectLst/>
                <a:cs typeface="Times New Roman" panose="02020603050405020304" pitchFamily="18" charset="0"/>
              </a:rPr>
              <a:t>H</a:t>
            </a:r>
            <a:r>
              <a:rPr lang="el-GR" altLang="en-US" sz="2400" dirty="0">
                <a:effectLst/>
                <a:cs typeface="Times New Roman" panose="02020603050405020304" pitchFamily="18" charset="0"/>
              </a:rPr>
              <a:t> </a:t>
            </a:r>
            <a:r>
              <a:rPr lang="el-GR" altLang="en-US" sz="2400" dirty="0">
                <a:effectLst/>
              </a:rPr>
              <a:t>μη </a:t>
            </a:r>
            <a:r>
              <a:rPr lang="el-GR" altLang="en-US" sz="2400" dirty="0">
                <a:effectLst/>
                <a:cs typeface="Times New Roman" panose="02020603050405020304" pitchFamily="18" charset="0"/>
              </a:rPr>
              <a:t>σύνδεση των τριών εγγραφών </a:t>
            </a:r>
            <a:endParaRPr lang="en-US" altLang="en-US" sz="2400" dirty="0">
              <a:effectLst/>
              <a:cs typeface="Times New Roman" panose="02020603050405020304" pitchFamily="18" charset="0"/>
            </a:endParaRPr>
          </a:p>
          <a:p>
            <a:r>
              <a:rPr lang="el-GR" altLang="en-US" sz="2400" dirty="0">
                <a:effectLst/>
                <a:cs typeface="Times New Roman" panose="02020603050405020304" pitchFamily="18" charset="0"/>
              </a:rPr>
              <a:t>(καθημερινές εμπειρίες, νοητικές διεργασίες, </a:t>
            </a:r>
            <a:endParaRPr lang="en-US" altLang="en-US" sz="2400" dirty="0">
              <a:effectLst/>
              <a:cs typeface="Times New Roman" panose="02020603050405020304" pitchFamily="18" charset="0"/>
            </a:endParaRPr>
          </a:p>
          <a:p>
            <a:r>
              <a:rPr lang="el-GR" altLang="en-US" sz="2400" dirty="0">
                <a:effectLst/>
                <a:cs typeface="Times New Roman" panose="02020603050405020304" pitchFamily="18" charset="0"/>
              </a:rPr>
              <a:t>συμβολικές αναπαραστάσεις (γλώσσα, μαθηματικά)), </a:t>
            </a:r>
            <a:endParaRPr lang="en-US" altLang="en-US" sz="2400" dirty="0">
              <a:effectLst/>
              <a:cs typeface="Times New Roman" panose="02020603050405020304" pitchFamily="18" charset="0"/>
            </a:endParaRPr>
          </a:p>
          <a:p>
            <a:r>
              <a:rPr lang="el-GR" altLang="en-US" sz="2400" dirty="0">
                <a:effectLst/>
              </a:rPr>
              <a:t>-</a:t>
            </a:r>
            <a:r>
              <a:rPr lang="el-GR" altLang="en-US" sz="2400" dirty="0">
                <a:effectLst/>
                <a:cs typeface="Times New Roman" panose="02020603050405020304" pitchFamily="18" charset="0"/>
              </a:rPr>
              <a:t> για την οικοδόμηση</a:t>
            </a:r>
            <a:r>
              <a:rPr lang="en-US" altLang="en-US" sz="2400" dirty="0">
                <a:effectLst/>
                <a:cs typeface="Times New Roman" panose="02020603050405020304" pitchFamily="18" charset="0"/>
              </a:rPr>
              <a:t> </a:t>
            </a:r>
            <a:r>
              <a:rPr lang="el-GR" altLang="en-US" sz="2400" dirty="0">
                <a:effectLst/>
                <a:cs typeface="Times New Roman" panose="02020603050405020304" pitchFamily="18" charset="0"/>
              </a:rPr>
              <a:t>των εννοιών των </a:t>
            </a:r>
            <a:r>
              <a:rPr lang="el-GR" altLang="en-US" sz="2400" dirty="0">
                <a:effectLst/>
              </a:rPr>
              <a:t>Φ Ε</a:t>
            </a:r>
            <a:endParaRPr lang="en-US" altLang="en-US" sz="2400" dirty="0">
              <a:effectLst/>
              <a:cs typeface="Times New Roman" panose="02020603050405020304" pitchFamily="18" charset="0"/>
            </a:endParaRPr>
          </a:p>
          <a:p>
            <a:r>
              <a:rPr lang="el-GR" altLang="en-US" sz="2400" dirty="0">
                <a:effectLst/>
              </a:rPr>
              <a:t>Ο</a:t>
            </a:r>
            <a:r>
              <a:rPr lang="el-GR" altLang="en-US" sz="2400" dirty="0">
                <a:effectLst/>
                <a:cs typeface="Times New Roman" panose="02020603050405020304" pitchFamily="18" charset="0"/>
              </a:rPr>
              <a:t> διδακτικό</a:t>
            </a:r>
            <a:r>
              <a:rPr lang="el-GR" altLang="en-US" sz="2400" dirty="0">
                <a:effectLst/>
              </a:rPr>
              <a:t>ς</a:t>
            </a:r>
            <a:r>
              <a:rPr lang="el-GR" altLang="en-US" sz="2400" dirty="0">
                <a:effectLst/>
                <a:cs typeface="Times New Roman" panose="02020603050405020304" pitchFamily="18" charset="0"/>
              </a:rPr>
              <a:t> </a:t>
            </a:r>
            <a:r>
              <a:rPr lang="el-GR" altLang="en-US" sz="2400" dirty="0" smtClean="0">
                <a:effectLst/>
                <a:cs typeface="Times New Roman" panose="02020603050405020304" pitchFamily="18" charset="0"/>
              </a:rPr>
              <a:t>μετασχηματισμός </a:t>
            </a:r>
            <a:r>
              <a:rPr lang="el-GR" altLang="en-US" sz="2400" dirty="0">
                <a:effectLst/>
                <a:cs typeface="Times New Roman" panose="02020603050405020304" pitchFamily="18" charset="0"/>
              </a:rPr>
              <a:t>της γνώσης, δηλαδή </a:t>
            </a:r>
            <a:endParaRPr lang="en-US" altLang="en-US" sz="2400" dirty="0">
              <a:effectLst/>
              <a:cs typeface="Times New Roman" panose="02020603050405020304" pitchFamily="18" charset="0"/>
            </a:endParaRPr>
          </a:p>
          <a:p>
            <a:r>
              <a:rPr lang="el-GR" altLang="en-US" sz="2400" dirty="0">
                <a:effectLst/>
                <a:cs typeface="Times New Roman" panose="02020603050405020304" pitchFamily="18" charset="0"/>
              </a:rPr>
              <a:t>από επιστημονική γνώση σε σχολική και τέλος σε διδακτέα </a:t>
            </a:r>
            <a:endParaRPr lang="el-GR" altLang="en-US" sz="2400" dirty="0">
              <a:effectLst/>
            </a:endParaRPr>
          </a:p>
          <a:p>
            <a:r>
              <a:rPr lang="el-GR" altLang="en-US" sz="2400" dirty="0">
                <a:effectLst/>
                <a:cs typeface="Times New Roman" panose="02020603050405020304" pitchFamily="18" charset="0"/>
              </a:rPr>
              <a:t>γνώση  </a:t>
            </a:r>
            <a:endParaRPr lang="en-US" altLang="en-US" sz="2400" dirty="0">
              <a:effectLst/>
              <a:cs typeface="Times New Roman" panose="02020603050405020304" pitchFamily="18" charset="0"/>
            </a:endParaRPr>
          </a:p>
          <a:p>
            <a:r>
              <a:rPr lang="el-GR" altLang="en-US" sz="2400" dirty="0">
                <a:effectLst/>
              </a:rPr>
              <a:t>Η</a:t>
            </a:r>
            <a:r>
              <a:rPr lang="el-GR" altLang="en-US" sz="2400" dirty="0">
                <a:effectLst/>
                <a:cs typeface="Times New Roman" panose="02020603050405020304" pitchFamily="18" charset="0"/>
              </a:rPr>
              <a:t> επιλογή </a:t>
            </a:r>
            <a:r>
              <a:rPr lang="el-GR" altLang="en-US" sz="2400" dirty="0">
                <a:effectLst/>
              </a:rPr>
              <a:t>των</a:t>
            </a:r>
            <a:r>
              <a:rPr lang="el-GR" altLang="en-US" sz="2400" dirty="0">
                <a:effectLst/>
                <a:cs typeface="Times New Roman" panose="02020603050405020304" pitchFamily="18" charset="0"/>
              </a:rPr>
              <a:t> διδακτικών παρεμβάσεων, </a:t>
            </a:r>
            <a:endParaRPr lang="en-US" altLang="en-US" sz="2400" dirty="0">
              <a:effectLst/>
              <a:cs typeface="Times New Roman" panose="02020603050405020304" pitchFamily="18" charset="0"/>
            </a:endParaRPr>
          </a:p>
          <a:p>
            <a:r>
              <a:rPr lang="el-GR" altLang="en-US" sz="2400" dirty="0">
                <a:effectLst/>
                <a:cs typeface="Times New Roman" panose="02020603050405020304" pitchFamily="18" charset="0"/>
              </a:rPr>
              <a:t>καταστάσεων και ερωτημάτων </a:t>
            </a:r>
            <a:endParaRPr lang="el-GR" altLang="en-US" sz="1800" dirty="0">
              <a:effectLst/>
            </a:endParaRPr>
          </a:p>
          <a:p>
            <a:r>
              <a:rPr lang="el-GR" altLang="en-US" sz="2400" dirty="0">
                <a:effectLst/>
              </a:rPr>
              <a:t>Τ</a:t>
            </a:r>
            <a:r>
              <a:rPr lang="en-GB" altLang="en-US" sz="2400" dirty="0">
                <a:effectLst/>
                <a:cs typeface="Times New Roman" panose="02020603050405020304" pitchFamily="18" charset="0"/>
              </a:rPr>
              <a:t>α </a:t>
            </a:r>
            <a:r>
              <a:rPr lang="en-GB" altLang="en-US" sz="2400" dirty="0" err="1">
                <a:effectLst/>
                <a:cs typeface="Times New Roman" panose="02020603050405020304" pitchFamily="18" charset="0"/>
              </a:rPr>
              <a:t>εννοιολογικά</a:t>
            </a:r>
            <a:r>
              <a:rPr lang="en-GB" altLang="en-US" sz="2400" dirty="0">
                <a:effectLst/>
                <a:cs typeface="Times New Roman" panose="02020603050405020304" pitchFamily="18" charset="0"/>
              </a:rPr>
              <a:t> </a:t>
            </a:r>
            <a:r>
              <a:rPr lang="en-GB" altLang="en-US" sz="2400" dirty="0" err="1">
                <a:effectLst/>
                <a:cs typeface="Times New Roman" panose="02020603050405020304" pitchFamily="18" charset="0"/>
              </a:rPr>
              <a:t>εμ</a:t>
            </a:r>
            <a:r>
              <a:rPr lang="en-GB" altLang="en-US" sz="2400" dirty="0">
                <a:effectLst/>
                <a:cs typeface="Times New Roman" panose="02020603050405020304" pitchFamily="18" charset="0"/>
              </a:rPr>
              <a:t>πόδια </a:t>
            </a:r>
            <a:r>
              <a:rPr lang="el-GR" altLang="en-US" sz="2400" dirty="0">
                <a:effectLst/>
              </a:rPr>
              <a:t>- </a:t>
            </a:r>
            <a:r>
              <a:rPr lang="en-GB" altLang="en-US" sz="2400" dirty="0">
                <a:effectLst/>
                <a:cs typeface="Times New Roman" panose="02020603050405020304" pitchFamily="18" charset="0"/>
              </a:rPr>
              <a:t>μπ</a:t>
            </a:r>
            <a:r>
              <a:rPr lang="en-GB" altLang="en-US" sz="2400" dirty="0" err="1">
                <a:effectLst/>
                <a:cs typeface="Times New Roman" panose="02020603050405020304" pitchFamily="18" charset="0"/>
              </a:rPr>
              <a:t>ορούν</a:t>
            </a:r>
            <a:r>
              <a:rPr lang="en-GB" altLang="en-US" sz="2400" dirty="0">
                <a:effectLst/>
                <a:cs typeface="Times New Roman" panose="02020603050405020304" pitchFamily="18" charset="0"/>
              </a:rPr>
              <a:t> να κα</a:t>
            </a:r>
            <a:r>
              <a:rPr lang="en-GB" altLang="en-US" sz="2400" dirty="0" err="1">
                <a:effectLst/>
                <a:cs typeface="Times New Roman" panose="02020603050405020304" pitchFamily="18" charset="0"/>
              </a:rPr>
              <a:t>θοριστούν</a:t>
            </a:r>
            <a:r>
              <a:rPr lang="en-GB" altLang="en-US" sz="2400" dirty="0">
                <a:effectLst/>
                <a:cs typeface="Times New Roman" panose="02020603050405020304" pitchFamily="18" charset="0"/>
              </a:rPr>
              <a:t> </a:t>
            </a:r>
            <a:r>
              <a:rPr lang="en-GB" altLang="en-US" sz="2400" dirty="0" err="1">
                <a:effectLst/>
                <a:cs typeface="Times New Roman" panose="02020603050405020304" pitchFamily="18" charset="0"/>
              </a:rPr>
              <a:t>ως</a:t>
            </a:r>
            <a:r>
              <a:rPr lang="en-GB" altLang="en-US" sz="2400" dirty="0">
                <a:effectLst/>
                <a:cs typeface="Times New Roman" panose="02020603050405020304" pitchFamily="18" charset="0"/>
              </a:rPr>
              <a:t> </a:t>
            </a:r>
            <a:endParaRPr lang="el-GR" altLang="en-US" sz="2400" dirty="0">
              <a:effectLst/>
            </a:endParaRPr>
          </a:p>
          <a:p>
            <a:r>
              <a:rPr lang="en-GB" altLang="en-US" sz="2400" dirty="0" err="1">
                <a:effectLst/>
                <a:cs typeface="Times New Roman" panose="02020603050405020304" pitchFamily="18" charset="0"/>
              </a:rPr>
              <a:t>διδ</a:t>
            </a:r>
            <a:r>
              <a:rPr lang="en-GB" altLang="en-US" sz="2400" dirty="0">
                <a:effectLst/>
                <a:cs typeface="Times New Roman" panose="02020603050405020304" pitchFamily="18" charset="0"/>
              </a:rPr>
              <a:t>ακτικοί στόχοι μάθησης </a:t>
            </a:r>
            <a:r>
              <a:rPr lang="el-GR" altLang="en-US" sz="2400" dirty="0">
                <a:effectLst/>
                <a:cs typeface="Times New Roman" panose="02020603050405020304" pitchFamily="18" charset="0"/>
              </a:rPr>
              <a:t>  </a:t>
            </a:r>
            <a:r>
              <a:rPr lang="el-GR" altLang="en-US" sz="2400" dirty="0">
                <a:effectLst/>
              </a:rPr>
              <a:t> </a:t>
            </a:r>
            <a:endParaRPr lang="en-US" altLang="en-US" sz="2400" dirty="0">
              <a:effectLst/>
            </a:endParaRPr>
          </a:p>
        </p:txBody>
      </p:sp>
    </p:spTree>
    <p:extLst>
      <p:ext uri="{BB962C8B-B14F-4D97-AF65-F5344CB8AC3E}">
        <p14:creationId xmlns:p14="http://schemas.microsoft.com/office/powerpoint/2010/main" val="10365363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ltLang="en-US" sz="3600" dirty="0" smtClean="0">
                <a:solidFill>
                  <a:schemeClr val="accent1"/>
                </a:solidFill>
              </a:rPr>
              <a:t/>
            </a:r>
            <a:br>
              <a:rPr lang="el-GR" altLang="en-US" sz="3600" dirty="0" smtClean="0">
                <a:solidFill>
                  <a:schemeClr val="accent1"/>
                </a:solidFill>
              </a:rPr>
            </a:br>
            <a:r>
              <a:rPr lang="el-GR" altLang="en-US" sz="3600" dirty="0" smtClean="0">
                <a:solidFill>
                  <a:schemeClr val="accent1"/>
                </a:solidFill>
              </a:rPr>
              <a:t>Μεθοδολογία </a:t>
            </a:r>
            <a:r>
              <a:rPr lang="en-US" altLang="en-US" dirty="0">
                <a:solidFill>
                  <a:srgbClr val="00007E"/>
                </a:solidFill>
              </a:rPr>
              <a:t/>
            </a:r>
            <a:br>
              <a:rPr lang="en-US" altLang="en-US" dirty="0">
                <a:solidFill>
                  <a:srgbClr val="00007E"/>
                </a:solidFill>
              </a:rPr>
            </a:br>
            <a:endParaRPr lang="el-GR" dirty="0"/>
          </a:p>
        </p:txBody>
      </p:sp>
      <p:sp>
        <p:nvSpPr>
          <p:cNvPr id="5" name="Rectangle 4"/>
          <p:cNvSpPr/>
          <p:nvPr/>
        </p:nvSpPr>
        <p:spPr>
          <a:xfrm>
            <a:off x="755576" y="2060848"/>
            <a:ext cx="7272808" cy="3785652"/>
          </a:xfrm>
          <a:prstGeom prst="rect">
            <a:avLst/>
          </a:prstGeom>
        </p:spPr>
        <p:txBody>
          <a:bodyPr wrap="square">
            <a:spAutoFit/>
          </a:bodyPr>
          <a:lstStyle/>
          <a:p>
            <a:pPr marL="342900" indent="-342900">
              <a:buFont typeface="Arial" panose="020B0604020202020204" pitchFamily="34" charset="0"/>
              <a:buChar char="•"/>
            </a:pPr>
            <a:r>
              <a:rPr lang="el-GR" altLang="en-US" sz="2400" dirty="0"/>
              <a:t>Συλλογή πρωτογενούς &amp; δευτερογενούς υλικού </a:t>
            </a:r>
            <a:endParaRPr lang="en-US" altLang="en-US" sz="2400" dirty="0"/>
          </a:p>
          <a:p>
            <a:pPr marL="342900" indent="-342900">
              <a:buFont typeface="Arial" panose="020B0604020202020204" pitchFamily="34" charset="0"/>
              <a:buChar char="•"/>
            </a:pPr>
            <a:r>
              <a:rPr lang="el-GR" altLang="en-US" sz="2400" dirty="0"/>
              <a:t>Σχεδιασμός βάσης αποτύπωσης των «λαθών» </a:t>
            </a:r>
          </a:p>
          <a:p>
            <a:pPr marL="342900" indent="-342900">
              <a:buFont typeface="Arial" panose="020B0604020202020204" pitchFamily="34" charset="0"/>
              <a:buChar char="•"/>
            </a:pPr>
            <a:r>
              <a:rPr lang="el-GR" altLang="en-US" sz="2400" dirty="0"/>
              <a:t>Η</a:t>
            </a:r>
            <a:r>
              <a:rPr lang="en-GB" altLang="en-US" sz="2400" dirty="0"/>
              <a:t> β</a:t>
            </a:r>
            <a:r>
              <a:rPr lang="en-GB" altLang="en-US" sz="2400" dirty="0" err="1"/>
              <a:t>άση</a:t>
            </a:r>
            <a:r>
              <a:rPr lang="en-GB" altLang="en-US" sz="2400" dirty="0"/>
              <a:t> π</a:t>
            </a:r>
            <a:r>
              <a:rPr lang="en-GB" altLang="en-US" sz="2400" dirty="0" err="1"/>
              <a:t>εριλ</a:t>
            </a:r>
            <a:r>
              <a:rPr lang="en-GB" altLang="en-US" sz="2400" dirty="0"/>
              <a:t>αμβάνει 35 μεταβλητές</a:t>
            </a:r>
            <a:r>
              <a:rPr lang="en-US" altLang="en-US" sz="2400" dirty="0"/>
              <a:t> </a:t>
            </a:r>
            <a:r>
              <a:rPr lang="en-GB" altLang="en-US" sz="2400" dirty="0"/>
              <a:t>(από 8 </a:t>
            </a:r>
            <a:r>
              <a:rPr lang="en-GB" altLang="en-US" sz="2400" dirty="0" err="1"/>
              <a:t>έως</a:t>
            </a:r>
            <a:r>
              <a:rPr lang="en-GB" altLang="en-US" sz="2400" dirty="0"/>
              <a:t> 19</a:t>
            </a:r>
            <a:r>
              <a:rPr lang="el-GR" altLang="en-US" sz="2400" dirty="0"/>
              <a:t> τιμές</a:t>
            </a:r>
            <a:r>
              <a:rPr lang="en-GB" altLang="en-US" sz="2400" dirty="0"/>
              <a:t>). </a:t>
            </a:r>
            <a:endParaRPr lang="el-GR" altLang="en-US" sz="2400" dirty="0"/>
          </a:p>
          <a:p>
            <a:pPr marL="342900" indent="-342900">
              <a:buFont typeface="Arial" panose="020B0604020202020204" pitchFamily="34" charset="0"/>
              <a:buChar char="•"/>
            </a:pPr>
            <a:r>
              <a:rPr lang="en-GB" altLang="en-US" sz="2400" dirty="0" err="1"/>
              <a:t>Το</a:t>
            </a:r>
            <a:r>
              <a:rPr lang="en-GB" altLang="en-US" sz="2400" dirty="0"/>
              <a:t> </a:t>
            </a:r>
            <a:r>
              <a:rPr lang="en-GB" altLang="en-US" sz="2400" dirty="0" err="1"/>
              <a:t>σύνολο</a:t>
            </a:r>
            <a:r>
              <a:rPr lang="en-GB" altLang="en-US" sz="2400" dirty="0"/>
              <a:t> των </a:t>
            </a:r>
            <a:r>
              <a:rPr lang="en-GB" altLang="en-US" sz="2400" dirty="0" err="1"/>
              <a:t>κωδικο</a:t>
            </a:r>
            <a:r>
              <a:rPr lang="en-GB" altLang="en-US" sz="2400" dirty="0"/>
              <a:t>ποιημένων λαθών ξεπερνά τις 400 περιπτώσεις </a:t>
            </a:r>
            <a:endParaRPr lang="el-GR" altLang="en-US" sz="2400" dirty="0"/>
          </a:p>
          <a:p>
            <a:pPr marL="342900" indent="-342900">
              <a:buFont typeface="Arial" panose="020B0604020202020204" pitchFamily="34" charset="0"/>
              <a:buChar char="•"/>
            </a:pPr>
            <a:r>
              <a:rPr lang="fr-FR" altLang="en-US" sz="2400" dirty="0">
                <a:cs typeface="Times New Roman" panose="02020603050405020304" pitchFamily="18" charset="0"/>
              </a:rPr>
              <a:t>791 </a:t>
            </a:r>
            <a:r>
              <a:rPr lang="fr-FR" altLang="en-US" sz="2400" dirty="0" err="1">
                <a:cs typeface="Times New Roman" panose="02020603050405020304" pitchFamily="18" charset="0"/>
              </a:rPr>
              <a:t>γρ</a:t>
            </a:r>
            <a:r>
              <a:rPr lang="fr-FR" altLang="en-US" sz="2400" dirty="0">
                <a:cs typeface="Times New Roman" panose="02020603050405020304" pitchFamily="18" charset="0"/>
              </a:rPr>
              <a:t>απτά μαθητών προερχόμενων από διαφορετικά τμήματα της Β’ Γυμνασίου (ηλικίας 14-15 ετών) από διάφορα Γυμνάσια (Αττική, Πάτρα, Θεσσαλονίκη κλπ.) </a:t>
            </a:r>
            <a:endParaRPr lang="en-GB" altLang="en-US" sz="2400" dirty="0">
              <a:cs typeface="Times New Roman" panose="02020603050405020304" pitchFamily="18" charset="0"/>
            </a:endParaRPr>
          </a:p>
        </p:txBody>
      </p:sp>
    </p:spTree>
    <p:extLst>
      <p:ext uri="{BB962C8B-B14F-4D97-AF65-F5344CB8AC3E}">
        <p14:creationId xmlns:p14="http://schemas.microsoft.com/office/powerpoint/2010/main" val="8186676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1129" y="1844824"/>
            <a:ext cx="7416824" cy="4146648"/>
          </a:xfrm>
          <a:prstGeom prst="rect">
            <a:avLst/>
          </a:prstGeom>
        </p:spPr>
        <p:txBody>
          <a:bodyPr wrap="square">
            <a:spAutoFit/>
          </a:bodyPr>
          <a:lstStyle/>
          <a:p>
            <a:pPr marL="342900" lvl="0" indent="-342900">
              <a:lnSpc>
                <a:spcPct val="107000"/>
              </a:lnSpc>
              <a:buFont typeface="Symbol" panose="05050102010706020507" pitchFamily="18" charset="2"/>
              <a:buChar char=""/>
            </a:pPr>
            <a:r>
              <a:rPr lang="el-GR" sz="2400" dirty="0">
                <a:latin typeface="Calibri" panose="020F0502020204030204" pitchFamily="34" charset="0"/>
                <a:ea typeface="PMingLiU" panose="02020500000000000000" pitchFamily="18" charset="-120"/>
                <a:cs typeface="Arial" panose="020B0604020202020204" pitchFamily="34" charset="0"/>
              </a:rPr>
              <a:t>που προέρχονται από την κατανόηση των οδηγιών  </a:t>
            </a:r>
            <a:endParaRPr lang="en-US" sz="2400" dirty="0">
              <a:latin typeface="Calibri" panose="020F0502020204030204" pitchFamily="34" charset="0"/>
              <a:ea typeface="PMingLiU" panose="02020500000000000000" pitchFamily="18" charset="-12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l-GR" sz="2400" dirty="0">
                <a:latin typeface="Calibri" panose="020F0502020204030204" pitchFamily="34" charset="0"/>
                <a:ea typeface="PMingLiU" panose="02020500000000000000" pitchFamily="18" charset="-120"/>
                <a:cs typeface="Arial" panose="020B0604020202020204" pitchFamily="34" charset="0"/>
              </a:rPr>
              <a:t>λόγω των σχολικών πρακτικών και των κακών αποκωδικοποιήσεων </a:t>
            </a:r>
            <a:r>
              <a:rPr lang="el-GR" sz="2400" dirty="0" smtClean="0">
                <a:latin typeface="Calibri" panose="020F0502020204030204" pitchFamily="34" charset="0"/>
                <a:ea typeface="PMingLiU" panose="02020500000000000000" pitchFamily="18" charset="-120"/>
                <a:cs typeface="Arial" panose="020B0604020202020204" pitchFamily="34" charset="0"/>
              </a:rPr>
              <a:t>που </a:t>
            </a:r>
            <a:r>
              <a:rPr lang="el-GR" sz="2400" dirty="0">
                <a:latin typeface="Calibri" panose="020F0502020204030204" pitchFamily="34" charset="0"/>
                <a:ea typeface="PMingLiU" panose="02020500000000000000" pitchFamily="18" charset="-120"/>
                <a:cs typeface="Arial" panose="020B0604020202020204" pitchFamily="34" charset="0"/>
              </a:rPr>
              <a:t>πιστοποιούν την ύπαρξη εναλλακτικών ιδεών </a:t>
            </a:r>
            <a:r>
              <a:rPr lang="el-GR" sz="2400" dirty="0" smtClean="0">
                <a:latin typeface="Calibri" panose="020F0502020204030204" pitchFamily="34" charset="0"/>
                <a:ea typeface="PMingLiU" panose="02020500000000000000" pitchFamily="18" charset="-120"/>
                <a:cs typeface="Arial" panose="020B0604020202020204" pitchFamily="34" charset="0"/>
              </a:rPr>
              <a:t>και την </a:t>
            </a:r>
            <a:r>
              <a:rPr lang="el-GR" sz="2400" dirty="0">
                <a:latin typeface="Calibri" panose="020F0502020204030204" pitchFamily="34" charset="0"/>
                <a:ea typeface="PMingLiU" panose="02020500000000000000" pitchFamily="18" charset="-120"/>
                <a:cs typeface="Arial" panose="020B0604020202020204" pitchFamily="34" charset="0"/>
              </a:rPr>
              <a:t>αντοχή τους μετά τη διδασκαλία </a:t>
            </a:r>
            <a:endParaRPr lang="en-US" sz="2400" dirty="0">
              <a:latin typeface="Calibri" panose="020F0502020204030204" pitchFamily="34" charset="0"/>
              <a:ea typeface="PMingLiU" panose="02020500000000000000" pitchFamily="18" charset="-12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l-GR" sz="2400" dirty="0">
                <a:latin typeface="Calibri" panose="020F0502020204030204" pitchFamily="34" charset="0"/>
                <a:ea typeface="PMingLiU" panose="02020500000000000000" pitchFamily="18" charset="-120"/>
                <a:cs typeface="Arial" panose="020B0604020202020204" pitchFamily="34" charset="0"/>
              </a:rPr>
              <a:t>λόγω των υπονοούμενων διανοητικών διαδικασιών</a:t>
            </a:r>
            <a:endParaRPr lang="en-US" sz="2400" dirty="0">
              <a:latin typeface="Calibri" panose="020F0502020204030204" pitchFamily="34" charset="0"/>
              <a:ea typeface="PMingLiU" panose="02020500000000000000" pitchFamily="18" charset="-12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l-GR" sz="2400" dirty="0">
                <a:latin typeface="Calibri" panose="020F0502020204030204" pitchFamily="34" charset="0"/>
                <a:ea typeface="PMingLiU" panose="02020500000000000000" pitchFamily="18" charset="-120"/>
                <a:cs typeface="Arial" panose="020B0604020202020204" pitchFamily="34" charset="0"/>
              </a:rPr>
              <a:t>λόγω της γνωστικής υπερφόρτωσης… </a:t>
            </a:r>
            <a:endParaRPr lang="en-US" sz="2400" dirty="0">
              <a:latin typeface="Calibri" panose="020F0502020204030204" pitchFamily="34" charset="0"/>
              <a:ea typeface="PMingLiU" panose="02020500000000000000" pitchFamily="18" charset="-12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l-GR" sz="2400" dirty="0">
                <a:latin typeface="Calibri" panose="020F0502020204030204" pitchFamily="34" charset="0"/>
                <a:ea typeface="PMingLiU" panose="02020500000000000000" pitchFamily="18" charset="-120"/>
                <a:cs typeface="Arial" panose="020B0604020202020204" pitchFamily="34" charset="0"/>
              </a:rPr>
              <a:t>προβλήματα της μνήμης</a:t>
            </a:r>
            <a:endParaRPr lang="en-US" sz="2400" dirty="0">
              <a:latin typeface="Calibri" panose="020F0502020204030204" pitchFamily="34" charset="0"/>
              <a:ea typeface="PMingLiU" panose="02020500000000000000" pitchFamily="18" charset="-120"/>
              <a:cs typeface="Arial" panose="020B0604020202020204" pitchFamily="34" charset="0"/>
            </a:endParaRPr>
          </a:p>
          <a:p>
            <a:pPr marL="342900" indent="-342900">
              <a:lnSpc>
                <a:spcPct val="107000"/>
              </a:lnSpc>
              <a:spcAft>
                <a:spcPts val="800"/>
              </a:spcAft>
              <a:buFont typeface="Symbol" panose="05050102010706020507" pitchFamily="18" charset="2"/>
              <a:buChar char=""/>
            </a:pPr>
            <a:r>
              <a:rPr lang="el-GR" sz="2400" dirty="0">
                <a:latin typeface="Calibri" panose="020F0502020204030204" pitchFamily="34" charset="0"/>
                <a:ea typeface="PMingLiU" panose="02020500000000000000" pitchFamily="18" charset="-120"/>
                <a:cs typeface="Arial" panose="020B0604020202020204" pitchFamily="34" charset="0"/>
              </a:rPr>
              <a:t>λόγω της πολυπλοκότητας του </a:t>
            </a:r>
            <a:r>
              <a:rPr lang="el-GR" sz="2400" dirty="0" smtClean="0">
                <a:latin typeface="Calibri" panose="020F0502020204030204" pitchFamily="34" charset="0"/>
                <a:ea typeface="PMingLiU" panose="02020500000000000000" pitchFamily="18" charset="-120"/>
                <a:cs typeface="Arial" panose="020B0604020202020204" pitchFamily="34" charset="0"/>
              </a:rPr>
              <a:t>περιεχομένου</a:t>
            </a:r>
            <a:endParaRPr lang="en-US" altLang="en-US" sz="2400" dirty="0"/>
          </a:p>
          <a:p>
            <a:pPr marL="342900" marR="0" lvl="0" indent="-342900">
              <a:lnSpc>
                <a:spcPct val="107000"/>
              </a:lnSpc>
              <a:spcBef>
                <a:spcPts val="0"/>
              </a:spcBef>
              <a:spcAft>
                <a:spcPts val="800"/>
              </a:spcAft>
              <a:buFont typeface="Symbol" panose="05050102010706020507" pitchFamily="18" charset="2"/>
              <a:buChar char=""/>
            </a:pPr>
            <a:endParaRPr lang="en-US" sz="2400" dirty="0">
              <a:effectLst/>
              <a:latin typeface="Calibri" panose="020F0502020204030204" pitchFamily="34" charset="0"/>
              <a:ea typeface="PMingLiU" panose="02020500000000000000" pitchFamily="18" charset="-120"/>
              <a:cs typeface="Arial" panose="020B0604020202020204" pitchFamily="34" charset="0"/>
            </a:endParaRPr>
          </a:p>
        </p:txBody>
      </p:sp>
      <p:sp>
        <p:nvSpPr>
          <p:cNvPr id="4" name="Title 3"/>
          <p:cNvSpPr>
            <a:spLocks noGrp="1"/>
          </p:cNvSpPr>
          <p:nvPr>
            <p:ph type="title"/>
          </p:nvPr>
        </p:nvSpPr>
        <p:spPr/>
        <p:txBody>
          <a:bodyPr>
            <a:normAutofit fontScale="90000"/>
          </a:bodyPr>
          <a:lstStyle/>
          <a:p>
            <a:r>
              <a:rPr lang="el-GR" altLang="en-US" b="1" dirty="0"/>
              <a:t>Τυπολογία λαθών (</a:t>
            </a:r>
            <a:r>
              <a:rPr lang="en-US" altLang="en-US" b="1" dirty="0" err="1"/>
              <a:t>Astolfi</a:t>
            </a:r>
            <a:r>
              <a:rPr lang="en-US" altLang="en-US" b="1" dirty="0"/>
              <a:t>, 1997</a:t>
            </a:r>
            <a:r>
              <a:rPr lang="en-US" altLang="en-US" b="1" dirty="0" smtClean="0"/>
              <a:t>)</a:t>
            </a:r>
            <a:r>
              <a:rPr lang="el-GR" altLang="en-US" b="1" dirty="0" smtClean="0"/>
              <a:t> </a:t>
            </a:r>
            <a:r>
              <a:rPr lang="en-US" altLang="en-US" sz="2700" i="1" dirty="0">
                <a:latin typeface="Times New Roman" panose="02020603050405020304" pitchFamily="18" charset="0"/>
              </a:rPr>
              <a:t>(</a:t>
            </a:r>
            <a:r>
              <a:rPr lang="en-US" altLang="en-US" sz="2700" i="1" dirty="0" err="1">
                <a:latin typeface="Times New Roman" panose="02020603050405020304" pitchFamily="18" charset="0"/>
              </a:rPr>
              <a:t>L’erreur</a:t>
            </a:r>
            <a:r>
              <a:rPr lang="en-US" altLang="en-US" sz="2700" i="1" dirty="0">
                <a:latin typeface="Times New Roman" panose="02020603050405020304" pitchFamily="18" charset="0"/>
              </a:rPr>
              <a:t> </a:t>
            </a:r>
            <a:r>
              <a:rPr lang="en-US" altLang="en-US" sz="2700" i="1" dirty="0" err="1">
                <a:latin typeface="Times New Roman" panose="02020603050405020304" pitchFamily="18" charset="0"/>
              </a:rPr>
              <a:t>comme</a:t>
            </a:r>
            <a:r>
              <a:rPr lang="en-US" altLang="en-US" sz="2700" i="1" dirty="0">
                <a:latin typeface="Times New Roman" panose="02020603050405020304" pitchFamily="18" charset="0"/>
              </a:rPr>
              <a:t> </a:t>
            </a:r>
            <a:r>
              <a:rPr lang="en-US" altLang="en-US" sz="2700" i="1" dirty="0" err="1">
                <a:latin typeface="Times New Roman" panose="02020603050405020304" pitchFamily="18" charset="0"/>
              </a:rPr>
              <a:t>outil</a:t>
            </a:r>
            <a:r>
              <a:rPr lang="en-US" altLang="en-US" sz="2700" i="1" dirty="0">
                <a:latin typeface="Times New Roman" panose="02020603050405020304" pitchFamily="18" charset="0"/>
              </a:rPr>
              <a:t> pour </a:t>
            </a:r>
            <a:r>
              <a:rPr lang="en-US" altLang="en-US" sz="2700" i="1" dirty="0" err="1">
                <a:latin typeface="Times New Roman" panose="02020603050405020304" pitchFamily="18" charset="0"/>
              </a:rPr>
              <a:t>enseigner</a:t>
            </a:r>
            <a:r>
              <a:rPr lang="en-US" altLang="en-US" sz="2700" i="1" dirty="0">
                <a:latin typeface="Times New Roman" panose="02020603050405020304" pitchFamily="18" charset="0"/>
              </a:rPr>
              <a:t>)</a:t>
            </a:r>
            <a:endParaRPr lang="en-US" sz="2700" i="1" dirty="0"/>
          </a:p>
        </p:txBody>
      </p:sp>
    </p:spTree>
    <p:extLst>
      <p:ext uri="{BB962C8B-B14F-4D97-AF65-F5344CB8AC3E}">
        <p14:creationId xmlns:p14="http://schemas.microsoft.com/office/powerpoint/2010/main" val="21402953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Δημοφιλή ερωτήματα (καθηγητές)</a:t>
            </a:r>
            <a:endParaRPr lang="en-US" dirty="0"/>
          </a:p>
        </p:txBody>
      </p:sp>
      <p:sp>
        <p:nvSpPr>
          <p:cNvPr id="3" name="Content Placeholder 2"/>
          <p:cNvSpPr>
            <a:spLocks noGrp="1"/>
          </p:cNvSpPr>
          <p:nvPr>
            <p:ph sz="half" idx="1"/>
          </p:nvPr>
        </p:nvSpPr>
        <p:spPr/>
        <p:txBody>
          <a:bodyPr>
            <a:normAutofit fontScale="92500" lnSpcReduction="10000"/>
          </a:bodyPr>
          <a:lstStyle/>
          <a:p>
            <a:pPr marL="0" indent="0">
              <a:buNone/>
            </a:pPr>
            <a:r>
              <a:rPr lang="el-GR" altLang="en-US" sz="3000" b="1" dirty="0">
                <a:solidFill>
                  <a:schemeClr val="accent5"/>
                </a:solidFill>
              </a:rPr>
              <a:t>Ερωτήματα</a:t>
            </a:r>
            <a:r>
              <a:rPr lang="el-GR" altLang="en-US" sz="3000" b="1" dirty="0">
                <a:solidFill>
                  <a:schemeClr val="accent5"/>
                </a:solidFill>
                <a:cs typeface="Times New Roman" panose="02020603050405020304" pitchFamily="18" charset="0"/>
              </a:rPr>
              <a:t> των ΦΕ για τα οποία οι καθηγητές εκδηλώνουν </a:t>
            </a:r>
            <a:r>
              <a:rPr lang="el-GR" altLang="en-US" sz="3000" b="1" i="1" dirty="0">
                <a:solidFill>
                  <a:schemeClr val="accent5"/>
                </a:solidFill>
                <a:cs typeface="Times New Roman" panose="02020603050405020304" pitchFamily="18" charset="0"/>
              </a:rPr>
              <a:t>ιδιαίτερο ενδιαφέρον</a:t>
            </a:r>
            <a:r>
              <a:rPr lang="el-GR" altLang="en-US" sz="3000" b="1" dirty="0">
                <a:solidFill>
                  <a:schemeClr val="accent5"/>
                </a:solidFill>
                <a:cs typeface="Times New Roman" panose="02020603050405020304" pitchFamily="18" charset="0"/>
              </a:rPr>
              <a:t> </a:t>
            </a:r>
            <a:r>
              <a:rPr lang="el-GR" altLang="en-US" sz="3000" b="1" dirty="0">
                <a:solidFill>
                  <a:schemeClr val="accent5"/>
                </a:solidFill>
              </a:rPr>
              <a:t>(</a:t>
            </a:r>
            <a:r>
              <a:rPr lang="el-GR" altLang="en-US" sz="3000" b="1" dirty="0">
                <a:solidFill>
                  <a:schemeClr val="accent5"/>
                </a:solidFill>
                <a:cs typeface="Times New Roman" panose="02020603050405020304" pitchFamily="18" charset="0"/>
              </a:rPr>
              <a:t>επιλέχτηκαν τα </a:t>
            </a:r>
            <a:r>
              <a:rPr lang="el-GR" altLang="en-US" sz="3000" b="1" dirty="0">
                <a:solidFill>
                  <a:schemeClr val="accent5"/>
                </a:solidFill>
              </a:rPr>
              <a:t>ερωτήματα</a:t>
            </a:r>
            <a:r>
              <a:rPr lang="el-GR" altLang="en-US" sz="3000" b="1" dirty="0">
                <a:solidFill>
                  <a:schemeClr val="accent5"/>
                </a:solidFill>
                <a:cs typeface="Times New Roman" panose="02020603050405020304" pitchFamily="18" charset="0"/>
              </a:rPr>
              <a:t> εκείνα τα οποία συγκέντρωσαν ποσοστά άνω του 40%</a:t>
            </a:r>
            <a:r>
              <a:rPr lang="el-GR" altLang="en-US" sz="3000" b="1" dirty="0">
                <a:solidFill>
                  <a:schemeClr val="accent5"/>
                </a:solidFill>
              </a:rPr>
              <a:t>)</a:t>
            </a:r>
            <a:r>
              <a:rPr lang="el-GR" altLang="en-US" sz="3000" b="1" dirty="0">
                <a:solidFill>
                  <a:schemeClr val="accent5"/>
                </a:solidFill>
                <a:cs typeface="Times New Roman" panose="02020603050405020304" pitchFamily="18" charset="0"/>
              </a:rPr>
              <a:t>. </a:t>
            </a:r>
            <a:endParaRPr lang="en-US" altLang="en-US" sz="3000" b="1" dirty="0">
              <a:solidFill>
                <a:schemeClr val="accent5"/>
              </a:solidFill>
              <a:cs typeface="Times New Roman" panose="02020603050405020304" pitchFamily="18" charset="0"/>
            </a:endParaRPr>
          </a:p>
          <a:p>
            <a:endParaRPr lang="en-US" dirty="0"/>
          </a:p>
        </p:txBody>
      </p:sp>
      <p:sp>
        <p:nvSpPr>
          <p:cNvPr id="4" name="Content Placeholder 3"/>
          <p:cNvSpPr>
            <a:spLocks noGrp="1"/>
          </p:cNvSpPr>
          <p:nvPr>
            <p:ph sz="half" idx="2"/>
          </p:nvPr>
        </p:nvSpPr>
        <p:spPr/>
        <p:txBody>
          <a:bodyPr>
            <a:normAutofit fontScale="92500" lnSpcReduction="10000"/>
          </a:bodyPr>
          <a:lstStyle/>
          <a:p>
            <a:r>
              <a:rPr lang="en-GB" altLang="en-US" sz="2600" dirty="0" err="1">
                <a:cs typeface="Times New Roman" panose="02020603050405020304" pitchFamily="18" charset="0"/>
              </a:rPr>
              <a:t>Μονάδες</a:t>
            </a:r>
            <a:r>
              <a:rPr lang="en-GB" altLang="en-US" sz="2600" dirty="0">
                <a:cs typeface="Times New Roman" panose="02020603050405020304" pitchFamily="18" charset="0"/>
              </a:rPr>
              <a:t> (77,5%)</a:t>
            </a:r>
            <a:r>
              <a:rPr lang="el-GR" altLang="en-US" sz="2600" dirty="0"/>
              <a:t> </a:t>
            </a:r>
            <a:endParaRPr lang="en-US" altLang="en-US" sz="2600" dirty="0"/>
          </a:p>
          <a:p>
            <a:r>
              <a:rPr lang="en-GB" altLang="en-US" sz="2600" dirty="0" err="1">
                <a:cs typeface="Times New Roman" panose="02020603050405020304" pitchFamily="18" charset="0"/>
              </a:rPr>
              <a:t>Διάθλ</a:t>
            </a:r>
            <a:r>
              <a:rPr lang="en-GB" altLang="en-US" sz="2600" dirty="0">
                <a:cs typeface="Times New Roman" panose="02020603050405020304" pitchFamily="18" charset="0"/>
              </a:rPr>
              <a:t>αση (75,6%)</a:t>
            </a:r>
            <a:r>
              <a:rPr lang="el-GR" altLang="en-US" sz="2600" dirty="0"/>
              <a:t> </a:t>
            </a:r>
            <a:endParaRPr lang="en-US" altLang="en-US" sz="2600" dirty="0"/>
          </a:p>
          <a:p>
            <a:r>
              <a:rPr lang="el-GR" altLang="en-US" sz="2600" dirty="0"/>
              <a:t>Π</a:t>
            </a:r>
            <a:r>
              <a:rPr lang="en-GB" altLang="en-US" sz="2600" dirty="0" err="1">
                <a:cs typeface="Times New Roman" panose="02020603050405020304" pitchFamily="18" charset="0"/>
              </a:rPr>
              <a:t>υκνότητ</a:t>
            </a:r>
            <a:r>
              <a:rPr lang="en-GB" altLang="en-US" sz="2600" dirty="0">
                <a:cs typeface="Times New Roman" panose="02020603050405020304" pitchFamily="18" charset="0"/>
              </a:rPr>
              <a:t>α (66,5%)</a:t>
            </a:r>
            <a:r>
              <a:rPr lang="el-GR" altLang="en-US" sz="2600" dirty="0"/>
              <a:t> </a:t>
            </a:r>
            <a:endParaRPr lang="en-US" altLang="en-US" sz="2600" dirty="0"/>
          </a:p>
          <a:p>
            <a:r>
              <a:rPr lang="en-GB" altLang="en-US" sz="2600" dirty="0" err="1">
                <a:cs typeface="Times New Roman" panose="02020603050405020304" pitchFamily="18" charset="0"/>
              </a:rPr>
              <a:t>Θερμότητ</a:t>
            </a:r>
            <a:r>
              <a:rPr lang="en-GB" altLang="en-US" sz="2600" dirty="0">
                <a:cs typeface="Times New Roman" panose="02020603050405020304" pitchFamily="18" charset="0"/>
              </a:rPr>
              <a:t>α-θερμοκρασία (65,9%)</a:t>
            </a:r>
            <a:r>
              <a:rPr lang="el-GR" altLang="en-US" sz="2600" dirty="0"/>
              <a:t> </a:t>
            </a:r>
            <a:endParaRPr lang="en-US" altLang="en-US" sz="2600" dirty="0"/>
          </a:p>
          <a:p>
            <a:r>
              <a:rPr lang="en-GB" altLang="en-US" sz="2600" dirty="0" err="1">
                <a:cs typeface="Times New Roman" panose="02020603050405020304" pitchFamily="18" charset="0"/>
              </a:rPr>
              <a:t>Θερμιδομετρί</a:t>
            </a:r>
            <a:r>
              <a:rPr lang="en-GB" altLang="en-US" sz="2600" dirty="0">
                <a:cs typeface="Times New Roman" panose="02020603050405020304" pitchFamily="18" charset="0"/>
              </a:rPr>
              <a:t>α (62,4%)</a:t>
            </a:r>
            <a:r>
              <a:rPr lang="el-GR" altLang="en-US" sz="2600" dirty="0"/>
              <a:t> </a:t>
            </a:r>
            <a:endParaRPr lang="en-US" altLang="en-US" sz="2600" dirty="0"/>
          </a:p>
          <a:p>
            <a:r>
              <a:rPr lang="en-GB" altLang="en-US" sz="2600" dirty="0" err="1">
                <a:cs typeface="Times New Roman" panose="02020603050405020304" pitchFamily="18" charset="0"/>
              </a:rPr>
              <a:t>Ανώμ</a:t>
            </a:r>
            <a:r>
              <a:rPr lang="en-GB" altLang="en-US" sz="2600" dirty="0">
                <a:cs typeface="Times New Roman" panose="02020603050405020304" pitchFamily="18" charset="0"/>
              </a:rPr>
              <a:t>αλη διαστολή του νερού (59,8%)</a:t>
            </a:r>
            <a:r>
              <a:rPr lang="el-GR" altLang="en-US" sz="2600" dirty="0"/>
              <a:t> </a:t>
            </a:r>
            <a:endParaRPr lang="en-US" altLang="en-US" sz="2600" dirty="0"/>
          </a:p>
          <a:p>
            <a:r>
              <a:rPr lang="en-GB" altLang="en-US" sz="2600" dirty="0" err="1">
                <a:cs typeface="Times New Roman" panose="02020603050405020304" pitchFamily="18" charset="0"/>
              </a:rPr>
              <a:t>Ανάκλ</a:t>
            </a:r>
            <a:r>
              <a:rPr lang="en-GB" altLang="en-US" sz="2600" dirty="0">
                <a:cs typeface="Times New Roman" panose="02020603050405020304" pitchFamily="18" charset="0"/>
              </a:rPr>
              <a:t>αση (53,9%)</a:t>
            </a:r>
            <a:r>
              <a:rPr lang="el-GR" altLang="en-US" sz="2600" dirty="0"/>
              <a:t> </a:t>
            </a:r>
            <a:endParaRPr lang="en-US" altLang="en-US" sz="2600" dirty="0"/>
          </a:p>
          <a:p>
            <a:r>
              <a:rPr lang="en-GB" altLang="en-US" sz="2600" dirty="0" err="1">
                <a:cs typeface="Times New Roman" panose="02020603050405020304" pitchFamily="18" charset="0"/>
              </a:rPr>
              <a:t>Θερμική</a:t>
            </a:r>
            <a:r>
              <a:rPr lang="en-GB" altLang="en-US" sz="2600" dirty="0">
                <a:cs typeface="Times New Roman" panose="02020603050405020304" pitchFamily="18" charset="0"/>
              </a:rPr>
              <a:t> </a:t>
            </a:r>
            <a:r>
              <a:rPr lang="en-GB" altLang="en-US" sz="2600" dirty="0" err="1">
                <a:cs typeface="Times New Roman" panose="02020603050405020304" pitchFamily="18" charset="0"/>
              </a:rPr>
              <a:t>Δι</a:t>
            </a:r>
            <a:r>
              <a:rPr lang="en-GB" altLang="en-US" sz="2600" dirty="0">
                <a:cs typeface="Times New Roman" panose="02020603050405020304" pitchFamily="18" charset="0"/>
              </a:rPr>
              <a:t>αστολή (50,2%)</a:t>
            </a:r>
            <a:r>
              <a:rPr lang="el-GR" altLang="en-US" sz="2600" dirty="0"/>
              <a:t> </a:t>
            </a:r>
            <a:endParaRPr lang="en-US" altLang="en-US" sz="2600" dirty="0"/>
          </a:p>
          <a:p>
            <a:r>
              <a:rPr lang="en-GB" altLang="en-US" sz="2600" dirty="0" err="1">
                <a:cs typeface="Times New Roman" panose="02020603050405020304" pitchFamily="18" charset="0"/>
              </a:rPr>
              <a:t>Ανάλυση</a:t>
            </a:r>
            <a:r>
              <a:rPr lang="en-GB" altLang="en-US" sz="2600" dirty="0">
                <a:cs typeface="Times New Roman" panose="02020603050405020304" pitchFamily="18" charset="0"/>
              </a:rPr>
              <a:t> </a:t>
            </a:r>
            <a:r>
              <a:rPr lang="en-GB" altLang="en-US" sz="2600" dirty="0" err="1">
                <a:cs typeface="Times New Roman" panose="02020603050405020304" pitchFamily="18" charset="0"/>
              </a:rPr>
              <a:t>φωτός</a:t>
            </a:r>
            <a:r>
              <a:rPr lang="en-GB" altLang="en-US" sz="2600" dirty="0">
                <a:cs typeface="Times New Roman" panose="02020603050405020304" pitchFamily="18" charset="0"/>
              </a:rPr>
              <a:t> (47,9%)</a:t>
            </a:r>
            <a:r>
              <a:rPr lang="el-GR" altLang="en-US" sz="2600" dirty="0"/>
              <a:t> </a:t>
            </a:r>
            <a:endParaRPr lang="en-US" altLang="en-US" sz="2600" dirty="0"/>
          </a:p>
          <a:p>
            <a:endParaRPr lang="en-US" dirty="0"/>
          </a:p>
        </p:txBody>
      </p:sp>
    </p:spTree>
    <p:extLst>
      <p:ext uri="{BB962C8B-B14F-4D97-AF65-F5344CB8AC3E}">
        <p14:creationId xmlns:p14="http://schemas.microsoft.com/office/powerpoint/2010/main" val="3883244488"/>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1885</TotalTime>
  <Words>1755</Words>
  <Application>Microsoft Office PowerPoint</Application>
  <PresentationFormat>On-screen Show (4:3)</PresentationFormat>
  <Paragraphs>225</Paragraphs>
  <Slides>43</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ＭＳ Ｐゴシック</vt:lpstr>
      <vt:lpstr>PMingLiU</vt:lpstr>
      <vt:lpstr>Arial</vt:lpstr>
      <vt:lpstr>Calibri</vt:lpstr>
      <vt:lpstr>Symbol</vt:lpstr>
      <vt:lpstr>Times New Roman</vt:lpstr>
      <vt:lpstr>Wingdings</vt:lpstr>
      <vt:lpstr>Θέμα του Office</vt:lpstr>
      <vt:lpstr>Παιδαγωγική ή Εκπαίδευση ΙΙ</vt:lpstr>
      <vt:lpstr>Τα λάθη των μαθητών,  Φυσική</vt:lpstr>
      <vt:lpstr> Τα λάθη των μαθητών    Στη Φυσική Β’ Γυμνασίου </vt:lpstr>
      <vt:lpstr> Κάνε μάθηση </vt:lpstr>
      <vt:lpstr> Έντονη ερευνητική δραστηριότητα </vt:lpstr>
      <vt:lpstr>  Οδηγούν σε λάθη …  </vt:lpstr>
      <vt:lpstr> Μεθοδολογία  </vt:lpstr>
      <vt:lpstr>Τυπολογία λαθών (Astolfi, 1997) (L’erreur comme outil pour enseigner)</vt:lpstr>
      <vt:lpstr>Δημοφιλή ερωτήματα (καθηγητές)</vt:lpstr>
      <vt:lpstr>Δημοφιλή ερωτήματα (μαθητές)</vt:lpstr>
      <vt:lpstr>Μη δημοφιλή Ερωτήματα (μαθητές) </vt:lpstr>
      <vt:lpstr>Δύσκολα ερωτήματα για τους μαθητές</vt:lpstr>
      <vt:lpstr>Αντιπροσωπευτικές κατηγορίες λαθών  (για κάθε μεταβλητή)  </vt:lpstr>
      <vt:lpstr>Οι πιο συνηθισμένες κατηγορίες λαθών</vt:lpstr>
      <vt:lpstr>Φυσικά μεγέθη </vt:lpstr>
      <vt:lpstr>Μονάδες μέτρησης </vt:lpstr>
      <vt:lpstr>Πυκνότητα</vt:lpstr>
      <vt:lpstr>Υδροστατική πίεση</vt:lpstr>
      <vt:lpstr>Διαγράμματα τήξης-βρασμού </vt:lpstr>
      <vt:lpstr>Θερμότητα – Θερμοκρασία </vt:lpstr>
      <vt:lpstr>Ανώμαλη διαστολή νερού</vt:lpstr>
      <vt:lpstr>Διατήρηση της ενέργειας </vt:lpstr>
      <vt:lpstr>Θερμιδομετρία </vt:lpstr>
      <vt:lpstr>Ανάκλαση </vt:lpstr>
      <vt:lpstr>Διάθλαση </vt:lpstr>
      <vt:lpstr>Θερμική διαστολή </vt:lpstr>
      <vt:lpstr>Ανάλυση του φωτός </vt:lpstr>
      <vt:lpstr>Επαγωγή </vt:lpstr>
      <vt:lpstr>Ηλεκτρισμός</vt:lpstr>
      <vt:lpstr>Ερωτήματα </vt:lpstr>
      <vt:lpstr>Απαντήσεις</vt:lpstr>
      <vt:lpstr>Συμπεράσματα </vt:lpstr>
      <vt:lpstr>Σύνθεση</vt:lpstr>
      <vt:lpstr>Σύνθεση, 2</vt:lpstr>
      <vt:lpstr>Τέλος ενότητας </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(1/2)</vt:lpstr>
      <vt:lpstr>Σημείωμα Χρήσης Έργων Τρίτων (2/2)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Παιδαγωγική ή Εκπαίδευση ΙΙ</dc:title>
  <dc:creator>Zaxaroula Smyrneou</dc:creator>
  <dc:description>Revised as open courseware, Katerina Garga. 2014
Templates noc.uoa.gr for opencourses.uoa.gr</dc:description>
  <cp:lastModifiedBy>Katerina</cp:lastModifiedBy>
  <cp:revision>247</cp:revision>
  <dcterms:created xsi:type="dcterms:W3CDTF">2012-09-06T09:03:05Z</dcterms:created>
  <dcterms:modified xsi:type="dcterms:W3CDTF">2014-11-24T17:03:56Z</dcterms:modified>
</cp:coreProperties>
</file>