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68" r:id="rId3"/>
    <p:sldId id="324" r:id="rId4"/>
    <p:sldId id="325" r:id="rId5"/>
    <p:sldId id="326" r:id="rId6"/>
    <p:sldId id="36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9" r:id="rId47"/>
    <p:sldId id="370" r:id="rId48"/>
    <p:sldId id="371" r:id="rId49"/>
    <p:sldId id="299" r:id="rId50"/>
    <p:sldId id="292" r:id="rId51"/>
    <p:sldId id="291" r:id="rId52"/>
    <p:sldId id="294" r:id="rId53"/>
    <p:sldId id="293" r:id="rId54"/>
    <p:sldId id="300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68"/>
            <p14:sldId id="324"/>
            <p14:sldId id="325"/>
            <p14:sldId id="326"/>
            <p14:sldId id="36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9"/>
            <p14:sldId id="370"/>
            <p14:sldId id="371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677CA7-AAD8-4393-9D4F-81F45CE603FF}" type="slidenum">
              <a:rPr lang="en-GB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85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D6C3DE-EE9C-4420-B209-4A110DDBE7C6}" type="slidenum">
              <a:rPr lang="en-GB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1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CFBDEC-F5BA-4FB4-9FBA-D43DF65CB242}" type="slidenum">
              <a:rPr lang="en-GB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1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DF537C-B637-4BC9-AADE-12DFD251E09C}" type="slidenum">
              <a:rPr lang="en-GB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A17739-ED27-48BA-9AD0-81B86784EB70}" type="slidenum">
              <a:rPr lang="en-GB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6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DE41F-2F3F-4488-91BE-195A9692954A}" type="slidenum">
              <a:rPr lang="en-GB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86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35E48D-06EA-4028-82FB-41CF53952897}" type="slidenum">
              <a:rPr lang="en-GB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25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6DA141-BA11-426F-A4FF-5E8785A370FF}" type="slidenum">
              <a:rPr lang="en-GB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98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5CFCA5-E6E9-4B52-B92F-D7146D45C608}" type="slidenum">
              <a:rPr lang="en-GB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40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5AB5EA-0C00-4187-A248-437E16E1FF74}" type="slidenum">
              <a:rPr lang="en-GB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368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B3BFCE-F0BB-4AAD-91AE-02213BEBC8F4}" type="slidenum">
              <a:rPr lang="en-GB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80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B35A09-23E7-4719-8C87-791F0E96F89A}" type="slidenum">
              <a:rPr lang="en-GB" altLang="en-US">
                <a:latin typeface="Arial" panose="020B0604020202020204" pitchFamily="34" charset="0"/>
              </a:rPr>
              <a:pPr eaLnBrk="1" hangingPunct="1"/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98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EFE51-A5BD-449E-8DB7-834C148A0A6F}" type="slidenum">
              <a:rPr lang="en-GB" altLang="en-US">
                <a:latin typeface="Arial" panose="020B0604020202020204" pitchFamily="34" charset="0"/>
              </a:rPr>
              <a:pPr eaLnBrk="1" hangingPunct="1"/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6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D3ED34-3116-4889-9F5F-3E61DD523BB6}" type="slidenum">
              <a:rPr lang="en-GB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98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51B8FF-CEAF-4517-90D5-15EFCCCD4342}" type="slidenum">
              <a:rPr lang="en-GB" altLang="en-US">
                <a:latin typeface="Arial" panose="020B0604020202020204" pitchFamily="34" charset="0"/>
              </a:rPr>
              <a:pPr eaLnBrk="1" hangingPunct="1"/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6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BEDEB3-EE86-433A-92DB-2628423DD7AE}" type="slidenum">
              <a:rPr lang="en-GB" altLang="en-US">
                <a:latin typeface="Arial" panose="020B0604020202020204" pitchFamily="34" charset="0"/>
              </a:rPr>
              <a:pPr eaLnBrk="1" hangingPunct="1"/>
              <a:t>25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68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4FDEE2-BE95-409B-93D7-C9419C2B07BA}" type="slidenum">
              <a:rPr lang="en-GB" altLang="en-US">
                <a:latin typeface="Arial" panose="020B0604020202020204" pitchFamily="34" charset="0"/>
              </a:rPr>
              <a:pPr eaLnBrk="1" hangingPunct="1"/>
              <a:t>26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11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4C6D3C-27AA-4056-AC9B-AFE229A8DB13}" type="slidenum">
              <a:rPr lang="en-GB" altLang="en-US">
                <a:latin typeface="Arial" panose="020B0604020202020204" pitchFamily="34" charset="0"/>
              </a:rPr>
              <a:pPr eaLnBrk="1" hangingPunct="1"/>
              <a:t>27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01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74D980-5D97-4331-8E42-44A2EAF5F919}" type="slidenum">
              <a:rPr lang="en-GB" altLang="en-US">
                <a:latin typeface="Arial" panose="020B0604020202020204" pitchFamily="34" charset="0"/>
              </a:rPr>
              <a:pPr eaLnBrk="1" hangingPunct="1"/>
              <a:t>28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35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C23532-C0E4-4DA6-8BCC-1E3BE4B4CCF2}" type="slidenum">
              <a:rPr lang="en-GB" altLang="en-US">
                <a:latin typeface="Arial" panose="020B0604020202020204" pitchFamily="34" charset="0"/>
              </a:rPr>
              <a:pPr eaLnBrk="1" hangingPunct="1"/>
              <a:t>29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0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BA3EAA-5BEA-4E7D-8FFB-C08A95F29EC2}" type="slidenum">
              <a:rPr lang="en-GB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8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70B384-8E25-4558-9006-B7DC458AAD82}" type="slidenum">
              <a:rPr lang="en-GB" altLang="en-US">
                <a:latin typeface="Arial" panose="020B0604020202020204" pitchFamily="34" charset="0"/>
              </a:rPr>
              <a:pPr eaLnBrk="1" hangingPunct="1"/>
              <a:t>30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57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6D8D88-3075-40AE-BCCE-A3946ADC52EA}" type="slidenum">
              <a:rPr lang="en-GB" altLang="en-US">
                <a:latin typeface="Arial" panose="020B0604020202020204" pitchFamily="34" charset="0"/>
              </a:rPr>
              <a:pPr eaLnBrk="1" hangingPunct="1"/>
              <a:t>31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44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1E79DE-5FCA-4A74-9DED-E7A4CA042978}" type="slidenum">
              <a:rPr lang="en-GB" altLang="en-US">
                <a:latin typeface="Arial" panose="020B0604020202020204" pitchFamily="34" charset="0"/>
              </a:rPr>
              <a:pPr eaLnBrk="1" hangingPunct="1"/>
              <a:t>32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2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A84F2-26AC-4016-9841-C48A8F6DA99A}" type="slidenum">
              <a:rPr lang="en-GB" altLang="en-US">
                <a:latin typeface="Arial" panose="020B0604020202020204" pitchFamily="34" charset="0"/>
              </a:rPr>
              <a:pPr eaLnBrk="1" hangingPunct="1"/>
              <a:t>33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15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2CFF58-0E4B-4668-96C9-4120CBE2B1B9}" type="slidenum">
              <a:rPr lang="en-GB" altLang="en-US">
                <a:latin typeface="Arial" panose="020B0604020202020204" pitchFamily="34" charset="0"/>
              </a:rPr>
              <a:pPr eaLnBrk="1" hangingPunct="1"/>
              <a:t>34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5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A21F6C-E06E-4FB2-B2E6-506A1E348093}" type="slidenum">
              <a:rPr lang="en-GB" altLang="en-US">
                <a:latin typeface="Arial" panose="020B0604020202020204" pitchFamily="34" charset="0"/>
              </a:rPr>
              <a:pPr eaLnBrk="1" hangingPunct="1"/>
              <a:t>35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5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03E114-11F6-433B-8CFC-49447B7111BF}" type="slidenum">
              <a:rPr lang="en-GB" altLang="en-US">
                <a:latin typeface="Arial" panose="020B0604020202020204" pitchFamily="34" charset="0"/>
              </a:rPr>
              <a:pPr eaLnBrk="1" hangingPunct="1"/>
              <a:t>36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1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0F5A05-F20F-4586-948C-EA5C22D1FF09}" type="slidenum">
              <a:rPr lang="en-GB" altLang="en-US">
                <a:latin typeface="Arial" panose="020B0604020202020204" pitchFamily="34" charset="0"/>
              </a:rPr>
              <a:pPr eaLnBrk="1" hangingPunct="1"/>
              <a:t>37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64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51BF74-4A81-40B2-9C88-0B34DD1DAA15}" type="slidenum">
              <a:rPr lang="en-GB" altLang="en-US">
                <a:latin typeface="Arial" panose="020B0604020202020204" pitchFamily="34" charset="0"/>
              </a:rPr>
              <a:pPr eaLnBrk="1" hangingPunct="1"/>
              <a:t>38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09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1166B1-9B3E-442D-B5CB-EC36AE49DD3F}" type="slidenum">
              <a:rPr lang="en-GB" altLang="en-US">
                <a:latin typeface="Arial" panose="020B0604020202020204" pitchFamily="34" charset="0"/>
              </a:rPr>
              <a:pPr eaLnBrk="1" hangingPunct="1"/>
              <a:t>39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8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9E7122-9DDB-4F66-B1AB-04294410D485}" type="slidenum">
              <a:rPr lang="en-GB" altLang="en-US">
                <a:latin typeface="Arial" panose="020B0604020202020204" pitchFamily="34" charset="0"/>
              </a:rPr>
              <a:pPr eaLnBrk="1" hangingPunct="1"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453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ABBC9A-8D0E-47B9-A38B-7957AB12F2DE}" type="slidenum">
              <a:rPr lang="en-GB" altLang="en-US">
                <a:latin typeface="Arial" panose="020B0604020202020204" pitchFamily="34" charset="0"/>
              </a:rPr>
              <a:pPr eaLnBrk="1" hangingPunct="1"/>
              <a:t>40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01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0A11B-F2F6-4B97-96BD-57937539452D}" type="slidenum">
              <a:rPr lang="en-GB" altLang="en-US">
                <a:latin typeface="Arial" panose="020B0604020202020204" pitchFamily="34" charset="0"/>
              </a:rPr>
              <a:pPr eaLnBrk="1" hangingPunct="1"/>
              <a:t>41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7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158114-EBC6-46C5-BB34-BC0DB6F47DCC}" type="slidenum">
              <a:rPr lang="en-GB" altLang="en-US">
                <a:latin typeface="Arial" panose="020B0604020202020204" pitchFamily="34" charset="0"/>
              </a:rPr>
              <a:pPr eaLnBrk="1" hangingPunct="1"/>
              <a:t>42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83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DBF6C0-154E-4CDD-A496-9D67E5A1A7F8}" type="slidenum">
              <a:rPr lang="en-GB" altLang="en-US">
                <a:latin typeface="Arial" panose="020B0604020202020204" pitchFamily="34" charset="0"/>
              </a:rPr>
              <a:pPr eaLnBrk="1" hangingPunct="1"/>
              <a:t>43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25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B96717-7EA8-4585-B3CC-14EF95A774D2}" type="slidenum">
              <a:rPr lang="en-GB" altLang="en-US">
                <a:latin typeface="Arial" panose="020B0604020202020204" pitchFamily="34" charset="0"/>
              </a:rPr>
              <a:pPr eaLnBrk="1" hangingPunct="1"/>
              <a:t>44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12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6626AB-47FE-4E01-96F6-3D44F96B46D0}" type="slidenum">
              <a:rPr lang="en-GB" altLang="en-US">
                <a:latin typeface="Arial" panose="020B0604020202020204" pitchFamily="34" charset="0"/>
              </a:rPr>
              <a:pPr eaLnBrk="1" hangingPunct="1"/>
              <a:t>45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227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912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02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8581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2E53F5-7BE4-48D6-AB04-35BADE53A226}" type="slidenum">
              <a:rPr lang="en-GB" altLang="en-US">
                <a:latin typeface="Arial" panose="020B0604020202020204" pitchFamily="34" charset="0"/>
              </a:rPr>
              <a:pPr eaLnBrk="1" hangingPunct="1"/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066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2E53F5-7BE4-48D6-AB04-35BADE53A226}" type="slidenum">
              <a:rPr lang="en-GB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5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32E5FE-04DB-4C95-A59B-D0023AB368E0}" type="slidenum">
              <a:rPr lang="en-GB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97EA37-3579-4286-9EC4-2EFC79760A6B}" type="slidenum">
              <a:rPr lang="en-GB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2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BEA885-AD68-4C71-95B0-4FB5A6BF02D7}" type="slidenum">
              <a:rPr lang="en-GB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</a:p>
          <a:p>
            <a:r>
              <a:rPr lang="el-GR" sz="2400" dirty="0"/>
              <a:t>Φύση των επιστημονικών εννοιών, επιστημονική μέθοδος, </a:t>
            </a:r>
            <a:r>
              <a:rPr lang="el-GR" sz="2400" dirty="0" err="1"/>
              <a:t>μοντελοποίηση</a:t>
            </a:r>
            <a:r>
              <a:rPr lang="el-GR" sz="2400" dirty="0"/>
              <a:t> και πειραματική προσέγγιση</a:t>
            </a:r>
            <a:endParaRPr lang="en-US" sz="2400" dirty="0"/>
          </a:p>
          <a:p>
            <a:endParaRPr lang="el-GR" sz="28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 Παιδαγωγικής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Επιστημονικά μοντέλα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Η </a:t>
            </a:r>
            <a:r>
              <a:rPr lang="el-GR" altLang="en-US" sz="2800" dirty="0" err="1" smtClean="0">
                <a:latin typeface="+mj-lt"/>
              </a:rPr>
              <a:t>μοντελοποίηση</a:t>
            </a:r>
            <a:r>
              <a:rPr lang="el-GR" altLang="en-US" sz="2800" dirty="0" smtClean="0">
                <a:latin typeface="+mj-lt"/>
              </a:rPr>
              <a:t> συνιστά βασικό μεθοδολογικό εργαλείο στην επιστημονική έρευνα και σκέψη.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Η επιστημονική δραστηριότητα αναπτύσσεται σε μεγάλο βαθμό με τη δημιουργία και το χειρισμό μοντέλων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Τα εννοιολογικά μοντέλα που κατασκευάζονται από τους επιστήμονες αποκαλούνται </a:t>
            </a:r>
            <a:r>
              <a:rPr lang="el-GR" altLang="en-US" sz="2800" u="sng" dirty="0" smtClean="0">
                <a:latin typeface="+mj-lt"/>
              </a:rPr>
              <a:t>επιστημονικά μοντέλα.</a:t>
            </a:r>
            <a:r>
              <a:rPr lang="el-GR" altLang="en-US" sz="28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8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Διδακτικά μοντέλα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Τα εννοιολογικά μοντέλα που κατασκευάζονται από τους εκπαιδευτικούς ή τους δημιουργούς αναλυτικών προγραμμάτων και σχολικών εγχειριδίων ονομάζονται </a:t>
            </a:r>
            <a:r>
              <a:rPr lang="el-GR" altLang="en-US" sz="2800" u="sng" dirty="0" smtClean="0">
                <a:latin typeface="+mj-lt"/>
              </a:rPr>
              <a:t>διδακτικά μοντέλα</a:t>
            </a:r>
            <a:r>
              <a:rPr lang="el-GR" altLang="en-US" sz="2800" dirty="0" smtClean="0">
                <a:latin typeface="+mj-lt"/>
              </a:rPr>
              <a:t>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Τα διδακτικά μοντέλα προκύπτουν μέσω διαδικασιών διδακτικού μετασχηματισμού των επιστημονικών μοντέλων και θεωριών.  </a:t>
            </a:r>
          </a:p>
        </p:txBody>
      </p:sp>
    </p:spTree>
    <p:extLst>
      <p:ext uri="{BB962C8B-B14F-4D97-AF65-F5344CB8AC3E}">
        <p14:creationId xmlns:p14="http://schemas.microsoft.com/office/powerpoint/2010/main" val="7128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Χαρακτηριστικά των νοητικών </a:t>
            </a:r>
            <a:r>
              <a:rPr lang="el-GR" altLang="en-US" dirty="0" smtClean="0"/>
              <a:t>μοντέλων </a:t>
            </a:r>
            <a:endParaRPr lang="el-GR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Είναι ατελή και ασταθή με δυσδιάκριτα όρια εφαρμογής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Η επιστημονική εγκυρότητά τους είναι σε μεγάλο βαθμό αμφισβητήσιμη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Ο χώρος εφαρμογής τους είναι συνήθως περιορισμένος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Η γνώση των νοητικών μοντέλων των μαθητών είναι απαραίτητη προϋπόθεση για την κατανόηση των γνωστικών τους δομών.    </a:t>
            </a:r>
          </a:p>
        </p:txBody>
      </p:sp>
    </p:spTree>
    <p:extLst>
      <p:ext uri="{BB962C8B-B14F-4D97-AF65-F5344CB8AC3E}">
        <p14:creationId xmlns:p14="http://schemas.microsoft.com/office/powerpoint/2010/main" val="10711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Χαρακτηριστικά των νοητικών </a:t>
            </a:r>
            <a:r>
              <a:rPr lang="el-GR" altLang="en-US" dirty="0" smtClean="0"/>
              <a:t>μοντέλων, </a:t>
            </a:r>
            <a:r>
              <a:rPr lang="el-GR" altLang="en-US" sz="4000" dirty="0" smtClean="0"/>
              <a:t>2</a:t>
            </a:r>
            <a:r>
              <a:rPr lang="el-GR" altLang="en-US" dirty="0" smtClean="0"/>
              <a:t> </a:t>
            </a:r>
            <a:endParaRPr lang="el-GR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b="1" dirty="0" err="1" smtClean="0">
                <a:latin typeface="+mj-lt"/>
              </a:rPr>
              <a:t>Δομητιστική</a:t>
            </a:r>
            <a:r>
              <a:rPr lang="el-GR" altLang="en-US" sz="2800" b="1" dirty="0" smtClean="0">
                <a:latin typeface="+mj-lt"/>
              </a:rPr>
              <a:t> προσέγγιση</a:t>
            </a:r>
            <a:r>
              <a:rPr lang="el-GR" altLang="en-US" sz="2800" dirty="0" smtClean="0">
                <a:latin typeface="+mj-lt"/>
              </a:rPr>
              <a:t>: ατομικές κατασκευές που προκύπτουν μέσω της αλληλεπίδρασης με τους άλλους και την πραγματικότητα (</a:t>
            </a:r>
            <a:r>
              <a:rPr lang="el-GR" altLang="en-US" sz="2800" dirty="0" err="1" smtClean="0">
                <a:latin typeface="+mj-lt"/>
              </a:rPr>
              <a:t>Doise</a:t>
            </a:r>
            <a:r>
              <a:rPr lang="el-GR" altLang="en-US" sz="2800" dirty="0" smtClean="0">
                <a:latin typeface="+mj-lt"/>
              </a:rPr>
              <a:t> &amp; </a:t>
            </a:r>
            <a:r>
              <a:rPr lang="el-GR" altLang="en-US" sz="2800" dirty="0" err="1" smtClean="0">
                <a:latin typeface="+mj-lt"/>
              </a:rPr>
              <a:t>Mugny</a:t>
            </a:r>
            <a:r>
              <a:rPr lang="el-GR" altLang="en-US" sz="2800" dirty="0" smtClean="0">
                <a:latin typeface="+mj-lt"/>
              </a:rPr>
              <a:t>, 1981)</a:t>
            </a:r>
          </a:p>
          <a:p>
            <a:pPr eaLnBrk="1" hangingPunct="1"/>
            <a:r>
              <a:rPr lang="el-GR" altLang="en-US" sz="2800" b="1" dirty="0" err="1" smtClean="0">
                <a:latin typeface="+mj-lt"/>
              </a:rPr>
              <a:t>Κοινωνικο</a:t>
            </a:r>
            <a:r>
              <a:rPr lang="el-GR" altLang="en-US" sz="2800" b="1" dirty="0" smtClean="0">
                <a:latin typeface="+mj-lt"/>
              </a:rPr>
              <a:t>-πολιτισμική προσέγγιση</a:t>
            </a:r>
            <a:r>
              <a:rPr lang="el-GR" altLang="en-US" sz="2800" dirty="0" smtClean="0">
                <a:latin typeface="+mj-lt"/>
              </a:rPr>
              <a:t>: συλλογικά κατασκευάσματα, προϊόν της εσωτερίκευσης κοινωνικών διεργασιών και αλληλεπιδράσεων (</a:t>
            </a:r>
            <a:r>
              <a:rPr lang="el-GR" altLang="en-US" sz="2800" dirty="0" err="1" smtClean="0">
                <a:latin typeface="+mj-lt"/>
              </a:rPr>
              <a:t>Vygotsky</a:t>
            </a:r>
            <a:r>
              <a:rPr lang="el-GR" altLang="en-US" sz="2800" dirty="0" smtClean="0">
                <a:latin typeface="+mj-lt"/>
              </a:rPr>
              <a:t>, 1962). </a:t>
            </a:r>
          </a:p>
        </p:txBody>
      </p:sp>
    </p:spTree>
    <p:extLst>
      <p:ext uri="{BB962C8B-B14F-4D97-AF65-F5344CB8AC3E}">
        <p14:creationId xmlns:p14="http://schemas.microsoft.com/office/powerpoint/2010/main" val="14676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Χαρακτηριστικά των εννοιολογικών μοντέλων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Τα </a:t>
            </a:r>
            <a:r>
              <a:rPr lang="el-GR" altLang="en-US" sz="2800" u="sng" dirty="0" smtClean="0">
                <a:latin typeface="+mj-lt"/>
              </a:rPr>
              <a:t>εννοιολογικά μοντέλα</a:t>
            </a:r>
            <a:r>
              <a:rPr lang="el-GR" altLang="en-US" sz="2800" dirty="0" smtClean="0">
                <a:latin typeface="+mj-lt"/>
              </a:rPr>
              <a:t> είναι κοινωνικές κατασκευές που συνδέονται στενά με την ανάπτυξης της επιστήμης και της επιστημονικής σκέψης.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Ως δημιουργίες επιστημονικών θεωριών, έχουν παραδειγματική ισχύ (</a:t>
            </a:r>
            <a:r>
              <a:rPr lang="en-US" altLang="en-US" sz="2800" dirty="0" smtClean="0">
                <a:latin typeface="+mj-lt"/>
              </a:rPr>
              <a:t>Kuhn</a:t>
            </a:r>
            <a:r>
              <a:rPr lang="el-GR" altLang="en-US" sz="2800" dirty="0" smtClean="0">
                <a:latin typeface="+mj-lt"/>
              </a:rPr>
              <a:t>) και εξελίσσονται ή διαψεύδονται </a:t>
            </a:r>
            <a:r>
              <a:rPr lang="en-US" altLang="en-US" sz="2800" dirty="0" smtClean="0">
                <a:latin typeface="+mj-lt"/>
              </a:rPr>
              <a:t>(Popper) </a:t>
            </a:r>
            <a:r>
              <a:rPr lang="el-GR" altLang="en-US" sz="2800" dirty="0" smtClean="0">
                <a:latin typeface="+mj-lt"/>
              </a:rPr>
              <a:t>μέσα στην ανθρώπινη ιστορία και τον πολιτισμό.  </a:t>
            </a:r>
          </a:p>
        </p:txBody>
      </p:sp>
    </p:spTree>
    <p:extLst>
      <p:ext uri="{BB962C8B-B14F-4D97-AF65-F5344CB8AC3E}">
        <p14:creationId xmlns:p14="http://schemas.microsoft.com/office/powerpoint/2010/main" val="1565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Ιδιότητες των μοντέλων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Ένα μοντέλο, </a:t>
            </a:r>
            <a:endParaRPr lang="en-US" altLang="en-US" sz="2800" dirty="0" smtClean="0">
              <a:latin typeface="+mj-lt"/>
            </a:endParaRP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ως μια αναπαράσταση ενός προβλήματος, μιας διαδικασίας, μιας ιδέας ή ενός συστήματος δεν είναι ποτέ ακριβές αντίγραφο αλλά αναπαριστά κάποια ή κάποιες πτυχές της δομής, των ιδιοτήτων ή της συμπεριφοράς αυτού που είναι το μοντέλο.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Παίρνει διάφορες μορφές </a:t>
            </a:r>
            <a:endParaRPr lang="en-US" altLang="en-US" sz="2800" dirty="0" smtClean="0">
              <a:latin typeface="+mj-lt"/>
            </a:endParaRP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όπως διαγράμματα, μαθηματικούς τύπους, φυσικές κατασκευές ή σύνολο από λογικές καταστάσεις. </a:t>
            </a:r>
          </a:p>
          <a:p>
            <a:pPr eaLnBrk="1" hangingPunct="1"/>
            <a:endParaRPr lang="el-GR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6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Συστατικά και σκοπός του μοντέλου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Ένα μοντέλο αποτελείται </a:t>
            </a:r>
            <a:endParaRPr lang="en-US" altLang="en-US" sz="2800" dirty="0" smtClean="0">
              <a:latin typeface="+mj-lt"/>
            </a:endParaRP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από μια συλλογή </a:t>
            </a:r>
            <a:r>
              <a:rPr lang="el-GR" altLang="en-US" sz="2400" u="sng" dirty="0" smtClean="0">
                <a:latin typeface="+mj-lt"/>
              </a:rPr>
              <a:t>οντοτήτων</a:t>
            </a:r>
            <a:r>
              <a:rPr lang="el-GR" altLang="en-US" sz="2400" dirty="0" smtClean="0">
                <a:latin typeface="+mj-lt"/>
              </a:rPr>
              <a:t> που έχουν σαφώς προκαθορισμένες </a:t>
            </a:r>
            <a:r>
              <a:rPr lang="el-GR" altLang="en-US" sz="2400" u="sng" dirty="0" smtClean="0">
                <a:latin typeface="+mj-lt"/>
              </a:rPr>
              <a:t>ιδιότητες</a:t>
            </a:r>
            <a:r>
              <a:rPr lang="el-GR" altLang="en-US" sz="2400" dirty="0" smtClean="0">
                <a:latin typeface="+mj-lt"/>
              </a:rPr>
              <a:t> και μπορούν να συσχετιστούν μεταξύ τους με καλώς προσδιορισμένους κανόνες ή </a:t>
            </a:r>
            <a:r>
              <a:rPr lang="el-GR" altLang="en-US" sz="2400" u="sng" dirty="0" smtClean="0">
                <a:latin typeface="+mj-lt"/>
              </a:rPr>
              <a:t>σχέσεις</a:t>
            </a:r>
            <a:r>
              <a:rPr lang="el-GR" altLang="en-US" sz="2400" dirty="0" smtClean="0">
                <a:latin typeface="+mj-lt"/>
              </a:rPr>
              <a:t>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Σκοπός του μοντέλου είναι </a:t>
            </a:r>
            <a:endParaRPr lang="en-US" altLang="en-US" sz="2800" dirty="0" smtClean="0">
              <a:latin typeface="+mj-lt"/>
            </a:endParaRP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να προσομοιώσει με ακρίβεια τις ουσιαστικές πτυχές ενός συγκεκριμένου χώρου της πραγματικότητας. </a:t>
            </a:r>
          </a:p>
        </p:txBody>
      </p:sp>
    </p:spTree>
    <p:extLst>
      <p:ext uri="{BB962C8B-B14F-4D97-AF65-F5344CB8AC3E}">
        <p14:creationId xmlns:p14="http://schemas.microsoft.com/office/powerpoint/2010/main" val="13224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Λειτουργίες των μοντέλων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800" dirty="0" smtClean="0">
                <a:latin typeface="+mj-lt"/>
              </a:rPr>
              <a:t>Ένα μοντέλο είναι ένα νέο αντικείμενο (συγκεκριμένο ή συμβολικό)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dirty="0" smtClean="0">
                <a:latin typeface="+mj-lt"/>
              </a:rPr>
              <a:t>που δημιουργείται κατά κανόνα για να αναπαραστήσει ένα αντικείμενο που δεν είναι άμεσα </a:t>
            </a:r>
            <a:r>
              <a:rPr lang="el-GR" altLang="en-US" sz="2400" dirty="0" err="1" smtClean="0">
                <a:latin typeface="+mj-lt"/>
              </a:rPr>
              <a:t>προσβάσιμο</a:t>
            </a:r>
            <a:r>
              <a:rPr lang="el-GR" altLang="en-US" sz="2400" dirty="0" smtClean="0"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800" dirty="0" smtClean="0">
                <a:latin typeface="+mj-lt"/>
              </a:rPr>
              <a:t>Τα μοντέλα </a:t>
            </a:r>
            <a:endParaRPr lang="en-US" altLang="en-US" sz="2800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dirty="0" smtClean="0">
                <a:latin typeface="+mj-lt"/>
              </a:rPr>
              <a:t>έχουν λειτουργίες επεξηγηματικές και </a:t>
            </a:r>
            <a:r>
              <a:rPr lang="el-GR" altLang="en-US" sz="2400" dirty="0" err="1" smtClean="0">
                <a:latin typeface="+mj-lt"/>
              </a:rPr>
              <a:t>αναπαραστασιακές</a:t>
            </a:r>
            <a:r>
              <a:rPr lang="el-GR" altLang="en-US" sz="2400" dirty="0" smtClean="0">
                <a:latin typeface="+mj-lt"/>
              </a:rPr>
              <a:t> καθώς και λειτουργίες πρόβλεψης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dirty="0" smtClean="0">
                <a:latin typeface="+mj-lt"/>
              </a:rPr>
              <a:t>χρησιμοποιούνται στην αναζήτηση παραμέτρων και καταστάσεων και για την εξήγηση φαινομένων. </a:t>
            </a:r>
          </a:p>
        </p:txBody>
      </p:sp>
    </p:spTree>
    <p:extLst>
      <p:ext uri="{BB962C8B-B14F-4D97-AF65-F5344CB8AC3E}">
        <p14:creationId xmlns:p14="http://schemas.microsoft.com/office/powerpoint/2010/main" val="30265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Λειτουργία της </a:t>
            </a:r>
            <a:r>
              <a:rPr lang="el-GR" altLang="en-US" sz="4000" dirty="0" err="1" smtClean="0"/>
              <a:t>μοντελοποίησης</a:t>
            </a:r>
            <a:endParaRPr lang="el-GR" alt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Η </a:t>
            </a:r>
            <a:r>
              <a:rPr lang="el-GR" altLang="en-US" sz="2800" dirty="0" err="1" smtClean="0">
                <a:latin typeface="+mj-lt"/>
              </a:rPr>
              <a:t>μοντελοποίηση</a:t>
            </a:r>
            <a:r>
              <a:rPr lang="el-GR" altLang="en-US" sz="2800" dirty="0" smtClean="0">
                <a:latin typeface="+mj-lt"/>
              </a:rPr>
              <a:t> συνίσταται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στην οικοδόμηση ερμηνειών που έχουν αυτόνομη λειτουργία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με στόχο την πρόβλεψη μιας εξελικτικής διαδικασίας και μεταβολής ενός συστήματος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χωρίς να υπάρχει ανάγκη να παρατηρείται άμεσα η πραγματικότητα. </a:t>
            </a:r>
          </a:p>
        </p:txBody>
      </p:sp>
    </p:spTree>
    <p:extLst>
      <p:ext uri="{BB962C8B-B14F-4D97-AF65-F5344CB8AC3E}">
        <p14:creationId xmlns:p14="http://schemas.microsoft.com/office/powerpoint/2010/main" val="35012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Επιστημονική δραστηριότητα και </a:t>
            </a:r>
            <a:r>
              <a:rPr lang="el-GR" altLang="en-US" dirty="0" err="1" smtClean="0"/>
              <a:t>μοντελοποίηση</a:t>
            </a:r>
            <a:endParaRPr lang="el-GR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Η επιστημονική πρακτική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εμπερικλείει την οικοδόμηση, την </a:t>
            </a:r>
            <a:r>
              <a:rPr lang="el-GR" altLang="en-US" sz="2400" dirty="0" err="1" smtClean="0">
                <a:latin typeface="+mj-lt"/>
              </a:rPr>
              <a:t>εγκυροποίηση</a:t>
            </a:r>
            <a:r>
              <a:rPr lang="el-GR" altLang="en-US" sz="2400" dirty="0" smtClean="0">
                <a:latin typeface="+mj-lt"/>
              </a:rPr>
              <a:t> και την εφαρμογή επιστημονικών μοντέλων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Η επιστημονική κατανόηση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αναδύεται από τη δημιουργία και τη χρήση μοντέλων, δηλαδή από τη </a:t>
            </a:r>
            <a:r>
              <a:rPr lang="el-GR" altLang="en-US" sz="2400" dirty="0" err="1" smtClean="0">
                <a:latin typeface="+mj-lt"/>
              </a:rPr>
              <a:t>μοντελοποίηση</a:t>
            </a:r>
            <a:r>
              <a:rPr lang="el-GR" altLang="en-US" sz="2400" dirty="0" smtClean="0">
                <a:latin typeface="+mj-lt"/>
              </a:rPr>
              <a:t> (</a:t>
            </a:r>
            <a:r>
              <a:rPr lang="el-GR" altLang="en-US" sz="2400" dirty="0" err="1" smtClean="0">
                <a:latin typeface="+mj-lt"/>
              </a:rPr>
              <a:t>Hestenes</a:t>
            </a:r>
            <a:r>
              <a:rPr lang="el-GR" altLang="en-US" sz="2400" dirty="0" smtClean="0">
                <a:latin typeface="+mj-lt"/>
              </a:rPr>
              <a:t>, 1996).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Τα μοντέλα στην επιστημονική έρευνα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χρησιμεύουν για τη διατύπωση υποθέσεων που πρέπει να ελεγχθούν και για την περιγραφή επιστημονικών φαινομένων. </a:t>
            </a:r>
          </a:p>
        </p:txBody>
      </p:sp>
    </p:spTree>
    <p:extLst>
      <p:ext uri="{BB962C8B-B14F-4D97-AF65-F5344CB8AC3E}">
        <p14:creationId xmlns:p14="http://schemas.microsoft.com/office/powerpoint/2010/main" val="23548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Μοντελοποίηση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9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Επιστημονική δραστηριότητα και </a:t>
            </a:r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, 2</a:t>
            </a:r>
            <a:r>
              <a:rPr lang="el-GR" altLang="en-US" sz="4000" dirty="0" smtClean="0">
                <a:latin typeface="Times New Roman" panose="02020603050405020304" pitchFamily="18" charset="0"/>
              </a:rPr>
              <a:t> </a:t>
            </a:r>
            <a:endParaRPr lang="el-GR" altLang="en-US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Η επιστημονική δραστηριότητα</a:t>
            </a:r>
            <a:r>
              <a:rPr lang="el-GR" altLang="en-US" sz="2400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συνίσταται σε μεγάλο βαθμό στη δημιουργία εννοιολογικών (χρησιμοποιώντας διάφορους φορμαλισμούς) μοντέλων των φαινομένων και των αντικειμένων τα οποία μελετά.</a:t>
            </a:r>
            <a:r>
              <a:rPr lang="el-GR" altLang="en-US" sz="2000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Τα μοντέλα</a:t>
            </a:r>
            <a:r>
              <a:rPr lang="el-GR" altLang="en-US" sz="2400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μπορεί να είναι αναλυτικά (όπως στη φυσική με τα μαθηματικά μοντέλα) ή να παρέχουν μια απλή και πρακτική αναπαράσταση (όπως στη βιολογία με τη χρήση εικόνων και μεταφορών από την καθημερινή ζωή).</a:t>
            </a:r>
          </a:p>
        </p:txBody>
      </p:sp>
    </p:spTree>
    <p:extLst>
      <p:ext uri="{BB962C8B-B14F-4D97-AF65-F5344CB8AC3E}">
        <p14:creationId xmlns:p14="http://schemas.microsoft.com/office/powerpoint/2010/main" val="7101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Διδακτικές προεκτάσεις της </a:t>
            </a:r>
            <a:r>
              <a:rPr lang="el-GR" altLang="en-US" dirty="0" err="1" smtClean="0"/>
              <a:t>μοντελοποίησης</a:t>
            </a:r>
            <a:r>
              <a:rPr lang="el-GR" altLang="en-US" sz="4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Οι διαδικασίες </a:t>
            </a:r>
            <a:r>
              <a:rPr lang="el-GR" altLang="en-US" sz="2800" dirty="0" err="1" smtClean="0">
                <a:latin typeface="+mj-lt"/>
              </a:rPr>
              <a:t>μοντελοποίησης</a:t>
            </a:r>
            <a:r>
              <a:rPr lang="el-GR" altLang="en-US" sz="2800" dirty="0" smtClean="0">
                <a:latin typeface="+mj-lt"/>
              </a:rPr>
              <a:t> συντελούν ουσιαστικά στη βαθύτερη κατανόηση των προς μελέτη φαινομένων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Τα τελευταία χρόνια έχουν γίνει σημαντικές προσπάθειες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πολλά εκπαιδευτικά συστήματα εντάσσουν δραστηριότητες </a:t>
            </a:r>
            <a:r>
              <a:rPr lang="el-GR" altLang="en-US" sz="2400" dirty="0" err="1" smtClean="0">
                <a:latin typeface="+mj-lt"/>
              </a:rPr>
              <a:t>μοντελοποίησης</a:t>
            </a:r>
            <a:r>
              <a:rPr lang="el-GR" altLang="en-US" sz="2400" dirty="0" smtClean="0">
                <a:latin typeface="+mj-lt"/>
              </a:rPr>
              <a:t>, και την ολοκληρωμένη προσέγγιση διαφορετικών γνωστικών αντικειμένων που αυτές προσφέρουν, στην προβληματική τους.</a:t>
            </a:r>
          </a:p>
        </p:txBody>
      </p:sp>
    </p:spTree>
    <p:extLst>
      <p:ext uri="{BB962C8B-B14F-4D97-AF65-F5344CB8AC3E}">
        <p14:creationId xmlns:p14="http://schemas.microsoft.com/office/powerpoint/2010/main" val="31459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/>
              <a:t>Η </a:t>
            </a:r>
            <a:r>
              <a:rPr lang="el-GR" altLang="en-US" sz="4000" dirty="0" err="1" smtClean="0"/>
              <a:t>μοντελοποίηση</a:t>
            </a:r>
            <a:r>
              <a:rPr lang="el-GR" altLang="en-US" sz="4000" dirty="0" smtClean="0"/>
              <a:t> στη </a:t>
            </a:r>
            <a:r>
              <a:rPr lang="el-GR" altLang="en-US" sz="4000" dirty="0" smtClean="0"/>
              <a:t>διδασκαλία</a:t>
            </a:r>
            <a:endParaRPr lang="el-GR" altLang="en-U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Κάτω από ποιες προϋποθέσεις μπορούμε να αξιοποιήσουμε τα μοντέλα και τη διαδικασία </a:t>
            </a:r>
            <a:r>
              <a:rPr lang="el-GR" altLang="en-US" sz="2800" dirty="0" err="1" smtClean="0">
                <a:latin typeface="+mj-lt"/>
              </a:rPr>
              <a:t>μοντελοποίησης</a:t>
            </a:r>
            <a:r>
              <a:rPr lang="el-GR" altLang="en-US" sz="2800" dirty="0" smtClean="0">
                <a:latin typeface="+mj-lt"/>
              </a:rPr>
              <a:t> στη διδασκαλία και τη μάθηση (</a:t>
            </a:r>
            <a:r>
              <a:rPr lang="el-GR" altLang="en-US" sz="2400" dirty="0" smtClean="0">
                <a:latin typeface="+mj-lt"/>
              </a:rPr>
              <a:t>και ειδικότερα στη μάθηση των θετικών επιστημών)</a:t>
            </a:r>
            <a:r>
              <a:rPr lang="el-GR" altLang="en-US" sz="2800" dirty="0" smtClean="0">
                <a:latin typeface="+mj-lt"/>
              </a:rPr>
              <a:t>;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Οι μαθητές πρέπει να εμπλέκονται σε δραστηριότητες </a:t>
            </a:r>
            <a:r>
              <a:rPr lang="el-GR" altLang="en-US" sz="2800" dirty="0" err="1" smtClean="0">
                <a:latin typeface="+mj-lt"/>
              </a:rPr>
              <a:t>μοντελοποίησης</a:t>
            </a:r>
            <a:endParaRPr lang="el-GR" altLang="en-US" sz="2800" dirty="0" smtClean="0">
              <a:latin typeface="+mj-lt"/>
            </a:endParaRP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πλεονεκτήματα της διεπιστημονικής προσέγγισης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χρήση μεθόδων και πρακτικών που μοιάζουν με τις αυθεντικές επιστημονικές δραστηριότητες </a:t>
            </a:r>
          </a:p>
        </p:txBody>
      </p:sp>
    </p:spTree>
    <p:extLst>
      <p:ext uri="{BB962C8B-B14F-4D97-AF65-F5344CB8AC3E}">
        <p14:creationId xmlns:p14="http://schemas.microsoft.com/office/powerpoint/2010/main" val="32142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Η </a:t>
            </a:r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 στη διδασκαλία</a:t>
            </a:r>
            <a:r>
              <a:rPr lang="el-GR" altLang="en-US" dirty="0" smtClean="0"/>
              <a:t>, 2 </a:t>
            </a:r>
            <a:endParaRPr lang="el-GR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Η προσέγγιση που βοηθά τους μαθητές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να εκφράζονται και να σκέφτονται με όρους μοντέλων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και όχι με μαθηματικά σύμβολα ή γλωσσικές εκφράσεις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φαίνεται ότι ενισχύουν την κατανόησή τους και όχι την στείρα απομνημόνευση (</a:t>
            </a:r>
            <a:r>
              <a:rPr lang="el-GR" altLang="en-US" sz="2400" dirty="0" err="1" smtClean="0">
                <a:latin typeface="+mj-lt"/>
              </a:rPr>
              <a:t>Vosniadou</a:t>
            </a:r>
            <a:r>
              <a:rPr lang="el-GR" altLang="en-US" sz="2400" dirty="0" smtClean="0">
                <a:latin typeface="+mj-lt"/>
              </a:rPr>
              <a:t>, 1994). </a:t>
            </a:r>
          </a:p>
        </p:txBody>
      </p:sp>
    </p:spTree>
    <p:extLst>
      <p:ext uri="{BB962C8B-B14F-4D97-AF65-F5344CB8AC3E}">
        <p14:creationId xmlns:p14="http://schemas.microsoft.com/office/powerpoint/2010/main" val="27373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Η </a:t>
            </a:r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 στη διδασκαλία, </a:t>
            </a:r>
            <a:r>
              <a:rPr lang="el-GR" altLang="en-US" dirty="0" smtClean="0"/>
              <a:t>3 </a:t>
            </a:r>
            <a:endParaRPr lang="el-GR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400" dirty="0" smtClean="0">
                <a:latin typeface="+mj-lt"/>
              </a:rPr>
              <a:t>Η διδακτική μέθοδος που βασίζεται σε δραστηριότητες </a:t>
            </a:r>
            <a:r>
              <a:rPr lang="el-GR" altLang="en-US" sz="2400" dirty="0" err="1" smtClean="0">
                <a:latin typeface="+mj-lt"/>
              </a:rPr>
              <a:t>μοντελοποίησης</a:t>
            </a:r>
            <a:r>
              <a:rPr lang="el-GR" altLang="en-US" sz="2400" dirty="0" smtClean="0">
                <a:latin typeface="+mj-lt"/>
              </a:rPr>
              <a:t>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τη συγκρότηση των νοητικών μοντέλων των μαθητών και τις αναπαραστάσεις που βασίζονται στην πρότερη εμπειρία τους σχετικά με τα προς μελέτη φαινόμενα ή επιστημονικές έννοιες. </a:t>
            </a:r>
          </a:p>
          <a:p>
            <a:pPr eaLnBrk="1" hangingPunct="1"/>
            <a:r>
              <a:rPr lang="el-GR" altLang="en-US" sz="2400" dirty="0" smtClean="0">
                <a:latin typeface="+mj-lt"/>
              </a:rPr>
              <a:t>Οι προτεινόμενες στους μαθητές διδακτικές δραστηριότητες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επίλυση προβλημάτων που να έχουν νόημα για τα παιδιά και να βασίζονται στις καθημερινές τους πολιτισμικές εμπειρίες. </a:t>
            </a:r>
          </a:p>
        </p:txBody>
      </p:sp>
    </p:spTree>
    <p:extLst>
      <p:ext uri="{BB962C8B-B14F-4D97-AF65-F5344CB8AC3E}">
        <p14:creationId xmlns:p14="http://schemas.microsoft.com/office/powerpoint/2010/main" val="7612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Η μοντελοποίηση στη μάθηση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Πρόσκτηση αυτού καθαυτού του μοντέλου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(είτε πρόκειται για επιστημονικό είτε για διδακτικό μοντέλο)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και ανάπτυξη όλων των γνωστικών εργαλείων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που επιτρέπουν τις πρακτικές της </a:t>
            </a:r>
            <a:r>
              <a:rPr lang="el-GR" altLang="en-US" sz="2400" dirty="0" err="1" smtClean="0">
                <a:latin typeface="+mj-lt"/>
              </a:rPr>
              <a:t>μοντελοποίησης</a:t>
            </a:r>
            <a:r>
              <a:rPr lang="el-GR" altLang="en-US" sz="2400" dirty="0" smtClean="0">
                <a:latin typeface="+mj-lt"/>
              </a:rPr>
              <a:t> (</a:t>
            </a:r>
            <a:r>
              <a:rPr lang="el-GR" altLang="en-US" sz="2400" dirty="0" err="1" smtClean="0">
                <a:latin typeface="+mj-lt"/>
              </a:rPr>
              <a:t>Ραβάνης</a:t>
            </a:r>
            <a:r>
              <a:rPr lang="el-GR" altLang="en-US" sz="2400" dirty="0" smtClean="0">
                <a:latin typeface="+mj-lt"/>
              </a:rPr>
              <a:t>, 1999).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Αντίληψη της μάθησης ως </a:t>
            </a:r>
            <a:r>
              <a:rPr lang="el-GR" altLang="en-US" sz="2800" u="sng" dirty="0" smtClean="0">
                <a:latin typeface="+mj-lt"/>
              </a:rPr>
              <a:t>εννοιολογική αλλαγή</a:t>
            </a:r>
            <a:r>
              <a:rPr lang="el-GR" altLang="en-US" sz="2800" dirty="0" smtClean="0">
                <a:latin typeface="+mj-lt"/>
              </a:rPr>
              <a:t>,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αντικατάσταση λανθασμένων γνώσεων με γνώσεις πιο συμβατές από την επιστημονική κοινότητα. </a:t>
            </a:r>
          </a:p>
        </p:txBody>
      </p:sp>
    </p:spTree>
    <p:extLst>
      <p:ext uri="{BB962C8B-B14F-4D97-AF65-F5344CB8AC3E}">
        <p14:creationId xmlns:p14="http://schemas.microsoft.com/office/powerpoint/2010/main" val="36767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Η </a:t>
            </a:r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 στη </a:t>
            </a:r>
            <a:r>
              <a:rPr lang="el-GR" altLang="en-US" dirty="0" smtClean="0"/>
              <a:t>μάθηση, 2</a:t>
            </a:r>
            <a:r>
              <a:rPr lang="el-GR" altLang="en-US" sz="4000" dirty="0" smtClean="0">
                <a:latin typeface="Times New Roman" panose="02020603050405020304" pitchFamily="18" charset="0"/>
              </a:rPr>
              <a:t> </a:t>
            </a:r>
            <a:endParaRPr lang="el-GR" altLang="en-US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Οι διαδικασίες της εννοιολογικής αλλαγής </a:t>
            </a:r>
            <a:r>
              <a:rPr lang="el-GR" altLang="en-US" sz="2400" dirty="0" smtClean="0">
                <a:latin typeface="+mj-lt"/>
              </a:rPr>
              <a:t>(με όρους ανασυγκρότησης των νοητικών μοντέλων των μαθητών προς τα εννοιολογικά μοντέλα των επιστημόνων)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πρέπει να πλαισιώνονται με κατάλληλα εργαλεία (όπως πραγματικά αντικείμενα, εκπαιδευτικό λογισμικό, κτλ.) και να ενισχύονται με την ανθρώπινη αλληλεπίδραση.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Κατάλληλο πλαίσιο δημιουργίας </a:t>
            </a:r>
            <a:r>
              <a:rPr lang="el-GR" altLang="en-US" sz="2800" dirty="0" err="1" smtClean="0">
                <a:latin typeface="+mj-lt"/>
              </a:rPr>
              <a:t>κοινωνικο</a:t>
            </a:r>
            <a:r>
              <a:rPr lang="el-GR" altLang="en-US" sz="2800" dirty="0" smtClean="0">
                <a:latin typeface="+mj-lt"/>
              </a:rPr>
              <a:t>-γνωστικών συγκρούσεων απαραίτητων στη διαδικασία ανασυγκρότησης νοητικών μοντέλων 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Η χρήση εργαλείων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και η ανάπτυξη σύμμετρων (με άλλους μαθητές) ή ασύμμετρων (με τον εκπαιδευτικό) αλληλεπιδράσεων </a:t>
            </a:r>
          </a:p>
        </p:txBody>
      </p:sp>
    </p:spTree>
    <p:extLst>
      <p:ext uri="{BB962C8B-B14F-4D97-AF65-F5344CB8AC3E}">
        <p14:creationId xmlns:p14="http://schemas.microsoft.com/office/powerpoint/2010/main" val="29283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Υπολογιστικά περιβάλλοντα </a:t>
            </a:r>
            <a:r>
              <a:rPr lang="el-GR" altLang="en-US" dirty="0" err="1" smtClean="0"/>
              <a:t>μοντελοποίησης</a:t>
            </a:r>
            <a:endParaRPr lang="el-GR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Η ανάπτυξη υπολογιστικών περιβαλλόντων </a:t>
            </a:r>
            <a:r>
              <a:rPr lang="el-GR" altLang="en-US" sz="2800" dirty="0" err="1" smtClean="0">
                <a:latin typeface="+mj-lt"/>
              </a:rPr>
              <a:t>μοντελοποίησης</a:t>
            </a:r>
            <a:r>
              <a:rPr lang="el-GR" altLang="en-US" sz="2800" dirty="0" smtClean="0">
                <a:latin typeface="+mj-lt"/>
              </a:rPr>
              <a:t> ευνοεί 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Τον (άμεσο και ταυτόχρονο) χειρισμό εικονικών και συμβολικών παραστάσεων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που αναπαριστούν αντικείμενα, έννοιες, ιδιότητες ή πράξεις πάνω στον πραγματικό κόσμο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καθώς και τη δυνατότητα σύνδεσής τους επιτρέποντας την έκφραση της δομής και των αλληλεξαρτήσεών τους. </a:t>
            </a:r>
          </a:p>
        </p:txBody>
      </p:sp>
    </p:spTree>
    <p:extLst>
      <p:ext uri="{BB962C8B-B14F-4D97-AF65-F5344CB8AC3E}">
        <p14:creationId xmlns:p14="http://schemas.microsoft.com/office/powerpoint/2010/main" val="1535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Υπολογιστικά περιβάλλοντα </a:t>
            </a:r>
            <a:r>
              <a:rPr lang="el-GR" altLang="en-US" dirty="0" err="1" smtClean="0"/>
              <a:t>μοντελοποίησης</a:t>
            </a:r>
            <a:r>
              <a:rPr lang="el-GR" altLang="en-US" dirty="0" smtClean="0"/>
              <a:t>,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n-US" sz="2800" dirty="0" smtClean="0"/>
              <a:t>Η </a:t>
            </a:r>
            <a:r>
              <a:rPr lang="el-GR" altLang="en-US" sz="2800" dirty="0" err="1" smtClean="0"/>
              <a:t>μοντελοποίηση</a:t>
            </a:r>
            <a:r>
              <a:rPr lang="el-GR" altLang="en-US" sz="2800" dirty="0" smtClean="0"/>
              <a:t> αποτελεί αναπόσπαστο μέρος της διδακτικής και της μαθησιακής δραστηριότητας. </a:t>
            </a:r>
          </a:p>
          <a:p>
            <a:pPr eaLnBrk="1" hangingPunct="1"/>
            <a:r>
              <a:rPr lang="el-GR" altLang="en-US" sz="2800" dirty="0" smtClean="0"/>
              <a:t>H ανάπτυξη υπολογιστικών μοντέλων </a:t>
            </a:r>
          </a:p>
          <a:p>
            <a:pPr lvl="1" eaLnBrk="1" hangingPunct="1"/>
            <a:r>
              <a:rPr lang="el-GR" altLang="en-US" sz="2400" dirty="0" smtClean="0"/>
              <a:t>παρέχει τη δυνατότητα χειρισμού τους </a:t>
            </a:r>
            <a:r>
              <a:rPr lang="el-GR" altLang="en-US" sz="2000" dirty="0" smtClean="0"/>
              <a:t>(και όχι χειρισμού των ίδιων των αντικειμένων), </a:t>
            </a:r>
          </a:p>
          <a:p>
            <a:pPr lvl="1" eaLnBrk="1" hangingPunct="1"/>
            <a:r>
              <a:rPr lang="el-GR" altLang="en-US" sz="2400" dirty="0" smtClean="0"/>
              <a:t>επιτρέπει τη δυνατότητα υπολογισμών, </a:t>
            </a:r>
          </a:p>
          <a:p>
            <a:pPr lvl="1" eaLnBrk="1" hangingPunct="1"/>
            <a:r>
              <a:rPr lang="el-GR" altLang="en-US" sz="2400" dirty="0" smtClean="0"/>
              <a:t>την ανακάλυψη νέων σχέσεων, </a:t>
            </a:r>
          </a:p>
          <a:p>
            <a:pPr lvl="1" eaLnBrk="1" hangingPunct="1"/>
            <a:r>
              <a:rPr lang="el-GR" altLang="en-US" sz="2400" dirty="0" smtClean="0"/>
              <a:t>την οικοδόμηση νέων γνωστικών σχημάτων, </a:t>
            </a:r>
          </a:p>
          <a:p>
            <a:pPr lvl="1" eaLnBrk="1" hangingPunct="1"/>
            <a:r>
              <a:rPr lang="el-GR" altLang="en-US" sz="2400" dirty="0" smtClean="0"/>
              <a:t>την κατάκτηση νέων βεβαιοτήτων </a:t>
            </a:r>
          </a:p>
          <a:p>
            <a:pPr lvl="1" eaLnBrk="1" hangingPunct="1"/>
            <a:r>
              <a:rPr lang="el-GR" altLang="en-US" sz="2400" dirty="0" smtClean="0"/>
              <a:t>αλλά και την ανατροπή κάποιων άλλων (</a:t>
            </a:r>
            <a:r>
              <a:rPr lang="el-GR" altLang="en-US" sz="2400" dirty="0" err="1" smtClean="0"/>
              <a:t>Bliss</a:t>
            </a:r>
            <a:r>
              <a:rPr lang="el-GR" altLang="en-US" sz="2400" dirty="0" smtClean="0"/>
              <a:t>, 1992). </a:t>
            </a:r>
          </a:p>
        </p:txBody>
      </p:sp>
    </p:spTree>
    <p:extLst>
      <p:ext uri="{BB962C8B-B14F-4D97-AF65-F5344CB8AC3E}">
        <p14:creationId xmlns:p14="http://schemas.microsoft.com/office/powerpoint/2010/main" val="3819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Υπολογιστικά περιβάλλοντα </a:t>
            </a:r>
            <a:r>
              <a:rPr lang="el-GR" altLang="en-US" dirty="0" err="1" smtClean="0"/>
              <a:t>μοντελοποίησης</a:t>
            </a:r>
            <a:r>
              <a:rPr lang="el-GR" altLang="en-US" dirty="0" smtClean="0"/>
              <a:t>, 3</a:t>
            </a:r>
            <a:r>
              <a:rPr lang="el-GR" altLang="en-US" sz="4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το λογισμικό </a:t>
            </a:r>
            <a:r>
              <a:rPr lang="el-GR" altLang="en-US" sz="2400" dirty="0" err="1" smtClean="0">
                <a:latin typeface="+mj-lt"/>
              </a:rPr>
              <a:t>μοντελοποίησης</a:t>
            </a:r>
            <a:r>
              <a:rPr lang="el-GR" altLang="en-US" sz="2400" dirty="0" smtClean="0">
                <a:latin typeface="+mj-lt"/>
              </a:rPr>
              <a:t> εμπερικλείει στις λειτουργίες του τέτοιου τύπου δραστηριότητες (</a:t>
            </a:r>
            <a:r>
              <a:rPr lang="el-GR" altLang="en-US" sz="2400" dirty="0" err="1" smtClean="0">
                <a:latin typeface="+mj-lt"/>
              </a:rPr>
              <a:t>Teodoro</a:t>
            </a:r>
            <a:r>
              <a:rPr lang="el-GR" altLang="en-US" sz="2400" dirty="0" smtClean="0">
                <a:latin typeface="+mj-lt"/>
              </a:rPr>
              <a:t>, 1994, </a:t>
            </a:r>
            <a:r>
              <a:rPr lang="el-GR" altLang="en-US" sz="2400" dirty="0" err="1" smtClean="0">
                <a:latin typeface="+mj-lt"/>
              </a:rPr>
              <a:t>Mellar</a:t>
            </a:r>
            <a:r>
              <a:rPr lang="el-GR" altLang="en-US" sz="2400" dirty="0" smtClean="0">
                <a:latin typeface="+mj-lt"/>
              </a:rPr>
              <a:t> </a:t>
            </a:r>
            <a:r>
              <a:rPr lang="el-GR" altLang="en-US" sz="2400" dirty="0" err="1" smtClean="0">
                <a:latin typeface="+mj-lt"/>
              </a:rPr>
              <a:t>et</a:t>
            </a:r>
            <a:r>
              <a:rPr lang="el-GR" altLang="en-US" sz="2400" dirty="0" smtClean="0">
                <a:latin typeface="+mj-lt"/>
              </a:rPr>
              <a:t> </a:t>
            </a:r>
            <a:r>
              <a:rPr lang="el-GR" altLang="en-US" sz="2400" dirty="0" err="1" smtClean="0">
                <a:latin typeface="+mj-lt"/>
              </a:rPr>
              <a:t>al</a:t>
            </a:r>
            <a:r>
              <a:rPr lang="el-GR" altLang="en-US" sz="2400" dirty="0" smtClean="0">
                <a:latin typeface="+mj-lt"/>
              </a:rPr>
              <a:t>., 1994).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Η ανάπτυξη υπολογιστικών μοντέλων παρέχει τη δυνατότητα χειρισμού τους (και όχι χειρισμού των ίδιων των αντικειμένων), και ευνοεί μαθησιακές καταστάσεις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u="sng" dirty="0" smtClean="0">
                <a:latin typeface="+mj-lt"/>
              </a:rPr>
              <a:t>έκφρασης</a:t>
            </a:r>
            <a:r>
              <a:rPr lang="el-GR" altLang="en-US" sz="2400" dirty="0" smtClean="0">
                <a:latin typeface="+mj-lt"/>
              </a:rPr>
              <a:t> (δραστηριότητες </a:t>
            </a:r>
            <a:r>
              <a:rPr lang="el-GR" altLang="en-US" sz="2400" dirty="0" err="1" smtClean="0">
                <a:latin typeface="+mj-lt"/>
              </a:rPr>
              <a:t>μοντελοποίησης</a:t>
            </a:r>
            <a:r>
              <a:rPr lang="el-GR" altLang="en-US" sz="2400" dirty="0" smtClean="0">
                <a:latin typeface="+mj-lt"/>
              </a:rPr>
              <a:t>, με δημιουργία νέων μοντέλων (εννοιολογικών και νοητικών))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και </a:t>
            </a:r>
            <a:r>
              <a:rPr lang="el-GR" altLang="en-US" sz="2400" u="sng" dirty="0" smtClean="0">
                <a:latin typeface="+mj-lt"/>
              </a:rPr>
              <a:t>διερεύνησης</a:t>
            </a:r>
            <a:r>
              <a:rPr lang="el-GR" altLang="en-US" sz="2400" dirty="0" smtClean="0">
                <a:latin typeface="+mj-lt"/>
              </a:rPr>
              <a:t> (δραστηριότητες διερεύνησης έτοιμων μοντέλων μέσω της προσομοίωσής τους) </a:t>
            </a:r>
          </a:p>
        </p:txBody>
      </p:sp>
    </p:spTree>
    <p:extLst>
      <p:ext uri="{BB962C8B-B14F-4D97-AF65-F5344CB8AC3E}">
        <p14:creationId xmlns:p14="http://schemas.microsoft.com/office/powerpoint/2010/main" val="5415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 smtClean="0"/>
              <a:t>Η Υπολογιστική </a:t>
            </a:r>
            <a:r>
              <a:rPr lang="el-GR" altLang="en-US" sz="3600" dirty="0" err="1" smtClean="0"/>
              <a:t>Μοντελοποίηση</a:t>
            </a:r>
            <a:r>
              <a:rPr lang="el-GR" altLang="en-US" sz="3600" dirty="0" smtClean="0"/>
              <a:t> στη Διδασκαλία και τη Μάθηση των Θετικών Επιστημών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2276872"/>
            <a:ext cx="8229600" cy="33843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800" dirty="0" smtClean="0"/>
              <a:t>Τα λογισμικά Δημιουργός Μοντέλων</a:t>
            </a:r>
          </a:p>
          <a:p>
            <a:pPr marL="0" indent="0" eaLnBrk="1" hangingPunct="1">
              <a:buNone/>
            </a:pPr>
            <a:r>
              <a:rPr lang="el-GR" altLang="en-US" sz="2800" dirty="0" smtClean="0"/>
              <a:t> και </a:t>
            </a:r>
          </a:p>
          <a:p>
            <a:pPr marL="0" indent="0" eaLnBrk="1" hangingPunct="1">
              <a:buNone/>
            </a:pPr>
            <a:r>
              <a:rPr lang="en-GB" altLang="en-US" sz="2800" dirty="0" err="1" smtClean="0"/>
              <a:t>ModellingSpace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031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Είδη συλλογισμών και </a:t>
            </a:r>
            <a:r>
              <a:rPr lang="el-GR" altLang="en-US" dirty="0" err="1" smtClean="0"/>
              <a:t>μοντελοποίηση</a:t>
            </a:r>
            <a:endParaRPr lang="el-GR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ποιοτικός (</a:t>
            </a:r>
            <a:r>
              <a:rPr lang="el-GR" altLang="en-US" sz="2800" dirty="0" err="1" smtClean="0">
                <a:latin typeface="+mj-lt"/>
              </a:rPr>
              <a:t>qualitative</a:t>
            </a:r>
            <a:r>
              <a:rPr lang="el-GR" altLang="en-US" sz="2800" dirty="0" smtClean="0">
                <a:latin typeface="+mj-lt"/>
              </a:rPr>
              <a:t>), </a:t>
            </a:r>
            <a:r>
              <a:rPr lang="el-GR" altLang="en-US" sz="2800" dirty="0" err="1" smtClean="0">
                <a:latin typeface="+mj-lt"/>
              </a:rPr>
              <a:t>ημιποσοτικός</a:t>
            </a:r>
            <a:r>
              <a:rPr lang="el-GR" altLang="en-US" sz="2800" dirty="0" smtClean="0">
                <a:latin typeface="+mj-lt"/>
              </a:rPr>
              <a:t> (</a:t>
            </a:r>
            <a:r>
              <a:rPr lang="el-GR" altLang="en-US" sz="2800" dirty="0" err="1" smtClean="0">
                <a:latin typeface="+mj-lt"/>
              </a:rPr>
              <a:t>semi-quantitative</a:t>
            </a:r>
            <a:r>
              <a:rPr lang="el-GR" altLang="en-US" sz="2800" dirty="0" smtClean="0">
                <a:latin typeface="+mj-lt"/>
              </a:rPr>
              <a:t>) και ποσοτικός (</a:t>
            </a:r>
            <a:r>
              <a:rPr lang="el-GR" altLang="en-US" sz="2800" dirty="0" err="1" smtClean="0">
                <a:latin typeface="+mj-lt"/>
              </a:rPr>
              <a:t>quantitative</a:t>
            </a:r>
            <a:r>
              <a:rPr lang="el-GR" altLang="en-US" sz="2800" dirty="0" smtClean="0">
                <a:latin typeface="+mj-lt"/>
              </a:rPr>
              <a:t>) </a:t>
            </a:r>
          </a:p>
          <a:p>
            <a:pPr lvl="1" eaLnBrk="1" hangingPunct="1"/>
            <a:r>
              <a:rPr lang="el-GR" altLang="en-US" sz="2400" u="sng" dirty="0" smtClean="0">
                <a:latin typeface="+mj-lt"/>
              </a:rPr>
              <a:t>Ποσοτικά μοντέλα</a:t>
            </a:r>
            <a:r>
              <a:rPr lang="el-GR" altLang="en-US" sz="2400" dirty="0" smtClean="0">
                <a:latin typeface="+mj-lt"/>
              </a:rPr>
              <a:t> λειτουργούν πάνω σε μετρήσιμα μεγέθη και οι σχέσεις που δημιουργούνται ανάμεσα στα μεγέθη εκφράζονται από αλγεβρικούς τύπους. </a:t>
            </a:r>
          </a:p>
          <a:p>
            <a:pPr lvl="1" eaLnBrk="1" hangingPunct="1"/>
            <a:r>
              <a:rPr lang="el-GR" altLang="en-US" sz="2400" u="sng" dirty="0" err="1" smtClean="0">
                <a:latin typeface="+mj-lt"/>
              </a:rPr>
              <a:t>Ημιποσοτικά</a:t>
            </a:r>
            <a:r>
              <a:rPr lang="el-GR" altLang="en-US" sz="2400" u="sng" dirty="0" smtClean="0">
                <a:latin typeface="+mj-lt"/>
              </a:rPr>
              <a:t> μοντέλα</a:t>
            </a:r>
            <a:r>
              <a:rPr lang="el-GR" altLang="en-US" sz="2400" dirty="0" smtClean="0">
                <a:latin typeface="+mj-lt"/>
              </a:rPr>
              <a:t> στηρίζονται πάνω σε μετρήσιμα μεγέθη, δεν εκφράζουν την τιμή αλλά το είδος της επιρροής ενός μέρους του συστήματος σε άλλο μέρος. </a:t>
            </a:r>
          </a:p>
          <a:p>
            <a:pPr lvl="1" eaLnBrk="1" hangingPunct="1"/>
            <a:r>
              <a:rPr lang="el-GR" altLang="en-US" sz="2400" u="sng" dirty="0" smtClean="0">
                <a:latin typeface="+mj-lt"/>
              </a:rPr>
              <a:t>Ποιοτικά μοντέλα</a:t>
            </a:r>
            <a:r>
              <a:rPr lang="el-GR" altLang="en-US" sz="2400" dirty="0" smtClean="0">
                <a:latin typeface="+mj-lt"/>
              </a:rPr>
              <a:t> αναπαριστούν τις γνώσεις που δεν είναι δυνατόν να εκφραστούν με μετρήσιμο τρόπο. </a:t>
            </a:r>
          </a:p>
        </p:txBody>
      </p:sp>
    </p:spTree>
    <p:extLst>
      <p:ext uri="{BB962C8B-B14F-4D97-AF65-F5344CB8AC3E}">
        <p14:creationId xmlns:p14="http://schemas.microsoft.com/office/powerpoint/2010/main" val="1684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Κατηγορίες περιβαλλόντων </a:t>
            </a:r>
            <a:r>
              <a:rPr lang="el-GR" altLang="en-US" dirty="0" err="1" smtClean="0"/>
              <a:t>μοντελοποίησης</a:t>
            </a:r>
            <a:endParaRPr lang="el-GR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Περιβάλλοντα </a:t>
            </a:r>
            <a:r>
              <a:rPr lang="el-GR" altLang="en-US" sz="2800" u="sng" dirty="0" smtClean="0">
                <a:latin typeface="+mj-lt"/>
              </a:rPr>
              <a:t>ποσοτικού και συμβολικού συλλογισμού</a:t>
            </a:r>
            <a:r>
              <a:rPr lang="el-GR" altLang="en-US" sz="2800" dirty="0" smtClean="0">
                <a:latin typeface="+mj-lt"/>
              </a:rPr>
              <a:t> και στο μαθηματικό φορμαλισμό που τον συνοδεύει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Περιβάλλοντα ποιοτικού συλλογισμού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Περιβάλλοντα </a:t>
            </a:r>
            <a:r>
              <a:rPr lang="el-GR" altLang="en-US" sz="2800" dirty="0" err="1" smtClean="0">
                <a:latin typeface="+mj-lt"/>
              </a:rPr>
              <a:t>ημιποσοτικού</a:t>
            </a:r>
            <a:r>
              <a:rPr lang="el-GR" altLang="en-US" sz="2800" dirty="0" smtClean="0">
                <a:latin typeface="+mj-lt"/>
              </a:rPr>
              <a:t> συλλογισμού (και το πέρασμα από ποιοτικές σε ποσοτικές νοητικές διεργασίες)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Συνδυασμός των παραπάνω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1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Περιβάλλοντα ποσοτικής – συμβολικής </a:t>
            </a:r>
            <a:r>
              <a:rPr lang="el-GR" altLang="en-US" dirty="0" err="1" smtClean="0"/>
              <a:t>μοντελοποίησης</a:t>
            </a:r>
            <a:endParaRPr lang="el-GR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Εκπαιδευτικό λογισμικό για διεπιστημονική χρήση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Λογισμικό για CAD / CAM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Λογισμικό γενικής χρήσεως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Προγραμματιστικά περιβάλλοντα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Εκπαιδευτικό λογισμικό για επιμέρους γνωστικά αντικείμενα</a:t>
            </a:r>
          </a:p>
        </p:txBody>
      </p:sp>
    </p:spTree>
    <p:extLst>
      <p:ext uri="{BB962C8B-B14F-4D97-AF65-F5344CB8AC3E}">
        <p14:creationId xmlns:p14="http://schemas.microsoft.com/office/powerpoint/2010/main" val="23300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Εκπαιδευτικό λογισμικό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134225" cy="4114800"/>
          </a:xfrm>
        </p:spPr>
        <p:txBody>
          <a:bodyPr/>
          <a:lstStyle/>
          <a:p>
            <a:pPr marL="609600" indent="-609600" eaLnBrk="1" hangingPunct="1"/>
            <a:r>
              <a:rPr lang="el-GR" altLang="en-US" sz="2800" dirty="0" err="1" smtClean="0">
                <a:latin typeface="+mj-lt"/>
              </a:rPr>
              <a:t>Modellus</a:t>
            </a:r>
            <a:endParaRPr lang="el-GR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l-GR" altLang="en-US" sz="2800" dirty="0" err="1" smtClean="0">
                <a:latin typeface="+mj-lt"/>
              </a:rPr>
              <a:t>Stella</a:t>
            </a:r>
            <a:endParaRPr lang="el-GR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l-GR" altLang="en-US" sz="2800" dirty="0" err="1" smtClean="0">
                <a:latin typeface="+mj-lt"/>
              </a:rPr>
              <a:t>Vensim</a:t>
            </a:r>
            <a:endParaRPr lang="en-US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n-US" altLang="en-US" sz="2800" dirty="0" err="1" smtClean="0">
                <a:latin typeface="+mj-lt"/>
              </a:rPr>
              <a:t>Ithink</a:t>
            </a:r>
            <a:endParaRPr lang="el-GR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l-GR" altLang="en-US" sz="2800" dirty="0" smtClean="0">
                <a:latin typeface="+mj-lt"/>
              </a:rPr>
              <a:t>Κλπ.</a:t>
            </a:r>
          </a:p>
        </p:txBody>
      </p:sp>
    </p:spTree>
    <p:extLst>
      <p:ext uri="{BB962C8B-B14F-4D97-AF65-F5344CB8AC3E}">
        <p14:creationId xmlns:p14="http://schemas.microsoft.com/office/powerpoint/2010/main" val="24584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Λογισμικό για CAD/CAM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77100" cy="4114800"/>
          </a:xfrm>
        </p:spPr>
        <p:txBody>
          <a:bodyPr/>
          <a:lstStyle/>
          <a:p>
            <a:pPr marL="609600" indent="-609600" eaLnBrk="1" hangingPunct="1"/>
            <a:r>
              <a:rPr lang="el-GR" altLang="en-US" sz="2800" dirty="0" err="1" smtClean="0">
                <a:latin typeface="+mj-lt"/>
              </a:rPr>
              <a:t>ModelBuilder</a:t>
            </a:r>
            <a:endParaRPr lang="el-GR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l-GR" altLang="en-US" sz="2800" dirty="0" err="1" smtClean="0">
                <a:latin typeface="+mj-lt"/>
              </a:rPr>
              <a:t>Power</a:t>
            </a:r>
            <a:r>
              <a:rPr lang="el-GR" altLang="en-US" sz="2800" dirty="0" smtClean="0">
                <a:latin typeface="+mj-lt"/>
              </a:rPr>
              <a:t> </a:t>
            </a:r>
            <a:r>
              <a:rPr lang="el-GR" altLang="en-US" sz="2800" dirty="0" err="1" smtClean="0">
                <a:latin typeface="+mj-lt"/>
              </a:rPr>
              <a:t>Sim</a:t>
            </a:r>
            <a:endParaRPr lang="en-US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n-US" altLang="en-US" sz="2800" dirty="0" err="1" smtClean="0">
                <a:latin typeface="+mj-lt"/>
              </a:rPr>
              <a:t>Eprobe</a:t>
            </a:r>
            <a:endParaRPr lang="el-GR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l-GR" altLang="en-US" sz="2800" dirty="0" smtClean="0">
                <a:latin typeface="+mj-lt"/>
              </a:rPr>
              <a:t>Εργαλεία μηχανικών (π.χ. </a:t>
            </a:r>
            <a:r>
              <a:rPr lang="en-US" altLang="en-US" sz="2800" dirty="0" smtClean="0">
                <a:latin typeface="+mj-lt"/>
              </a:rPr>
              <a:t>AutoCAD</a:t>
            </a:r>
            <a:r>
              <a:rPr lang="el-GR" altLang="en-US" sz="2800" dirty="0" smtClean="0">
                <a:latin typeface="+mj-lt"/>
              </a:rPr>
              <a:t>)</a:t>
            </a:r>
          </a:p>
          <a:p>
            <a:pPr marL="0" indent="0" eaLnBrk="1" hangingPunct="1">
              <a:buNone/>
            </a:pPr>
            <a:r>
              <a:rPr lang="el-GR" altLang="en-US" sz="2800" dirty="0">
                <a:latin typeface="+mj-lt"/>
              </a:rPr>
              <a:t>κ</a:t>
            </a:r>
            <a:r>
              <a:rPr lang="el-GR" altLang="en-US" sz="2800" dirty="0" smtClean="0">
                <a:latin typeface="+mj-lt"/>
              </a:rPr>
              <a:t>λπ.</a:t>
            </a:r>
          </a:p>
        </p:txBody>
      </p:sp>
    </p:spTree>
    <p:extLst>
      <p:ext uri="{BB962C8B-B14F-4D97-AF65-F5344CB8AC3E}">
        <p14:creationId xmlns:p14="http://schemas.microsoft.com/office/powerpoint/2010/main" val="33206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Λογισμικό γενικής χρήσεως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421562" cy="4114800"/>
          </a:xfrm>
        </p:spPr>
        <p:txBody>
          <a:bodyPr/>
          <a:lstStyle/>
          <a:p>
            <a:pPr eaLnBrk="1" hangingPunct="1"/>
            <a:r>
              <a:rPr lang="el-GR" altLang="en-US" sz="2800" dirty="0" smtClean="0"/>
              <a:t>Λογιστικά φύλλα (π.χ. </a:t>
            </a:r>
            <a:r>
              <a:rPr lang="en-US" altLang="en-US" sz="2800" dirty="0" smtClean="0"/>
              <a:t>Excel</a:t>
            </a:r>
            <a:r>
              <a:rPr lang="el-GR" altLang="en-US" sz="2800" dirty="0" smtClean="0"/>
              <a:t>)</a:t>
            </a:r>
            <a:endParaRPr lang="fr-FR" altLang="en-US" sz="2800" dirty="0" smtClean="0"/>
          </a:p>
          <a:p>
            <a:pPr eaLnBrk="1" hangingPunct="1"/>
            <a:r>
              <a:rPr lang="el-GR" altLang="en-US" sz="2800" dirty="0" smtClean="0"/>
              <a:t>Λογισμικό για μαθηματική </a:t>
            </a:r>
            <a:r>
              <a:rPr lang="el-GR" altLang="en-US" sz="2800" dirty="0" err="1" smtClean="0"/>
              <a:t>μοντελοποίηση</a:t>
            </a:r>
            <a:endParaRPr lang="el-GR" altLang="en-US" sz="2800" dirty="0" smtClean="0"/>
          </a:p>
          <a:p>
            <a:pPr lvl="1" eaLnBrk="1" hangingPunct="1"/>
            <a:r>
              <a:rPr lang="en-US" altLang="en-US" sz="2400" dirty="0" smtClean="0"/>
              <a:t>Mathematica, </a:t>
            </a:r>
            <a:r>
              <a:rPr lang="en-US" altLang="en-US" sz="2400" dirty="0" err="1" smtClean="0"/>
              <a:t>MathLab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MathCAD</a:t>
            </a:r>
            <a:r>
              <a:rPr lang="en-US" altLang="en-US" sz="2400" dirty="0" smtClean="0"/>
              <a:t>, </a:t>
            </a:r>
            <a:r>
              <a:rPr lang="el-GR" altLang="en-US" sz="2400" dirty="0" smtClean="0"/>
              <a:t>κλπ. 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06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Προγραμματιστικά Περιβάλλοντα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altLang="en-US" sz="2800" dirty="0" smtClean="0">
                <a:latin typeface="+mj-lt"/>
              </a:rPr>
              <a:t>Συμβολική </a:t>
            </a:r>
            <a:r>
              <a:rPr lang="el-GR" altLang="en-US" sz="2800" dirty="0" err="1" smtClean="0">
                <a:latin typeface="+mj-lt"/>
              </a:rPr>
              <a:t>μοντελοποίηση</a:t>
            </a:r>
            <a:endParaRPr lang="el-GR" altLang="en-US" sz="2800" dirty="0" smtClean="0">
              <a:latin typeface="+mj-lt"/>
            </a:endParaRPr>
          </a:p>
          <a:p>
            <a:pPr marL="609600" indent="-609600" eaLnBrk="1" hangingPunct="1"/>
            <a:r>
              <a:rPr lang="el-GR" altLang="en-US" sz="2800" dirty="0" smtClean="0">
                <a:latin typeface="+mj-lt"/>
              </a:rPr>
              <a:t>Μικρόκοσμοι με χρήση γλωσσών προγραμματισμού</a:t>
            </a:r>
          </a:p>
          <a:p>
            <a:pPr marL="609600" indent="-609600" eaLnBrk="1" hangingPunct="1"/>
            <a:r>
              <a:rPr lang="en-US" altLang="en-US" sz="2800" dirty="0" err="1" smtClean="0">
                <a:latin typeface="+mj-lt"/>
              </a:rPr>
              <a:t>Microworlds</a:t>
            </a:r>
            <a:r>
              <a:rPr lang="en-US" altLang="en-US" sz="2800" dirty="0" smtClean="0">
                <a:latin typeface="+mj-lt"/>
              </a:rPr>
              <a:t>, Logo, Boxer, </a:t>
            </a:r>
            <a:r>
              <a:rPr lang="en-US" altLang="en-US" sz="2800" dirty="0" err="1" smtClean="0">
                <a:latin typeface="+mj-lt"/>
              </a:rPr>
              <a:t>ToonTalk</a:t>
            </a:r>
            <a:r>
              <a:rPr lang="en-US" altLang="en-US" sz="2800" dirty="0" smtClean="0">
                <a:latin typeface="+mj-lt"/>
              </a:rPr>
              <a:t>, </a:t>
            </a:r>
            <a:r>
              <a:rPr lang="en-US" altLang="en-US" sz="2800" dirty="0" err="1" smtClean="0">
                <a:latin typeface="+mj-lt"/>
              </a:rPr>
              <a:t>Modelica</a:t>
            </a:r>
            <a:r>
              <a:rPr lang="en-US" altLang="en-US" b="1" dirty="0" smtClean="0">
                <a:latin typeface="+mj-lt"/>
              </a:rPr>
              <a:t>, </a:t>
            </a:r>
            <a:r>
              <a:rPr lang="el-GR" altLang="en-US" sz="2800" dirty="0" smtClean="0">
                <a:latin typeface="+mj-lt"/>
              </a:rPr>
              <a:t>κλπ. </a:t>
            </a:r>
          </a:p>
        </p:txBody>
      </p:sp>
    </p:spTree>
    <p:extLst>
      <p:ext uri="{BB962C8B-B14F-4D97-AF65-F5344CB8AC3E}">
        <p14:creationId xmlns:p14="http://schemas.microsoft.com/office/powerpoint/2010/main" val="6825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smtClean="0"/>
              <a:t>Λογισμικό μοντελοποίησης </a:t>
            </a:r>
            <a:br>
              <a:rPr lang="el-GR" altLang="en-US" smtClean="0"/>
            </a:br>
            <a:r>
              <a:rPr lang="el-GR" altLang="en-US" sz="4000" smtClean="0"/>
              <a:t>σε</a:t>
            </a:r>
            <a:r>
              <a:rPr lang="el-GR" altLang="en-US" smtClean="0"/>
              <a:t> </a:t>
            </a:r>
            <a:r>
              <a:rPr lang="el-GR" altLang="en-US" sz="3600" smtClean="0"/>
              <a:t>επιμέρους γνωστικά αντικείμενα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48472"/>
          </a:xfrm>
        </p:spPr>
        <p:txBody>
          <a:bodyPr/>
          <a:lstStyle/>
          <a:p>
            <a:pPr marL="533400" indent="-533400"/>
            <a:r>
              <a:rPr lang="el-GR" altLang="en-US" dirty="0">
                <a:latin typeface="Arial" panose="020B0604020202020204" pitchFamily="34" charset="0"/>
              </a:rPr>
              <a:t>Interactive </a:t>
            </a:r>
            <a:r>
              <a:rPr lang="el-GR" altLang="en-US" dirty="0" err="1">
                <a:latin typeface="Arial" panose="020B0604020202020204" pitchFamily="34" charset="0"/>
              </a:rPr>
              <a:t>Physics</a:t>
            </a:r>
            <a:endParaRPr lang="el-GR" altLang="en-US" dirty="0">
              <a:latin typeface="Arial" panose="020B0604020202020204" pitchFamily="34" charset="0"/>
            </a:endParaRPr>
          </a:p>
          <a:p>
            <a:pPr marL="533400" indent="-533400"/>
            <a:r>
              <a:rPr lang="en-US" altLang="en-US" dirty="0">
                <a:latin typeface="Arial" panose="020B0604020202020204" pitchFamily="34" charset="0"/>
              </a:rPr>
              <a:t>Explore</a:t>
            </a:r>
          </a:p>
          <a:p>
            <a:pPr marL="533400" indent="-533400"/>
            <a:r>
              <a:rPr lang="en-US" altLang="en-US" dirty="0" err="1"/>
              <a:t>SimQuest</a:t>
            </a:r>
            <a:endParaRPr lang="en-US" altLang="en-US" dirty="0"/>
          </a:p>
          <a:p>
            <a:pPr marL="533400" indent="-533400"/>
            <a:endParaRPr lang="el-GR" altLang="en-US" dirty="0">
              <a:latin typeface="Arial" panose="020B0604020202020204" pitchFamily="34" charset="0"/>
            </a:endParaRPr>
          </a:p>
          <a:p>
            <a:pPr marL="533400" indent="-533400"/>
            <a:r>
              <a:rPr lang="el-GR" altLang="en-US" dirty="0" err="1">
                <a:latin typeface="Arial" panose="020B0604020202020204" pitchFamily="34" charset="0"/>
              </a:rPr>
              <a:t>ActivChemistry</a:t>
            </a:r>
            <a:endParaRPr lang="el-GR" altLang="en-US" dirty="0">
              <a:latin typeface="Arial" panose="020B0604020202020204" pitchFamily="34" charset="0"/>
            </a:endParaRPr>
          </a:p>
          <a:p>
            <a:pPr marL="533400" indent="-533400"/>
            <a:r>
              <a:rPr lang="el-GR" altLang="en-US" dirty="0" err="1">
                <a:latin typeface="Arial" panose="020B0604020202020204" pitchFamily="34" charset="0"/>
              </a:rPr>
              <a:t>ChemLab</a:t>
            </a:r>
            <a:endParaRPr lang="el-GR" altLang="en-US" dirty="0">
              <a:latin typeface="Arial" panose="020B0604020202020204" pitchFamily="34" charset="0"/>
            </a:endParaRPr>
          </a:p>
          <a:p>
            <a:pPr marL="533400" indent="-533400"/>
            <a:endParaRPr lang="el-GR" altLang="en-US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48472"/>
          </a:xfrm>
        </p:spPr>
        <p:txBody>
          <a:bodyPr/>
          <a:lstStyle/>
          <a:p>
            <a:r>
              <a:rPr lang="el-GR" altLang="en-US" dirty="0" err="1">
                <a:latin typeface="Arial" panose="020B0604020202020204" pitchFamily="34" charset="0"/>
              </a:rPr>
              <a:t>Model-It</a:t>
            </a:r>
            <a:endParaRPr lang="el-GR" altLang="en-US" dirty="0">
              <a:latin typeface="Arial" panose="020B0604020202020204" pitchFamily="34" charset="0"/>
            </a:endParaRPr>
          </a:p>
          <a:p>
            <a:r>
              <a:rPr lang="el-GR" altLang="en-US" dirty="0" err="1">
                <a:latin typeface="Arial" panose="020B0604020202020204" pitchFamily="34" charset="0"/>
              </a:rPr>
              <a:t>Explore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l-GR" altLang="en-US" dirty="0" err="1">
                <a:latin typeface="Arial" panose="020B0604020202020204" pitchFamily="34" charset="0"/>
              </a:rPr>
              <a:t>It</a:t>
            </a:r>
            <a:endParaRPr lang="el-GR" altLang="en-US" dirty="0">
              <a:latin typeface="Arial" panose="020B0604020202020204" pitchFamily="34" charset="0"/>
            </a:endParaRPr>
          </a:p>
          <a:p>
            <a:r>
              <a:rPr lang="el-GR" altLang="en-US" dirty="0" err="1">
                <a:latin typeface="Arial" panose="020B0604020202020204" pitchFamily="34" charset="0"/>
              </a:rPr>
              <a:t>Theory</a:t>
            </a:r>
            <a:r>
              <a:rPr lang="el-GR" altLang="en-US" dirty="0">
                <a:latin typeface="Arial" panose="020B0604020202020204" pitchFamily="34" charset="0"/>
              </a:rPr>
              <a:t> </a:t>
            </a:r>
            <a:r>
              <a:rPr lang="el-GR" altLang="en-US" dirty="0" err="1">
                <a:latin typeface="Arial" panose="020B0604020202020204" pitchFamily="34" charset="0"/>
              </a:rPr>
              <a:t>Builder</a:t>
            </a:r>
            <a:r>
              <a:rPr lang="el-GR" altLang="en-US" dirty="0">
                <a:latin typeface="Arial" panose="020B0604020202020204" pitchFamily="34" charset="0"/>
              </a:rPr>
              <a:t> </a:t>
            </a:r>
          </a:p>
          <a:p>
            <a:endParaRPr lang="el-GR" altLang="en-US" dirty="0">
              <a:latin typeface="Arial" panose="020B0604020202020204" pitchFamily="34" charset="0"/>
            </a:endParaRPr>
          </a:p>
          <a:p>
            <a:r>
              <a:rPr lang="el-GR" altLang="en-US" dirty="0" err="1">
                <a:latin typeface="Arial" panose="020B0604020202020204" pitchFamily="34" charset="0"/>
              </a:rPr>
              <a:t>SimCalc</a:t>
            </a:r>
            <a:endParaRPr lang="el-GR" altLang="en-US" dirty="0">
              <a:latin typeface="Arial" panose="020B0604020202020204" pitchFamily="34" charset="0"/>
            </a:endParaRPr>
          </a:p>
          <a:p>
            <a:r>
              <a:rPr lang="el-GR" altLang="en-US" dirty="0" err="1">
                <a:latin typeface="Arial" panose="020B0604020202020204" pitchFamily="34" charset="0"/>
              </a:rPr>
              <a:t>Cabri</a:t>
            </a:r>
            <a:r>
              <a:rPr lang="el-GR" altLang="en-US" dirty="0">
                <a:latin typeface="Arial" panose="020B0604020202020204" pitchFamily="34" charset="0"/>
              </a:rPr>
              <a:t> </a:t>
            </a:r>
            <a:r>
              <a:rPr lang="el-GR" altLang="en-US" dirty="0" err="1">
                <a:latin typeface="Arial" panose="020B0604020202020204" pitchFamily="34" charset="0"/>
              </a:rPr>
              <a:t>Géomètre</a:t>
            </a:r>
            <a:r>
              <a:rPr lang="el-GR" altLang="en-US" dirty="0">
                <a:latin typeface="Arial" panose="020B0604020202020204" pitchFamily="34" charset="0"/>
              </a:rPr>
              <a:t> </a:t>
            </a:r>
          </a:p>
          <a:p>
            <a:r>
              <a:rPr lang="en-GB" altLang="en-US" dirty="0"/>
              <a:t>Geometer's Sketchpad</a:t>
            </a:r>
            <a:r>
              <a:rPr lang="en-GB" altLang="en-US" baseline="30000" dirty="0"/>
              <a:t>®</a:t>
            </a:r>
            <a:r>
              <a:rPr lang="en-GB" altLang="en-US" dirty="0"/>
              <a:t> </a:t>
            </a:r>
            <a:endParaRPr lang="el-GR" altLang="en-US" dirty="0">
              <a:latin typeface="Arial" panose="020B0604020202020204" pitchFamily="34" charset="0"/>
            </a:endParaRPr>
          </a:p>
          <a:p>
            <a:r>
              <a:rPr lang="el-GR" altLang="en-US" dirty="0" err="1">
                <a:latin typeface="Arial" panose="020B0604020202020204" pitchFamily="34" charset="0"/>
              </a:rPr>
              <a:t>Cinderella</a:t>
            </a:r>
            <a:endParaRPr lang="el-GR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5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Περιβάλλοντα Ποιοτικής </a:t>
            </a:r>
            <a:r>
              <a:rPr lang="el-GR" altLang="en-US" dirty="0" err="1" smtClean="0"/>
              <a:t>μοντελοποίησης</a:t>
            </a:r>
            <a:endParaRPr lang="el-GR" alt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el-GR" altLang="en-US" sz="2800" dirty="0" smtClean="0"/>
              <a:t>Λογισμικό για ανάπτυξη </a:t>
            </a:r>
            <a:r>
              <a:rPr lang="el-GR" altLang="en-US" sz="2800" u="sng" dirty="0" smtClean="0"/>
              <a:t>έμπειρων διδακτικών συστημάτων</a:t>
            </a:r>
            <a:endParaRPr lang="en-US" altLang="en-US" sz="2800" i="1" u="sng" dirty="0" smtClean="0"/>
          </a:p>
          <a:p>
            <a:pPr marL="990600" lvl="1" indent="-533400" eaLnBrk="1" hangingPunct="1"/>
            <a:r>
              <a:rPr lang="el-GR" altLang="en-US" sz="2400" dirty="0" smtClean="0"/>
              <a:t>	Π.χ. </a:t>
            </a:r>
            <a:r>
              <a:rPr lang="en-US" altLang="en-US" sz="2400" dirty="0" smtClean="0"/>
              <a:t>ACQUIRE</a:t>
            </a:r>
            <a:r>
              <a:rPr lang="el-GR" altLang="en-US" sz="2400" baseline="30000" dirty="0" smtClean="0"/>
              <a:t>®</a:t>
            </a:r>
            <a:endParaRPr lang="el-GR" altLang="en-US" sz="2400" dirty="0" smtClean="0"/>
          </a:p>
          <a:p>
            <a:pPr marL="609600" indent="-609600" eaLnBrk="1" hangingPunct="1"/>
            <a:r>
              <a:rPr lang="el-GR" altLang="en-US" sz="2800" dirty="0" smtClean="0"/>
              <a:t>Λογισμικό </a:t>
            </a:r>
            <a:r>
              <a:rPr lang="el-GR" altLang="en-US" sz="2800" u="sng" dirty="0" smtClean="0"/>
              <a:t>εννοιολογικής χαρτογράφησης</a:t>
            </a:r>
            <a:endParaRPr lang="en-US" altLang="en-US" sz="2800" i="1" u="sng" dirty="0" smtClean="0"/>
          </a:p>
          <a:p>
            <a:pPr marL="990600" lvl="1" indent="-533400" eaLnBrk="1" hangingPunct="1"/>
            <a:r>
              <a:rPr lang="en-US" altLang="en-US" sz="2400" dirty="0" smtClean="0"/>
              <a:t>Inspiration</a:t>
            </a:r>
          </a:p>
          <a:p>
            <a:pPr marL="990600" lvl="1" indent="-533400" eaLnBrk="1" hangingPunct="1"/>
            <a:r>
              <a:rPr lang="en-US" altLang="en-US" sz="2400" dirty="0" smtClean="0"/>
              <a:t>AXON Idea</a:t>
            </a:r>
          </a:p>
          <a:p>
            <a:pPr marL="990600" lvl="1" indent="-533400" eaLnBrk="1" hangingPunct="1"/>
            <a:r>
              <a:rPr lang="en-US" altLang="en-US" sz="2400" dirty="0" smtClean="0"/>
              <a:t>Decision Explorer</a:t>
            </a:r>
          </a:p>
          <a:p>
            <a:pPr marL="990600" lvl="1" indent="-533400" eaLnBrk="1" hangingPunct="1"/>
            <a:r>
              <a:rPr lang="en-US" altLang="en-US" sz="2400" dirty="0" err="1" smtClean="0"/>
              <a:t>MindMapper</a:t>
            </a:r>
            <a:endParaRPr lang="en-US" altLang="en-US" sz="2400" dirty="0" smtClean="0"/>
          </a:p>
          <a:p>
            <a:pPr marL="990600" lvl="1" indent="-533400" eaLnBrk="1" hangingPunct="1"/>
            <a:r>
              <a:rPr lang="en-US" altLang="en-US" sz="2400" dirty="0" err="1" smtClean="0"/>
              <a:t>SemNet</a:t>
            </a:r>
            <a:endParaRPr lang="en-US" altLang="en-US" sz="2400" dirty="0" smtClean="0"/>
          </a:p>
          <a:p>
            <a:pPr marL="990600" lvl="1" indent="-533400" eaLnBrk="1" hangingPunct="1"/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52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smtClean="0"/>
              <a:t>Περιβάλλοντα ημιποσοτικής μοντελοποίησης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IQON, </a:t>
            </a:r>
            <a:r>
              <a:rPr lang="en-US" altLang="en-US" sz="2800" dirty="0" err="1" smtClean="0">
                <a:latin typeface="+mj-lt"/>
              </a:rPr>
              <a:t>LinkIt</a:t>
            </a:r>
            <a:r>
              <a:rPr lang="en-US" altLang="en-US" sz="2800" dirty="0" smtClean="0">
                <a:latin typeface="+mj-lt"/>
              </a:rPr>
              <a:t>, </a:t>
            </a:r>
            <a:r>
              <a:rPr lang="el-GR" altLang="en-US" sz="2800" dirty="0" smtClean="0">
                <a:latin typeface="+mj-lt"/>
              </a:rPr>
              <a:t>κλπ.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«Δημιουργός Μοντέλων» </a:t>
            </a:r>
            <a:endParaRPr lang="en-US" altLang="en-US" sz="2800" dirty="0" smtClean="0">
              <a:latin typeface="+mj-lt"/>
            </a:endParaRP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έμφαση στις διαδικασίες ποιοτικής και </a:t>
            </a:r>
            <a:r>
              <a:rPr lang="el-GR" altLang="en-US" sz="2400" dirty="0" err="1" smtClean="0">
                <a:latin typeface="+mj-lt"/>
              </a:rPr>
              <a:t>ημιποσοτικής</a:t>
            </a:r>
            <a:r>
              <a:rPr lang="el-GR" altLang="en-US" sz="2400" dirty="0" smtClean="0">
                <a:latin typeface="+mj-lt"/>
              </a:rPr>
              <a:t> </a:t>
            </a:r>
            <a:r>
              <a:rPr lang="el-GR" altLang="en-US" sz="2400" dirty="0" err="1" smtClean="0">
                <a:latin typeface="+mj-lt"/>
              </a:rPr>
              <a:t>μοντελοποίησης</a:t>
            </a:r>
            <a:r>
              <a:rPr lang="el-GR" altLang="en-US" b="1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7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Εισαγωγή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/>
              <a:t>Η χρήση μοντέλων, </a:t>
            </a:r>
          </a:p>
          <a:p>
            <a:pPr eaLnBrk="1" hangingPunct="1"/>
            <a:r>
              <a:rPr lang="el-GR" altLang="en-US" sz="2800" dirty="0" smtClean="0"/>
              <a:t>η διαδικασία </a:t>
            </a:r>
            <a:r>
              <a:rPr lang="el-GR" altLang="en-US" sz="2800" dirty="0" err="1" smtClean="0"/>
              <a:t>μοντελοποίησης</a:t>
            </a:r>
            <a:r>
              <a:rPr lang="el-GR" altLang="en-US" sz="2800" dirty="0" smtClean="0"/>
              <a:t> </a:t>
            </a:r>
          </a:p>
          <a:p>
            <a:pPr eaLnBrk="1" hangingPunct="1"/>
            <a:r>
              <a:rPr lang="el-GR" altLang="en-US" sz="2800" dirty="0" smtClean="0"/>
              <a:t>και η κατανόηση των σχέσεων ανάμεσα σε νοητικά και εννοιολογικά, φυσικά και μαθηματικά μοντέλα παίζουν καταλυτικό ρόλο στη διαδικασία οικοδόμησης και κατανόησης των επιστημονικών θεωριών </a:t>
            </a:r>
          </a:p>
        </p:txBody>
      </p:sp>
    </p:spTree>
    <p:extLst>
      <p:ext uri="{BB962C8B-B14F-4D97-AF65-F5344CB8AC3E}">
        <p14:creationId xmlns:p14="http://schemas.microsoft.com/office/powerpoint/2010/main" val="37879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Βασικές Αρχές Σχεδιασμού </a:t>
            </a:r>
            <a:br>
              <a:rPr lang="el-GR" altLang="en-US" dirty="0" smtClean="0"/>
            </a:br>
            <a:r>
              <a:rPr lang="el-GR" altLang="en-US" sz="2800" dirty="0" smtClean="0"/>
              <a:t>περιβαλλόντων </a:t>
            </a:r>
            <a:r>
              <a:rPr lang="el-GR" altLang="en-US" sz="2800" dirty="0" err="1" smtClean="0"/>
              <a:t>ημιποσοτικής</a:t>
            </a:r>
            <a:r>
              <a:rPr lang="el-GR" altLang="en-US" sz="2800" dirty="0" smtClean="0"/>
              <a:t> </a:t>
            </a:r>
            <a:r>
              <a:rPr lang="el-GR" altLang="en-US" sz="2800" dirty="0" err="1" smtClean="0"/>
              <a:t>μοντελοποίησης</a:t>
            </a:r>
            <a:endParaRPr lang="el-GR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Όχι χρήση τυπικών μαθηματικών </a:t>
            </a:r>
          </a:p>
          <a:p>
            <a:pPr eaLnBrk="1" hangingPunct="1"/>
            <a:r>
              <a:rPr lang="el-GR" altLang="en-US" sz="2800" dirty="0" err="1" smtClean="0">
                <a:latin typeface="+mj-lt"/>
              </a:rPr>
              <a:t>Μοντελοποίηση</a:t>
            </a:r>
            <a:r>
              <a:rPr lang="el-GR" altLang="en-US" sz="2800" dirty="0" smtClean="0">
                <a:latin typeface="+mj-lt"/>
              </a:rPr>
              <a:t> με βάση την ανάλυση των προβλημάτων σε οντότητες, σε ιδιότητές τους καθώς και σχέσεις μεταξύ των ιδιοτήτων,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Έκφραση δια μέσου της </a:t>
            </a:r>
            <a:r>
              <a:rPr lang="el-GR" altLang="en-US" sz="2800" dirty="0" err="1" smtClean="0">
                <a:latin typeface="+mj-lt"/>
              </a:rPr>
              <a:t>οπτικοποίησης</a:t>
            </a:r>
            <a:r>
              <a:rPr lang="el-GR" altLang="en-US" sz="2800" dirty="0" smtClean="0">
                <a:latin typeface="+mj-lt"/>
              </a:rPr>
              <a:t> τόσο των οντοτήτων, και των ιδιοτήτων τους όσο και των σχέσεων που τις διέπουν ή επιδρούν πάνω σε αυτές</a:t>
            </a:r>
          </a:p>
        </p:txBody>
      </p:sp>
    </p:spTree>
    <p:extLst>
      <p:ext uri="{BB962C8B-B14F-4D97-AF65-F5344CB8AC3E}">
        <p14:creationId xmlns:p14="http://schemas.microsoft.com/office/powerpoint/2010/main" val="19521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Βασικές Αρχές Σχεδιασμού </a:t>
            </a:r>
            <a:br>
              <a:rPr lang="el-GR" altLang="en-US" dirty="0" smtClean="0"/>
            </a:br>
            <a:r>
              <a:rPr lang="el-GR" altLang="en-US" sz="2800" dirty="0" smtClean="0"/>
              <a:t>περιβαλλόντων </a:t>
            </a:r>
            <a:r>
              <a:rPr lang="el-GR" altLang="en-US" sz="2800" dirty="0" err="1" smtClean="0"/>
              <a:t>ημιποσοτικής</a:t>
            </a:r>
            <a:r>
              <a:rPr lang="el-GR" altLang="en-US" sz="2800" dirty="0" smtClean="0"/>
              <a:t> </a:t>
            </a:r>
            <a:r>
              <a:rPr lang="el-GR" altLang="en-US" sz="2800" dirty="0" err="1" smtClean="0"/>
              <a:t>μοντελοποίησης</a:t>
            </a:r>
            <a:r>
              <a:rPr lang="el-GR" altLang="en-US" sz="2800" dirty="0" smtClean="0"/>
              <a:t>, 2</a:t>
            </a:r>
            <a:r>
              <a:rPr lang="el-GR" altLang="en-US" sz="4000" dirty="0" smtClean="0">
                <a:latin typeface="Times New Roman" panose="02020603050405020304" pitchFamily="18" charset="0"/>
              </a:rPr>
              <a:t> </a:t>
            </a:r>
            <a:endParaRPr lang="en-US" altLang="en-US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sz="2400" dirty="0" smtClean="0">
                <a:latin typeface="+mj-lt"/>
              </a:rPr>
              <a:t>Υποστήριξη ποικίλων και κατάλληλων συμβολικών και γραφικών αναπαραστάσεων, που συνιστούν γνωστικά εργαλεία και μαθησιακά βοηθήματα,</a:t>
            </a:r>
          </a:p>
          <a:p>
            <a:pPr eaLnBrk="1" hangingPunct="1"/>
            <a:r>
              <a:rPr lang="el-GR" altLang="en-US" sz="2400" dirty="0" smtClean="0">
                <a:latin typeface="+mj-lt"/>
              </a:rPr>
              <a:t>Υποστήριξη της ανάπτυξης </a:t>
            </a:r>
            <a:r>
              <a:rPr lang="el-GR" altLang="en-US" sz="2400" dirty="0" err="1" smtClean="0">
                <a:latin typeface="+mj-lt"/>
              </a:rPr>
              <a:t>μεταγνωστικών</a:t>
            </a:r>
            <a:r>
              <a:rPr lang="el-GR" altLang="en-US" sz="2400" dirty="0" smtClean="0">
                <a:latin typeface="+mj-lt"/>
              </a:rPr>
              <a:t> ικανοτήτων, σημαντικών για την οικοδόμηση των γνώσεων,</a:t>
            </a:r>
          </a:p>
          <a:p>
            <a:pPr eaLnBrk="1" hangingPunct="1"/>
            <a:r>
              <a:rPr lang="el-GR" altLang="en-US" sz="2400" dirty="0" smtClean="0">
                <a:latin typeface="+mj-lt"/>
              </a:rPr>
              <a:t>Υποστήριξη συνεργατικών δραστηριοτήτων μεταξύ ομάδων μαθητών αλλά και διδασκόντων τόσο σε επίπεδο τοπικού δικτύου, όσο και σε επίπεδο διαδικτύου.</a:t>
            </a:r>
          </a:p>
        </p:txBody>
      </p:sp>
    </p:spTree>
    <p:extLst>
      <p:ext uri="{BB962C8B-B14F-4D97-AF65-F5344CB8AC3E}">
        <p14:creationId xmlns:p14="http://schemas.microsoft.com/office/powerpoint/2010/main" val="20456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Παράδειγμα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Excel</a:t>
            </a:r>
          </a:p>
          <a:p>
            <a:pPr eaLnBrk="1" hangingPunct="1"/>
            <a:r>
              <a:rPr lang="en-US" altLang="en-US" dirty="0" err="1" smtClean="0">
                <a:latin typeface="+mj-lt"/>
              </a:rPr>
              <a:t>Modellus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l-GR" altLang="en-US" dirty="0" smtClean="0">
                <a:latin typeface="+mj-lt"/>
              </a:rPr>
              <a:t>Δημιουργός Μοντέλων</a:t>
            </a:r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1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Συμπεράσματα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Η διδασκαλία των επιστημών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πρέπει να σχεδιάζεται με τέτοιο τρόπο ώστε να εμπλέκει τους μαθητές στο σχεδιασμό και στη χρήση μοντέλων.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Ανάγκη για τη διατύπωση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μιας θεωρίας διδασκαλίας και μάθησης που να βασίζεται στα μοντέλα (</a:t>
            </a:r>
            <a:r>
              <a:rPr lang="el-GR" altLang="en-US" sz="2400" dirty="0" err="1" smtClean="0">
                <a:latin typeface="+mj-lt"/>
              </a:rPr>
              <a:t>model-based</a:t>
            </a:r>
            <a:r>
              <a:rPr lang="el-GR" altLang="en-US" sz="2400" dirty="0" smtClean="0">
                <a:latin typeface="+mj-lt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Χρήση υπολογιστικών εργαλείων </a:t>
            </a:r>
            <a:r>
              <a:rPr lang="el-GR" altLang="en-US" sz="2800" dirty="0" err="1" smtClean="0">
                <a:latin typeface="+mj-lt"/>
              </a:rPr>
              <a:t>μοντελοποίησης</a:t>
            </a:r>
            <a:endParaRPr lang="el-GR" altLang="en-US" sz="2800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Έμφαση στον ποιοτικό και </a:t>
            </a:r>
            <a:r>
              <a:rPr lang="el-GR" altLang="en-US" sz="2400" dirty="0" err="1" smtClean="0">
                <a:latin typeface="+mj-lt"/>
              </a:rPr>
              <a:t>ημιποσοτικό</a:t>
            </a:r>
            <a:r>
              <a:rPr lang="el-GR" altLang="en-US" sz="2400" dirty="0" smtClean="0">
                <a:latin typeface="+mj-lt"/>
              </a:rPr>
              <a:t> συλλογισμό και στο πέρασμα προς τον ποσοτικό συλλογισμό  </a:t>
            </a:r>
          </a:p>
        </p:txBody>
      </p:sp>
    </p:spTree>
    <p:extLst>
      <p:ext uri="{BB962C8B-B14F-4D97-AF65-F5344CB8AC3E}">
        <p14:creationId xmlns:p14="http://schemas.microsoft.com/office/powerpoint/2010/main" val="3812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Ένταξη της </a:t>
            </a:r>
            <a:r>
              <a:rPr lang="el-GR" altLang="en-US" dirty="0" err="1" smtClean="0"/>
              <a:t>μοντελοποίησης</a:t>
            </a:r>
            <a:r>
              <a:rPr lang="el-GR" altLang="en-US" dirty="0" smtClean="0"/>
              <a:t> στην εκπαιδευτική </a:t>
            </a:r>
            <a:r>
              <a:rPr lang="el-GR" altLang="en-US" dirty="0" smtClean="0"/>
              <a:t>διαδικασία</a:t>
            </a:r>
            <a:endParaRPr lang="el-GR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Έκφραση και διερεύνηση των νοητικών μοντέλων των μαθητών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Παροχή αυθεντικών μαθησιακών δραστηριοτήτων στο πλαίσιο επίλυσης προβλημάτων που έχουν νόημα για τους μαθητές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Ενίσχυση ενός πλαισίου μάθησης στη ζώνη της επικείμενης γνωστικής ανάπτυξης των μαθητών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6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Ένταξη της </a:t>
            </a:r>
            <a:r>
              <a:rPr lang="el-GR" altLang="en-US" dirty="0" err="1" smtClean="0"/>
              <a:t>μοντελοποίησης</a:t>
            </a:r>
            <a:r>
              <a:rPr lang="el-GR" altLang="en-US" dirty="0" smtClean="0"/>
              <a:t> στην εκπαιδευτική διαδικασία, 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Ανάπτυξη διδακτικών καταστάσεων με στόχο την εννοιολογική αλλαγή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Προσφορά εργαλείων και ενίσχυση της κοινωνικής αλληλεπίδρασης για τη δημιουργία γνωστικών και </a:t>
            </a:r>
            <a:r>
              <a:rPr lang="el-GR" altLang="en-US" sz="2400" dirty="0" err="1" smtClean="0">
                <a:latin typeface="+mj-lt"/>
              </a:rPr>
              <a:t>κοινωνικογνωστικών</a:t>
            </a:r>
            <a:r>
              <a:rPr lang="el-GR" altLang="en-US" sz="2400" dirty="0" smtClean="0">
                <a:latin typeface="+mj-lt"/>
              </a:rPr>
              <a:t> συγκρούσεων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Ενίσχυση των </a:t>
            </a:r>
            <a:r>
              <a:rPr lang="el-GR" altLang="en-US" sz="2400" dirty="0" err="1" smtClean="0">
                <a:latin typeface="+mj-lt"/>
              </a:rPr>
              <a:t>μεταγνωσιακών</a:t>
            </a:r>
            <a:r>
              <a:rPr lang="el-GR" altLang="en-US" sz="2400" dirty="0" smtClean="0">
                <a:latin typeface="+mj-lt"/>
              </a:rPr>
              <a:t> δεξιοτήτων. </a:t>
            </a:r>
          </a:p>
        </p:txBody>
      </p:sp>
    </p:spTree>
    <p:extLst>
      <p:ext uri="{BB962C8B-B14F-4D97-AF65-F5344CB8AC3E}">
        <p14:creationId xmlns:p14="http://schemas.microsoft.com/office/powerpoint/2010/main" val="21816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1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5731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Μοντελοποίηση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n-US" sz="2400" dirty="0" smtClean="0">
                <a:latin typeface="+mj-lt"/>
              </a:rPr>
              <a:t>Οι άνθρωποι στην προσπάθειά τους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να κατανοήσουν τον κόσμο,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να ερμηνεύσουν τα διάφορα φαινόμενα,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να κάνουν προβλέψεις για τη συμπεριφορά διαφόρων συστημάτων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αλλά και για να ενεργήσουν πάνω σε αυτά, </a:t>
            </a:r>
          </a:p>
          <a:p>
            <a:pPr eaLnBrk="1" hangingPunct="1"/>
            <a:r>
              <a:rPr lang="el-GR" altLang="en-US" sz="2400" dirty="0" smtClean="0">
                <a:latin typeface="+mj-lt"/>
              </a:rPr>
              <a:t>επιστρατεύουν </a:t>
            </a:r>
            <a:endParaRPr lang="en-US" altLang="en-US" sz="2400" dirty="0" smtClean="0">
              <a:latin typeface="+mj-lt"/>
            </a:endParaRP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τις συμβολικές, παραστατικές και δημιουργικές τους ικανότητες δημιουργώντας πραγματικά ή συμβολικά κατασκευάσματα που μιμούνται ή αναπαριστούν – σε μια ιδεατή μορφή – στοιχεία ή πτυχές της πραγματικότητας (Ράπτης &amp; Ράπτη, 2001). </a:t>
            </a:r>
            <a:endParaRPr lang="en-US" altLang="en-US" sz="2000" dirty="0" smtClean="0">
              <a:latin typeface="+mj-lt"/>
            </a:endParaRPr>
          </a:p>
          <a:p>
            <a:pPr marL="0" indent="0" eaLnBrk="1" hangingPunct="1">
              <a:buNone/>
            </a:pPr>
            <a:r>
              <a:rPr lang="el-GR" altLang="en-US" sz="2400" dirty="0" smtClean="0">
                <a:latin typeface="+mj-lt"/>
              </a:rPr>
              <a:t>Τα κατασκευάσματα αυτά ονομάζονται μοντέλα</a:t>
            </a:r>
          </a:p>
        </p:txBody>
      </p:sp>
    </p:spTree>
    <p:extLst>
      <p:ext uri="{BB962C8B-B14F-4D97-AF65-F5344CB8AC3E}">
        <p14:creationId xmlns:p14="http://schemas.microsoft.com/office/powerpoint/2010/main" val="17317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>
                <a:solidFill>
                  <a:srgbClr val="002060"/>
                </a:solidFill>
              </a:rPr>
              <a:t>Copyright</a:t>
            </a:r>
            <a:r>
              <a:rPr lang="el-GR" sz="2000" dirty="0">
                <a:solidFill>
                  <a:srgbClr val="002060"/>
                </a:solidFill>
              </a:rPr>
              <a:t> Εθνικόν και Καποδιστριακόν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Εκπαίδευση ΙΙ.</a:t>
            </a:r>
            <a:r>
              <a:rPr lang="el-GR" sz="2000" dirty="0"/>
              <a:t> Φύση των επιστημονικών εννοιών, επιστημονική μέθοδος, </a:t>
            </a:r>
            <a:r>
              <a:rPr lang="el-GR" sz="2000" dirty="0" err="1"/>
              <a:t>μοντελοποίηση</a:t>
            </a:r>
            <a:r>
              <a:rPr lang="el-GR" sz="2000" dirty="0"/>
              <a:t> και πειραματική προσέγγιση». </a:t>
            </a:r>
            <a:r>
              <a:rPr lang="el-GR" sz="2000" dirty="0">
                <a:solidFill>
                  <a:srgbClr val="002060"/>
                </a:solidFill>
              </a:rPr>
              <a:t>Έκδοση: 1.0. Αθήνα 2014. </a:t>
            </a:r>
            <a:r>
              <a:rPr lang="el-GR" sz="2000" dirty="0"/>
              <a:t>Διαθέσιμο από τη δικτυακή διεύθυνση: </a:t>
            </a:r>
            <a:r>
              <a:rPr lang="en-US" sz="2000" u="sng" dirty="0">
                <a:hlinkClick r:id="rId3"/>
              </a:rPr>
              <a:t>opencourses.uoa.gr</a:t>
            </a:r>
            <a:endParaRPr lang="el-GR" sz="2000" u="sng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</a:t>
            </a:r>
            <a:r>
              <a:rPr lang="el-GR" sz="2000" dirty="0" smtClean="0"/>
              <a:t>αυτό δεν </a:t>
            </a:r>
            <a:r>
              <a:rPr lang="el-GR" sz="2000" dirty="0"/>
              <a:t>κάνει </a:t>
            </a:r>
            <a:r>
              <a:rPr lang="el-GR" sz="2000" dirty="0" smtClean="0"/>
              <a:t>χρήση </a:t>
            </a:r>
            <a:r>
              <a:rPr lang="el-GR" sz="200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χρήση 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Η διαδικασία </a:t>
            </a:r>
            <a:r>
              <a:rPr lang="el-GR" altLang="en-US" dirty="0" err="1" smtClean="0"/>
              <a:t>μοντελοποίησης</a:t>
            </a:r>
            <a:endParaRPr lang="el-GR" altLang="en-US" dirty="0" smtClean="0"/>
          </a:p>
        </p:txBody>
      </p:sp>
      <p:pic>
        <p:nvPicPr>
          <p:cNvPr id="2" name="Picture 1" descr="Σχήμα, απεικονίζει τη διαδικασία μοντελοποίησης. "/>
          <p:cNvPicPr>
            <a:picLocks noChangeAspect="1"/>
          </p:cNvPicPr>
          <p:nvPr/>
        </p:nvPicPr>
        <p:blipFill rotWithShape="1">
          <a:blip r:embed="rId3"/>
          <a:srcRect r="7237"/>
          <a:stretch/>
        </p:blipFill>
        <p:spPr>
          <a:xfrm>
            <a:off x="788981" y="1417638"/>
            <a:ext cx="7383419" cy="44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Μοντέλα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2800" dirty="0" smtClean="0">
                <a:latin typeface="+mj-lt"/>
              </a:rPr>
              <a:t>Εάν εξετάσουμε τα μοντέλα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Ως προς τη δομή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έχουν αναλογικές και </a:t>
            </a:r>
            <a:r>
              <a:rPr lang="el-GR" altLang="en-US" sz="2400" dirty="0" err="1" smtClean="0">
                <a:latin typeface="+mj-lt"/>
              </a:rPr>
              <a:t>τοπολογικές</a:t>
            </a:r>
            <a:r>
              <a:rPr lang="el-GR" altLang="en-US" sz="2400" dirty="0" smtClean="0">
                <a:latin typeface="+mj-lt"/>
              </a:rPr>
              <a:t> ομοιότητες (φυσικά μοντέλα δύο ή τριών διαστάσεων ή ομοιώματα)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l-GR" altLang="en-US" sz="2400" dirty="0" smtClean="0">
                <a:latin typeface="+mj-lt"/>
              </a:rPr>
              <a:t>με το προς αναπαράσταση σύστημα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συνιστούν συμβολικές κατασκευές που δεν σχετίζονται φαινομενολογικά με το προς αναπαράσταση σύστημα</a:t>
            </a:r>
            <a:r>
              <a:rPr lang="en-US" altLang="en-US" sz="2400" dirty="0" smtClean="0">
                <a:latin typeface="+mj-lt"/>
              </a:rPr>
              <a:t> (</a:t>
            </a:r>
            <a:r>
              <a:rPr lang="el-GR" altLang="en-US" sz="2400" dirty="0" smtClean="0">
                <a:latin typeface="+mj-lt"/>
              </a:rPr>
              <a:t>μαθηματικά μοντέλα</a:t>
            </a:r>
            <a:r>
              <a:rPr lang="en-US" altLang="en-US" sz="2400" dirty="0" smtClean="0">
                <a:latin typeface="+mj-lt"/>
              </a:rPr>
              <a:t>)</a:t>
            </a:r>
            <a:r>
              <a:rPr lang="el-GR" altLang="en-US" sz="2400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Ως προς το καθεστώς εγκυρότητας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 smtClean="0">
                <a:latin typeface="+mj-lt"/>
              </a:rPr>
              <a:t>νοητικά μοντέλα και εννοιολογικά μοντέλα. </a:t>
            </a:r>
          </a:p>
        </p:txBody>
      </p:sp>
    </p:spTree>
    <p:extLst>
      <p:ext uri="{BB962C8B-B14F-4D97-AF65-F5344CB8AC3E}">
        <p14:creationId xmlns:p14="http://schemas.microsoft.com/office/powerpoint/2010/main" val="23137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Νοητικά μοντέλα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Όταν </a:t>
            </a:r>
            <a:r>
              <a:rPr lang="el-GR" altLang="en-US" sz="2800" dirty="0" err="1" smtClean="0">
                <a:latin typeface="+mj-lt"/>
              </a:rPr>
              <a:t>αλληλεπιδρούμε</a:t>
            </a:r>
            <a:r>
              <a:rPr lang="el-GR" altLang="en-US" sz="2800" dirty="0" smtClean="0">
                <a:latin typeface="+mj-lt"/>
              </a:rPr>
              <a:t> με τον κόσμο </a:t>
            </a:r>
            <a:r>
              <a:rPr lang="el-GR" altLang="en-US" sz="2400" dirty="0" smtClean="0">
                <a:latin typeface="+mj-lt"/>
              </a:rPr>
              <a:t>(τους άλλους ανθρώπους, το περιβάλλον, τα εργαλεία)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δημιουργούμε </a:t>
            </a:r>
            <a:r>
              <a:rPr lang="el-GR" altLang="en-US" sz="2000" u="sng" dirty="0" smtClean="0">
                <a:latin typeface="+mj-lt"/>
              </a:rPr>
              <a:t>νοητικά μοντέλα</a:t>
            </a:r>
            <a:r>
              <a:rPr lang="el-GR" altLang="en-US" sz="2000" dirty="0" smtClean="0">
                <a:latin typeface="+mj-lt"/>
              </a:rPr>
              <a:t>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τα οποία μας παρέχουν ένα πλαίσιο με προβλεπτική και επεξηγηματική ισχύ για την κατανόηση της αλληλεπίδρασης.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Τα νοητικά μοντέλα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δημιουργούνται από τους ανθρώπους και απαιτούν ένα σύστημα – στόχο ή ένα φαινόμενο </a:t>
            </a:r>
          </a:p>
          <a:p>
            <a:pPr lvl="1" eaLnBrk="1" hangingPunct="1"/>
            <a:r>
              <a:rPr lang="el-GR" altLang="en-US" sz="2000" dirty="0" smtClean="0">
                <a:latin typeface="+mj-lt"/>
              </a:rPr>
              <a:t>συνήθως δεν ταυτίζονται με το εννοιολογικό μοντέλο αυτού του συστήματος (</a:t>
            </a:r>
            <a:r>
              <a:rPr lang="el-GR" altLang="en-US" sz="2000" dirty="0" err="1" smtClean="0">
                <a:latin typeface="+mj-lt"/>
              </a:rPr>
              <a:t>Norman</a:t>
            </a:r>
            <a:r>
              <a:rPr lang="el-GR" altLang="en-US" sz="2000" dirty="0" smtClean="0">
                <a:latin typeface="+mj-lt"/>
              </a:rPr>
              <a:t>, 1983).  </a:t>
            </a:r>
          </a:p>
        </p:txBody>
      </p:sp>
    </p:spTree>
    <p:extLst>
      <p:ext uri="{BB962C8B-B14F-4D97-AF65-F5344CB8AC3E}">
        <p14:creationId xmlns:p14="http://schemas.microsoft.com/office/powerpoint/2010/main" val="25455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Εννοιολογικά μοντέλα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Το εννοιολογικό μοντέλο (ανακάλυψη των επιστημόνων, των τεχνικών ή των εκπαιδευτικών) </a:t>
            </a:r>
          </a:p>
          <a:p>
            <a:pPr lvl="1" eaLnBrk="1" hangingPunct="1"/>
            <a:r>
              <a:rPr lang="el-GR" altLang="en-US" sz="2400" dirty="0" smtClean="0">
                <a:latin typeface="+mj-lt"/>
              </a:rPr>
              <a:t>προσφέρει μια κατάλληλη αναπαράσταση του συστήματος που αναπαριστά υπό την έννοια ότι είναι ορθό, συνεπές και πλήρες. 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Επιστημονικά μοντέλα</a:t>
            </a:r>
          </a:p>
          <a:p>
            <a:pPr eaLnBrk="1" hangingPunct="1"/>
            <a:r>
              <a:rPr lang="el-GR" altLang="en-US" sz="2800" dirty="0" smtClean="0">
                <a:latin typeface="+mj-lt"/>
              </a:rPr>
              <a:t>Διδακτικά μοντέλα</a:t>
            </a:r>
          </a:p>
        </p:txBody>
      </p:sp>
    </p:spTree>
    <p:extLst>
      <p:ext uri="{BB962C8B-B14F-4D97-AF65-F5344CB8AC3E}">
        <p14:creationId xmlns:p14="http://schemas.microsoft.com/office/powerpoint/2010/main" val="33050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2259</Words>
  <Application>Microsoft Office PowerPoint</Application>
  <PresentationFormat>On-screen Show (4:3)</PresentationFormat>
  <Paragraphs>326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Wingdings</vt:lpstr>
      <vt:lpstr>Θέμα του Office</vt:lpstr>
      <vt:lpstr>Παιδαγωγική ή Εκπαίδευση ΙΙ</vt:lpstr>
      <vt:lpstr>Μοντελοποίηση </vt:lpstr>
      <vt:lpstr>Η Υπολογιστική Μοντελοποίηση στη Διδασκαλία και τη Μάθηση των Θετικών Επιστημών</vt:lpstr>
      <vt:lpstr>Εισαγωγή</vt:lpstr>
      <vt:lpstr>Μοντελοποίηση</vt:lpstr>
      <vt:lpstr>Η διαδικασία μοντελοποίησης</vt:lpstr>
      <vt:lpstr>Μοντέλα</vt:lpstr>
      <vt:lpstr>Νοητικά μοντέλα</vt:lpstr>
      <vt:lpstr>Εννοιολογικά μοντέλα</vt:lpstr>
      <vt:lpstr>Επιστημονικά μοντέλα </vt:lpstr>
      <vt:lpstr>Διδακτικά μοντέλα</vt:lpstr>
      <vt:lpstr>Χαρακτηριστικά των νοητικών μοντέλων </vt:lpstr>
      <vt:lpstr>Χαρακτηριστικά των νοητικών μοντέλων, 2 </vt:lpstr>
      <vt:lpstr>Χαρακτηριστικά των εννοιολογικών μοντέλων</vt:lpstr>
      <vt:lpstr>Ιδιότητες των μοντέλων </vt:lpstr>
      <vt:lpstr>Συστατικά και σκοπός του μοντέλου</vt:lpstr>
      <vt:lpstr>Λειτουργίες των μοντέλων</vt:lpstr>
      <vt:lpstr>Λειτουργία της μοντελοποίησης</vt:lpstr>
      <vt:lpstr>Επιστημονική δραστηριότητα και μοντελοποίηση</vt:lpstr>
      <vt:lpstr>Επιστημονική δραστηριότητα και μοντελοποίηση, 2 </vt:lpstr>
      <vt:lpstr>Διδακτικές προεκτάσεις της μοντελοποίησης </vt:lpstr>
      <vt:lpstr>Η μοντελοποίηση στη διδασκαλία</vt:lpstr>
      <vt:lpstr>Η μοντελοποίηση στη διδασκαλία, 2 </vt:lpstr>
      <vt:lpstr>Η μοντελοποίηση στη διδασκαλία, 3 </vt:lpstr>
      <vt:lpstr>Η μοντελοποίηση στη μάθηση</vt:lpstr>
      <vt:lpstr>Η μοντελοποίηση στη μάθηση, 2 </vt:lpstr>
      <vt:lpstr>Υπολογιστικά περιβάλλοντα μοντελοποίησης</vt:lpstr>
      <vt:lpstr>Υπολογιστικά περιβάλλοντα μοντελοποίησης, 2</vt:lpstr>
      <vt:lpstr>Υπολογιστικά περιβάλλοντα μοντελοποίησης, 3 </vt:lpstr>
      <vt:lpstr>Είδη συλλογισμών και μοντελοποίηση</vt:lpstr>
      <vt:lpstr>Κατηγορίες περιβαλλόντων μοντελοποίησης</vt:lpstr>
      <vt:lpstr>Περιβάλλοντα ποσοτικής – συμβολικής μοντελοποίησης</vt:lpstr>
      <vt:lpstr>Εκπαιδευτικό λογισμικό</vt:lpstr>
      <vt:lpstr>Λογισμικό για CAD/CAM</vt:lpstr>
      <vt:lpstr>Λογισμικό γενικής χρήσεως</vt:lpstr>
      <vt:lpstr>Προγραμματιστικά Περιβάλλοντα</vt:lpstr>
      <vt:lpstr>Λογισμικό μοντελοποίησης  σε επιμέρους γνωστικά αντικείμενα</vt:lpstr>
      <vt:lpstr>Περιβάλλοντα Ποιοτικής μοντελοποίησης</vt:lpstr>
      <vt:lpstr>Περιβάλλοντα ημιποσοτικής μοντελοποίησης </vt:lpstr>
      <vt:lpstr>Βασικές Αρχές Σχεδιασμού  περιβαλλόντων ημιποσοτικής μοντελοποίησης</vt:lpstr>
      <vt:lpstr>Βασικές Αρχές Σχεδιασμού  περιβαλλόντων ημιποσοτικής μοντελοποίησης, 2 </vt:lpstr>
      <vt:lpstr>Παράδειγμα</vt:lpstr>
      <vt:lpstr>Συμπεράσματα</vt:lpstr>
      <vt:lpstr>Ένταξη της μοντελοποίησης στην εκπαιδευτική διαδικασία</vt:lpstr>
      <vt:lpstr>Ένταξη της μοντελοποίησης στην εκπαιδευτική διαδικασία, 2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210</cp:revision>
  <dcterms:created xsi:type="dcterms:W3CDTF">2012-09-06T09:03:05Z</dcterms:created>
  <dcterms:modified xsi:type="dcterms:W3CDTF">2015-01-16T13:13:01Z</dcterms:modified>
</cp:coreProperties>
</file>