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40" r:id="rId3"/>
    <p:sldId id="311" r:id="rId4"/>
    <p:sldId id="313" r:id="rId5"/>
    <p:sldId id="314" r:id="rId6"/>
    <p:sldId id="315" r:id="rId7"/>
    <p:sldId id="316" r:id="rId8"/>
    <p:sldId id="317" r:id="rId9"/>
    <p:sldId id="318" r:id="rId10"/>
    <p:sldId id="339" r:id="rId11"/>
    <p:sldId id="320"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41" r:id="rId26"/>
    <p:sldId id="342" r:id="rId27"/>
    <p:sldId id="343" r:id="rId28"/>
    <p:sldId id="299" r:id="rId29"/>
    <p:sldId id="292" r:id="rId30"/>
    <p:sldId id="291" r:id="rId31"/>
    <p:sldId id="294" r:id="rId32"/>
    <p:sldId id="293" r:id="rId33"/>
    <p:sldId id="300"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40"/>
            <p14:sldId id="311"/>
            <p14:sldId id="313"/>
            <p14:sldId id="314"/>
            <p14:sldId id="315"/>
            <p14:sldId id="316"/>
            <p14:sldId id="317"/>
            <p14:sldId id="318"/>
            <p14:sldId id="339"/>
            <p14:sldId id="320"/>
            <p14:sldId id="322"/>
            <p14:sldId id="323"/>
            <p14:sldId id="324"/>
            <p14:sldId id="325"/>
            <p14:sldId id="326"/>
            <p14:sldId id="327"/>
            <p14:sldId id="328"/>
            <p14:sldId id="329"/>
            <p14:sldId id="330"/>
            <p14:sldId id="331"/>
            <p14:sldId id="332"/>
            <p14:sldId id="333"/>
            <p14:sldId id="334"/>
            <p14:sldId id="341"/>
            <p14:sldId id="342"/>
            <p14:sldId id="343"/>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96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3.xml"/><Relationship Id="rId7" Type="http://schemas.openxmlformats.org/officeDocument/2006/relationships/slide" Target="slides/slide19.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8.xml"/><Relationship Id="rId11" Type="http://schemas.openxmlformats.org/officeDocument/2006/relationships/slide" Target="slides/slide24.xml"/><Relationship Id="rId5" Type="http://schemas.openxmlformats.org/officeDocument/2006/relationships/slide" Target="slides/slide15.xml"/><Relationship Id="rId10" Type="http://schemas.openxmlformats.org/officeDocument/2006/relationships/slide" Target="slides/slide22.xml"/><Relationship Id="rId4" Type="http://schemas.openxmlformats.org/officeDocument/2006/relationships/slide" Target="slides/slide14.xml"/><Relationship Id="rId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04250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50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1767DD8-3154-4F84-9C1A-8566B6B576FE}" type="slidenum">
              <a:rPr lang="el-GR" altLang="en-US"/>
              <a:pPr eaLnBrk="1" hangingPunct="1"/>
              <a:t>11</a:t>
            </a:fld>
            <a:endParaRPr lang="el-GR" altLang="en-US"/>
          </a:p>
        </p:txBody>
      </p:sp>
    </p:spTree>
    <p:extLst>
      <p:ext uri="{BB962C8B-B14F-4D97-AF65-F5344CB8AC3E}">
        <p14:creationId xmlns:p14="http://schemas.microsoft.com/office/powerpoint/2010/main" val="404362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2314234C-6340-4CA3-B155-550CF2905C39}" type="slidenum">
              <a:rPr lang="el-GR" altLang="en-US"/>
              <a:pPr eaLnBrk="1" hangingPunct="1"/>
              <a:t>12</a:t>
            </a:fld>
            <a:endParaRPr lang="el-GR" altLang="en-US"/>
          </a:p>
        </p:txBody>
      </p:sp>
    </p:spTree>
    <p:extLst>
      <p:ext uri="{BB962C8B-B14F-4D97-AF65-F5344CB8AC3E}">
        <p14:creationId xmlns:p14="http://schemas.microsoft.com/office/powerpoint/2010/main" val="208755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A80E6F54-507A-45BE-8B33-0FB5495C7A48}" type="slidenum">
              <a:rPr lang="el-GR" altLang="en-US"/>
              <a:pPr eaLnBrk="1" hangingPunct="1"/>
              <a:t>13</a:t>
            </a:fld>
            <a:endParaRPr lang="el-GR" altLang="en-US"/>
          </a:p>
        </p:txBody>
      </p:sp>
    </p:spTree>
    <p:extLst>
      <p:ext uri="{BB962C8B-B14F-4D97-AF65-F5344CB8AC3E}">
        <p14:creationId xmlns:p14="http://schemas.microsoft.com/office/powerpoint/2010/main" val="358401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9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D2753EC9-C415-45C4-BD41-6D624B870E44}" type="slidenum">
              <a:rPr lang="el-GR" altLang="en-US"/>
              <a:pPr eaLnBrk="1" hangingPunct="1"/>
              <a:t>14</a:t>
            </a:fld>
            <a:endParaRPr lang="el-GR" altLang="en-US"/>
          </a:p>
        </p:txBody>
      </p:sp>
    </p:spTree>
    <p:extLst>
      <p:ext uri="{BB962C8B-B14F-4D97-AF65-F5344CB8AC3E}">
        <p14:creationId xmlns:p14="http://schemas.microsoft.com/office/powerpoint/2010/main" val="175935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F014ABB3-A600-4FD6-A511-6FFFC8D665C5}" type="slidenum">
              <a:rPr lang="el-GR" altLang="en-US"/>
              <a:pPr eaLnBrk="1" hangingPunct="1"/>
              <a:t>15</a:t>
            </a:fld>
            <a:endParaRPr lang="el-GR" altLang="en-US"/>
          </a:p>
        </p:txBody>
      </p:sp>
    </p:spTree>
    <p:extLst>
      <p:ext uri="{BB962C8B-B14F-4D97-AF65-F5344CB8AC3E}">
        <p14:creationId xmlns:p14="http://schemas.microsoft.com/office/powerpoint/2010/main" val="175926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AFE97600-AF9F-4B2D-8298-F132E40D9E2F}" type="slidenum">
              <a:rPr lang="el-GR" altLang="en-US"/>
              <a:pPr eaLnBrk="1" hangingPunct="1"/>
              <a:t>16</a:t>
            </a:fld>
            <a:endParaRPr lang="el-GR" altLang="en-US"/>
          </a:p>
        </p:txBody>
      </p:sp>
    </p:spTree>
    <p:extLst>
      <p:ext uri="{BB962C8B-B14F-4D97-AF65-F5344CB8AC3E}">
        <p14:creationId xmlns:p14="http://schemas.microsoft.com/office/powerpoint/2010/main" val="327885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1136420-7630-45F0-80AD-51AEE4924128}" type="slidenum">
              <a:rPr lang="el-GR" altLang="en-US"/>
              <a:pPr eaLnBrk="1" hangingPunct="1"/>
              <a:t>17</a:t>
            </a:fld>
            <a:endParaRPr lang="el-GR" altLang="en-US"/>
          </a:p>
        </p:txBody>
      </p:sp>
    </p:spTree>
    <p:extLst>
      <p:ext uri="{BB962C8B-B14F-4D97-AF65-F5344CB8AC3E}">
        <p14:creationId xmlns:p14="http://schemas.microsoft.com/office/powerpoint/2010/main" val="30383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32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454F302-BA5A-4525-BA6C-6F9BAC593DE6}" type="slidenum">
              <a:rPr lang="el-GR" altLang="en-US"/>
              <a:pPr eaLnBrk="1" hangingPunct="1"/>
              <a:t>18</a:t>
            </a:fld>
            <a:endParaRPr lang="el-GR" altLang="en-US"/>
          </a:p>
        </p:txBody>
      </p:sp>
    </p:spTree>
    <p:extLst>
      <p:ext uri="{BB962C8B-B14F-4D97-AF65-F5344CB8AC3E}">
        <p14:creationId xmlns:p14="http://schemas.microsoft.com/office/powerpoint/2010/main" val="114903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D9569D12-96AB-42C4-BD02-A490DDCE1B2F}" type="slidenum">
              <a:rPr lang="el-GR" altLang="en-US"/>
              <a:pPr eaLnBrk="1" hangingPunct="1"/>
              <a:t>19</a:t>
            </a:fld>
            <a:endParaRPr lang="el-GR" altLang="en-US"/>
          </a:p>
        </p:txBody>
      </p:sp>
    </p:spTree>
    <p:extLst>
      <p:ext uri="{BB962C8B-B14F-4D97-AF65-F5344CB8AC3E}">
        <p14:creationId xmlns:p14="http://schemas.microsoft.com/office/powerpoint/2010/main" val="341841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798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5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84C9AA01-BBD3-4E2A-82B7-A78F88D33ABE}" type="slidenum">
              <a:rPr lang="el-GR" altLang="en-US"/>
              <a:pPr eaLnBrk="1" hangingPunct="1"/>
              <a:t>20</a:t>
            </a:fld>
            <a:endParaRPr lang="el-GR" altLang="en-US"/>
          </a:p>
        </p:txBody>
      </p:sp>
    </p:spTree>
    <p:extLst>
      <p:ext uri="{BB962C8B-B14F-4D97-AF65-F5344CB8AC3E}">
        <p14:creationId xmlns:p14="http://schemas.microsoft.com/office/powerpoint/2010/main" val="2754297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63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CF374EA1-2FCE-42DC-95F7-D7F817CD8410}" type="slidenum">
              <a:rPr lang="el-GR" altLang="en-US"/>
              <a:pPr eaLnBrk="1" hangingPunct="1"/>
              <a:t>21</a:t>
            </a:fld>
            <a:endParaRPr lang="el-GR" altLang="en-US"/>
          </a:p>
        </p:txBody>
      </p:sp>
    </p:spTree>
    <p:extLst>
      <p:ext uri="{BB962C8B-B14F-4D97-AF65-F5344CB8AC3E}">
        <p14:creationId xmlns:p14="http://schemas.microsoft.com/office/powerpoint/2010/main" val="3528423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354270C-295B-4A1E-99F8-3B4E7D154547}" type="slidenum">
              <a:rPr lang="el-GR" altLang="en-US"/>
              <a:pPr eaLnBrk="1" hangingPunct="1"/>
              <a:t>22</a:t>
            </a:fld>
            <a:endParaRPr lang="el-GR" altLang="en-US"/>
          </a:p>
        </p:txBody>
      </p:sp>
    </p:spTree>
    <p:extLst>
      <p:ext uri="{BB962C8B-B14F-4D97-AF65-F5344CB8AC3E}">
        <p14:creationId xmlns:p14="http://schemas.microsoft.com/office/powerpoint/2010/main" val="2442108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5861F804-343C-49E1-8FF4-D67D4707509B}" type="slidenum">
              <a:rPr lang="el-GR" altLang="en-US"/>
              <a:pPr eaLnBrk="1" hangingPunct="1"/>
              <a:t>23</a:t>
            </a:fld>
            <a:endParaRPr lang="el-GR"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2017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9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6B34A9CA-3592-4A6C-A013-FCAA90FA64D8}" type="slidenum">
              <a:rPr lang="el-GR" altLang="en-US"/>
              <a:pPr eaLnBrk="1" hangingPunct="1"/>
              <a:t>24</a:t>
            </a:fld>
            <a:endParaRPr lang="el-GR" altLang="en-US"/>
          </a:p>
        </p:txBody>
      </p:sp>
    </p:spTree>
    <p:extLst>
      <p:ext uri="{BB962C8B-B14F-4D97-AF65-F5344CB8AC3E}">
        <p14:creationId xmlns:p14="http://schemas.microsoft.com/office/powerpoint/2010/main" val="3484142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391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983527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2983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7D80E4BD-3F2A-47E1-A3E7-62741C909DF8}" type="slidenum">
              <a:rPr lang="el-GR" altLang="en-US"/>
              <a:pPr eaLnBrk="1" hangingPunct="1"/>
              <a:t>3</a:t>
            </a:fld>
            <a:endParaRPr lang="el-GR" altLang="en-US"/>
          </a:p>
        </p:txBody>
      </p:sp>
    </p:spTree>
    <p:extLst>
      <p:ext uri="{BB962C8B-B14F-4D97-AF65-F5344CB8AC3E}">
        <p14:creationId xmlns:p14="http://schemas.microsoft.com/office/powerpoint/2010/main" val="135222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F62D69C-E7F3-48B8-AA99-E706A4308D66}" type="slidenum">
              <a:rPr lang="el-GR" altLang="en-US"/>
              <a:pPr eaLnBrk="1" hangingPunct="1"/>
              <a:t>4</a:t>
            </a:fld>
            <a:endParaRPr lang="el-GR" altLang="en-US"/>
          </a:p>
        </p:txBody>
      </p:sp>
    </p:spTree>
    <p:extLst>
      <p:ext uri="{BB962C8B-B14F-4D97-AF65-F5344CB8AC3E}">
        <p14:creationId xmlns:p14="http://schemas.microsoft.com/office/powerpoint/2010/main" val="258989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63FAA9E5-66D7-46B6-BCA8-C26DBA977522}" type="slidenum">
              <a:rPr lang="el-GR" altLang="en-US"/>
              <a:pPr eaLnBrk="1" hangingPunct="1"/>
              <a:t>5</a:t>
            </a:fld>
            <a:endParaRPr lang="el-GR" altLang="en-US"/>
          </a:p>
        </p:txBody>
      </p:sp>
      <p:sp>
        <p:nvSpPr>
          <p:cNvPr id="38915"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5309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E9C98FC2-BC14-4571-8E05-8439DAE4443C}" type="slidenum">
              <a:rPr lang="el-GR" altLang="en-US"/>
              <a:pPr eaLnBrk="1" hangingPunct="1"/>
              <a:t>6</a:t>
            </a:fld>
            <a:endParaRPr lang="el-GR" altLang="en-US"/>
          </a:p>
        </p:txBody>
      </p:sp>
    </p:spTree>
    <p:extLst>
      <p:ext uri="{BB962C8B-B14F-4D97-AF65-F5344CB8AC3E}">
        <p14:creationId xmlns:p14="http://schemas.microsoft.com/office/powerpoint/2010/main" val="340258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53241507-7657-45F2-8EBB-89DDBD755D10}" type="slidenum">
              <a:rPr lang="el-GR" altLang="en-US"/>
              <a:pPr eaLnBrk="1" hangingPunct="1"/>
              <a:t>7</a:t>
            </a:fld>
            <a:endParaRPr lang="el-GR" altLang="en-US"/>
          </a:p>
        </p:txBody>
      </p:sp>
    </p:spTree>
    <p:extLst>
      <p:ext uri="{BB962C8B-B14F-4D97-AF65-F5344CB8AC3E}">
        <p14:creationId xmlns:p14="http://schemas.microsoft.com/office/powerpoint/2010/main" val="407346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7AAB288C-A8B2-4D7D-8496-56E88492823D}" type="slidenum">
              <a:rPr lang="el-GR" altLang="en-US"/>
              <a:pPr eaLnBrk="1" hangingPunct="1"/>
              <a:t>8</a:t>
            </a:fld>
            <a:endParaRPr lang="el-GR" altLang="en-US"/>
          </a:p>
        </p:txBody>
      </p:sp>
    </p:spTree>
    <p:extLst>
      <p:ext uri="{BB962C8B-B14F-4D97-AF65-F5344CB8AC3E}">
        <p14:creationId xmlns:p14="http://schemas.microsoft.com/office/powerpoint/2010/main" val="190641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fld id="{1A0BFF8D-26DA-45E4-B32E-710D8ABE3CC8}" type="slidenum">
              <a:rPr lang="fr-FR" altLang="en-US"/>
              <a:pPr eaLnBrk="1" hangingPunct="1"/>
              <a:t>9</a:t>
            </a:fld>
            <a:endParaRPr lang="fr-FR" alt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902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617538"/>
            <a:ext cx="7793037"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1182688" y="2017713"/>
            <a:ext cx="3810000" cy="4114800"/>
          </a:xfrm>
        </p:spPr>
        <p:txBody>
          <a:bodyPr>
            <a:normAutofit/>
          </a:bodyPr>
          <a:lstStyle/>
          <a:p>
            <a:pPr lvl="0"/>
            <a:endParaRPr lang="el-GR" noProof="0"/>
          </a:p>
        </p:txBody>
      </p:sp>
      <p:sp>
        <p:nvSpPr>
          <p:cNvPr id="4" name="3 - Θέση κειμένου"/>
          <p:cNvSpPr>
            <a:spLocks noGrp="1"/>
          </p:cNvSpPr>
          <p:nvPr>
            <p:ph type="body" sz="half" idx="2"/>
          </p:nvPr>
        </p:nvSpPr>
        <p:spPr>
          <a:xfrm>
            <a:off x="5145088" y="2017713"/>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914400" y="6324600"/>
            <a:ext cx="1905000" cy="457200"/>
          </a:xfrm>
          <a:prstGeom prst="rect">
            <a:avLst/>
          </a:prstGeom>
        </p:spPr>
        <p:txBody>
          <a:bodyPr/>
          <a:lstStyle>
            <a:lvl1pPr>
              <a:defRPr/>
            </a:lvl1pPr>
          </a:lstStyle>
          <a:p>
            <a:endParaRPr lang="en-US" altLang="en-US"/>
          </a:p>
        </p:txBody>
      </p:sp>
      <p:sp>
        <p:nvSpPr>
          <p:cNvPr id="6" name="5 - Θέση υποσέλιδου"/>
          <p:cNvSpPr>
            <a:spLocks noGrp="1"/>
          </p:cNvSpPr>
          <p:nvPr>
            <p:ph type="ftr" sz="quarter" idx="11"/>
          </p:nvPr>
        </p:nvSpPr>
        <p:spPr>
          <a:xfrm>
            <a:off x="3352800" y="6324600"/>
            <a:ext cx="2895600" cy="457200"/>
          </a:xfrm>
          <a:prstGeom prst="rect">
            <a:avLst/>
          </a:prstGeom>
        </p:spPr>
        <p:txBody>
          <a:bodyPr/>
          <a:lstStyle>
            <a:lvl1pPr>
              <a:defRPr/>
            </a:lvl1pPr>
          </a:lstStyle>
          <a:p>
            <a:endParaRPr lang="en-US" altLang="en-US"/>
          </a:p>
        </p:txBody>
      </p:sp>
      <p:sp>
        <p:nvSpPr>
          <p:cNvPr id="7" name="6 - Θέση αριθμού διαφάνειας"/>
          <p:cNvSpPr>
            <a:spLocks noGrp="1"/>
          </p:cNvSpPr>
          <p:nvPr>
            <p:ph type="sldNum" sz="quarter" idx="12"/>
          </p:nvPr>
        </p:nvSpPr>
        <p:spPr>
          <a:xfrm>
            <a:off x="6781800" y="6324600"/>
            <a:ext cx="1905000" cy="457200"/>
          </a:xfrm>
          <a:prstGeom prst="rect">
            <a:avLst/>
          </a:prstGeom>
        </p:spPr>
        <p:txBody>
          <a:bodyPr/>
          <a:lstStyle>
            <a:lvl1pPr>
              <a:defRPr/>
            </a:lvl1pPr>
          </a:lstStyle>
          <a:p>
            <a:fld id="{17825F7F-CFC5-4A5B-8B3E-B1E62147EBA4}" type="slidenum">
              <a:rPr lang="el-GR" altLang="en-US"/>
              <a:pPr/>
              <a:t>‹#›</a:t>
            </a:fld>
            <a:endParaRPr lang="el-GR" altLang="en-US"/>
          </a:p>
        </p:txBody>
      </p:sp>
    </p:spTree>
    <p:extLst>
      <p:ext uri="{BB962C8B-B14F-4D97-AF65-F5344CB8AC3E}">
        <p14:creationId xmlns:p14="http://schemas.microsoft.com/office/powerpoint/2010/main" val="277913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Φύση </a:t>
            </a:r>
            <a:r>
              <a:rPr lang="el-GR" sz="1000" kern="1200" dirty="0" smtClean="0">
                <a:solidFill>
                  <a:srgbClr val="5075BC"/>
                </a:solidFill>
                <a:latin typeface="+mn-lt"/>
                <a:ea typeface="+mn-ea"/>
                <a:cs typeface="+mn-cs"/>
              </a:rPr>
              <a:t>των επιστημονικών εννοιών, επιστημονική μέθοδος, </a:t>
            </a:r>
            <a:r>
              <a:rPr lang="el-GR" sz="1000" kern="1200" dirty="0" err="1" smtClean="0">
                <a:solidFill>
                  <a:srgbClr val="5075BC"/>
                </a:solidFill>
                <a:latin typeface="+mn-lt"/>
                <a:ea typeface="+mn-ea"/>
                <a:cs typeface="+mn-cs"/>
              </a:rPr>
              <a:t>μοντελοποίηση</a:t>
            </a:r>
            <a:r>
              <a:rPr lang="el-GR" sz="1000" kern="1200" dirty="0" smtClean="0">
                <a:solidFill>
                  <a:srgbClr val="5075BC"/>
                </a:solidFill>
                <a:latin typeface="+mn-lt"/>
                <a:ea typeface="+mn-ea"/>
                <a:cs typeface="+mn-cs"/>
              </a:rPr>
              <a:t> και πειραματική προσέγγιση</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556345"/>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4</a:t>
            </a:r>
          </a:p>
          <a:p>
            <a:r>
              <a:rPr lang="el-GR" sz="2400" dirty="0"/>
              <a:t>Φύση των επιστημονικών εννοιών, επιστημονική μέθοδος, </a:t>
            </a:r>
            <a:r>
              <a:rPr lang="el-GR" sz="2400" dirty="0" err="1"/>
              <a:t>μοντελοποίηση</a:t>
            </a:r>
            <a:r>
              <a:rPr lang="el-GR" sz="2400" dirty="0"/>
              <a:t> και πειραματική προσέγγιση</a:t>
            </a:r>
            <a:endParaRPr lang="en-US" sz="2400" dirty="0"/>
          </a:p>
          <a:p>
            <a:endParaRPr lang="el-GR" sz="2800" dirty="0" smtClean="0">
              <a:solidFill>
                <a:srgbClr val="5075BC"/>
              </a:solidFill>
              <a:latin typeface="+mj-lt"/>
              <a:ea typeface="+mj-ea"/>
              <a:cs typeface="+mj-cs"/>
            </a:endParaRPr>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a:bodyPr>
          <a:lstStyle/>
          <a:p>
            <a:r>
              <a:rPr lang="el-GR" dirty="0"/>
              <a:t>Ερμηνεία </a:t>
            </a:r>
            <a:r>
              <a:rPr lang="el-GR" dirty="0" smtClean="0"/>
              <a:t>σχήματος, 2</a:t>
            </a:r>
            <a:endParaRPr lang="el-GR" dirty="0"/>
          </a:p>
        </p:txBody>
      </p:sp>
      <p:sp>
        <p:nvSpPr>
          <p:cNvPr id="3" name="Θέση περιεχομένου 2"/>
          <p:cNvSpPr>
            <a:spLocks noGrp="1"/>
          </p:cNvSpPr>
          <p:nvPr>
            <p:ph idx="1"/>
          </p:nvPr>
        </p:nvSpPr>
        <p:spPr/>
        <p:txBody>
          <a:bodyPr>
            <a:normAutofit fontScale="55000" lnSpcReduction="20000"/>
          </a:bodyPr>
          <a:lstStyle/>
          <a:p>
            <a:pPr>
              <a:buFontTx/>
              <a:buChar char="•"/>
            </a:pPr>
            <a:r>
              <a:rPr lang="el-GR" altLang="en-US" sz="4400" dirty="0">
                <a:latin typeface="Arial" panose="020B0604020202020204" pitchFamily="34" charset="0"/>
              </a:rPr>
              <a:t>Το σχήμα, που προτείνεται από το </a:t>
            </a:r>
            <a:r>
              <a:rPr lang="el-GR" altLang="en-US" sz="4400" dirty="0" err="1">
                <a:latin typeface="Arial" panose="020B0604020202020204" pitchFamily="34" charset="0"/>
              </a:rPr>
              <a:t>Vergnaud</a:t>
            </a:r>
            <a:r>
              <a:rPr lang="el-GR" altLang="en-US" sz="4400" dirty="0">
                <a:latin typeface="Arial" panose="020B0604020202020204" pitchFamily="34" charset="0"/>
              </a:rPr>
              <a:t> (1987), εμπίπτει σε μια </a:t>
            </a:r>
            <a:r>
              <a:rPr lang="el-GR" altLang="en-US" sz="4400" dirty="0" err="1">
                <a:latin typeface="Arial" panose="020B0604020202020204" pitchFamily="34" charset="0"/>
              </a:rPr>
              <a:t>κονστρουκτιβιστική</a:t>
            </a:r>
            <a:r>
              <a:rPr lang="el-GR" altLang="en-US" sz="4400" dirty="0">
                <a:latin typeface="Arial" panose="020B0604020202020204" pitchFamily="34" charset="0"/>
              </a:rPr>
              <a:t> προσέγγιση και τονίζει ότι η  ανάπτυξη της γνώσης του υποκείμενου επιτυγχάνεται χάρη στις ενέργειές του και στη γνώση την οποία ήδη διαθέτει. </a:t>
            </a:r>
          </a:p>
          <a:p>
            <a:pPr>
              <a:buFontTx/>
              <a:buChar char="•"/>
            </a:pPr>
            <a:r>
              <a:rPr lang="el-GR" altLang="en-US" sz="4400" dirty="0">
                <a:latin typeface="Arial" panose="020B0604020202020204" pitchFamily="34" charset="0"/>
              </a:rPr>
              <a:t> Ο </a:t>
            </a:r>
            <a:r>
              <a:rPr lang="el-GR" altLang="en-US" sz="4400" dirty="0" err="1">
                <a:latin typeface="Arial" panose="020B0604020202020204" pitchFamily="34" charset="0"/>
              </a:rPr>
              <a:t>Vergnaud</a:t>
            </a:r>
            <a:r>
              <a:rPr lang="el-GR" altLang="en-US" sz="4400" dirty="0">
                <a:latin typeface="Arial" panose="020B0604020202020204" pitchFamily="34" charset="0"/>
              </a:rPr>
              <a:t> (1987), στο σχήμα αυτό, διακρίνει τρεις </a:t>
            </a:r>
            <a:r>
              <a:rPr lang="el-GR" altLang="en-US" sz="4400" dirty="0" err="1">
                <a:latin typeface="Arial" panose="020B0604020202020204" pitchFamily="34" charset="0"/>
              </a:rPr>
              <a:t>καταχωρητές</a:t>
            </a:r>
            <a:r>
              <a:rPr lang="el-GR" altLang="en-US" sz="4400" dirty="0">
                <a:latin typeface="Arial" panose="020B0604020202020204" pitchFamily="34" charset="0"/>
              </a:rPr>
              <a:t>: των ενεργειών πάνω στα αντικείμενα, των νοητικών αναπαραστάσεων και των συμβολικών αναπαραστάσεων. Οι νοητικές αναπαραστάσεις είναι οι γνωστικές δομές που το υποκείμενο δημιουργεί για να λάβει υπόψη του τις κανονικότητες που μαθαίνει, ξεκινώντας από τις ενέργειές του. Αυτές οι νοητικές αναπαραστάσεις κατευθύνουν τις δραστηριότητες του υποκειμένου. </a:t>
            </a:r>
            <a:endParaRPr lang="fr-FR" altLang="en-US" sz="4400" dirty="0">
              <a:latin typeface="Arial" panose="020B0604020202020204" pitchFamily="34" charset="0"/>
            </a:endParaRPr>
          </a:p>
          <a:p>
            <a:pPr marL="0" indent="0">
              <a:buNone/>
            </a:pPr>
            <a:endParaRPr lang="el-GR" sz="4400" dirty="0" smtClean="0"/>
          </a:p>
        </p:txBody>
      </p:sp>
    </p:spTree>
    <p:extLst>
      <p:ext uri="{BB962C8B-B14F-4D97-AF65-F5344CB8AC3E}">
        <p14:creationId xmlns:p14="http://schemas.microsoft.com/office/powerpoint/2010/main" val="347153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vert="horz" lIns="91440" tIns="45720" rIns="91440" bIns="45720" rtlCol="0" anchor="ctr">
            <a:normAutofit/>
          </a:bodyPr>
          <a:lstStyle/>
          <a:p>
            <a:r>
              <a:rPr lang="el-GR" altLang="en-US" dirty="0"/>
              <a:t>Παρατήρηση</a:t>
            </a:r>
          </a:p>
        </p:txBody>
      </p:sp>
      <p:sp>
        <p:nvSpPr>
          <p:cNvPr id="18435" name="Rectangle 3"/>
          <p:cNvSpPr>
            <a:spLocks noGrp="1" noChangeArrowheads="1"/>
          </p:cNvSpPr>
          <p:nvPr>
            <p:ph idx="1"/>
          </p:nvPr>
        </p:nvSpPr>
        <p:spPr>
          <a:xfrm>
            <a:off x="464156" y="1556792"/>
            <a:ext cx="8229600" cy="4824536"/>
          </a:xfrm>
        </p:spPr>
        <p:txBody>
          <a:bodyPr>
            <a:normAutofit fontScale="92500" lnSpcReduction="10000"/>
          </a:bodyPr>
          <a:lstStyle/>
          <a:p>
            <a:pPr eaLnBrk="1" hangingPunct="1">
              <a:lnSpc>
                <a:spcPct val="90000"/>
              </a:lnSpc>
            </a:pPr>
            <a:r>
              <a:rPr lang="el-GR" altLang="en-US" sz="2600" b="1" dirty="0" smtClean="0"/>
              <a:t>Συλλογή πληροφοριών </a:t>
            </a:r>
            <a:r>
              <a:rPr lang="el-GR" altLang="en-US" sz="2600" dirty="0" smtClean="0"/>
              <a:t>μέσω των αισθήσεων για τις ιδιότητες των σωμάτων ή φαινομένων. Διεύρυνση εμπειριών. Ομοιότητες-διαφορές, σύγκριση αλλαγών. Συνοχή και ακολουθία (επαγωγή). Ελεύθερη παρατήρηση, καθοδηγούμενη. Απλά όργανα. Χρήση όλων των αισθήσεων διαδοχικά. Ίδιο αντικείμενο, διαφορετικές γωνίες / χρόνοι.</a:t>
            </a:r>
          </a:p>
          <a:p>
            <a:pPr eaLnBrk="1" hangingPunct="1">
              <a:lnSpc>
                <a:spcPct val="80000"/>
              </a:lnSpc>
            </a:pPr>
            <a:r>
              <a:rPr lang="el-GR" altLang="en-US" sz="2600" b="1" dirty="0" smtClean="0"/>
              <a:t>Παρατηρούμε τα φαινόμενα </a:t>
            </a:r>
            <a:r>
              <a:rPr lang="el-GR" altLang="en-US" sz="2600" dirty="0" smtClean="0"/>
              <a:t>που επαναλαμβάνονται και αναγνωρίζουμε ότι κάτι συμβαίνει. Διαμορφώνουμε ερωτήματα και επιλέγουμε αυτά που κατά την κρίση μας θα μπορούσαν να απαντηθούν. Συλλέγουμε πληροφορίες. Ανταλλάζουμε απόψεις  </a:t>
            </a:r>
          </a:p>
          <a:p>
            <a:pPr eaLnBrk="1" hangingPunct="1">
              <a:lnSpc>
                <a:spcPct val="80000"/>
              </a:lnSpc>
            </a:pPr>
            <a:r>
              <a:rPr lang="el-GR" altLang="en-US" sz="2600" b="1" dirty="0" smtClean="0"/>
              <a:t>Ερμηνεία παρατήρησης. </a:t>
            </a:r>
            <a:r>
              <a:rPr lang="el-GR" altLang="en-US" sz="2600" dirty="0" smtClean="0"/>
              <a:t>Λογική αιτιολόγηση των όσων παρατηρούμε. Σύνθεση βιωμάτων και πληροφοριών. Πλήθος παρατηρήσεων και ατόμων – αξιοπιστία. Παρότρυνση με ερωτήσεις για ερμηνεία, σύγκριση.</a:t>
            </a:r>
          </a:p>
          <a:p>
            <a:pPr eaLnBrk="1" hangingPunct="1">
              <a:lnSpc>
                <a:spcPct val="80000"/>
              </a:lnSpc>
            </a:pPr>
            <a:endParaRPr lang="el-GR" altLang="en-US" sz="2600" dirty="0" smtClean="0"/>
          </a:p>
          <a:p>
            <a:pPr eaLnBrk="1" hangingPunct="1">
              <a:lnSpc>
                <a:spcPct val="90000"/>
              </a:lnSpc>
            </a:pPr>
            <a:endParaRPr lang="el-GR" altLang="en-US" sz="2600" dirty="0" smtClean="0"/>
          </a:p>
        </p:txBody>
      </p:sp>
    </p:spTree>
    <p:extLst>
      <p:ext uri="{BB962C8B-B14F-4D97-AF65-F5344CB8AC3E}">
        <p14:creationId xmlns:p14="http://schemas.microsoft.com/office/powerpoint/2010/main" val="301695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Υπόθεση</a:t>
            </a:r>
            <a:endParaRPr lang="en-US" dirty="0"/>
          </a:p>
        </p:txBody>
      </p:sp>
      <p:sp>
        <p:nvSpPr>
          <p:cNvPr id="9218" name="Rectangle 2"/>
          <p:cNvSpPr>
            <a:spLocks noGrp="1" noChangeArrowheads="1"/>
          </p:cNvSpPr>
          <p:nvPr>
            <p:ph idx="1"/>
          </p:nvPr>
        </p:nvSpPr>
        <p:spPr/>
        <p:txBody>
          <a:bodyPr>
            <a:normAutofit lnSpcReduction="10000"/>
          </a:bodyPr>
          <a:lstStyle/>
          <a:p>
            <a:pPr eaLnBrk="1" hangingPunct="1">
              <a:lnSpc>
                <a:spcPct val="80000"/>
              </a:lnSpc>
            </a:pPr>
            <a:r>
              <a:rPr lang="el-GR" altLang="en-US" sz="2800" b="1" dirty="0" smtClean="0"/>
              <a:t>Διατύπωση υπόθεσης. </a:t>
            </a:r>
            <a:r>
              <a:rPr lang="el-GR" altLang="en-US" sz="2800" dirty="0" smtClean="0"/>
              <a:t>Πιθανή εξήγηση ή θεωρία για ένα φαινόμενο προς διερεύνηση. Προσωρινή, δοκιμαστική θεωρία. Νόμος, ή απόρριψη; Απαντά στην ερώτηση: ‘Γιατί συμβαίνει;’ Αναγνώριση σχέσεων μεταξύ μεταβλητών. Αποσαφήνιση και καθορισμός </a:t>
            </a:r>
            <a:r>
              <a:rPr lang="el-GR" altLang="en-US" sz="2800" dirty="0" err="1" smtClean="0"/>
              <a:t>αιτιακών</a:t>
            </a:r>
            <a:r>
              <a:rPr lang="el-GR" altLang="en-US" sz="2800" dirty="0" smtClean="0"/>
              <a:t> σχέσεων. Τροποποίηση.</a:t>
            </a:r>
          </a:p>
          <a:p>
            <a:pPr eaLnBrk="1" hangingPunct="1">
              <a:lnSpc>
                <a:spcPct val="90000"/>
              </a:lnSpc>
            </a:pPr>
            <a:r>
              <a:rPr lang="el-GR" altLang="en-US" sz="2800" dirty="0" smtClean="0"/>
              <a:t>Διατυπώνουμε μια υποθετική εξήγηση, την ποιο πιθανή, με βάση τα δεδομένα μας</a:t>
            </a:r>
          </a:p>
          <a:p>
            <a:pPr eaLnBrk="1" hangingPunct="1">
              <a:lnSpc>
                <a:spcPct val="90000"/>
              </a:lnSpc>
            </a:pPr>
            <a:r>
              <a:rPr lang="el-GR" altLang="en-US" sz="2800" dirty="0" smtClean="0"/>
              <a:t>Προσπαθούμε να ελέγξουμε την ορθότητά της επιστημονικά</a:t>
            </a:r>
          </a:p>
          <a:p>
            <a:pPr eaLnBrk="1" hangingPunct="1">
              <a:lnSpc>
                <a:spcPct val="90000"/>
              </a:lnSpc>
            </a:pPr>
            <a:r>
              <a:rPr lang="el-GR" altLang="en-US" sz="2800" dirty="0" smtClean="0"/>
              <a:t>Έχουμε πάντα υπόψη μας ότι η υπόθεση μπορεί να αποδειχθεί ότι είναι λανθασμένη</a:t>
            </a:r>
          </a:p>
          <a:p>
            <a:pPr eaLnBrk="1" hangingPunct="1">
              <a:lnSpc>
                <a:spcPct val="80000"/>
              </a:lnSpc>
            </a:pPr>
            <a:endParaRPr lang="el-GR" altLang="en-US" sz="3100" dirty="0" smtClean="0"/>
          </a:p>
          <a:p>
            <a:pPr eaLnBrk="1" hangingPunct="1">
              <a:lnSpc>
                <a:spcPct val="80000"/>
              </a:lnSpc>
            </a:pPr>
            <a:endParaRPr lang="el-GR" altLang="en-US" sz="2400" dirty="0" smtClean="0"/>
          </a:p>
        </p:txBody>
      </p:sp>
    </p:spTree>
    <p:extLst>
      <p:ext uri="{BB962C8B-B14F-4D97-AF65-F5344CB8AC3E}">
        <p14:creationId xmlns:p14="http://schemas.microsoft.com/office/powerpoint/2010/main" val="2815648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Πείραμα</a:t>
            </a:r>
            <a:endParaRPr lang="en-US" dirty="0"/>
          </a:p>
        </p:txBody>
      </p:sp>
      <p:sp>
        <p:nvSpPr>
          <p:cNvPr id="20482" name="Rectangle 2"/>
          <p:cNvSpPr>
            <a:spLocks noGrp="1" noChangeArrowheads="1"/>
          </p:cNvSpPr>
          <p:nvPr>
            <p:ph idx="1"/>
          </p:nvPr>
        </p:nvSpPr>
        <p:spPr>
          <a:xfrm>
            <a:off x="251520" y="1556792"/>
            <a:ext cx="8229600" cy="4525963"/>
          </a:xfrm>
        </p:spPr>
        <p:txBody>
          <a:bodyPr/>
          <a:lstStyle/>
          <a:p>
            <a:pPr lvl="1"/>
            <a:r>
              <a:rPr lang="el-GR" altLang="en-US" sz="2400" b="1" dirty="0" smtClean="0"/>
              <a:t>Σχεδιασμός Πειράματος. </a:t>
            </a:r>
            <a:r>
              <a:rPr lang="el-GR" altLang="en-US" sz="2400" dirty="0" smtClean="0"/>
              <a:t>Σχεδιάζουμε ένα πείραμα ή μια σειρά πειραμάτων που θα μας επιτρέψουν να ελέγξουμε την ορθότητα ή μη της υπόθεσής μας. Χρησιμοποιούμε ομάδες ελέγχου</a:t>
            </a:r>
          </a:p>
          <a:p>
            <a:pPr lvl="1">
              <a:lnSpc>
                <a:spcPct val="90000"/>
              </a:lnSpc>
            </a:pPr>
            <a:r>
              <a:rPr lang="el-GR" altLang="en-US" sz="2400" b="1" dirty="0" smtClean="0"/>
              <a:t>Πρόβλεψη.</a:t>
            </a:r>
            <a:r>
              <a:rPr lang="el-GR" altLang="en-US" sz="2400" dirty="0" smtClean="0"/>
              <a:t> Περιγραφή του τι αναμένουμε να συμβεί με βάση εμπειρίες και θεωρίες. Δεν αποβλέπει στην εξήγηση φαινομένων (υπόθεση). Απαντά στην ερώτηση: ‘τι θα συμβεί αν…’. Ανάπτυξη σκεπτικού. Καταγραφή και σύγκριση αργότερα με τα αποτελέσματα. Ποιο πείραμα είναι κατάλληλο για να ελέγξουμε μια πρόβλεψη;</a:t>
            </a:r>
          </a:p>
          <a:p>
            <a:pPr lvl="1">
              <a:lnSpc>
                <a:spcPct val="90000"/>
              </a:lnSpc>
            </a:pPr>
            <a:r>
              <a:rPr lang="el-GR" altLang="en-US" sz="2400" b="1" dirty="0" smtClean="0"/>
              <a:t>Διεξαγωγή Πειράματος. </a:t>
            </a:r>
            <a:r>
              <a:rPr lang="el-GR" altLang="en-US" sz="2400" dirty="0" smtClean="0"/>
              <a:t>Κάνουμε τα πειράματα, συλλέγουμε και καταγράφουμε προσεκτικά τα δεδομένα</a:t>
            </a:r>
          </a:p>
          <a:p>
            <a:pPr eaLnBrk="1" hangingPunct="1">
              <a:lnSpc>
                <a:spcPct val="90000"/>
              </a:lnSpc>
            </a:pPr>
            <a:endParaRPr lang="el-GR" altLang="en-US" sz="2600" dirty="0" smtClean="0"/>
          </a:p>
          <a:p>
            <a:pPr eaLnBrk="1" hangingPunct="1">
              <a:lnSpc>
                <a:spcPct val="90000"/>
              </a:lnSpc>
            </a:pPr>
            <a:endParaRPr lang="el-GR" altLang="en-US" sz="2600" dirty="0" smtClean="0"/>
          </a:p>
        </p:txBody>
      </p:sp>
    </p:spTree>
    <p:extLst>
      <p:ext uri="{BB962C8B-B14F-4D97-AF65-F5344CB8AC3E}">
        <p14:creationId xmlns:p14="http://schemas.microsoft.com/office/powerpoint/2010/main" val="1494743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Ερμηνεία </a:t>
            </a:r>
            <a:endParaRPr lang="en-US" dirty="0"/>
          </a:p>
        </p:txBody>
      </p:sp>
      <p:sp>
        <p:nvSpPr>
          <p:cNvPr id="21506" name="Rectangle 2"/>
          <p:cNvSpPr>
            <a:spLocks noGrp="1" noChangeArrowheads="1"/>
          </p:cNvSpPr>
          <p:nvPr>
            <p:ph idx="1"/>
          </p:nvPr>
        </p:nvSpPr>
        <p:spPr/>
        <p:txBody>
          <a:bodyPr>
            <a:normAutofit fontScale="92500" lnSpcReduction="10000"/>
          </a:bodyPr>
          <a:lstStyle/>
          <a:p>
            <a:pPr eaLnBrk="1" hangingPunct="1">
              <a:lnSpc>
                <a:spcPct val="90000"/>
              </a:lnSpc>
            </a:pPr>
            <a:r>
              <a:rPr lang="el-GR" altLang="en-US" sz="2600" b="1" dirty="0" smtClean="0"/>
              <a:t>Αναγνώριση και έλεγχος μεταβλητών. </a:t>
            </a:r>
            <a:r>
              <a:rPr lang="el-GR" altLang="en-US" sz="2600" dirty="0" smtClean="0"/>
              <a:t>Παράγοντες που μεταβάλλονται και επηρεάζουν ένα φαινόμενο. Διατήρηση και αλλαγή μεταβλητών. Ανεξάρτητες, εξαρτημένες και ελεγχόμενες (σταθερές) μεταβλητές.</a:t>
            </a:r>
          </a:p>
          <a:p>
            <a:pPr eaLnBrk="1" hangingPunct="1">
              <a:lnSpc>
                <a:spcPct val="90000"/>
              </a:lnSpc>
            </a:pPr>
            <a:r>
              <a:rPr lang="el-GR" altLang="en-US" sz="2600" b="1" dirty="0" smtClean="0"/>
              <a:t>Ερμηνεία δεδομένων και εξαγωγή συμπερασμάτων.</a:t>
            </a:r>
            <a:r>
              <a:rPr lang="el-GR" altLang="en-US" sz="2600" dirty="0" smtClean="0"/>
              <a:t> Επεξεργασία, συγκρίσεις, εύρεση σχέσεων και μοτίβων. Σχέση με άλλες δεξιότητες (ταξινόμηση, επικοινωνία, πρόβλεψη, υπόθεση). Οργάνωση και ερμηνεία δεδομένων. Εντοπισμός σχέσεων που επαναλαμβάνονται. Επαλήθευση ή απόρριψη υποθέσεων.</a:t>
            </a:r>
          </a:p>
          <a:p>
            <a:pPr eaLnBrk="1" hangingPunct="1">
              <a:lnSpc>
                <a:spcPct val="90000"/>
              </a:lnSpc>
            </a:pPr>
            <a:r>
              <a:rPr lang="el-GR" altLang="en-US" sz="2600" b="1" dirty="0" smtClean="0"/>
              <a:t>Αναλύουμε και ερμηνεύουμε </a:t>
            </a:r>
            <a:r>
              <a:rPr lang="el-GR" altLang="en-US" sz="2600" dirty="0" smtClean="0"/>
              <a:t>τα δεδομένα που συγκεντρώσαμε από τα πειράματα, συνεκτιμώντας και την προηγούμενη γνώση, αν υπάρχει, για το θέμα που μελετάμε</a:t>
            </a:r>
          </a:p>
          <a:p>
            <a:pPr eaLnBrk="1" hangingPunct="1">
              <a:lnSpc>
                <a:spcPct val="90000"/>
              </a:lnSpc>
            </a:pPr>
            <a:endParaRPr lang="el-GR" altLang="en-US" sz="2600" dirty="0" smtClean="0"/>
          </a:p>
        </p:txBody>
      </p:sp>
    </p:spTree>
    <p:extLst>
      <p:ext uri="{BB962C8B-B14F-4D97-AF65-F5344CB8AC3E}">
        <p14:creationId xmlns:p14="http://schemas.microsoft.com/office/powerpoint/2010/main" val="3434492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Ταξινόμηση – </a:t>
            </a:r>
            <a:r>
              <a:rPr lang="el-GR" dirty="0" err="1"/>
              <a:t>Μοντελοποίηση</a:t>
            </a:r>
            <a:r>
              <a:rPr lang="el-GR" dirty="0"/>
              <a:t> </a:t>
            </a:r>
            <a:r>
              <a:rPr lang="el-GR" dirty="0"/>
              <a:t>– Επικοινωνία </a:t>
            </a:r>
            <a:endParaRPr lang="en-US" dirty="0"/>
          </a:p>
        </p:txBody>
      </p:sp>
      <p:sp>
        <p:nvSpPr>
          <p:cNvPr id="7171" name="Rectangle 3"/>
          <p:cNvSpPr>
            <a:spLocks noGrp="1" noChangeArrowheads="1"/>
          </p:cNvSpPr>
          <p:nvPr>
            <p:ph idx="1"/>
          </p:nvPr>
        </p:nvSpPr>
        <p:spPr>
          <a:xfrm>
            <a:off x="464156" y="1711349"/>
            <a:ext cx="8229600" cy="4525963"/>
          </a:xfrm>
        </p:spPr>
        <p:txBody>
          <a:bodyPr>
            <a:normAutofit fontScale="92500"/>
          </a:bodyPr>
          <a:lstStyle/>
          <a:p>
            <a:pPr>
              <a:lnSpc>
                <a:spcPct val="80000"/>
              </a:lnSpc>
            </a:pPr>
            <a:r>
              <a:rPr lang="el-GR" altLang="en-US" sz="2600" b="1" dirty="0" smtClean="0"/>
              <a:t>Ταξινόμηση – Μέτρηση. </a:t>
            </a:r>
            <a:r>
              <a:rPr lang="el-GR" altLang="en-US" sz="2600" dirty="0" smtClean="0"/>
              <a:t>Οργάνωση δεδομένων με χρήση κριτηρίων. Ομαδοποίηση, </a:t>
            </a:r>
            <a:r>
              <a:rPr lang="el-GR" altLang="en-US" sz="2600" dirty="0" err="1" smtClean="0"/>
              <a:t>σειροθέτηση</a:t>
            </a:r>
            <a:r>
              <a:rPr lang="el-GR" altLang="en-US" sz="2600" dirty="0" smtClean="0"/>
              <a:t>, οργάνωση σύνθετων δομών. Κριτήρια: μορφολογικά, λειτουργικά, ιδιότητες, λογικές σχέσεις. Υποδιαιρέσεις.</a:t>
            </a:r>
          </a:p>
          <a:p>
            <a:pPr eaLnBrk="1" hangingPunct="1">
              <a:lnSpc>
                <a:spcPct val="80000"/>
              </a:lnSpc>
            </a:pPr>
            <a:r>
              <a:rPr lang="el-GR" altLang="en-US" sz="2600" b="1" dirty="0" smtClean="0"/>
              <a:t>Εύρεση της τιμής ενός μεγέθους </a:t>
            </a:r>
            <a:r>
              <a:rPr lang="el-GR" altLang="en-US" sz="2600" dirty="0" smtClean="0"/>
              <a:t>με τη χρήση μονάδας μέτρησης. </a:t>
            </a:r>
            <a:r>
              <a:rPr lang="el-GR" altLang="en-US" sz="2600" dirty="0" err="1" smtClean="0"/>
              <a:t>Καταλληλότητα</a:t>
            </a:r>
            <a:r>
              <a:rPr lang="el-GR" altLang="en-US" sz="2600" dirty="0" smtClean="0"/>
              <a:t> μονάδας; Σύγκριση αντικειμένων ως προς το ίδιο μέγεθος. Μη συμβατικές μονάδες (μπογιές, καλαμάκια). Ορθότητα και σταθερότητα. Καταγραφή.</a:t>
            </a:r>
          </a:p>
          <a:p>
            <a:pPr eaLnBrk="1" hangingPunct="1">
              <a:lnSpc>
                <a:spcPct val="70000"/>
              </a:lnSpc>
            </a:pPr>
            <a:r>
              <a:rPr lang="el-GR" altLang="en-US" sz="2600" b="1" dirty="0" err="1" smtClean="0"/>
              <a:t>Μοντελοποίηση</a:t>
            </a:r>
            <a:r>
              <a:rPr lang="el-GR" altLang="en-US" sz="2600" b="1" dirty="0" smtClean="0"/>
              <a:t> </a:t>
            </a:r>
          </a:p>
          <a:p>
            <a:pPr eaLnBrk="1" hangingPunct="1">
              <a:lnSpc>
                <a:spcPct val="70000"/>
              </a:lnSpc>
            </a:pPr>
            <a:r>
              <a:rPr lang="el-GR" altLang="en-US" sz="2600" b="1" dirty="0" smtClean="0"/>
              <a:t>Επικοινωνία. </a:t>
            </a:r>
            <a:r>
              <a:rPr lang="el-GR" altLang="en-US" sz="2600" dirty="0" smtClean="0"/>
              <a:t>Έκφραση και ανταλλαγή ιδεών, γνώσεων, ερωτημάτων. Αναδιαμόρφωση από το δέκτη. Περιγραφή του τι παρατηρούμε. Υποβολή ερωτήσεων. Εξηγήσεις. Συζήτηση εμπειριών. Καταγραφή και αναπαράσταση. Προφορική ανακοίνωση στην ομάδα. Διατύπωση λειτουργικού ορισμού.</a:t>
            </a:r>
          </a:p>
          <a:p>
            <a:pPr eaLnBrk="1" hangingPunct="1">
              <a:lnSpc>
                <a:spcPct val="80000"/>
              </a:lnSpc>
            </a:pPr>
            <a:endParaRPr lang="el-GR" altLang="en-US" sz="2600" b="1" dirty="0" smtClean="0"/>
          </a:p>
          <a:p>
            <a:pPr eaLnBrk="1" hangingPunct="1">
              <a:lnSpc>
                <a:spcPct val="80000"/>
              </a:lnSpc>
            </a:pPr>
            <a:endParaRPr lang="el-GR" altLang="en-US" sz="2600" b="1" dirty="0" smtClean="0"/>
          </a:p>
        </p:txBody>
      </p:sp>
    </p:spTree>
    <p:extLst>
      <p:ext uri="{BB962C8B-B14F-4D97-AF65-F5344CB8AC3E}">
        <p14:creationId xmlns:p14="http://schemas.microsoft.com/office/powerpoint/2010/main" val="4289270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Συμπεράσματα </a:t>
            </a:r>
            <a:endParaRPr lang="en-US" dirty="0"/>
          </a:p>
        </p:txBody>
      </p:sp>
      <p:sp>
        <p:nvSpPr>
          <p:cNvPr id="23554" name="2 - Θέση περιεχομένου"/>
          <p:cNvSpPr>
            <a:spLocks noGrp="1"/>
          </p:cNvSpPr>
          <p:nvPr>
            <p:ph idx="1"/>
          </p:nvPr>
        </p:nvSpPr>
        <p:spPr/>
        <p:txBody>
          <a:bodyPr>
            <a:normAutofit lnSpcReduction="10000"/>
          </a:bodyPr>
          <a:lstStyle/>
          <a:p>
            <a:pPr eaLnBrk="1" hangingPunct="1"/>
            <a:r>
              <a:rPr lang="el-GR" altLang="en-US" b="1" dirty="0" smtClean="0"/>
              <a:t>Συμπεράσματα. </a:t>
            </a:r>
            <a:r>
              <a:rPr lang="el-GR" altLang="en-US" sz="2600" dirty="0" smtClean="0"/>
              <a:t>Καταλήγουμε σε συμπεράσματα που μπορεί να δίνουν απάντηση στο αρχικό ερώτημα ή μπορεί να επιβάλλουν επανεξέταση του θέματος.</a:t>
            </a:r>
          </a:p>
          <a:p>
            <a:pPr eaLnBrk="1" hangingPunct="1"/>
            <a:endParaRPr lang="el-GR" altLang="en-US" dirty="0" smtClean="0"/>
          </a:p>
          <a:p>
            <a:pPr eaLnBrk="1" hangingPunct="1"/>
            <a:r>
              <a:rPr lang="el-GR" altLang="en-US" b="1" dirty="0" smtClean="0"/>
              <a:t>Μοντέλο/θεωρία. </a:t>
            </a:r>
            <a:r>
              <a:rPr lang="el-GR" altLang="en-US" sz="2600" dirty="0" smtClean="0"/>
              <a:t>Όταν οι παρατηρήσεις και τα πειράματα γίνονται από διαφορετικούς επιστήμονες και οδηγούν στα ίδια συμπεράσματα (επιστημονική εγκυρότητα) τότε είναι δυνατόν να προκύψει ένα μοντέλο/μια θεωρία που έχει ισχύ μέχρι να διαψευσθεί από κάποιο/α άλλο/η μοντέλο/θεωρία.</a:t>
            </a:r>
          </a:p>
          <a:p>
            <a:pPr eaLnBrk="1" hangingPunct="1"/>
            <a:endParaRPr lang="el-GR" altLang="en-US" dirty="0" smtClean="0"/>
          </a:p>
        </p:txBody>
      </p:sp>
    </p:spTree>
    <p:extLst>
      <p:ext uri="{BB962C8B-B14F-4D97-AF65-F5344CB8AC3E}">
        <p14:creationId xmlns:p14="http://schemas.microsoft.com/office/powerpoint/2010/main" val="3482366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8"/>
          <p:cNvSpPr>
            <a:spLocks noChangeArrowheads="1"/>
          </p:cNvSpPr>
          <p:nvPr/>
        </p:nvSpPr>
        <p:spPr bwMode="auto">
          <a:xfrm rot="10800000" flipV="1">
            <a:off x="448022" y="5500688"/>
            <a:ext cx="65722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l-GR" altLang="en-US" sz="900" dirty="0"/>
              <a:t/>
            </a:r>
            <a:br>
              <a:rPr lang="el-GR" altLang="en-US" sz="900" dirty="0"/>
            </a:br>
            <a:endParaRPr lang="el-GR" altLang="en-US" dirty="0"/>
          </a:p>
          <a:p>
            <a:r>
              <a:rPr lang="en-US" altLang="en-US" sz="1000" b="1" dirty="0"/>
              <a:t>Figure 2.  A general theoretical framework for the inquiry-based and modelling-based psychological approach (</a:t>
            </a:r>
            <a:r>
              <a:rPr lang="en-US" altLang="en-US" sz="1000" b="1" dirty="0" err="1"/>
              <a:t>Smyrnaiou</a:t>
            </a:r>
            <a:r>
              <a:rPr lang="en-US" altLang="en-US" sz="1000" b="1" dirty="0"/>
              <a:t> &amp; </a:t>
            </a:r>
            <a:r>
              <a:rPr lang="en-US" altLang="en-US" sz="1000" b="1" dirty="0" err="1"/>
              <a:t>Dimitracopoulou</a:t>
            </a:r>
            <a:r>
              <a:rPr lang="en-US" altLang="en-US" sz="1000" b="1" dirty="0"/>
              <a:t>, 2007)</a:t>
            </a:r>
            <a:endParaRPr lang="el-GR" altLang="en-US" sz="900" b="1" dirty="0"/>
          </a:p>
          <a:p>
            <a:endParaRPr lang="el-GR" altLang="en-US" dirty="0"/>
          </a:p>
        </p:txBody>
      </p:sp>
      <p:pic>
        <p:nvPicPr>
          <p:cNvPr id="24579" name="37 - Εικόνα" descr="Σχήμα: A general theoretical framework for the inquiry-based and modelling-based psychological approach (Smyrnaiou &amp; Dimitracopoulou, 2007)&#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292" y="1162397"/>
            <a:ext cx="8612188" cy="4714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7"/>
            <a:ext cx="8229600" cy="994123"/>
          </a:xfrm>
        </p:spPr>
        <p:txBody>
          <a:bodyPr vert="horz" lIns="91440" tIns="45720" rIns="91440" bIns="45720" rtlCol="0" anchor="ctr">
            <a:normAutofit/>
          </a:bodyPr>
          <a:lstStyle/>
          <a:p>
            <a:r>
              <a:rPr lang="en-US" dirty="0">
                <a:solidFill>
                  <a:srgbClr val="5075BC"/>
                </a:solidFill>
              </a:rPr>
              <a:t>Theoretical framework </a:t>
            </a:r>
            <a:endParaRPr lang="en-US" dirty="0">
              <a:solidFill>
                <a:srgbClr val="5075BC"/>
              </a:solidFill>
            </a:endParaRPr>
          </a:p>
        </p:txBody>
      </p:sp>
    </p:spTree>
    <p:extLst>
      <p:ext uri="{BB962C8B-B14F-4D97-AF65-F5344CB8AC3E}">
        <p14:creationId xmlns:p14="http://schemas.microsoft.com/office/powerpoint/2010/main" val="2533757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fontScale="90000"/>
          </a:bodyPr>
          <a:lstStyle/>
          <a:p>
            <a:r>
              <a:rPr lang="el-GR" dirty="0"/>
              <a:t>Τα εργαλεία των διδακτικών προσεγγίσεων</a:t>
            </a:r>
            <a:endParaRPr lang="en-US" dirty="0"/>
          </a:p>
        </p:txBody>
      </p:sp>
      <p:sp>
        <p:nvSpPr>
          <p:cNvPr id="12290" name="Rectangle 2"/>
          <p:cNvSpPr>
            <a:spLocks noGrp="1" noChangeArrowheads="1"/>
          </p:cNvSpPr>
          <p:nvPr>
            <p:ph idx="1"/>
          </p:nvPr>
        </p:nvSpPr>
        <p:spPr>
          <a:xfrm>
            <a:off x="464156" y="1711349"/>
            <a:ext cx="8229600" cy="4525963"/>
          </a:xfrm>
        </p:spPr>
        <p:txBody>
          <a:bodyPr>
            <a:normAutofit lnSpcReduction="10000"/>
          </a:bodyPr>
          <a:lstStyle/>
          <a:p>
            <a:pPr eaLnBrk="1" hangingPunct="1"/>
            <a:r>
              <a:rPr lang="el-GR" altLang="en-US" sz="2600" dirty="0" smtClean="0"/>
              <a:t>Για να επιτευχθεί καλύτερο μαθησιακό αποτέλεσμα στη διδασκαλία χρησιμοποιούνται ή εργαλεία για τις διδακτικές προσεγγίσεις όπως οι ερωτήσεις, οι σωκρατικοί διάλογοι, οι μεταφορές, οι αναλογίες, η λύση των προβλημάτων, η γνωστική σύγκρουση, εννοιολογικοί χάρτες, το δραματικό παιχνίδι, η προσομοίωση στον ηλεκτρονικό υπολογιστή κλπ.</a:t>
            </a:r>
          </a:p>
          <a:p>
            <a:pPr eaLnBrk="1" hangingPunct="1"/>
            <a:r>
              <a:rPr lang="el-GR" altLang="en-US" sz="2600" b="1" dirty="0" smtClean="0"/>
              <a:t>Οι ερωτήσεις </a:t>
            </a:r>
            <a:r>
              <a:rPr lang="el-GR" altLang="en-US" sz="2600" dirty="0" smtClean="0"/>
              <a:t>θεωρούνται εργαλεία που έχουν ως στόχο την ανάδυση των απόψεων των  μαθητών. Απευθύνονται σ' όλους τους μαθητές, και αποτελούν μια προέκταση της φάσης του προσανατολισμού.</a:t>
            </a:r>
          </a:p>
          <a:p>
            <a:pPr eaLnBrk="1" hangingPunct="1"/>
            <a:endParaRPr lang="el-GR" altLang="en-US" sz="2600" dirty="0" smtClean="0"/>
          </a:p>
          <a:p>
            <a:pPr eaLnBrk="1" hangingPunct="1"/>
            <a:endParaRPr lang="el-GR" altLang="en-US" sz="2600" dirty="0" smtClean="0"/>
          </a:p>
          <a:p>
            <a:pPr eaLnBrk="1" hangingPunct="1"/>
            <a:endParaRPr lang="el-GR" altLang="en-US" sz="2600" dirty="0" smtClean="0"/>
          </a:p>
        </p:txBody>
      </p:sp>
    </p:spTree>
    <p:extLst>
      <p:ext uri="{BB962C8B-B14F-4D97-AF65-F5344CB8AC3E}">
        <p14:creationId xmlns:p14="http://schemas.microsoft.com/office/powerpoint/2010/main" val="3261851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Τα εργαλεία των διδακτικών </a:t>
            </a:r>
            <a:r>
              <a:rPr lang="el-GR" dirty="0"/>
              <a:t>προσεγγίσεων, 2</a:t>
            </a:r>
            <a:endParaRPr lang="en-US" dirty="0"/>
          </a:p>
        </p:txBody>
      </p:sp>
      <p:sp>
        <p:nvSpPr>
          <p:cNvPr id="13314" name="Rectangle 2"/>
          <p:cNvSpPr>
            <a:spLocks noGrp="1" noChangeArrowheads="1"/>
          </p:cNvSpPr>
          <p:nvPr>
            <p:ph idx="1"/>
          </p:nvPr>
        </p:nvSpPr>
        <p:spPr>
          <a:xfrm>
            <a:off x="464156" y="1711349"/>
            <a:ext cx="8229600" cy="4525963"/>
          </a:xfrm>
        </p:spPr>
        <p:txBody>
          <a:bodyPr>
            <a:normAutofit lnSpcReduction="10000"/>
          </a:bodyPr>
          <a:lstStyle/>
          <a:p>
            <a:pPr>
              <a:lnSpc>
                <a:spcPct val="80000"/>
              </a:lnSpc>
            </a:pPr>
            <a:r>
              <a:rPr lang="el-GR" altLang="en-US" sz="2400" b="1" dirty="0" smtClean="0"/>
              <a:t>Οι σωκρατικοί διάλογοι. </a:t>
            </a:r>
            <a:r>
              <a:rPr lang="el-GR" altLang="en-US" sz="2400" dirty="0" smtClean="0"/>
              <a:t>Ο Σωκράτης, στην προσπάθεια του να εκμαιεύσει τις απόψεις των μαθητών εισήγαγε το διάλογο. Άφηνε τους συνομιλητές του να ομιλούν και μετά ρωτούσε. Με τον τρόπο αυτό διευκόλυνε τη διαπίστωση των αντιφάσεων των συνομιλητών του. Στο σωκρατικό μοντέλο ο δάσκαλος κατανοεί τις απόψεις του μαθητή, μπορεί να δημιουργεί τον κατάλληλο προβληματισμό και να τον κατευθύνει στη δημιουργία εννοιολογικά συνετών θεωριών.</a:t>
            </a:r>
          </a:p>
          <a:p>
            <a:pPr>
              <a:lnSpc>
                <a:spcPct val="80000"/>
              </a:lnSpc>
            </a:pPr>
            <a:r>
              <a:rPr lang="el-GR" altLang="en-US" sz="2400" b="1" dirty="0" smtClean="0"/>
              <a:t>Η μεταφορά και η αναλογία στη διδασκαλία </a:t>
            </a:r>
            <a:r>
              <a:rPr lang="el-GR" altLang="en-US" sz="2400" dirty="0" smtClean="0"/>
              <a:t>Οι μαθητές, όταν προσεγγίζουν έναν τομέα που δεν τους είναι αρκετά οικείος, ανακαλούν στη μνήμη τους ένα πρόβλημα του οποίου γνωρίζουν τη λύση και που το θεωρούν ανάλογο με το προς επίλυση πρόβλημα. Η μεταφορά συμβάλλει στην επέκταση των δυνατοτήτων μας για επικοινωνία. Διευκολύνει τη δραστηριότητα κωδικοποίησης και ανάκλησης των πληροφοριών από τη μνήμη.</a:t>
            </a:r>
          </a:p>
          <a:p>
            <a:pPr eaLnBrk="1" hangingPunct="1">
              <a:lnSpc>
                <a:spcPct val="80000"/>
              </a:lnSpc>
              <a:buFontTx/>
              <a:buNone/>
            </a:pPr>
            <a:endParaRPr lang="el-GR" altLang="en-US" sz="2600" dirty="0" smtClean="0"/>
          </a:p>
          <a:p>
            <a:pPr eaLnBrk="1" hangingPunct="1">
              <a:lnSpc>
                <a:spcPct val="80000"/>
              </a:lnSpc>
            </a:pPr>
            <a:endParaRPr lang="el-GR" altLang="en-US" dirty="0" smtClean="0"/>
          </a:p>
        </p:txBody>
      </p:sp>
    </p:spTree>
    <p:extLst>
      <p:ext uri="{BB962C8B-B14F-4D97-AF65-F5344CB8AC3E}">
        <p14:creationId xmlns:p14="http://schemas.microsoft.com/office/powerpoint/2010/main" val="295139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Επιστημονική μέθοδος</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221950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Η επίλυση των προβλημάτων</a:t>
            </a:r>
            <a:endParaRPr lang="en-US" dirty="0"/>
          </a:p>
        </p:txBody>
      </p:sp>
      <p:sp>
        <p:nvSpPr>
          <p:cNvPr id="27650" name="Rectangle 2"/>
          <p:cNvSpPr>
            <a:spLocks noGrp="1" noChangeArrowheads="1"/>
          </p:cNvSpPr>
          <p:nvPr>
            <p:ph idx="1"/>
          </p:nvPr>
        </p:nvSpPr>
        <p:spPr/>
        <p:txBody>
          <a:bodyPr>
            <a:noAutofit/>
          </a:bodyPr>
          <a:lstStyle/>
          <a:p>
            <a:pPr>
              <a:lnSpc>
                <a:spcPct val="90000"/>
              </a:lnSpc>
            </a:pPr>
            <a:r>
              <a:rPr lang="el-GR" altLang="en-US" sz="2600" dirty="0" smtClean="0"/>
              <a:t>Η μάθηση μέσω της επίλυσης προβλημάτων ανοικτού τύπου είναι μια πολύ καλή προσέγγιση για τη διδασκαλία. Τα προβλήματα αυτά δεν έχουν μια λύση υπάρχει δηλαδή η καλύτερη λύση και όχι η μοναδική σωστή λύση. </a:t>
            </a:r>
          </a:p>
          <a:p>
            <a:pPr>
              <a:lnSpc>
                <a:spcPct val="90000"/>
              </a:lnSpc>
            </a:pPr>
            <a:r>
              <a:rPr lang="el-GR" altLang="en-US" sz="2600" dirty="0" smtClean="0"/>
              <a:t>Οι μαθητές πρέπει να βρουν τον τρόπο με τον οποίο θα εργαστούν στα προβλήματα και επειδή αναφέρονται στην καθημερινή ζωή τους προκαλούν το άμεσο ενδιαφέρον. Ο ρόλος του δασκάλου είναι συμβουλευτικός. Αυτός θέτει τα ανάλογα ερωτήματα ώστε η επίλυση του προβλήματος να προκύπτει ως ένα φυσικό μέρος της διδασκαλίας.</a:t>
            </a:r>
          </a:p>
        </p:txBody>
      </p:sp>
    </p:spTree>
    <p:extLst>
      <p:ext uri="{BB962C8B-B14F-4D97-AF65-F5344CB8AC3E}">
        <p14:creationId xmlns:p14="http://schemas.microsoft.com/office/powerpoint/2010/main" val="3199323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Οι εννοιολογικοί χάρτες</a:t>
            </a:r>
            <a:endParaRPr lang="en-US" dirty="0"/>
          </a:p>
        </p:txBody>
      </p:sp>
      <p:sp>
        <p:nvSpPr>
          <p:cNvPr id="16386" name="Rectangle 2"/>
          <p:cNvSpPr>
            <a:spLocks noGrp="1" noChangeArrowheads="1"/>
          </p:cNvSpPr>
          <p:nvPr>
            <p:ph idx="1"/>
          </p:nvPr>
        </p:nvSpPr>
        <p:spPr/>
        <p:txBody>
          <a:bodyPr>
            <a:normAutofit fontScale="92500"/>
          </a:bodyPr>
          <a:lstStyle/>
          <a:p>
            <a:pPr>
              <a:lnSpc>
                <a:spcPct val="90000"/>
              </a:lnSpc>
            </a:pPr>
            <a:r>
              <a:rPr lang="el-GR" altLang="en-US" sz="2600" dirty="0" smtClean="0"/>
              <a:t>Οι </a:t>
            </a:r>
            <a:r>
              <a:rPr lang="el-GR" altLang="en-US" sz="2600" b="1" dirty="0" smtClean="0"/>
              <a:t>εννοιολογικοί χάρτες</a:t>
            </a:r>
            <a:r>
              <a:rPr lang="el-GR" altLang="en-US" sz="2600" dirty="0" smtClean="0"/>
              <a:t> αποτελούν πολύτιμα εργαλεία στην εκπαιδευτική διαδικασία. Η χρήση τους στη διδασκαλία αναπτύχθηκε αρχικά από τον J. D. </a:t>
            </a:r>
            <a:r>
              <a:rPr lang="el-GR" altLang="en-US" sz="2600" dirty="0" err="1" smtClean="0"/>
              <a:t>Novak</a:t>
            </a:r>
            <a:r>
              <a:rPr lang="el-GR" altLang="en-US" sz="2600" dirty="0" smtClean="0"/>
              <a:t> με βάση τη θεωρία του </a:t>
            </a:r>
            <a:r>
              <a:rPr lang="el-GR" altLang="en-US" sz="2600" dirty="0" err="1" smtClean="0"/>
              <a:t>Ausubel</a:t>
            </a:r>
            <a:r>
              <a:rPr lang="el-GR" altLang="en-US" sz="2600" dirty="0" smtClean="0"/>
              <a:t> που τόνιζε τη σημασία της </a:t>
            </a:r>
            <a:r>
              <a:rPr lang="el-GR" altLang="en-US" sz="2600" dirty="0" err="1" smtClean="0"/>
              <a:t>προϋπάρχουσας</a:t>
            </a:r>
            <a:r>
              <a:rPr lang="el-GR" altLang="en-US" sz="2600" dirty="0" smtClean="0"/>
              <a:t> γνώσης για τη δυνατότητα κατάκτησης νέων εννοιών. </a:t>
            </a:r>
          </a:p>
          <a:p>
            <a:pPr>
              <a:lnSpc>
                <a:spcPct val="90000"/>
              </a:lnSpc>
            </a:pPr>
            <a:r>
              <a:rPr lang="el-GR" altLang="en-US" sz="2600" dirty="0" smtClean="0"/>
              <a:t>Η σύγκριση του χάρτη ιδεών των μαθητών και αυτού που στοχεύουμε να έχουν στο τέλος μιας σειράς μαθημάτων, επιτρέπει να σχεδιάσει τη διδακτική πορεία. Η εκμάθηση νέων εννοιών λοιπόν διευκολύνεται από τη συσχέτιση τους με άλλες σχετικές έννοιες. Η οργανωμένη παρουσίαση της γνώσης βοηθά στην κατανόηση, αποθήκευση και ανάκληση της γνώσης αυτής.</a:t>
            </a:r>
          </a:p>
        </p:txBody>
      </p:sp>
    </p:spTree>
    <p:extLst>
      <p:ext uri="{BB962C8B-B14F-4D97-AF65-F5344CB8AC3E}">
        <p14:creationId xmlns:p14="http://schemas.microsoft.com/office/powerpoint/2010/main" val="3002938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l-GR" sz="3600" dirty="0"/>
              <a:t>Οι προσομοιώσεις / </a:t>
            </a:r>
            <a:r>
              <a:rPr lang="el-GR" sz="3600" dirty="0" err="1"/>
              <a:t>μοντελοποιήσεις</a:t>
            </a:r>
            <a:r>
              <a:rPr lang="el-GR" sz="3600" dirty="0"/>
              <a:t> σε Η/Υ</a:t>
            </a:r>
            <a:endParaRPr lang="en-US" sz="3600" dirty="0"/>
          </a:p>
        </p:txBody>
      </p:sp>
      <p:sp>
        <p:nvSpPr>
          <p:cNvPr id="17410" name="Rectangle 2"/>
          <p:cNvSpPr>
            <a:spLocks noGrp="1" noChangeArrowheads="1"/>
          </p:cNvSpPr>
          <p:nvPr>
            <p:ph idx="1"/>
          </p:nvPr>
        </p:nvSpPr>
        <p:spPr>
          <a:xfrm>
            <a:off x="464156" y="1711349"/>
            <a:ext cx="8229600" cy="4525963"/>
          </a:xfrm>
        </p:spPr>
        <p:txBody>
          <a:bodyPr>
            <a:normAutofit/>
          </a:bodyPr>
          <a:lstStyle/>
          <a:p>
            <a:pPr>
              <a:lnSpc>
                <a:spcPct val="80000"/>
              </a:lnSpc>
            </a:pPr>
            <a:r>
              <a:rPr lang="el-GR" altLang="en-US" sz="2600" dirty="0" smtClean="0"/>
              <a:t>Η έννοια του μοντέλου είναι μια έννοια που αποτελεί το αντικείμενο πολλών διαφορετικών ερευνών. Ο άνθρωπος στην προσπάθεια του να ερμηνεύσει τον κόσμο που τον περιβάλλει, να προβλέψει την αρχή και την εξέλιξη των γεγονότων και των φαινομένων, τη λειτουργία συστημάτων, δημιουργεί νοητικές αναπαραστάσεις ή νοητικά μοντέλα. Μια κριτική θεώρηση των κειμένων και ερευνών καθιστά πιθανό να συγκεντρώσουμε ένα σύνολο ιδιοτήτων, λειτουργιών και τυπολογιών που αφορούν το μοντέλο. </a:t>
            </a:r>
          </a:p>
          <a:p>
            <a:pPr>
              <a:lnSpc>
                <a:spcPct val="80000"/>
              </a:lnSpc>
            </a:pPr>
            <a:r>
              <a:rPr lang="el-GR" altLang="en-US" sz="2600" dirty="0" smtClean="0"/>
              <a:t>Βασισμένοι στην έννοια του μοντέλου οι ερευνητές τα τελευταία χρόνια σχεδίασαν πληθώρα τεχνολογικών περιβαλλόντων προσομοίωσης/ </a:t>
            </a:r>
            <a:r>
              <a:rPr lang="el-GR" altLang="en-US" sz="2600" dirty="0" err="1" smtClean="0"/>
              <a:t>μοντελοποίησης</a:t>
            </a:r>
            <a:endParaRPr lang="fr-FR" altLang="en-US" sz="2600" dirty="0" smtClean="0"/>
          </a:p>
        </p:txBody>
      </p:sp>
    </p:spTree>
    <p:extLst>
      <p:ext uri="{BB962C8B-B14F-4D97-AF65-F5344CB8AC3E}">
        <p14:creationId xmlns:p14="http://schemas.microsoft.com/office/powerpoint/2010/main" val="2580202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l-GR" sz="3600" dirty="0">
                <a:solidFill>
                  <a:srgbClr val="5075BC"/>
                </a:solidFill>
              </a:rPr>
              <a:t>Οι προσομοιώσεις/</a:t>
            </a:r>
            <a:r>
              <a:rPr lang="el-GR" sz="3600" dirty="0" err="1">
                <a:solidFill>
                  <a:srgbClr val="5075BC"/>
                </a:solidFill>
              </a:rPr>
              <a:t>μοντελοποιήσες</a:t>
            </a:r>
            <a:r>
              <a:rPr lang="el-GR" sz="3600" dirty="0">
                <a:solidFill>
                  <a:srgbClr val="5075BC"/>
                </a:solidFill>
              </a:rPr>
              <a:t> σε Η/Υ, 2</a:t>
            </a:r>
            <a:endParaRPr lang="en-US" sz="3600" dirty="0">
              <a:solidFill>
                <a:srgbClr val="5075BC"/>
              </a:solidFill>
            </a:endParaRPr>
          </a:p>
        </p:txBody>
      </p:sp>
      <p:sp>
        <p:nvSpPr>
          <p:cNvPr id="5" name="Rectangle 2" descr="ModSpace"/>
          <p:cNvSpPr txBox="1">
            <a:spLocks noChangeArrowheads="1"/>
          </p:cNvSpPr>
          <p:nvPr/>
        </p:nvSpPr>
        <p:spPr>
          <a:xfrm>
            <a:off x="683568" y="1484784"/>
            <a:ext cx="7848872" cy="4968552"/>
          </a:xfrm>
          <a:prstGeom prst="rect">
            <a:avLst/>
          </a:prstGeom>
          <a:blipFill dpi="0" rotWithShape="0">
            <a:blip r:embed="rId3">
              <a:alphaModFix amt="50000"/>
            </a:blip>
            <a:srcRect/>
            <a:stretch>
              <a:fillRect/>
            </a:stretch>
          </a:blipFill>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accent1"/>
                </a:solidFill>
                <a:latin typeface="+mj-lt"/>
                <a:ea typeface="+mj-ea"/>
                <a:cs typeface="+mj-cs"/>
              </a:defRPr>
            </a:lvl1pPr>
          </a:lstStyle>
          <a:p>
            <a:r>
              <a:rPr lang="fr-FR" altLang="en-US" sz="4800" b="1" smtClean="0">
                <a:solidFill>
                  <a:srgbClr val="000066"/>
                </a:solidFill>
                <a:latin typeface="Bookman Old Style" panose="02050604050505020204" pitchFamily="18" charset="0"/>
                <a:cs typeface="Times New Roman" panose="02020603050405020304" pitchFamily="18" charset="0"/>
              </a:rPr>
              <a:t>ModellingSpace</a:t>
            </a:r>
            <a:endParaRPr lang="fr-FR" altLang="en-US" sz="4800" b="1" dirty="0" smtClean="0">
              <a:solidFill>
                <a:srgbClr val="000066"/>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6094622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Τυπολογίες μοντέλων</a:t>
            </a:r>
            <a:endParaRPr lang="en-US" dirty="0"/>
          </a:p>
        </p:txBody>
      </p:sp>
      <p:sp>
        <p:nvSpPr>
          <p:cNvPr id="18434" name="Rectangle 3"/>
          <p:cNvSpPr>
            <a:spLocks noGrp="1" noChangeArrowheads="1"/>
          </p:cNvSpPr>
          <p:nvPr>
            <p:ph idx="1"/>
          </p:nvPr>
        </p:nvSpPr>
        <p:spPr/>
        <p:txBody>
          <a:bodyPr>
            <a:normAutofit lnSpcReduction="10000"/>
          </a:bodyPr>
          <a:lstStyle/>
          <a:p>
            <a:pPr>
              <a:lnSpc>
                <a:spcPct val="90000"/>
              </a:lnSpc>
            </a:pPr>
            <a:r>
              <a:rPr lang="el-GR" altLang="en-US" sz="2600" dirty="0" smtClean="0">
                <a:ea typeface="Arial Unicode MS" panose="020B0604020202020204" pitchFamily="34" charset="-128"/>
                <a:cs typeface="Arial Unicode MS" panose="020B0604020202020204" pitchFamily="34" charset="-128"/>
              </a:rPr>
              <a:t>Από τις </a:t>
            </a:r>
            <a:r>
              <a:rPr lang="el-GR" altLang="en-US" sz="2600" b="1" dirty="0" smtClean="0">
                <a:ea typeface="Arial Unicode MS" panose="020B0604020202020204" pitchFamily="34" charset="-128"/>
                <a:cs typeface="Arial Unicode MS" panose="020B0604020202020204" pitchFamily="34" charset="-128"/>
              </a:rPr>
              <a:t>τυπολογίες των μοντέλων</a:t>
            </a:r>
            <a:r>
              <a:rPr lang="el-GR" altLang="en-US" sz="2600" dirty="0" smtClean="0">
                <a:ea typeface="Arial Unicode MS" panose="020B0604020202020204" pitchFamily="34" charset="-128"/>
                <a:cs typeface="Arial Unicode MS" panose="020B0604020202020204" pitchFamily="34" charset="-128"/>
              </a:rPr>
              <a:t> διακρίνουμε και κρατάμε τρία είδη</a:t>
            </a:r>
            <a:r>
              <a:rPr lang="el-GR" altLang="en-US" sz="2600" dirty="0" smtClean="0"/>
              <a:t>: μοντέλο αντικειμένων (ή κλίμακας ή μειωμένο μοντέλο ή πραγματικό μοντέλο),  </a:t>
            </a:r>
            <a:r>
              <a:rPr lang="el-GR" altLang="en-US" sz="2600" dirty="0" err="1" smtClean="0"/>
              <a:t>φιγουρατικό</a:t>
            </a:r>
            <a:r>
              <a:rPr lang="el-GR" altLang="en-US" sz="2600" dirty="0" smtClean="0"/>
              <a:t> μοντέλο και τυπικό μοντέλο (ή μαθηματικό ή θεωρητικό) για να χρησιμοποιήσουμε στο πρακτικό μας μέρος. Από τις ιδιότητες </a:t>
            </a:r>
            <a:r>
              <a:rPr lang="el-GR" altLang="en-US" sz="2600" dirty="0" smtClean="0">
                <a:ea typeface="Arial Unicode MS" panose="020B0604020202020204" pitchFamily="34" charset="-128"/>
                <a:cs typeface="Arial Unicode MS" panose="020B0604020202020204" pitchFamily="34" charset="-128"/>
              </a:rPr>
              <a:t>διακρίνουμε και </a:t>
            </a:r>
            <a:r>
              <a:rPr lang="el-GR" altLang="en-US" sz="2600" dirty="0" smtClean="0"/>
              <a:t>κρατάμε τρεις βασικές ιδιότητες:  </a:t>
            </a:r>
            <a:r>
              <a:rPr lang="el-GR" altLang="en-US" sz="2600" dirty="0" err="1" smtClean="0"/>
              <a:t>καταληλότητα</a:t>
            </a:r>
            <a:r>
              <a:rPr lang="el-GR" altLang="en-US" sz="2600" dirty="0" smtClean="0"/>
              <a:t> ή σχετικότητα έναντι του αντικειμένου του, συνοχή (εσωτερική και εξωτερική) και ανταπόκριση με την εμπειρία. Από τις λειτουργίες του διακρίνουμε </a:t>
            </a:r>
            <a:r>
              <a:rPr lang="el-GR" altLang="en-US" sz="2600" dirty="0" smtClean="0">
                <a:ea typeface="Arial Unicode MS" panose="020B0604020202020204" pitchFamily="34" charset="-128"/>
                <a:cs typeface="Arial Unicode MS" panose="020B0604020202020204" pitchFamily="34" charset="-128"/>
              </a:rPr>
              <a:t>και κρατάμε </a:t>
            </a:r>
            <a:r>
              <a:rPr lang="el-GR" altLang="en-US" sz="2600" dirty="0" smtClean="0"/>
              <a:t>τρεις λειτουργίες: επιστημονικές λειτουργίες (να εξηγήσει, να καταλάβει), πραγματικές λειτουργίες (έλεγχος πειραμάτων από την άποψη της πρόβλεψης), λειτουργίες πρόβλεψης.</a:t>
            </a:r>
            <a:endParaRPr lang="fr-FR" altLang="en-US" sz="2600" dirty="0" smtClean="0"/>
          </a:p>
        </p:txBody>
      </p:sp>
    </p:spTree>
    <p:extLst>
      <p:ext uri="{BB962C8B-B14F-4D97-AF65-F5344CB8AC3E}">
        <p14:creationId xmlns:p14="http://schemas.microsoft.com/office/powerpoint/2010/main" val="4069033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endParaRPr lang="el-GR" dirty="0"/>
          </a:p>
        </p:txBody>
      </p:sp>
    </p:spTree>
    <p:extLst>
      <p:ext uri="{BB962C8B-B14F-4D97-AF65-F5344CB8AC3E}">
        <p14:creationId xmlns:p14="http://schemas.microsoft.com/office/powerpoint/2010/main" val="228135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170656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610383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a:t>
            </a:r>
            <a:r>
              <a:rPr lang="el-GR" sz="2000" dirty="0"/>
              <a:t> Φύση των επιστημονικών εννοιών, επιστημονική μέθοδος, </a:t>
            </a:r>
            <a:r>
              <a:rPr lang="el-GR" sz="2000" dirty="0" err="1"/>
              <a:t>μοντελοποίηση</a:t>
            </a:r>
            <a:r>
              <a:rPr lang="el-GR" sz="2000" dirty="0"/>
              <a:t> και πειραματική προσέγγιση».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altLang="en-US" dirty="0" smtClean="0"/>
              <a:t>Εισαγωγή </a:t>
            </a:r>
          </a:p>
        </p:txBody>
      </p:sp>
      <p:sp>
        <p:nvSpPr>
          <p:cNvPr id="9219" name="2 - Θέση περιεχομένου"/>
          <p:cNvSpPr>
            <a:spLocks noGrp="1"/>
          </p:cNvSpPr>
          <p:nvPr>
            <p:ph idx="1"/>
          </p:nvPr>
        </p:nvSpPr>
        <p:spPr/>
        <p:txBody>
          <a:bodyPr>
            <a:normAutofit lnSpcReduction="10000"/>
          </a:bodyPr>
          <a:lstStyle/>
          <a:p>
            <a:pPr eaLnBrk="1" hangingPunct="1">
              <a:lnSpc>
                <a:spcPct val="80000"/>
              </a:lnSpc>
            </a:pPr>
            <a:r>
              <a:rPr lang="el-GR" altLang="en-US" sz="2800" dirty="0" smtClean="0">
                <a:cs typeface="Times New Roman" panose="02020603050405020304" pitchFamily="18" charset="0"/>
              </a:rPr>
              <a:t>Στη σημερινή εποχή είναι απαραίτητο οι μαθητές να ασκηθούν στον τρόπο με τον οποίο σκέφτονται, εργάζονται και λύνουν τα προβλήματα οι επιστήμονες, στις διαδικασίες</a:t>
            </a:r>
            <a:r>
              <a:rPr lang="en-US" altLang="en-US" sz="2800" dirty="0" smtClean="0">
                <a:cs typeface="Times New Roman" panose="02020603050405020304" pitchFamily="18" charset="0"/>
              </a:rPr>
              <a:t>, </a:t>
            </a:r>
            <a:r>
              <a:rPr lang="el-GR" altLang="en-US" sz="2800" dirty="0" smtClean="0">
                <a:cs typeface="Times New Roman" panose="02020603050405020304" pitchFamily="18" charset="0"/>
              </a:rPr>
              <a:t>δηλαδή, που ακολουθούν στις έρευνες τους..</a:t>
            </a:r>
          </a:p>
          <a:p>
            <a:pPr eaLnBrk="1" hangingPunct="1">
              <a:lnSpc>
                <a:spcPct val="80000"/>
              </a:lnSpc>
            </a:pPr>
            <a:r>
              <a:rPr lang="el-GR" altLang="en-US" sz="2800" dirty="0" smtClean="0">
                <a:cs typeface="Times New Roman" panose="02020603050405020304" pitchFamily="18" charset="0"/>
              </a:rPr>
              <a:t>Η βιβλιογραφία των επιστημών αγωγής προσφέρει σημαντικά στοιχεία σχετικά με την </a:t>
            </a:r>
            <a:r>
              <a:rPr lang="en-GB" altLang="en-US" sz="2800" dirty="0" smtClean="0">
                <a:cs typeface="Times New Roman" panose="02020603050405020304" pitchFamily="18" charset="0"/>
              </a:rPr>
              <a:t> </a:t>
            </a:r>
            <a:r>
              <a:rPr lang="el-GR" altLang="en-US" sz="2800" dirty="0" smtClean="0">
                <a:cs typeface="Times New Roman" panose="02020603050405020304" pitchFamily="18" charset="0"/>
              </a:rPr>
              <a:t>έντονη ερευνητική δραστηριότητα -ώστε οι μαθητές να αποκτήσουν επιστημονικές δεξιότητες (</a:t>
            </a:r>
            <a:r>
              <a:rPr lang="en-GB" altLang="en-US" sz="2800" dirty="0" smtClean="0">
                <a:cs typeface="Times New Roman" panose="02020603050405020304" pitchFamily="18" charset="0"/>
              </a:rPr>
              <a:t>Lee</a:t>
            </a:r>
            <a:r>
              <a:rPr lang="el-GR" altLang="en-US" sz="2800" dirty="0" smtClean="0">
                <a:cs typeface="Times New Roman" panose="02020603050405020304" pitchFamily="18" charset="0"/>
              </a:rPr>
              <a:t>, 2002; De </a:t>
            </a:r>
            <a:r>
              <a:rPr lang="el-GR" altLang="en-US" sz="2800" dirty="0" err="1" smtClean="0">
                <a:cs typeface="Times New Roman" panose="02020603050405020304" pitchFamily="18" charset="0"/>
              </a:rPr>
              <a:t>Jong</a:t>
            </a:r>
            <a:r>
              <a:rPr lang="el-GR" altLang="en-US" sz="2800" dirty="0" smtClean="0">
                <a:cs typeface="Times New Roman" panose="02020603050405020304" pitchFamily="18" charset="0"/>
              </a:rPr>
              <a:t> κ.α.</a:t>
            </a:r>
            <a:r>
              <a:rPr lang="en-US" altLang="en-US" sz="2800" dirty="0" smtClean="0">
                <a:cs typeface="Times New Roman" panose="02020603050405020304" pitchFamily="18" charset="0"/>
              </a:rPr>
              <a:t>,</a:t>
            </a:r>
            <a:r>
              <a:rPr lang="el-GR" altLang="en-US" sz="2800" dirty="0" smtClean="0">
                <a:cs typeface="Times New Roman" panose="02020603050405020304" pitchFamily="18" charset="0"/>
              </a:rPr>
              <a:t> 200</a:t>
            </a:r>
            <a:r>
              <a:rPr lang="en-US" altLang="en-US" sz="2800" dirty="0" smtClean="0">
                <a:cs typeface="Times New Roman" panose="02020603050405020304" pitchFamily="18" charset="0"/>
              </a:rPr>
              <a:t>2;</a:t>
            </a:r>
            <a:r>
              <a:rPr lang="el-GR" altLang="en-US" sz="2800" dirty="0" smtClean="0">
                <a:cs typeface="Times New Roman" panose="02020603050405020304" pitchFamily="18" charset="0"/>
              </a:rPr>
              <a:t> </a:t>
            </a:r>
            <a:r>
              <a:rPr lang="en-US" altLang="en-US" sz="2800" dirty="0" err="1" smtClean="0">
                <a:cs typeface="Times New Roman" panose="02020603050405020304" pitchFamily="18" charset="0"/>
              </a:rPr>
              <a:t>Zacharia</a:t>
            </a:r>
            <a:r>
              <a:rPr lang="el-GR" altLang="en-US" sz="2800" dirty="0" smtClean="0">
                <a:cs typeface="Times New Roman" panose="02020603050405020304" pitchFamily="18" charset="0"/>
              </a:rPr>
              <a:t> &amp; </a:t>
            </a:r>
            <a:r>
              <a:rPr lang="en-US" altLang="en-US" sz="2800" dirty="0" smtClean="0">
                <a:cs typeface="Times New Roman" panose="02020603050405020304" pitchFamily="18" charset="0"/>
              </a:rPr>
              <a:t>Anderson</a:t>
            </a:r>
            <a:r>
              <a:rPr lang="el-GR" altLang="en-US" sz="2800" dirty="0" smtClean="0">
                <a:cs typeface="Times New Roman" panose="02020603050405020304" pitchFamily="18" charset="0"/>
              </a:rPr>
              <a:t>, 2003; </a:t>
            </a:r>
            <a:r>
              <a:rPr lang="el-GR" altLang="en-US" sz="2800" dirty="0" err="1" smtClean="0">
                <a:cs typeface="Times New Roman" panose="02020603050405020304" pitchFamily="18" charset="0"/>
              </a:rPr>
              <a:t>Van</a:t>
            </a:r>
            <a:r>
              <a:rPr lang="el-GR" altLang="en-US" sz="2800" dirty="0" smtClean="0">
                <a:cs typeface="Times New Roman" panose="02020603050405020304" pitchFamily="18" charset="0"/>
              </a:rPr>
              <a:t> </a:t>
            </a:r>
            <a:r>
              <a:rPr lang="el-GR" altLang="en-US" sz="2800" dirty="0" err="1" smtClean="0">
                <a:cs typeface="Times New Roman" panose="02020603050405020304" pitchFamily="18" charset="0"/>
              </a:rPr>
              <a:t>Joolingen</a:t>
            </a:r>
            <a:r>
              <a:rPr lang="el-GR" altLang="en-US" sz="2800" dirty="0" smtClean="0">
                <a:cs typeface="Times New Roman" panose="02020603050405020304" pitchFamily="18" charset="0"/>
              </a:rPr>
              <a:t>, 2004</a:t>
            </a:r>
            <a:r>
              <a:rPr lang="en-US" altLang="en-US" sz="2800" dirty="0" smtClean="0">
                <a:cs typeface="Times New Roman" panose="02020603050405020304" pitchFamily="18" charset="0"/>
              </a:rPr>
              <a:t>;</a:t>
            </a:r>
            <a:r>
              <a:rPr lang="el-GR" altLang="en-US" sz="2800" dirty="0" smtClean="0">
                <a:cs typeface="Times New Roman" panose="02020603050405020304" pitchFamily="18" charset="0"/>
              </a:rPr>
              <a:t> </a:t>
            </a:r>
            <a:r>
              <a:rPr lang="en-GB" altLang="en-US" sz="2800" dirty="0" smtClean="0">
                <a:cs typeface="Times New Roman" panose="02020603050405020304" pitchFamily="18" charset="0"/>
              </a:rPr>
              <a:t>Cuevas</a:t>
            </a:r>
            <a:r>
              <a:rPr lang="el-GR" altLang="en-US" sz="2800" dirty="0" smtClean="0">
                <a:cs typeface="Times New Roman" panose="02020603050405020304" pitchFamily="18" charset="0"/>
              </a:rPr>
              <a:t>, </a:t>
            </a:r>
            <a:r>
              <a:rPr lang="en-GB" altLang="en-US" sz="2800" dirty="0" smtClean="0">
                <a:cs typeface="Times New Roman" panose="02020603050405020304" pitchFamily="18" charset="0"/>
              </a:rPr>
              <a:t>Lee</a:t>
            </a:r>
            <a:r>
              <a:rPr lang="el-GR" altLang="en-US" sz="2800" dirty="0" smtClean="0">
                <a:cs typeface="Times New Roman" panose="02020603050405020304" pitchFamily="18" charset="0"/>
              </a:rPr>
              <a:t>, </a:t>
            </a:r>
            <a:r>
              <a:rPr lang="en-GB" altLang="en-US" sz="2800" dirty="0" smtClean="0">
                <a:cs typeface="Times New Roman" panose="02020603050405020304" pitchFamily="18" charset="0"/>
              </a:rPr>
              <a:t>Hart</a:t>
            </a:r>
            <a:r>
              <a:rPr lang="el-GR" altLang="en-US" sz="2800" dirty="0" smtClean="0">
                <a:cs typeface="Times New Roman" panose="02020603050405020304" pitchFamily="18" charset="0"/>
              </a:rPr>
              <a:t>, </a:t>
            </a:r>
            <a:r>
              <a:rPr lang="en-GB" altLang="en-US" sz="2800" dirty="0" err="1" smtClean="0">
                <a:cs typeface="Times New Roman" panose="02020603050405020304" pitchFamily="18" charset="0"/>
              </a:rPr>
              <a:t>Deaktor</a:t>
            </a:r>
            <a:r>
              <a:rPr lang="el-GR" altLang="en-US" sz="2800" dirty="0" smtClean="0">
                <a:cs typeface="Times New Roman" panose="02020603050405020304" pitchFamily="18" charset="0"/>
              </a:rPr>
              <a:t>, 2005</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Smyrnaiou</a:t>
            </a:r>
            <a:r>
              <a:rPr lang="el-GR" altLang="en-US" sz="2800" dirty="0" smtClean="0">
                <a:cs typeface="Times New Roman" panose="02020603050405020304" pitchFamily="18" charset="0"/>
              </a:rPr>
              <a:t> &amp; </a:t>
            </a:r>
            <a:r>
              <a:rPr lang="en-US" altLang="en-US" sz="2800" dirty="0" smtClean="0">
                <a:cs typeface="Times New Roman" panose="02020603050405020304" pitchFamily="18" charset="0"/>
              </a:rPr>
              <a:t>Weil</a:t>
            </a:r>
            <a:r>
              <a:rPr lang="el-GR" altLang="en-US" sz="2800" dirty="0" smtClean="0">
                <a:cs typeface="Times New Roman" panose="02020603050405020304" pitchFamily="18" charset="0"/>
              </a:rPr>
              <a:t>-</a:t>
            </a:r>
            <a:r>
              <a:rPr lang="en-US" altLang="en-US" sz="2800" dirty="0" err="1" smtClean="0">
                <a:cs typeface="Times New Roman" panose="02020603050405020304" pitchFamily="18" charset="0"/>
              </a:rPr>
              <a:t>Barais</a:t>
            </a:r>
            <a:r>
              <a:rPr lang="el-GR" altLang="en-US" sz="2800" dirty="0" smtClean="0">
                <a:cs typeface="Times New Roman" panose="02020603050405020304" pitchFamily="18" charset="0"/>
              </a:rPr>
              <a:t>, 2005;</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Zacharia</a:t>
            </a:r>
            <a:r>
              <a:rPr lang="el-GR" altLang="en-US" sz="2800" dirty="0" smtClean="0">
                <a:cs typeface="Times New Roman" panose="02020603050405020304" pitchFamily="18" charset="0"/>
              </a:rPr>
              <a:t>, 2006</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Smyrnaiou</a:t>
            </a:r>
            <a:r>
              <a:rPr lang="en-US" altLang="en-US" sz="2800" dirty="0" smtClean="0">
                <a:cs typeface="Times New Roman" panose="02020603050405020304" pitchFamily="18" charset="0"/>
              </a:rPr>
              <a:t> &amp; </a:t>
            </a:r>
            <a:r>
              <a:rPr lang="en-US" altLang="en-US" sz="2800" dirty="0" err="1" smtClean="0">
                <a:cs typeface="Times New Roman" panose="02020603050405020304" pitchFamily="18" charset="0"/>
              </a:rPr>
              <a:t>Dimitracopoulou</a:t>
            </a:r>
            <a:r>
              <a:rPr lang="el-GR" altLang="en-US" sz="2800" dirty="0" smtClean="0">
                <a:cs typeface="Times New Roman" panose="02020603050405020304" pitchFamily="18" charset="0"/>
              </a:rPr>
              <a:t>, 200</a:t>
            </a:r>
            <a:r>
              <a:rPr lang="en-US" altLang="en-US" sz="2800" dirty="0" smtClean="0">
                <a:cs typeface="Times New Roman" panose="02020603050405020304" pitchFamily="18" charset="0"/>
              </a:rPr>
              <a:t>7</a:t>
            </a:r>
            <a:r>
              <a:rPr lang="el-GR" altLang="en-US" sz="2800" dirty="0" smtClean="0">
                <a:cs typeface="Times New Roman" panose="02020603050405020304" pitchFamily="18" charset="0"/>
              </a:rPr>
              <a:t>, </a:t>
            </a:r>
            <a:r>
              <a:rPr lang="el-GR" altLang="en-US" sz="2800" dirty="0" err="1" smtClean="0">
                <a:cs typeface="Times New Roman" panose="02020603050405020304" pitchFamily="18" charset="0"/>
              </a:rPr>
              <a:t>κ.ά</a:t>
            </a:r>
            <a:r>
              <a:rPr lang="el-GR" altLang="en-US" sz="2800" dirty="0" smtClean="0">
                <a:cs typeface="Times New Roman" panose="02020603050405020304" pitchFamily="18" charset="0"/>
              </a:rPr>
              <a:t>).</a:t>
            </a:r>
          </a:p>
          <a:p>
            <a:pPr eaLnBrk="1" hangingPunct="1"/>
            <a:endParaRPr lang="el-GR" altLang="en-US" dirty="0" smtClean="0"/>
          </a:p>
        </p:txBody>
      </p:sp>
    </p:spTree>
    <p:extLst>
      <p:ext uri="{BB962C8B-B14F-4D97-AF65-F5344CB8AC3E}">
        <p14:creationId xmlns:p14="http://schemas.microsoft.com/office/powerpoint/2010/main" val="3993165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 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των </a:t>
            </a:r>
            <a:r>
              <a:rPr lang="el-GR" sz="2000" smtClean="0"/>
              <a:t>έργων τρίτων</a:t>
            </a:r>
            <a:endParaRPr lang="el-GR" sz="2000" dirty="0"/>
          </a:p>
          <a:p>
            <a:pPr marL="0" indent="0">
              <a:buNone/>
            </a:pPr>
            <a:r>
              <a:rPr lang="el-GR" sz="2000" b="1" dirty="0" smtClean="0"/>
              <a:t>Κατηγορία Πίνακες</a:t>
            </a:r>
          </a:p>
          <a:p>
            <a:pPr marL="0" indent="0">
              <a:buNone/>
            </a:pPr>
            <a:endParaRPr lang="el-GR" sz="2000" b="1" dirty="0"/>
          </a:p>
          <a:p>
            <a:pPr marL="0" indent="0">
              <a:buNone/>
            </a:pPr>
            <a:endParaRPr lang="el-GR" sz="2000" b="1" dirty="0" smtClean="0"/>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vert="horz" lIns="91440" tIns="45720" rIns="91440" bIns="45720" rtlCol="0" anchor="ctr">
            <a:normAutofit/>
          </a:bodyPr>
          <a:lstStyle/>
          <a:p>
            <a:r>
              <a:rPr lang="el-GR" altLang="en-US" dirty="0"/>
              <a:t>Ορισμός </a:t>
            </a:r>
          </a:p>
        </p:txBody>
      </p:sp>
      <p:sp>
        <p:nvSpPr>
          <p:cNvPr id="3" name="2 - Θέση περιεχομένου"/>
          <p:cNvSpPr>
            <a:spLocks noGrp="1"/>
          </p:cNvSpPr>
          <p:nvPr>
            <p:ph idx="1"/>
          </p:nvPr>
        </p:nvSpPr>
        <p:spPr/>
        <p:txBody>
          <a:bodyPr>
            <a:normAutofit fontScale="77500" lnSpcReduction="20000"/>
          </a:bodyPr>
          <a:lstStyle/>
          <a:p>
            <a:pPr eaLnBrk="1" hangingPunct="1"/>
            <a:r>
              <a:rPr lang="el-GR" altLang="en-US" sz="3000" dirty="0" smtClean="0">
                <a:cs typeface="Times New Roman" panose="02020603050405020304" pitchFamily="18" charset="0"/>
              </a:rPr>
              <a:t>Στην βιβλιογραφία υπάρχουν πολλαπλοί ορισμοί για την επιστημονική μέθοδο </a:t>
            </a:r>
            <a:r>
              <a:rPr lang="en-GB" altLang="en-US" sz="3000" dirty="0" smtClean="0">
                <a:cs typeface="Times New Roman" panose="02020603050405020304" pitchFamily="18" charset="0"/>
              </a:rPr>
              <a:t>(Flick, 2002; Barman, 2002; </a:t>
            </a:r>
            <a:r>
              <a:rPr lang="en-GB" altLang="en-US" sz="3000" dirty="0" err="1" smtClean="0">
                <a:cs typeface="Times New Roman" panose="02020603050405020304" pitchFamily="18" charset="0"/>
              </a:rPr>
              <a:t>Settlage</a:t>
            </a:r>
            <a:r>
              <a:rPr lang="en-GB" altLang="en-US" sz="3000" dirty="0" smtClean="0">
                <a:cs typeface="Times New Roman" panose="02020603050405020304" pitchFamily="18" charset="0"/>
              </a:rPr>
              <a:t>, 2003). </a:t>
            </a:r>
            <a:r>
              <a:rPr lang="el-GR" altLang="en-US" sz="3000" dirty="0" smtClean="0">
                <a:cs typeface="Times New Roman" panose="02020603050405020304" pitchFamily="18" charset="0"/>
              </a:rPr>
              <a:t>Δεν υπάρχει ένας ξεκάθαρος ορισμός </a:t>
            </a:r>
            <a:r>
              <a:rPr lang="en-GB" altLang="en-US" sz="3000" dirty="0" smtClean="0">
                <a:cs typeface="Times New Roman" panose="02020603050405020304" pitchFamily="18" charset="0"/>
              </a:rPr>
              <a:t>(Cuevas, Lee, Hart &amp; </a:t>
            </a:r>
            <a:r>
              <a:rPr lang="en-GB" altLang="en-US" sz="3000" dirty="0" err="1" smtClean="0">
                <a:cs typeface="Times New Roman" panose="02020603050405020304" pitchFamily="18" charset="0"/>
              </a:rPr>
              <a:t>Deaktor</a:t>
            </a:r>
            <a:r>
              <a:rPr lang="en-GB" altLang="en-US" sz="3000" dirty="0" smtClean="0">
                <a:cs typeface="Times New Roman" panose="02020603050405020304" pitchFamily="18" charset="0"/>
              </a:rPr>
              <a:t>, 2005). </a:t>
            </a:r>
            <a:endParaRPr lang="el-GR" altLang="en-US" sz="3000" dirty="0" smtClean="0">
              <a:cs typeface="Times New Roman" panose="02020603050405020304" pitchFamily="18" charset="0"/>
            </a:endParaRPr>
          </a:p>
          <a:p>
            <a:pPr eaLnBrk="1" hangingPunct="1"/>
            <a:r>
              <a:rPr lang="el-GR" altLang="en-US" sz="3000" dirty="0" smtClean="0">
                <a:cs typeface="Times New Roman" panose="02020603050405020304" pitchFamily="18" charset="0"/>
              </a:rPr>
              <a:t>Σύμφωνα με τον ορισμό που αναφέρεται στο</a:t>
            </a:r>
            <a:r>
              <a:rPr lang="en-GB" altLang="en-US" sz="3000" dirty="0" smtClean="0">
                <a:cs typeface="Times New Roman" panose="02020603050405020304" pitchFamily="18" charset="0"/>
              </a:rPr>
              <a:t> National Science Education Standards (2000): </a:t>
            </a:r>
            <a:r>
              <a:rPr lang="el-GR" altLang="en-US" sz="3000" dirty="0" smtClean="0">
                <a:cs typeface="Times New Roman" panose="02020603050405020304" pitchFamily="18" charset="0"/>
              </a:rPr>
              <a:t>Η επιστημονική μέθοδος είναι μια  πολύπλευρη δραστηριότητα που περιλαμβάνει την διεξαγωγή παρατηρήσεων, την  υποβολή ερωτημάτων, την  εξέταση βιβλίων και άλλων πηγών πληροφορίας, τον  προγραμματισμό έρευνας - αναθεωρώντας αυτό που είναι ήδη γνωστό- λαμβάνοντας υπόψη τα πειραματικά στοιχεία,  χρησιμοποιώντας εργαλεία για να συγκεντρώσει δεδομένα, να αναλύσει, να ερμηνεύσει τα στοιχεία, και να προτείνει  απαντήσεις, εξηγήσεις, προβλέψεις  - επικοινωνώντας τα αποτελέσματα. </a:t>
            </a:r>
          </a:p>
          <a:p>
            <a:pPr eaLnBrk="1" hangingPunct="1"/>
            <a:endParaRPr lang="en-GB" altLang="en-US" dirty="0" smtClean="0">
              <a:cs typeface="Times New Roman" panose="02020603050405020304" pitchFamily="18" charset="0"/>
            </a:endParaRPr>
          </a:p>
          <a:p>
            <a:pPr eaLnBrk="1" hangingPunct="1"/>
            <a:endParaRPr lang="el-GR" altLang="en-US" dirty="0" smtClean="0"/>
          </a:p>
        </p:txBody>
      </p:sp>
    </p:spTree>
    <p:extLst>
      <p:ext uri="{BB962C8B-B14F-4D97-AF65-F5344CB8AC3E}">
        <p14:creationId xmlns:p14="http://schemas.microsoft.com/office/powerpoint/2010/main" val="239284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pPr eaLnBrk="1" hangingPunct="1"/>
            <a:r>
              <a:rPr lang="el-GR" altLang="en-US" sz="3200" b="1" dirty="0" smtClean="0"/>
              <a:t>ΕΠΙΣΤΗΜΟΝΙΚΕΣ ΔΕΞΙΟΤΗΤΕΣ</a:t>
            </a:r>
          </a:p>
        </p:txBody>
      </p:sp>
      <p:sp>
        <p:nvSpPr>
          <p:cNvPr id="2" name="Content Placeholder 1"/>
          <p:cNvSpPr>
            <a:spLocks noGrp="1"/>
          </p:cNvSpPr>
          <p:nvPr>
            <p:ph idx="1"/>
          </p:nvPr>
        </p:nvSpPr>
        <p:spPr/>
        <p:txBody>
          <a:bodyPr/>
          <a:lstStyle/>
          <a:p>
            <a:endParaRPr lang="el-GR"/>
          </a:p>
        </p:txBody>
      </p:sp>
      <p:sp>
        <p:nvSpPr>
          <p:cNvPr id="4099" name="Rectangle 3"/>
          <p:cNvSpPr>
            <a:spLocks noChangeArrowheads="1"/>
          </p:cNvSpPr>
          <p:nvPr/>
        </p:nvSpPr>
        <p:spPr bwMode="auto">
          <a:xfrm>
            <a:off x="3071813" y="1481286"/>
            <a:ext cx="198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ΠΑΡΑΤΗΡΗΣΗ</a:t>
            </a:r>
            <a:endParaRPr lang="el-GR" altLang="en-US" b="1" dirty="0">
              <a:solidFill>
                <a:srgbClr val="0000FF"/>
              </a:solidFill>
              <a:latin typeface="Times New Roman" panose="02020603050405020304" pitchFamily="18" charset="0"/>
            </a:endParaRPr>
          </a:p>
        </p:txBody>
      </p:sp>
      <p:sp>
        <p:nvSpPr>
          <p:cNvPr id="4100" name="Rectangle 4"/>
          <p:cNvSpPr>
            <a:spLocks noChangeArrowheads="1"/>
          </p:cNvSpPr>
          <p:nvPr/>
        </p:nvSpPr>
        <p:spPr bwMode="auto">
          <a:xfrm>
            <a:off x="5029200" y="2043261"/>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a:solidFill>
                  <a:srgbClr val="33CC33"/>
                </a:solidFill>
                <a:latin typeface="Times New Roman" panose="02020603050405020304" pitchFamily="18" charset="0"/>
              </a:rPr>
              <a:t>ΕΡΜΗΝΕΙΑ ΠΑΡΑΤΗΡΗΣΗΣ</a:t>
            </a:r>
            <a:endParaRPr lang="el-GR" altLang="en-US" b="1">
              <a:solidFill>
                <a:srgbClr val="FFFF00"/>
              </a:solidFill>
              <a:latin typeface="Times New Roman" panose="02020603050405020304" pitchFamily="18" charset="0"/>
            </a:endParaRPr>
          </a:p>
        </p:txBody>
      </p:sp>
      <p:sp>
        <p:nvSpPr>
          <p:cNvPr id="4101" name="Rectangle 5"/>
          <p:cNvSpPr>
            <a:spLocks noChangeArrowheads="1"/>
          </p:cNvSpPr>
          <p:nvPr/>
        </p:nvSpPr>
        <p:spPr bwMode="auto">
          <a:xfrm>
            <a:off x="571500" y="1409849"/>
            <a:ext cx="198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33CC33"/>
                </a:solidFill>
                <a:latin typeface="Times New Roman" panose="02020603050405020304" pitchFamily="18" charset="0"/>
              </a:rPr>
              <a:t>ΤΑΞΙΝΟΜΗΣΗ</a:t>
            </a:r>
            <a:endParaRPr lang="el-GR" altLang="en-US" b="1" dirty="0">
              <a:solidFill>
                <a:schemeClr val="bg1"/>
              </a:solidFill>
              <a:latin typeface="Times New Roman" panose="02020603050405020304" pitchFamily="18" charset="0"/>
            </a:endParaRPr>
          </a:p>
        </p:txBody>
      </p:sp>
      <p:sp>
        <p:nvSpPr>
          <p:cNvPr id="4102" name="Rectangle 6"/>
          <p:cNvSpPr>
            <a:spLocks noChangeArrowheads="1"/>
          </p:cNvSpPr>
          <p:nvPr/>
        </p:nvSpPr>
        <p:spPr bwMode="auto">
          <a:xfrm>
            <a:off x="5562600" y="1433661"/>
            <a:ext cx="1479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ΜΕΤΡΗΣΗ</a:t>
            </a:r>
            <a:endParaRPr lang="el-GR" altLang="en-US" b="1" dirty="0">
              <a:solidFill>
                <a:schemeClr val="bg1"/>
              </a:solidFill>
              <a:latin typeface="Times New Roman" panose="02020603050405020304" pitchFamily="18" charset="0"/>
            </a:endParaRPr>
          </a:p>
        </p:txBody>
      </p:sp>
      <p:sp>
        <p:nvSpPr>
          <p:cNvPr id="4103" name="Rectangle 7"/>
          <p:cNvSpPr>
            <a:spLocks noChangeArrowheads="1"/>
          </p:cNvSpPr>
          <p:nvPr/>
        </p:nvSpPr>
        <p:spPr bwMode="auto">
          <a:xfrm>
            <a:off x="857250" y="1981349"/>
            <a:ext cx="3467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a:solidFill>
                  <a:srgbClr val="800080"/>
                </a:solidFill>
                <a:latin typeface="Times New Roman" panose="02020603050405020304" pitchFamily="18" charset="0"/>
              </a:rPr>
              <a:t>ΥΠΟΒΟΛΗ</a:t>
            </a:r>
            <a:r>
              <a:rPr lang="el-GR" altLang="en-US" b="1">
                <a:solidFill>
                  <a:srgbClr val="800080"/>
                </a:solidFill>
                <a:latin typeface="Times New Roman" panose="02020603050405020304" pitchFamily="18" charset="0"/>
              </a:rPr>
              <a:t> </a:t>
            </a:r>
            <a:r>
              <a:rPr lang="el-GR" altLang="en-US" sz="2000" b="1">
                <a:solidFill>
                  <a:srgbClr val="800080"/>
                </a:solidFill>
                <a:latin typeface="Times New Roman" panose="02020603050405020304" pitchFamily="18" charset="0"/>
              </a:rPr>
              <a:t>ΕΡΩΤΗΜΑΤΩΝ</a:t>
            </a:r>
            <a:endParaRPr lang="el-GR" altLang="en-US" b="1">
              <a:solidFill>
                <a:srgbClr val="FFFF00"/>
              </a:solidFill>
              <a:latin typeface="Times New Roman" panose="02020603050405020304" pitchFamily="18" charset="0"/>
            </a:endParaRPr>
          </a:p>
        </p:txBody>
      </p:sp>
      <p:sp>
        <p:nvSpPr>
          <p:cNvPr id="4104" name="Rectangle 8"/>
          <p:cNvSpPr>
            <a:spLocks noChangeArrowheads="1"/>
          </p:cNvSpPr>
          <p:nvPr/>
        </p:nvSpPr>
        <p:spPr bwMode="auto">
          <a:xfrm>
            <a:off x="928688" y="4195911"/>
            <a:ext cx="51419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800080"/>
                </a:solidFill>
                <a:latin typeface="Times New Roman" panose="02020603050405020304" pitchFamily="18" charset="0"/>
              </a:rPr>
              <a:t>ΔΙΑΤΥΠΩΣΗ</a:t>
            </a:r>
            <a:r>
              <a:rPr lang="el-GR" altLang="en-US" b="1" dirty="0">
                <a:solidFill>
                  <a:srgbClr val="800080"/>
                </a:solidFill>
                <a:latin typeface="Times New Roman" panose="02020603050405020304" pitchFamily="18" charset="0"/>
              </a:rPr>
              <a:t> </a:t>
            </a:r>
            <a:r>
              <a:rPr lang="el-GR" altLang="en-US" sz="2000" b="1" dirty="0">
                <a:solidFill>
                  <a:srgbClr val="800080"/>
                </a:solidFill>
                <a:latin typeface="Times New Roman" panose="02020603050405020304" pitchFamily="18" charset="0"/>
              </a:rPr>
              <a:t>ΛΕΙΤΟΥΡΓΙΚΟΥ</a:t>
            </a:r>
            <a:r>
              <a:rPr lang="el-GR" altLang="en-US" b="1" dirty="0">
                <a:solidFill>
                  <a:srgbClr val="800080"/>
                </a:solidFill>
                <a:latin typeface="Times New Roman" panose="02020603050405020304" pitchFamily="18" charset="0"/>
              </a:rPr>
              <a:t> </a:t>
            </a:r>
            <a:r>
              <a:rPr lang="el-GR" altLang="en-US" sz="2000" b="1" dirty="0">
                <a:solidFill>
                  <a:srgbClr val="800080"/>
                </a:solidFill>
                <a:latin typeface="Times New Roman" panose="02020603050405020304" pitchFamily="18" charset="0"/>
              </a:rPr>
              <a:t>ΟΡΙΣΜΟΥ</a:t>
            </a:r>
            <a:endParaRPr lang="el-GR" altLang="en-US" b="1" dirty="0">
              <a:solidFill>
                <a:srgbClr val="FFFF00"/>
              </a:solidFill>
              <a:latin typeface="Times New Roman" panose="02020603050405020304" pitchFamily="18" charset="0"/>
            </a:endParaRPr>
          </a:p>
        </p:txBody>
      </p:sp>
      <p:sp>
        <p:nvSpPr>
          <p:cNvPr id="4105" name="Rectangle 9"/>
          <p:cNvSpPr>
            <a:spLocks noChangeArrowheads="1"/>
          </p:cNvSpPr>
          <p:nvPr/>
        </p:nvSpPr>
        <p:spPr bwMode="auto">
          <a:xfrm>
            <a:off x="3810000" y="3186261"/>
            <a:ext cx="33004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a:solidFill>
                  <a:srgbClr val="800080"/>
                </a:solidFill>
                <a:latin typeface="Times New Roman" panose="02020603050405020304" pitchFamily="18" charset="0"/>
              </a:rPr>
              <a:t>ΔΙΑΤΥΠΩΣΗ</a:t>
            </a:r>
            <a:r>
              <a:rPr lang="el-GR" altLang="en-US" b="1">
                <a:solidFill>
                  <a:srgbClr val="800080"/>
                </a:solidFill>
                <a:latin typeface="Times New Roman" panose="02020603050405020304" pitchFamily="18" charset="0"/>
              </a:rPr>
              <a:t> </a:t>
            </a:r>
            <a:r>
              <a:rPr lang="el-GR" altLang="en-US" sz="2000" b="1">
                <a:solidFill>
                  <a:srgbClr val="800080"/>
                </a:solidFill>
                <a:latin typeface="Times New Roman" panose="02020603050405020304" pitchFamily="18" charset="0"/>
              </a:rPr>
              <a:t>ΥΠΟΘΕΣΗΣ</a:t>
            </a:r>
            <a:endParaRPr lang="el-GR" altLang="en-US" b="1">
              <a:solidFill>
                <a:srgbClr val="FFFF00"/>
              </a:solidFill>
              <a:latin typeface="Times New Roman" panose="02020603050405020304" pitchFamily="18" charset="0"/>
            </a:endParaRPr>
          </a:p>
        </p:txBody>
      </p:sp>
      <p:sp>
        <p:nvSpPr>
          <p:cNvPr id="4106" name="Rectangle 10"/>
          <p:cNvSpPr>
            <a:spLocks noChangeArrowheads="1"/>
          </p:cNvSpPr>
          <p:nvPr/>
        </p:nvSpPr>
        <p:spPr bwMode="auto">
          <a:xfrm>
            <a:off x="1071563" y="3195786"/>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ΠΡΟΒΛΕΨΗ</a:t>
            </a:r>
            <a:endParaRPr lang="el-GR" altLang="en-US" b="1" dirty="0">
              <a:solidFill>
                <a:schemeClr val="bg1"/>
              </a:solidFill>
              <a:latin typeface="Times New Roman" panose="02020603050405020304" pitchFamily="18" charset="0"/>
            </a:endParaRPr>
          </a:p>
        </p:txBody>
      </p:sp>
      <p:sp>
        <p:nvSpPr>
          <p:cNvPr id="4107" name="Rectangle 11"/>
          <p:cNvSpPr>
            <a:spLocks noChangeArrowheads="1"/>
          </p:cNvSpPr>
          <p:nvPr/>
        </p:nvSpPr>
        <p:spPr bwMode="auto">
          <a:xfrm>
            <a:off x="5181600" y="3719661"/>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33CC33"/>
                </a:solidFill>
                <a:latin typeface="Times New Roman" panose="02020603050405020304" pitchFamily="18" charset="0"/>
              </a:rPr>
              <a:t>ΕΡΜΗΝΕΙΑ ΔΕΔΟΜΕΝΩΝ</a:t>
            </a:r>
            <a:endParaRPr lang="el-GR" altLang="en-US" b="1" dirty="0">
              <a:solidFill>
                <a:schemeClr val="bg1"/>
              </a:solidFill>
              <a:latin typeface="Times New Roman" panose="02020603050405020304" pitchFamily="18" charset="0"/>
            </a:endParaRPr>
          </a:p>
        </p:txBody>
      </p:sp>
      <p:sp>
        <p:nvSpPr>
          <p:cNvPr id="4108" name="Rectangle 12"/>
          <p:cNvSpPr>
            <a:spLocks noChangeArrowheads="1"/>
          </p:cNvSpPr>
          <p:nvPr/>
        </p:nvSpPr>
        <p:spPr bwMode="auto">
          <a:xfrm>
            <a:off x="838200" y="5472261"/>
            <a:ext cx="378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a:solidFill>
                  <a:srgbClr val="33CC33"/>
                </a:solidFill>
                <a:latin typeface="Times New Roman" panose="02020603050405020304" pitchFamily="18" charset="0"/>
              </a:rPr>
              <a:t>ΑΝΑΓΝΩΡΙΣΗ ΠΑΡΑΓΟΝΤΩΝ</a:t>
            </a:r>
            <a:endParaRPr lang="el-GR" altLang="en-US" b="1">
              <a:solidFill>
                <a:schemeClr val="bg1"/>
              </a:solidFill>
              <a:latin typeface="Times New Roman" panose="02020603050405020304" pitchFamily="18" charset="0"/>
            </a:endParaRPr>
          </a:p>
        </p:txBody>
      </p:sp>
      <p:sp>
        <p:nvSpPr>
          <p:cNvPr id="4109" name="Rectangle 13"/>
          <p:cNvSpPr>
            <a:spLocks noChangeArrowheads="1"/>
          </p:cNvSpPr>
          <p:nvPr/>
        </p:nvSpPr>
        <p:spPr bwMode="auto">
          <a:xfrm>
            <a:off x="5334000" y="5396061"/>
            <a:ext cx="334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ΕΛΕΓΧΟΣ ΜΕΤΑΒΛΗΤΩΝ</a:t>
            </a:r>
            <a:endParaRPr lang="el-GR" altLang="en-US" b="1" dirty="0">
              <a:solidFill>
                <a:schemeClr val="bg1"/>
              </a:solidFill>
              <a:latin typeface="Times New Roman" panose="02020603050405020304" pitchFamily="18" charset="0"/>
            </a:endParaRPr>
          </a:p>
        </p:txBody>
      </p:sp>
      <p:sp>
        <p:nvSpPr>
          <p:cNvPr id="15" name="14 - Ορθογώνιο"/>
          <p:cNvSpPr/>
          <p:nvPr/>
        </p:nvSpPr>
        <p:spPr>
          <a:xfrm>
            <a:off x="4786313" y="5981849"/>
            <a:ext cx="4143375" cy="400050"/>
          </a:xfrm>
          <a:prstGeom prst="rect">
            <a:avLst/>
          </a:prstGeom>
        </p:spPr>
        <p:txBody>
          <a:bodyPr>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FF0000"/>
                </a:solidFill>
                <a:latin typeface="Times New Roman" panose="02020603050405020304" pitchFamily="18" charset="0"/>
              </a:rPr>
              <a:t>ΕΞΑΓΩΓΗ ΣΥΜΠΕΡΑΣΜΑΤΩΝ </a:t>
            </a:r>
          </a:p>
        </p:txBody>
      </p:sp>
      <p:sp>
        <p:nvSpPr>
          <p:cNvPr id="16" name="Rectangle 10"/>
          <p:cNvSpPr>
            <a:spLocks noChangeArrowheads="1"/>
          </p:cNvSpPr>
          <p:nvPr/>
        </p:nvSpPr>
        <p:spPr bwMode="auto">
          <a:xfrm>
            <a:off x="857250" y="6053286"/>
            <a:ext cx="3478213" cy="400050"/>
          </a:xfrm>
          <a:prstGeom prst="rect">
            <a:avLst/>
          </a:prstGeom>
          <a:noFill/>
          <a:ln w="9525">
            <a:noFill/>
            <a:miter lim="800000"/>
            <a:headEnd/>
            <a:tailEnd/>
          </a:ln>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ΚΑΤΑΣΚΕΥΗ ΜΟΝΤΕΛΩΝ</a:t>
            </a:r>
            <a:endParaRPr lang="el-GR" altLang="en-US" b="1" dirty="0">
              <a:solidFill>
                <a:schemeClr val="bg1"/>
              </a:solidFill>
              <a:latin typeface="Times New Roman" panose="02020603050405020304" pitchFamily="18" charset="0"/>
            </a:endParaRPr>
          </a:p>
        </p:txBody>
      </p:sp>
      <p:sp>
        <p:nvSpPr>
          <p:cNvPr id="17" name="Rectangle 8"/>
          <p:cNvSpPr>
            <a:spLocks noChangeArrowheads="1"/>
          </p:cNvSpPr>
          <p:nvPr/>
        </p:nvSpPr>
        <p:spPr bwMode="auto">
          <a:xfrm>
            <a:off x="714375" y="4767411"/>
            <a:ext cx="3825875" cy="400050"/>
          </a:xfrm>
          <a:prstGeom prst="rect">
            <a:avLst/>
          </a:prstGeom>
          <a:noFill/>
          <a:ln w="9525">
            <a:noFill/>
            <a:miter lim="800000"/>
            <a:headEnd/>
            <a:tailEnd/>
          </a:ln>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FF0000"/>
                </a:solidFill>
                <a:latin typeface="Times New Roman" panose="02020603050405020304" pitchFamily="18" charset="0"/>
              </a:rPr>
              <a:t>ΜΑΘΗΜΑΤΙΚΕΣ</a:t>
            </a:r>
            <a:r>
              <a:rPr lang="el-GR" altLang="en-US" dirty="0">
                <a:solidFill>
                  <a:srgbClr val="FF0000"/>
                </a:solidFill>
              </a:rPr>
              <a:t> </a:t>
            </a:r>
            <a:r>
              <a:rPr lang="el-GR" altLang="en-US" sz="2000" b="1" dirty="0">
                <a:solidFill>
                  <a:srgbClr val="FF0000"/>
                </a:solidFill>
                <a:latin typeface="Times New Roman" panose="02020603050405020304" pitchFamily="18" charset="0"/>
              </a:rPr>
              <a:t>ΕΚΦΡΑΣΕΙΣ</a:t>
            </a:r>
          </a:p>
        </p:txBody>
      </p:sp>
      <p:sp>
        <p:nvSpPr>
          <p:cNvPr id="18" name="Rectangle 8"/>
          <p:cNvSpPr>
            <a:spLocks noChangeArrowheads="1"/>
          </p:cNvSpPr>
          <p:nvPr/>
        </p:nvSpPr>
        <p:spPr bwMode="auto">
          <a:xfrm>
            <a:off x="1785938" y="2552849"/>
            <a:ext cx="3541712" cy="400050"/>
          </a:xfrm>
          <a:prstGeom prst="rect">
            <a:avLst/>
          </a:prstGeom>
          <a:noFill/>
          <a:ln w="9525">
            <a:noFill/>
            <a:miter lim="800000"/>
            <a:headEnd/>
            <a:tailEnd/>
          </a:ln>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FF0000"/>
                </a:solidFill>
                <a:latin typeface="Times New Roman" panose="02020603050405020304" pitchFamily="18" charset="0"/>
              </a:rPr>
              <a:t>ΔΙΕΞΑΓΩΓΗ ΠΕΙΡΑΜΑΤΩΝ</a:t>
            </a:r>
          </a:p>
        </p:txBody>
      </p:sp>
      <p:sp>
        <p:nvSpPr>
          <p:cNvPr id="19" name="Rectangle 10"/>
          <p:cNvSpPr>
            <a:spLocks noChangeArrowheads="1"/>
          </p:cNvSpPr>
          <p:nvPr/>
        </p:nvSpPr>
        <p:spPr bwMode="auto">
          <a:xfrm>
            <a:off x="1928813" y="3695849"/>
            <a:ext cx="2039937" cy="400050"/>
          </a:xfrm>
          <a:prstGeom prst="rect">
            <a:avLst/>
          </a:prstGeom>
          <a:noFill/>
          <a:ln w="9525">
            <a:noFill/>
            <a:miter lim="800000"/>
            <a:headEnd/>
            <a:tailEnd/>
          </a:ln>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0000FF"/>
                </a:solidFill>
                <a:latin typeface="Times New Roman" panose="02020603050405020304" pitchFamily="18" charset="0"/>
              </a:rPr>
              <a:t>ΕΠΙΚΟΙΝΩΝΙΑ</a:t>
            </a:r>
          </a:p>
        </p:txBody>
      </p:sp>
      <p:sp>
        <p:nvSpPr>
          <p:cNvPr id="20" name="Rectangle 11"/>
          <p:cNvSpPr>
            <a:spLocks noChangeArrowheads="1"/>
          </p:cNvSpPr>
          <p:nvPr/>
        </p:nvSpPr>
        <p:spPr bwMode="auto">
          <a:xfrm>
            <a:off x="5286375" y="4695974"/>
            <a:ext cx="3563938" cy="400050"/>
          </a:xfrm>
          <a:prstGeom prst="rect">
            <a:avLst/>
          </a:prstGeom>
          <a:noFill/>
          <a:ln w="9525">
            <a:noFill/>
            <a:miter lim="800000"/>
            <a:headEnd/>
            <a:tailEnd/>
          </a:ln>
        </p:spPr>
        <p:txBody>
          <a:bodyPr wrap="none" lIns="92075" tIns="46038" rIns="92075" bIns="46038">
            <a:spAutoFit/>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eaLnBrk="1" hangingPunct="1"/>
            <a:r>
              <a:rPr lang="el-GR" altLang="en-US" sz="2000" b="1" dirty="0">
                <a:solidFill>
                  <a:srgbClr val="7030A0"/>
                </a:solidFill>
                <a:latin typeface="Times New Roman" panose="02020603050405020304" pitchFamily="18" charset="0"/>
              </a:rPr>
              <a:t>ΧΩΡΟΧΡΟΝΙΚΕΣ ΣΧΕΣΕΙΣ</a:t>
            </a:r>
          </a:p>
        </p:txBody>
      </p:sp>
    </p:spTree>
    <p:extLst>
      <p:ext uri="{BB962C8B-B14F-4D97-AF65-F5344CB8AC3E}">
        <p14:creationId xmlns:p14="http://schemas.microsoft.com/office/powerpoint/2010/main" val="3206750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500"/>
                                        <p:tgtEl>
                                          <p:spTgt spid="409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0-#ppt_w/2"/>
                                          </p:val>
                                        </p:tav>
                                        <p:tav tm="100000">
                                          <p:val>
                                            <p:strVal val="#ppt_x"/>
                                          </p:val>
                                        </p:tav>
                                      </p:tavLst>
                                    </p:anim>
                                    <p:anim calcmode="lin" valueType="num">
                                      <p:cBhvr additive="base">
                                        <p:cTn id="12" dur="500" fill="hold"/>
                                        <p:tgtEl>
                                          <p:spTgt spid="409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ppt_x"/>
                                          </p:val>
                                        </p:tav>
                                        <p:tav tm="100000">
                                          <p:val>
                                            <p:strVal val="#ppt_x"/>
                                          </p:val>
                                        </p:tav>
                                      </p:tavLst>
                                    </p:anim>
                                    <p:anim calcmode="lin" valueType="num">
                                      <p:cBhvr additive="base">
                                        <p:cTn id="17" dur="500" fill="hold"/>
                                        <p:tgtEl>
                                          <p:spTgt spid="4100"/>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additive="base">
                                        <p:cTn id="21" dur="500" fill="hold"/>
                                        <p:tgtEl>
                                          <p:spTgt spid="4101"/>
                                        </p:tgtEl>
                                        <p:attrNameLst>
                                          <p:attrName>ppt_x</p:attrName>
                                        </p:attrNameLst>
                                      </p:cBhvr>
                                      <p:tavLst>
                                        <p:tav tm="0">
                                          <p:val>
                                            <p:strVal val="0-#ppt_w/2"/>
                                          </p:val>
                                        </p:tav>
                                        <p:tav tm="100000">
                                          <p:val>
                                            <p:strVal val="#ppt_x"/>
                                          </p:val>
                                        </p:tav>
                                      </p:tavLst>
                                    </p:anim>
                                    <p:anim calcmode="lin" valueType="num">
                                      <p:cBhvr additive="base">
                                        <p:cTn id="22" dur="500" fill="hold"/>
                                        <p:tgtEl>
                                          <p:spTgt spid="410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4102"/>
                                        </p:tgtEl>
                                        <p:attrNameLst>
                                          <p:attrName>style.visibility</p:attrName>
                                        </p:attrNameLst>
                                      </p:cBhvr>
                                      <p:to>
                                        <p:strVal val="visible"/>
                                      </p:to>
                                    </p:set>
                                    <p:anim calcmode="lin" valueType="num">
                                      <p:cBhvr additive="base">
                                        <p:cTn id="26" dur="500" fill="hold"/>
                                        <p:tgtEl>
                                          <p:spTgt spid="4102"/>
                                        </p:tgtEl>
                                        <p:attrNameLst>
                                          <p:attrName>ppt_x</p:attrName>
                                        </p:attrNameLst>
                                      </p:cBhvr>
                                      <p:tavLst>
                                        <p:tav tm="0">
                                          <p:val>
                                            <p:strVal val="1+#ppt_w/2"/>
                                          </p:val>
                                        </p:tav>
                                        <p:tav tm="100000">
                                          <p:val>
                                            <p:strVal val="#ppt_x"/>
                                          </p:val>
                                        </p:tav>
                                      </p:tavLst>
                                    </p:anim>
                                    <p:anim calcmode="lin" valueType="num">
                                      <p:cBhvr additive="base">
                                        <p:cTn id="27" dur="500" fill="hold"/>
                                        <p:tgtEl>
                                          <p:spTgt spid="4102"/>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 calcmode="lin" valueType="num">
                                      <p:cBhvr additive="base">
                                        <p:cTn id="31" dur="500" fill="hold"/>
                                        <p:tgtEl>
                                          <p:spTgt spid="4103"/>
                                        </p:tgtEl>
                                        <p:attrNameLst>
                                          <p:attrName>ppt_x</p:attrName>
                                        </p:attrNameLst>
                                      </p:cBhvr>
                                      <p:tavLst>
                                        <p:tav tm="0">
                                          <p:val>
                                            <p:strVal val="0-#ppt_w/2"/>
                                          </p:val>
                                        </p:tav>
                                        <p:tav tm="100000">
                                          <p:val>
                                            <p:strVal val="#ppt_x"/>
                                          </p:val>
                                        </p:tav>
                                      </p:tavLst>
                                    </p:anim>
                                    <p:anim calcmode="lin" valueType="num">
                                      <p:cBhvr additive="base">
                                        <p:cTn id="32" dur="500" fill="hold"/>
                                        <p:tgtEl>
                                          <p:spTgt spid="410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3" fill="hold" grpId="0" nodeType="afterEffect">
                                  <p:stCondLst>
                                    <p:cond delay="0"/>
                                  </p:stCondLst>
                                  <p:childTnLst>
                                    <p:set>
                                      <p:cBhvr>
                                        <p:cTn id="35" dur="1" fill="hold">
                                          <p:stCondLst>
                                            <p:cond delay="0"/>
                                          </p:stCondLst>
                                        </p:cTn>
                                        <p:tgtEl>
                                          <p:spTgt spid="4105"/>
                                        </p:tgtEl>
                                        <p:attrNameLst>
                                          <p:attrName>style.visibility</p:attrName>
                                        </p:attrNameLst>
                                      </p:cBhvr>
                                      <p:to>
                                        <p:strVal val="visible"/>
                                      </p:to>
                                    </p:set>
                                    <p:anim calcmode="lin" valueType="num">
                                      <p:cBhvr additive="base">
                                        <p:cTn id="36" dur="500" fill="hold"/>
                                        <p:tgtEl>
                                          <p:spTgt spid="4105"/>
                                        </p:tgtEl>
                                        <p:attrNameLst>
                                          <p:attrName>ppt_x</p:attrName>
                                        </p:attrNameLst>
                                      </p:cBhvr>
                                      <p:tavLst>
                                        <p:tav tm="0">
                                          <p:val>
                                            <p:strVal val="1+#ppt_w/2"/>
                                          </p:val>
                                        </p:tav>
                                        <p:tav tm="100000">
                                          <p:val>
                                            <p:strVal val="#ppt_x"/>
                                          </p:val>
                                        </p:tav>
                                      </p:tavLst>
                                    </p:anim>
                                    <p:anim calcmode="lin" valueType="num">
                                      <p:cBhvr additive="base">
                                        <p:cTn id="37" dur="500" fill="hold"/>
                                        <p:tgtEl>
                                          <p:spTgt spid="4105"/>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500"/>
                            </p:stCondLst>
                            <p:childTnLst>
                              <p:par>
                                <p:cTn id="39" presetID="2" presetClass="entr" presetSubtype="12" fill="hold" grpId="0" nodeType="afterEffect">
                                  <p:stCondLst>
                                    <p:cond delay="0"/>
                                  </p:stCondLst>
                                  <p:childTnLst>
                                    <p:set>
                                      <p:cBhvr>
                                        <p:cTn id="40" dur="1" fill="hold">
                                          <p:stCondLst>
                                            <p:cond delay="0"/>
                                          </p:stCondLst>
                                        </p:cTn>
                                        <p:tgtEl>
                                          <p:spTgt spid="4104"/>
                                        </p:tgtEl>
                                        <p:attrNameLst>
                                          <p:attrName>style.visibility</p:attrName>
                                        </p:attrNameLst>
                                      </p:cBhvr>
                                      <p:to>
                                        <p:strVal val="visible"/>
                                      </p:to>
                                    </p:set>
                                    <p:anim calcmode="lin" valueType="num">
                                      <p:cBhvr additive="base">
                                        <p:cTn id="41" dur="500" fill="hold"/>
                                        <p:tgtEl>
                                          <p:spTgt spid="4104"/>
                                        </p:tgtEl>
                                        <p:attrNameLst>
                                          <p:attrName>ppt_x</p:attrName>
                                        </p:attrNameLst>
                                      </p:cBhvr>
                                      <p:tavLst>
                                        <p:tav tm="0">
                                          <p:val>
                                            <p:strVal val="0-#ppt_w/2"/>
                                          </p:val>
                                        </p:tav>
                                        <p:tav tm="100000">
                                          <p:val>
                                            <p:strVal val="#ppt_x"/>
                                          </p:val>
                                        </p:tav>
                                      </p:tavLst>
                                    </p:anim>
                                    <p:anim calcmode="lin" valueType="num">
                                      <p:cBhvr additive="base">
                                        <p:cTn id="42" dur="500" fill="hold"/>
                                        <p:tgtEl>
                                          <p:spTgt spid="410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4107"/>
                                        </p:tgtEl>
                                        <p:attrNameLst>
                                          <p:attrName>style.visibility</p:attrName>
                                        </p:attrNameLst>
                                      </p:cBhvr>
                                      <p:to>
                                        <p:strVal val="visible"/>
                                      </p:to>
                                    </p:set>
                                    <p:anim calcmode="lin" valueType="num">
                                      <p:cBhvr additive="base">
                                        <p:cTn id="46" dur="500" fill="hold"/>
                                        <p:tgtEl>
                                          <p:spTgt spid="4107"/>
                                        </p:tgtEl>
                                        <p:attrNameLst>
                                          <p:attrName>ppt_x</p:attrName>
                                        </p:attrNameLst>
                                      </p:cBhvr>
                                      <p:tavLst>
                                        <p:tav tm="0">
                                          <p:val>
                                            <p:strVal val="#ppt_x"/>
                                          </p:val>
                                        </p:tav>
                                        <p:tav tm="100000">
                                          <p:val>
                                            <p:strVal val="#ppt_x"/>
                                          </p:val>
                                        </p:tav>
                                      </p:tavLst>
                                    </p:anim>
                                    <p:anim calcmode="lin" valueType="num">
                                      <p:cBhvr additive="base">
                                        <p:cTn id="47" dur="500" fill="hold"/>
                                        <p:tgtEl>
                                          <p:spTgt spid="4107"/>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4106"/>
                                        </p:tgtEl>
                                        <p:attrNameLst>
                                          <p:attrName>style.visibility</p:attrName>
                                        </p:attrNameLst>
                                      </p:cBhvr>
                                      <p:to>
                                        <p:strVal val="visible"/>
                                      </p:to>
                                    </p:set>
                                    <p:anim calcmode="lin" valueType="num">
                                      <p:cBhvr additive="base">
                                        <p:cTn id="51" dur="500" fill="hold"/>
                                        <p:tgtEl>
                                          <p:spTgt spid="4106"/>
                                        </p:tgtEl>
                                        <p:attrNameLst>
                                          <p:attrName>ppt_x</p:attrName>
                                        </p:attrNameLst>
                                      </p:cBhvr>
                                      <p:tavLst>
                                        <p:tav tm="0">
                                          <p:val>
                                            <p:strVal val="0-#ppt_w/2"/>
                                          </p:val>
                                        </p:tav>
                                        <p:tav tm="100000">
                                          <p:val>
                                            <p:strVal val="#ppt_x"/>
                                          </p:val>
                                        </p:tav>
                                      </p:tavLst>
                                    </p:anim>
                                    <p:anim calcmode="lin" valueType="num">
                                      <p:cBhvr additive="base">
                                        <p:cTn id="52" dur="500" fill="hold"/>
                                        <p:tgtEl>
                                          <p:spTgt spid="4106"/>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108"/>
                                        </p:tgtEl>
                                        <p:attrNameLst>
                                          <p:attrName>style.visibility</p:attrName>
                                        </p:attrNameLst>
                                      </p:cBhvr>
                                      <p:to>
                                        <p:strVal val="visible"/>
                                      </p:to>
                                    </p:set>
                                    <p:anim calcmode="lin" valueType="num">
                                      <p:cBhvr additive="base">
                                        <p:cTn id="56" dur="500" fill="hold"/>
                                        <p:tgtEl>
                                          <p:spTgt spid="4108"/>
                                        </p:tgtEl>
                                        <p:attrNameLst>
                                          <p:attrName>ppt_x</p:attrName>
                                        </p:attrNameLst>
                                      </p:cBhvr>
                                      <p:tavLst>
                                        <p:tav tm="0">
                                          <p:val>
                                            <p:strVal val="0-#ppt_w/2"/>
                                          </p:val>
                                        </p:tav>
                                        <p:tav tm="100000">
                                          <p:val>
                                            <p:strVal val="#ppt_x"/>
                                          </p:val>
                                        </p:tav>
                                      </p:tavLst>
                                    </p:anim>
                                    <p:anim calcmode="lin" valueType="num">
                                      <p:cBhvr additive="base">
                                        <p:cTn id="57" dur="500" fill="hold"/>
                                        <p:tgtEl>
                                          <p:spTgt spid="4108"/>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4109"/>
                                        </p:tgtEl>
                                        <p:attrNameLst>
                                          <p:attrName>style.visibility</p:attrName>
                                        </p:attrNameLst>
                                      </p:cBhvr>
                                      <p:to>
                                        <p:strVal val="visible"/>
                                      </p:to>
                                    </p:set>
                                    <p:anim calcmode="lin" valueType="num">
                                      <p:cBhvr additive="base">
                                        <p:cTn id="61" dur="500" fill="hold"/>
                                        <p:tgtEl>
                                          <p:spTgt spid="4109"/>
                                        </p:tgtEl>
                                        <p:attrNameLst>
                                          <p:attrName>ppt_x</p:attrName>
                                        </p:attrNameLst>
                                      </p:cBhvr>
                                      <p:tavLst>
                                        <p:tav tm="0">
                                          <p:val>
                                            <p:strVal val="#ppt_x"/>
                                          </p:val>
                                        </p:tav>
                                        <p:tav tm="100000">
                                          <p:val>
                                            <p:strVal val="#ppt_x"/>
                                          </p:val>
                                        </p:tav>
                                      </p:tavLst>
                                    </p:anim>
                                    <p:anim calcmode="lin" valueType="num">
                                      <p:cBhvr additive="base">
                                        <p:cTn id="62" dur="500" fill="hold"/>
                                        <p:tgtEl>
                                          <p:spTgt spid="410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0-#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6500"/>
                            </p:stCondLst>
                            <p:childTnLst>
                              <p:par>
                                <p:cTn id="69" presetID="2" presetClass="entr" presetSubtype="12"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0-#ppt_w/2"/>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7000"/>
                            </p:stCondLst>
                            <p:childTnLst>
                              <p:par>
                                <p:cTn id="74" presetID="2" presetClass="entr" presetSubtype="12"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0-#ppt_w/2"/>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7500"/>
                            </p:stCondLst>
                            <p:childTnLst>
                              <p:par>
                                <p:cTn id="79" presetID="2" presetClass="entr" presetSubtype="8"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8000"/>
                            </p:stCondLst>
                            <p:childTnLst>
                              <p:par>
                                <p:cTn id="84" presetID="2" presetClass="entr" presetSubtype="1"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utoUpdateAnimBg="0"/>
      <p:bldP spid="4102" grpId="0" autoUpdateAnimBg="0"/>
      <p:bldP spid="4103" grpId="0" autoUpdateAnimBg="0"/>
      <p:bldP spid="4104" grpId="0" autoUpdateAnimBg="0"/>
      <p:bldP spid="4105" grpId="0" autoUpdateAnimBg="0"/>
      <p:bldP spid="4106" grpId="0" autoUpdateAnimBg="0"/>
      <p:bldP spid="4107" grpId="0" autoUpdateAnimBg="0"/>
      <p:bldP spid="4108" grpId="0" autoUpdateAnimBg="0"/>
      <p:bldP spid="4109" grpId="0" autoUpdateAnimBg="0"/>
      <p:bldP spid="16" grpId="0" autoUpdateAnimBg="0"/>
      <p:bldP spid="17" grpId="0" autoUpdateAnimBg="0"/>
      <p:bldP spid="18" grpId="0" autoUpdateAnimBg="0"/>
      <p:bldP spid="19" grpId="0" autoUpdateAnimBg="0"/>
      <p:bldP spid="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5536" y="260648"/>
            <a:ext cx="8548439" cy="1427882"/>
          </a:xfrm>
        </p:spPr>
        <p:txBody>
          <a:bodyPr vert="horz" lIns="91440" tIns="45720" rIns="91440" bIns="45720" rtlCol="0" anchor="ctr">
            <a:normAutofit fontScale="90000"/>
          </a:bodyPr>
          <a:lstStyle/>
          <a:p>
            <a:r>
              <a:rPr lang="el-GR" altLang="en-US" dirty="0">
                <a:solidFill>
                  <a:srgbClr val="5075BC"/>
                </a:solidFill>
              </a:rPr>
              <a:t>Η Επιστημονική Μέθοδος ως Εργαλείο </a:t>
            </a:r>
            <a:r>
              <a:rPr lang="el-GR" altLang="en-US" dirty="0" err="1">
                <a:solidFill>
                  <a:srgbClr val="5075BC"/>
                </a:solidFill>
              </a:rPr>
              <a:t>Εννοιοδότησης</a:t>
            </a:r>
            <a:endParaRPr lang="el-GR" altLang="en-US" dirty="0">
              <a:solidFill>
                <a:srgbClr val="5075BC"/>
              </a:solidFill>
            </a:endParaRPr>
          </a:p>
        </p:txBody>
      </p:sp>
      <p:pic>
        <p:nvPicPr>
          <p:cNvPr id="95235" name="Picture 3" descr="σχήμα. Αναπαράσταση της επιστημονικής μεθόδου ως εργαλείου Εννοιοδότησης. Αναφέρονται και διασυνδέονται από πάνω προς τα κάτω: Παρατήρηση, υπόθεση, σχεδιασμός πειράματος, συλλογή δεδομένων, ανάλυση και ερμηνεία δεδομένων, συμπεράσματα και θεωρία"/>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978024" y="2017713"/>
            <a:ext cx="3810000" cy="4114800"/>
          </a:xfrm>
        </p:spPr>
      </p:pic>
      <p:sp>
        <p:nvSpPr>
          <p:cNvPr id="95236" name="Rectangle 4"/>
          <p:cNvSpPr>
            <a:spLocks noGrp="1" noChangeArrowheads="1"/>
          </p:cNvSpPr>
          <p:nvPr>
            <p:ph type="body" sz="half" idx="2"/>
          </p:nvPr>
        </p:nvSpPr>
        <p:spPr>
          <a:xfrm>
            <a:off x="4644008" y="2060848"/>
            <a:ext cx="4536504" cy="4114800"/>
          </a:xfrm>
        </p:spPr>
        <p:txBody>
          <a:bodyPr>
            <a:normAutofit/>
          </a:bodyPr>
          <a:lstStyle/>
          <a:p>
            <a:pPr eaLnBrk="1" hangingPunct="1"/>
            <a:r>
              <a:rPr lang="el-GR" altLang="en-US" sz="2800" dirty="0" smtClean="0"/>
              <a:t>Παρατήρηση</a:t>
            </a:r>
          </a:p>
          <a:p>
            <a:pPr eaLnBrk="1" hangingPunct="1"/>
            <a:r>
              <a:rPr lang="el-GR" altLang="en-US" sz="2800" dirty="0" smtClean="0"/>
              <a:t>Υπόθεση</a:t>
            </a:r>
          </a:p>
          <a:p>
            <a:pPr eaLnBrk="1" hangingPunct="1"/>
            <a:r>
              <a:rPr lang="el-GR" altLang="en-US" sz="2800" dirty="0" smtClean="0"/>
              <a:t>Σχεδιασμός πειράματος</a:t>
            </a:r>
          </a:p>
          <a:p>
            <a:pPr eaLnBrk="1" hangingPunct="1"/>
            <a:r>
              <a:rPr lang="el-GR" altLang="en-US" sz="2800" dirty="0" smtClean="0"/>
              <a:t>Συλλογή δεδομένων</a:t>
            </a:r>
          </a:p>
          <a:p>
            <a:pPr eaLnBrk="1" hangingPunct="1"/>
            <a:r>
              <a:rPr lang="el-GR" altLang="en-US" sz="2800" dirty="0" smtClean="0"/>
              <a:t>Ανάλυση &amp; ερμηνεία δεδομένων</a:t>
            </a:r>
          </a:p>
          <a:p>
            <a:pPr eaLnBrk="1" hangingPunct="1"/>
            <a:r>
              <a:rPr lang="el-GR" altLang="en-US" sz="2800" dirty="0" smtClean="0"/>
              <a:t>Συμπεράσματα</a:t>
            </a:r>
          </a:p>
          <a:p>
            <a:pPr eaLnBrk="1" hangingPunct="1"/>
            <a:r>
              <a:rPr lang="el-GR" altLang="en-US" sz="2800" dirty="0" smtClean="0"/>
              <a:t>Θεωρία</a:t>
            </a:r>
          </a:p>
        </p:txBody>
      </p:sp>
    </p:spTree>
    <p:extLst>
      <p:ext uri="{BB962C8B-B14F-4D97-AF65-F5344CB8AC3E}">
        <p14:creationId xmlns:p14="http://schemas.microsoft.com/office/powerpoint/2010/main" val="2906117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95234"/>
                                        </p:tgtEl>
                                        <p:attrNameLst>
                                          <p:attrName>style.visibility</p:attrName>
                                        </p:attrNameLst>
                                      </p:cBhvr>
                                      <p:to>
                                        <p:strVal val="visible"/>
                                      </p:to>
                                    </p:set>
                                    <p:anim to="" calcmode="lin" valueType="num">
                                      <p:cBhvr>
                                        <p:cTn id="7" dur="1" fill="hold"/>
                                        <p:tgtEl>
                                          <p:spTgt spid="95234"/>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nodePh="1">
                                  <p:stCondLst>
                                    <p:cond delay="0"/>
                                  </p:stCondLst>
                                  <p:endCondLst>
                                    <p:cond evt="begin" delay="0">
                                      <p:tn val="9"/>
                                    </p:cond>
                                  </p:endCondLst>
                                  <p:iterate type="wd">
                                    <p:tmAbs val="300"/>
                                  </p:iterate>
                                  <p:childTnLst>
                                    <p:set>
                                      <p:cBhvr>
                                        <p:cTn id="10" dur="1" fill="hold">
                                          <p:stCondLst>
                                            <p:cond delay="299"/>
                                          </p:stCondLst>
                                        </p:cTn>
                                        <p:tgtEl>
                                          <p:spTgt spid="95235"/>
                                        </p:tgtEl>
                                        <p:attrNameLst>
                                          <p:attrName>style.visibility</p:attrName>
                                        </p:attrNameLst>
                                      </p:cBhvr>
                                      <p:to>
                                        <p:strVal val="visible"/>
                                      </p:to>
                                    </p:set>
                                    <p:anim to="" calcmode="lin" valueType="num">
                                      <p:cBhvr>
                                        <p:cTn id="11" dur="1" fill="hold"/>
                                        <p:tgtEl>
                                          <p:spTgt spid="95235"/>
                                        </p:tgtEl>
                                        <p:attrNameLst>
                                          <p:attrName/>
                                        </p:attrNameLst>
                                      </p:cBhvr>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par>
                          <p:cTn id="12" fill="hold" nodeType="afterGroup">
                            <p:stCondLst>
                              <p:cond delay="800"/>
                            </p:stCondLst>
                            <p:childTnLst>
                              <p:par>
                                <p:cTn id="13" presetID="24" presetClass="entr" presetSubtype="0" fill="hold" grpId="0" nodeType="afterEffect">
                                  <p:stCondLst>
                                    <p:cond delay="0"/>
                                  </p:stCondLst>
                                  <p:iterate type="wd">
                                    <p:tmAbs val="300"/>
                                  </p:iterate>
                                  <p:childTnLst>
                                    <p:set>
                                      <p:cBhvr>
                                        <p:cTn id="14" dur="1" fill="hold">
                                          <p:stCondLst>
                                            <p:cond delay="299"/>
                                          </p:stCondLst>
                                        </p:cTn>
                                        <p:tgtEl>
                                          <p:spTgt spid="95236">
                                            <p:txEl>
                                              <p:pRg st="0" end="0"/>
                                            </p:txEl>
                                          </p:spTgt>
                                        </p:tgtEl>
                                        <p:attrNameLst>
                                          <p:attrName>style.visibility</p:attrName>
                                        </p:attrNameLst>
                                      </p:cBhvr>
                                      <p:to>
                                        <p:strVal val="visible"/>
                                      </p:to>
                                    </p:set>
                                    <p:anim to="" calcmode="lin" valueType="num">
                                      <p:cBhvr>
                                        <p:cTn id="15" dur="1" fill="hold"/>
                                        <p:tgtEl>
                                          <p:spTgt spid="95236">
                                            <p:txEl>
                                              <p:pRg st="0" end="0"/>
                                            </p:txEl>
                                          </p:spTgt>
                                        </p:tgtEl>
                                        <p:attrNameLst>
                                          <p:attrName/>
                                        </p:attrNameLst>
                                      </p:cBhvr>
                                    </p:anim>
                                  </p:childTnLst>
                                </p:cTn>
                              </p:par>
                            </p:childTnLst>
                          </p:cTn>
                        </p:par>
                        <p:par>
                          <p:cTn id="16" fill="hold" nodeType="afterGroup">
                            <p:stCondLst>
                              <p:cond delay="1100"/>
                            </p:stCondLst>
                            <p:childTnLst>
                              <p:par>
                                <p:cTn id="17" presetID="24" presetClass="entr" presetSubtype="0" fill="hold" grpId="0" nodeType="afterEffect">
                                  <p:stCondLst>
                                    <p:cond delay="0"/>
                                  </p:stCondLst>
                                  <p:iterate type="wd">
                                    <p:tmAbs val="300"/>
                                  </p:iterate>
                                  <p:childTnLst>
                                    <p:set>
                                      <p:cBhvr>
                                        <p:cTn id="18" dur="1" fill="hold">
                                          <p:stCondLst>
                                            <p:cond delay="299"/>
                                          </p:stCondLst>
                                        </p:cTn>
                                        <p:tgtEl>
                                          <p:spTgt spid="95236">
                                            <p:txEl>
                                              <p:pRg st="1" end="1"/>
                                            </p:txEl>
                                          </p:spTgt>
                                        </p:tgtEl>
                                        <p:attrNameLst>
                                          <p:attrName>style.visibility</p:attrName>
                                        </p:attrNameLst>
                                      </p:cBhvr>
                                      <p:to>
                                        <p:strVal val="visible"/>
                                      </p:to>
                                    </p:set>
                                    <p:anim to="" calcmode="lin" valueType="num">
                                      <p:cBhvr>
                                        <p:cTn id="19" dur="1" fill="hold"/>
                                        <p:tgtEl>
                                          <p:spTgt spid="95236">
                                            <p:txEl>
                                              <p:pRg st="1" end="1"/>
                                            </p:txEl>
                                          </p:spTgt>
                                        </p:tgtEl>
                                        <p:attrNameLst>
                                          <p:attrName/>
                                        </p:attrNameLst>
                                      </p:cBhvr>
                                    </p:anim>
                                  </p:childTnLst>
                                </p:cTn>
                              </p:par>
                            </p:childTnLst>
                          </p:cTn>
                        </p:par>
                        <p:par>
                          <p:cTn id="20" fill="hold" nodeType="afterGroup">
                            <p:stCondLst>
                              <p:cond delay="1400"/>
                            </p:stCondLst>
                            <p:childTnLst>
                              <p:par>
                                <p:cTn id="21" presetID="24" presetClass="entr" presetSubtype="0" fill="hold" grpId="0" nodeType="afterEffect">
                                  <p:stCondLst>
                                    <p:cond delay="0"/>
                                  </p:stCondLst>
                                  <p:iterate type="wd">
                                    <p:tmAbs val="300"/>
                                  </p:iterate>
                                  <p:childTnLst>
                                    <p:set>
                                      <p:cBhvr>
                                        <p:cTn id="22" dur="1" fill="hold">
                                          <p:stCondLst>
                                            <p:cond delay="299"/>
                                          </p:stCondLst>
                                        </p:cTn>
                                        <p:tgtEl>
                                          <p:spTgt spid="95236">
                                            <p:txEl>
                                              <p:pRg st="2" end="2"/>
                                            </p:txEl>
                                          </p:spTgt>
                                        </p:tgtEl>
                                        <p:attrNameLst>
                                          <p:attrName>style.visibility</p:attrName>
                                        </p:attrNameLst>
                                      </p:cBhvr>
                                      <p:to>
                                        <p:strVal val="visible"/>
                                      </p:to>
                                    </p:set>
                                    <p:anim to="" calcmode="lin" valueType="num">
                                      <p:cBhvr>
                                        <p:cTn id="23" dur="1" fill="hold"/>
                                        <p:tgtEl>
                                          <p:spTgt spid="95236">
                                            <p:txEl>
                                              <p:pRg st="2" end="2"/>
                                            </p:txEl>
                                          </p:spTgt>
                                        </p:tgtEl>
                                        <p:attrNameLst>
                                          <p:attrName/>
                                        </p:attrNameLst>
                                      </p:cBhvr>
                                    </p:anim>
                                  </p:childTnLst>
                                </p:cTn>
                              </p:par>
                            </p:childTnLst>
                          </p:cTn>
                        </p:par>
                        <p:par>
                          <p:cTn id="24" fill="hold" nodeType="afterGroup">
                            <p:stCondLst>
                              <p:cond delay="2000"/>
                            </p:stCondLst>
                            <p:childTnLst>
                              <p:par>
                                <p:cTn id="25" presetID="24" presetClass="entr" presetSubtype="0" fill="hold" grpId="0" nodeType="afterEffect">
                                  <p:stCondLst>
                                    <p:cond delay="0"/>
                                  </p:stCondLst>
                                  <p:iterate type="wd">
                                    <p:tmAbs val="300"/>
                                  </p:iterate>
                                  <p:childTnLst>
                                    <p:set>
                                      <p:cBhvr>
                                        <p:cTn id="26" dur="1" fill="hold">
                                          <p:stCondLst>
                                            <p:cond delay="299"/>
                                          </p:stCondLst>
                                        </p:cTn>
                                        <p:tgtEl>
                                          <p:spTgt spid="95236">
                                            <p:txEl>
                                              <p:pRg st="3" end="3"/>
                                            </p:txEl>
                                          </p:spTgt>
                                        </p:tgtEl>
                                        <p:attrNameLst>
                                          <p:attrName>style.visibility</p:attrName>
                                        </p:attrNameLst>
                                      </p:cBhvr>
                                      <p:to>
                                        <p:strVal val="visible"/>
                                      </p:to>
                                    </p:set>
                                    <p:anim to="" calcmode="lin" valueType="num">
                                      <p:cBhvr>
                                        <p:cTn id="27" dur="1" fill="hold"/>
                                        <p:tgtEl>
                                          <p:spTgt spid="95236">
                                            <p:txEl>
                                              <p:pRg st="3" end="3"/>
                                            </p:txEl>
                                          </p:spTgt>
                                        </p:tgtEl>
                                        <p:attrNameLst>
                                          <p:attrName/>
                                        </p:attrNameLst>
                                      </p:cBhvr>
                                    </p:anim>
                                  </p:childTnLst>
                                </p:cTn>
                              </p:par>
                            </p:childTnLst>
                          </p:cTn>
                        </p:par>
                        <p:par>
                          <p:cTn id="28" fill="hold" nodeType="afterGroup">
                            <p:stCondLst>
                              <p:cond delay="2600"/>
                            </p:stCondLst>
                            <p:childTnLst>
                              <p:par>
                                <p:cTn id="29" presetID="24" presetClass="entr" presetSubtype="0" fill="hold" grpId="0" nodeType="afterEffect">
                                  <p:stCondLst>
                                    <p:cond delay="0"/>
                                  </p:stCondLst>
                                  <p:iterate type="wd">
                                    <p:tmAbs val="300"/>
                                  </p:iterate>
                                  <p:childTnLst>
                                    <p:set>
                                      <p:cBhvr>
                                        <p:cTn id="30" dur="1" fill="hold">
                                          <p:stCondLst>
                                            <p:cond delay="299"/>
                                          </p:stCondLst>
                                        </p:cTn>
                                        <p:tgtEl>
                                          <p:spTgt spid="95236">
                                            <p:txEl>
                                              <p:pRg st="4" end="4"/>
                                            </p:txEl>
                                          </p:spTgt>
                                        </p:tgtEl>
                                        <p:attrNameLst>
                                          <p:attrName>style.visibility</p:attrName>
                                        </p:attrNameLst>
                                      </p:cBhvr>
                                      <p:to>
                                        <p:strVal val="visible"/>
                                      </p:to>
                                    </p:set>
                                    <p:anim to="" calcmode="lin" valueType="num">
                                      <p:cBhvr>
                                        <p:cTn id="31" dur="1" fill="hold"/>
                                        <p:tgtEl>
                                          <p:spTgt spid="95236">
                                            <p:txEl>
                                              <p:pRg st="4" end="4"/>
                                            </p:txEl>
                                          </p:spTgt>
                                        </p:tgtEl>
                                        <p:attrNameLst>
                                          <p:attrName/>
                                        </p:attrNameLst>
                                      </p:cBhvr>
                                    </p:anim>
                                  </p:childTnLst>
                                </p:cTn>
                              </p:par>
                            </p:childTnLst>
                          </p:cTn>
                        </p:par>
                        <p:par>
                          <p:cTn id="32" fill="hold" nodeType="afterGroup">
                            <p:stCondLst>
                              <p:cond delay="3800"/>
                            </p:stCondLst>
                            <p:childTnLst>
                              <p:par>
                                <p:cTn id="33" presetID="24" presetClass="entr" presetSubtype="0" fill="hold" grpId="0" nodeType="afterEffect">
                                  <p:stCondLst>
                                    <p:cond delay="0"/>
                                  </p:stCondLst>
                                  <p:iterate type="wd">
                                    <p:tmAbs val="300"/>
                                  </p:iterate>
                                  <p:childTnLst>
                                    <p:set>
                                      <p:cBhvr>
                                        <p:cTn id="34" dur="1" fill="hold">
                                          <p:stCondLst>
                                            <p:cond delay="299"/>
                                          </p:stCondLst>
                                        </p:cTn>
                                        <p:tgtEl>
                                          <p:spTgt spid="95236">
                                            <p:txEl>
                                              <p:pRg st="5" end="5"/>
                                            </p:txEl>
                                          </p:spTgt>
                                        </p:tgtEl>
                                        <p:attrNameLst>
                                          <p:attrName>style.visibility</p:attrName>
                                        </p:attrNameLst>
                                      </p:cBhvr>
                                      <p:to>
                                        <p:strVal val="visible"/>
                                      </p:to>
                                    </p:set>
                                    <p:anim to="" calcmode="lin" valueType="num">
                                      <p:cBhvr>
                                        <p:cTn id="35" dur="1" fill="hold"/>
                                        <p:tgtEl>
                                          <p:spTgt spid="95236">
                                            <p:txEl>
                                              <p:pRg st="5" end="5"/>
                                            </p:txEl>
                                          </p:spTgt>
                                        </p:tgtEl>
                                        <p:attrNameLst>
                                          <p:attrName/>
                                        </p:attrNameLst>
                                      </p:cBhvr>
                                    </p:anim>
                                  </p:childTnLst>
                                </p:cTn>
                              </p:par>
                            </p:childTnLst>
                          </p:cTn>
                        </p:par>
                        <p:par>
                          <p:cTn id="36" fill="hold" nodeType="afterGroup">
                            <p:stCondLst>
                              <p:cond delay="4100"/>
                            </p:stCondLst>
                            <p:childTnLst>
                              <p:par>
                                <p:cTn id="37" presetID="24" presetClass="entr" presetSubtype="0" fill="hold" grpId="0" nodeType="afterEffect">
                                  <p:stCondLst>
                                    <p:cond delay="0"/>
                                  </p:stCondLst>
                                  <p:iterate type="wd">
                                    <p:tmAbs val="300"/>
                                  </p:iterate>
                                  <p:childTnLst>
                                    <p:set>
                                      <p:cBhvr>
                                        <p:cTn id="38" dur="1" fill="hold">
                                          <p:stCondLst>
                                            <p:cond delay="299"/>
                                          </p:stCondLst>
                                        </p:cTn>
                                        <p:tgtEl>
                                          <p:spTgt spid="95236">
                                            <p:txEl>
                                              <p:pRg st="6" end="6"/>
                                            </p:txEl>
                                          </p:spTgt>
                                        </p:tgtEl>
                                        <p:attrNameLst>
                                          <p:attrName>style.visibility</p:attrName>
                                        </p:attrNameLst>
                                      </p:cBhvr>
                                      <p:to>
                                        <p:strVal val="visible"/>
                                      </p:to>
                                    </p:set>
                                    <p:anim to="" calcmode="lin" valueType="num">
                                      <p:cBhvr>
                                        <p:cTn id="39" dur="1" fill="hold"/>
                                        <p:tgtEl>
                                          <p:spTgt spid="9523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autoUpdateAnimBg="0"/>
      <p:bldP spid="95236"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Η </a:t>
            </a:r>
            <a:r>
              <a:rPr lang="el-GR" dirty="0" smtClean="0"/>
              <a:t>καθοδήγηση</a:t>
            </a:r>
            <a:endParaRPr lang="en-US" dirty="0"/>
          </a:p>
        </p:txBody>
      </p:sp>
      <p:sp>
        <p:nvSpPr>
          <p:cNvPr id="3" name="Content Placeholder 2"/>
          <p:cNvSpPr>
            <a:spLocks noGrp="1"/>
          </p:cNvSpPr>
          <p:nvPr>
            <p:ph idx="1"/>
          </p:nvPr>
        </p:nvSpPr>
        <p:spPr/>
        <p:txBody>
          <a:bodyPr>
            <a:normAutofit fontScale="77500" lnSpcReduction="20000"/>
          </a:bodyPr>
          <a:lstStyle/>
          <a:p>
            <a:r>
              <a:rPr lang="el-GR" altLang="en-US" dirty="0"/>
              <a:t>Η </a:t>
            </a:r>
            <a:r>
              <a:rPr lang="el-GR" altLang="en-US" b="1" dirty="0"/>
              <a:t>καθοδήγηση</a:t>
            </a:r>
            <a:r>
              <a:rPr lang="el-GR" altLang="en-US" dirty="0"/>
              <a:t> είναι αναγκαία ώστε να αναπτύξουν οι μαθητές επιστημονικές δεξιότητες (παραγωγή υπόθεσης, έλεγχος, </a:t>
            </a:r>
            <a:r>
              <a:rPr lang="el-GR" altLang="en-US" dirty="0" err="1"/>
              <a:t>κλπ</a:t>
            </a:r>
            <a:r>
              <a:rPr lang="el-GR" altLang="en-US" dirty="0"/>
              <a:t>).</a:t>
            </a:r>
          </a:p>
          <a:p>
            <a:r>
              <a:rPr lang="el-GR" altLang="en-US" dirty="0"/>
              <a:t> Οι οδηγίες (υλικά σκαλωσιάς ή </a:t>
            </a:r>
            <a:r>
              <a:rPr lang="el-GR" altLang="en-US" b="1" dirty="0"/>
              <a:t>γνωστικά εργαλεία</a:t>
            </a:r>
            <a:r>
              <a:rPr lang="el-GR" altLang="en-US" dirty="0"/>
              <a:t>) που παρέχονται στους μαθητές μπορούν να έχουν διαφορετικές μορφές</a:t>
            </a:r>
            <a:r>
              <a:rPr lang="en-US" altLang="en-US" dirty="0"/>
              <a:t>:</a:t>
            </a:r>
            <a:r>
              <a:rPr lang="el-GR" altLang="en-US" dirty="0"/>
              <a:t> φύλλα εργασίας, ενσωματωμένες στο τεχνολογικό περιβάλλον (</a:t>
            </a:r>
            <a:r>
              <a:rPr lang="el-GR" altLang="en-US" dirty="0" err="1"/>
              <a:t>Dimitracopoulou</a:t>
            </a:r>
            <a:r>
              <a:rPr lang="el-GR" altLang="en-US" dirty="0"/>
              <a:t> &amp; </a:t>
            </a:r>
            <a:r>
              <a:rPr lang="el-GR" altLang="en-US" dirty="0" err="1"/>
              <a:t>Komis</a:t>
            </a:r>
            <a:r>
              <a:rPr lang="el-GR" altLang="en-US" dirty="0"/>
              <a:t>, 2005</a:t>
            </a:r>
            <a:r>
              <a:rPr lang="en-US" altLang="en-US" dirty="0"/>
              <a:t>;</a:t>
            </a:r>
            <a:r>
              <a:rPr lang="el-GR" altLang="en-US" dirty="0"/>
              <a:t>  de </a:t>
            </a:r>
            <a:r>
              <a:rPr lang="el-GR" altLang="en-US" dirty="0" err="1"/>
              <a:t>Jong</a:t>
            </a:r>
            <a:r>
              <a:rPr lang="el-GR" altLang="en-US" dirty="0"/>
              <a:t>, 2005</a:t>
            </a:r>
            <a:r>
              <a:rPr lang="en-US" altLang="en-US" dirty="0"/>
              <a:t>; </a:t>
            </a:r>
            <a:r>
              <a:rPr lang="el-GR" altLang="en-US" dirty="0" err="1"/>
              <a:t>Papaevripidou</a:t>
            </a:r>
            <a:r>
              <a:rPr lang="el-GR" altLang="en-US" dirty="0"/>
              <a:t>, </a:t>
            </a:r>
            <a:r>
              <a:rPr lang="el-GR" altLang="en-US" dirty="0" err="1"/>
              <a:t>Constantinou</a:t>
            </a:r>
            <a:r>
              <a:rPr lang="el-GR" altLang="en-US" dirty="0"/>
              <a:t> και </a:t>
            </a:r>
            <a:r>
              <a:rPr lang="el-GR" altLang="en-US" dirty="0" err="1"/>
              <a:t>Zacharia</a:t>
            </a:r>
            <a:r>
              <a:rPr lang="el-GR" altLang="en-US" dirty="0"/>
              <a:t>, 2007). </a:t>
            </a:r>
          </a:p>
          <a:p>
            <a:r>
              <a:rPr lang="el-GR" altLang="en-US" dirty="0"/>
              <a:t>Η </a:t>
            </a:r>
            <a:r>
              <a:rPr lang="el-GR" altLang="en-US" dirty="0" err="1"/>
              <a:t>unguided</a:t>
            </a:r>
            <a:r>
              <a:rPr lang="el-GR" altLang="en-US" dirty="0"/>
              <a:t> έρευνα δεν συνίσταται από τους επιστήμονες (</a:t>
            </a:r>
            <a:r>
              <a:rPr lang="en-GB" altLang="en-US" dirty="0"/>
              <a:t>Hogan</a:t>
            </a:r>
            <a:r>
              <a:rPr lang="el-GR" altLang="en-US" dirty="0"/>
              <a:t> &amp; </a:t>
            </a:r>
            <a:r>
              <a:rPr lang="en-GB" altLang="en-US" dirty="0"/>
              <a:t>Thomas</a:t>
            </a:r>
            <a:r>
              <a:rPr lang="el-GR" altLang="en-US" dirty="0"/>
              <a:t>, 2001; </a:t>
            </a:r>
            <a:r>
              <a:rPr lang="en-GB" altLang="en-US" dirty="0" err="1"/>
              <a:t>Klahr</a:t>
            </a:r>
            <a:r>
              <a:rPr lang="el-GR" altLang="en-US" dirty="0"/>
              <a:t> &amp; </a:t>
            </a:r>
            <a:r>
              <a:rPr lang="en-GB" altLang="en-US" dirty="0"/>
              <a:t>Nigam</a:t>
            </a:r>
            <a:r>
              <a:rPr lang="el-GR" altLang="en-US" dirty="0"/>
              <a:t>, 2004; </a:t>
            </a:r>
            <a:r>
              <a:rPr lang="en-GB" altLang="en-US" dirty="0"/>
              <a:t>Kuhn</a:t>
            </a:r>
            <a:r>
              <a:rPr lang="el-GR" altLang="en-US" dirty="0"/>
              <a:t>, </a:t>
            </a:r>
            <a:r>
              <a:rPr lang="en-GB" altLang="en-US" dirty="0" err="1"/>
              <a:t>Amsel</a:t>
            </a:r>
            <a:r>
              <a:rPr lang="el-GR" altLang="en-US" dirty="0"/>
              <a:t>, &amp; </a:t>
            </a:r>
            <a:r>
              <a:rPr lang="en-GB" altLang="en-US" dirty="0"/>
              <a:t>O</a:t>
            </a:r>
            <a:r>
              <a:rPr lang="el-GR" altLang="en-US" dirty="0"/>
              <a:t>'</a:t>
            </a:r>
            <a:r>
              <a:rPr lang="en-GB" altLang="en-US" dirty="0" err="1"/>
              <a:t>Loughlin</a:t>
            </a:r>
            <a:r>
              <a:rPr lang="el-GR" altLang="en-US" dirty="0"/>
              <a:t>, 1988; </a:t>
            </a:r>
            <a:r>
              <a:rPr lang="en-GB" altLang="en-US" dirty="0"/>
              <a:t>Kuhn</a:t>
            </a:r>
            <a:r>
              <a:rPr lang="el-GR" altLang="en-US" dirty="0"/>
              <a:t>, </a:t>
            </a:r>
            <a:r>
              <a:rPr lang="en-GB" altLang="en-US" dirty="0"/>
              <a:t>Black</a:t>
            </a:r>
            <a:r>
              <a:rPr lang="el-GR" altLang="en-US" dirty="0"/>
              <a:t>, </a:t>
            </a:r>
            <a:r>
              <a:rPr lang="en-GB" altLang="en-US" dirty="0" err="1"/>
              <a:t>Keselman</a:t>
            </a:r>
            <a:r>
              <a:rPr lang="el-GR" altLang="en-US" dirty="0"/>
              <a:t>, &amp; </a:t>
            </a:r>
            <a:r>
              <a:rPr lang="en-GB" altLang="en-US" dirty="0"/>
              <a:t>Kaplan</a:t>
            </a:r>
            <a:r>
              <a:rPr lang="el-GR" altLang="en-US" dirty="0"/>
              <a:t>, 2000; </a:t>
            </a:r>
            <a:r>
              <a:rPr lang="en-GB" altLang="en-US" dirty="0"/>
              <a:t>Mayer</a:t>
            </a:r>
            <a:r>
              <a:rPr lang="el-GR" altLang="en-US" dirty="0"/>
              <a:t>, 2004; </a:t>
            </a:r>
            <a:r>
              <a:rPr lang="en-GB" altLang="en-US" dirty="0"/>
              <a:t>Van </a:t>
            </a:r>
            <a:r>
              <a:rPr lang="en-GB" altLang="en-US" dirty="0" err="1"/>
              <a:t>Joolingen</a:t>
            </a:r>
            <a:r>
              <a:rPr lang="el-GR" altLang="en-US" dirty="0"/>
              <a:t> &amp; </a:t>
            </a:r>
            <a:r>
              <a:rPr lang="en-GB" altLang="en-US" dirty="0"/>
              <a:t>de Jong</a:t>
            </a:r>
            <a:r>
              <a:rPr lang="el-GR" altLang="en-US" dirty="0"/>
              <a:t>, 2003). </a:t>
            </a:r>
          </a:p>
          <a:p>
            <a:endParaRPr lang="en-US" dirty="0"/>
          </a:p>
        </p:txBody>
      </p:sp>
    </p:spTree>
    <p:extLst>
      <p:ext uri="{BB962C8B-B14F-4D97-AF65-F5344CB8AC3E}">
        <p14:creationId xmlns:p14="http://schemas.microsoft.com/office/powerpoint/2010/main" val="33982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4" descr="Πίνακας, &quot;Scaffolding questions &amp; inquiry modelling phases&quot;&#10;"/>
          <p:cNvPicPr>
            <a:picLocks noChangeAspect="1" noChangeArrowheads="1"/>
          </p:cNvPicPr>
          <p:nvPr/>
        </p:nvPicPr>
        <p:blipFill rotWithShape="1">
          <a:blip r:embed="rId3">
            <a:extLst>
              <a:ext uri="{28A0092B-C50C-407E-A947-70E740481C1C}">
                <a14:useLocalDpi xmlns:a14="http://schemas.microsoft.com/office/drawing/2010/main" val="0"/>
              </a:ext>
            </a:extLst>
          </a:blip>
          <a:srcRect b="1489"/>
          <a:stretch/>
        </p:blipFill>
        <p:spPr bwMode="auto">
          <a:xfrm>
            <a:off x="827584" y="908720"/>
            <a:ext cx="7459081"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89458"/>
          </a:xfrm>
        </p:spPr>
        <p:txBody>
          <a:bodyPr>
            <a:normAutofit/>
          </a:bodyPr>
          <a:lstStyle/>
          <a:p>
            <a:r>
              <a:rPr lang="en-US" sz="2800" dirty="0" smtClean="0"/>
              <a:t>Scaffolding questions &amp; inquiry modelling phases</a:t>
            </a:r>
            <a:endParaRPr lang="en-US" sz="2800" dirty="0"/>
          </a:p>
        </p:txBody>
      </p:sp>
    </p:spTree>
    <p:extLst>
      <p:ext uri="{BB962C8B-B14F-4D97-AF65-F5344CB8AC3E}">
        <p14:creationId xmlns:p14="http://schemas.microsoft.com/office/powerpoint/2010/main" val="326929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9"/>
          <p:cNvSpPr txBox="1">
            <a:spLocks noChangeArrowheads="1"/>
          </p:cNvSpPr>
          <p:nvPr/>
        </p:nvSpPr>
        <p:spPr bwMode="auto">
          <a:xfrm>
            <a:off x="830586" y="5324741"/>
            <a:ext cx="8034671" cy="7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Times New Roman" panose="02020603050405020304" pitchFamily="18" charset="0"/>
              </a:defRPr>
            </a:lvl1pPr>
            <a:lvl2pPr marL="742950" indent="-285750" eaLnBrk="0" hangingPunct="0">
              <a:defRPr>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ts val="600"/>
              </a:spcBef>
              <a:spcAft>
                <a:spcPts val="1200"/>
              </a:spcAft>
            </a:pPr>
            <a:r>
              <a:rPr lang="fr-FR" altLang="en-US" sz="1200" dirty="0" err="1">
                <a:solidFill>
                  <a:srgbClr val="000000"/>
                </a:solidFill>
              </a:rPr>
              <a:t>Σχήμ</a:t>
            </a:r>
            <a:r>
              <a:rPr lang="fr-FR" altLang="en-US" sz="1200" dirty="0">
                <a:solidFill>
                  <a:srgbClr val="000000"/>
                </a:solidFill>
              </a:rPr>
              <a:t>α 1: Γνωστικό σχήμα μοντελοποίησης Vergnaud  (1987)</a:t>
            </a:r>
          </a:p>
          <a:p>
            <a:endParaRPr lang="el-GR" altLang="en-US" sz="1200" dirty="0"/>
          </a:p>
        </p:txBody>
      </p:sp>
      <p:sp>
        <p:nvSpPr>
          <p:cNvPr id="2" name="Title 1"/>
          <p:cNvSpPr>
            <a:spLocks noGrp="1"/>
          </p:cNvSpPr>
          <p:nvPr>
            <p:ph type="title"/>
          </p:nvPr>
        </p:nvSpPr>
        <p:spPr/>
        <p:txBody>
          <a:bodyPr vert="horz" lIns="91440" tIns="45720" rIns="91440" bIns="45720" rtlCol="0" anchor="ctr">
            <a:normAutofit/>
          </a:bodyPr>
          <a:lstStyle/>
          <a:p>
            <a:r>
              <a:rPr lang="el-GR" dirty="0">
                <a:solidFill>
                  <a:srgbClr val="5075BC"/>
                </a:solidFill>
              </a:rPr>
              <a:t>Ερμηνεία </a:t>
            </a:r>
            <a:r>
              <a:rPr lang="el-GR" dirty="0" smtClean="0">
                <a:solidFill>
                  <a:srgbClr val="5075BC"/>
                </a:solidFill>
              </a:rPr>
              <a:t>σχήματος</a:t>
            </a:r>
            <a:endParaRPr lang="en-US" dirty="0">
              <a:solidFill>
                <a:srgbClr val="5075BC"/>
              </a:solidFill>
            </a:endParaRPr>
          </a:p>
        </p:txBody>
      </p:sp>
      <p:sp>
        <p:nvSpPr>
          <p:cNvPr id="3" name="Content Placeholder 2"/>
          <p:cNvSpPr>
            <a:spLocks noGrp="1"/>
          </p:cNvSpPr>
          <p:nvPr>
            <p:ph idx="1"/>
          </p:nvPr>
        </p:nvSpPr>
        <p:spPr/>
        <p:txBody>
          <a:bodyPr/>
          <a:lstStyle/>
          <a:p>
            <a:endParaRPr lang="el-GR" dirty="0"/>
          </a:p>
        </p:txBody>
      </p:sp>
      <p:pic>
        <p:nvPicPr>
          <p:cNvPr id="8" name="Picture 8" descr="Σχήμα, : Γνωστικό σχήμα μοντελοποίησης Vergnaud  (Πραγματικότητα, Σημαινόμενο, Σημαίνο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43" y="1418599"/>
            <a:ext cx="8586514" cy="390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69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2106</Words>
  <Application>Microsoft Office PowerPoint</Application>
  <PresentationFormat>On-screen Show (4:3)</PresentationFormat>
  <Paragraphs>167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Unicode MS</vt:lpstr>
      <vt:lpstr>Arial</vt:lpstr>
      <vt:lpstr>Bookman Old Style</vt:lpstr>
      <vt:lpstr>Calibri</vt:lpstr>
      <vt:lpstr>Comic Sans MS</vt:lpstr>
      <vt:lpstr>Times New Roman</vt:lpstr>
      <vt:lpstr>Wingdings</vt:lpstr>
      <vt:lpstr>Θέμα του Office</vt:lpstr>
      <vt:lpstr>Παιδαγωγική ή Εκπαίδευση ΙΙ</vt:lpstr>
      <vt:lpstr>Επιστημονική μέθοδος</vt:lpstr>
      <vt:lpstr>Εισαγωγή </vt:lpstr>
      <vt:lpstr>Ορισμός </vt:lpstr>
      <vt:lpstr>ΕΠΙΣΤΗΜΟΝΙΚΕΣ ΔΕΞΙΟΤΗΤΕΣ</vt:lpstr>
      <vt:lpstr>Η Επιστημονική Μέθοδος ως Εργαλείο Εννοιοδότησης</vt:lpstr>
      <vt:lpstr>Η καθοδήγηση</vt:lpstr>
      <vt:lpstr>Scaffolding questions &amp; inquiry modelling phases</vt:lpstr>
      <vt:lpstr>Ερμηνεία σχήματος</vt:lpstr>
      <vt:lpstr>Ερμηνεία σχήματος, 2</vt:lpstr>
      <vt:lpstr>Παρατήρηση</vt:lpstr>
      <vt:lpstr>Υπόθεση</vt:lpstr>
      <vt:lpstr>Πείραμα</vt:lpstr>
      <vt:lpstr>Ερμηνεία </vt:lpstr>
      <vt:lpstr>Ταξινόμηση – Μοντελοποίηση – Επικοινωνία </vt:lpstr>
      <vt:lpstr>Συμπεράσματα </vt:lpstr>
      <vt:lpstr>Theoretical framework </vt:lpstr>
      <vt:lpstr>Τα εργαλεία των διδακτικών προσεγγίσεων</vt:lpstr>
      <vt:lpstr>Τα εργαλεία των διδακτικών προσεγγίσεων, 2</vt:lpstr>
      <vt:lpstr>Η επίλυση των προβλημάτων</vt:lpstr>
      <vt:lpstr>Οι εννοιολογικοί χάρτες</vt:lpstr>
      <vt:lpstr>Οι προσομοιώσεις / μοντελοποιήσεις σε Η/Υ</vt:lpstr>
      <vt:lpstr>Οι προσομοιώσεις/μοντελοποιήσες σε Η/Υ, 2</vt:lpstr>
      <vt:lpstr>Τυπολογίες μοντέλων</vt:lpstr>
      <vt:lpstr>Τέλος ενότητας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220</cp:revision>
  <dcterms:created xsi:type="dcterms:W3CDTF">2012-09-06T09:03:05Z</dcterms:created>
  <dcterms:modified xsi:type="dcterms:W3CDTF">2015-01-16T13:02:20Z</dcterms:modified>
</cp:coreProperties>
</file>