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20" r:id="rId13"/>
    <p:sldId id="321" r:id="rId14"/>
    <p:sldId id="322" r:id="rId15"/>
    <p:sldId id="299" r:id="rId16"/>
    <p:sldId id="292" r:id="rId17"/>
    <p:sldId id="291" r:id="rId18"/>
    <p:sldId id="294" r:id="rId19"/>
    <p:sldId id="293" r:id="rId20"/>
    <p:sldId id="300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1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20"/>
            <p14:sldId id="321"/>
            <p14:sldId id="322"/>
            <p14:sldId id="299"/>
            <p14:sldId id="292"/>
            <p14:sldId id="291"/>
            <p14:sldId id="294"/>
          </p14:sldIdLst>
        </p14:section>
        <p14:section name="Σημειώματα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1" d="100"/>
          <a:sy n="81" d="100"/>
        </p:scale>
        <p:origin x="9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4E0F2-B030-4A2D-A39B-7127543A02AC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3AAF8-F44D-4968-BF07-BC8DCCD37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A590A66-1709-4728-9D8F-4405A08DA161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333651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2350427-54F1-4A7F-A4F4-AC86A9EDF216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00379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3778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1296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29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454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6D875EE-7F06-4723-96E0-769B20DE6F8D}" type="slidenum">
              <a:rPr lang="en-GB" altLang="en-US" sz="1200"/>
              <a:pPr eaLnBrk="1" hangingPunct="1"/>
              <a:t>3</a:t>
            </a:fld>
            <a:endParaRPr lang="en-GB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10721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D322F8A-67B6-441E-838A-7DF56AAB3534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90230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AF834DB-505F-44FA-A86B-12A1D894BD0C}" type="slidenum">
              <a:rPr lang="en-GB" altLang="en-US" sz="1200"/>
              <a:pPr eaLnBrk="1" hangingPunct="1"/>
              <a:t>5</a:t>
            </a:fld>
            <a:endParaRPr lang="en-GB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21346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685B30E-F37D-4D73-B488-474A4F5300BA}" type="slidenum">
              <a:rPr lang="en-GB" altLang="en-US" sz="1200"/>
              <a:pPr eaLnBrk="1" hangingPunct="1"/>
              <a:t>6</a:t>
            </a:fld>
            <a:endParaRPr lang="en-GB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720008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C536FE1-0280-4DB5-A76C-7472E764198A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87208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A77926-B556-4092-976C-9C5259661A75}" type="slidenum">
              <a:rPr lang="en-GB" altLang="en-US" sz="1200"/>
              <a:pPr eaLnBrk="1" hangingPunct="1"/>
              <a:t>8</a:t>
            </a:fld>
            <a:endParaRPr lang="en-GB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88961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FA04649-0E78-4B0F-B766-600C3AA7729C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411794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Φύση των επιστημονικών εννοιών, επιστημονική μέθοδος,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μοντελοποίηση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και πειραματική προσέγγιση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Φύση των επιστημονικών εννοιών, επιστημονική μέθοδος,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μοντελοποίηση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και πειραματική προσέγγιση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Φύση των επιστημονικών εννοιών, επιστημονική μέθοδος,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μοντελοποίηση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και πειραματική προσέγγιση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Φύση των επιστημονικών εννοιών, επιστημονική μέθοδος,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μοντελοποίηση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και πειραματική προσέγγιση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Φύση των επιστημονικών εννοιών, επιστημονική μέθοδος,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μοντελοποίηση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και πειραματική προσέγγιση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Φύση των επιστημονικών εννοιών, επιστημονική μέθοδος,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μοντελοποίηση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και πειραματική προσέγγιση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Φύση των επιστημονικών εννοιών, επιστημονική μέθοδος,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μοντελοποίηση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και πειραματική προσέγγιση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Παιδαγωγική ή Εκπαίδευση ΙΙ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412329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</a:t>
            </a:r>
          </a:p>
          <a:p>
            <a:r>
              <a:rPr lang="el-GR" sz="2400" dirty="0"/>
              <a:t>Φύση των επιστημονικών εννοιών, επιστημονική μέθοδος, </a:t>
            </a:r>
            <a:r>
              <a:rPr lang="el-GR" sz="2400" dirty="0" err="1"/>
              <a:t>μοντελοποίηση</a:t>
            </a:r>
            <a:r>
              <a:rPr lang="el-GR" sz="2400" dirty="0"/>
              <a:t> και πειραματική προσέγγιση</a:t>
            </a:r>
            <a:endParaRPr lang="en-US" sz="2400" dirty="0"/>
          </a:p>
          <a:p>
            <a:endParaRPr lang="el-GR" sz="2800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r>
              <a:rPr lang="el-GR" sz="2800" dirty="0" err="1" smtClean="0"/>
              <a:t>Ζαχαρούλα</a:t>
            </a:r>
            <a:r>
              <a:rPr lang="el-GR" sz="2800" dirty="0" smtClean="0"/>
              <a:t> Σμυρναίου</a:t>
            </a:r>
          </a:p>
          <a:p>
            <a:r>
              <a:rPr lang="el-GR" sz="2800" dirty="0" smtClean="0"/>
              <a:t>Σχολή: Φιλοσοφική </a:t>
            </a:r>
          </a:p>
          <a:p>
            <a:r>
              <a:rPr lang="el-GR" sz="2800" dirty="0" smtClean="0"/>
              <a:t>Τμήμα: Φιλοσοφίας Παιδαγωγικής Ψυχολογίας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Στιγμιότυ</a:t>
            </a:r>
            <a:r>
              <a:rPr lang="en-US" altLang="en-US" dirty="0" smtClean="0"/>
              <a:t>πα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latin typeface="+mj-lt"/>
              </a:rPr>
              <a:t>Έν</a:t>
            </a:r>
            <a:r>
              <a:rPr lang="en-US" altLang="en-US" dirty="0" smtClean="0">
                <a:latin typeface="+mj-lt"/>
              </a:rPr>
              <a:t>α στιγμιότυπο είναι μια πρόταση της μορφής 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«</a:t>
            </a:r>
            <a:r>
              <a:rPr lang="en-US" altLang="en-US" dirty="0" err="1" smtClean="0">
                <a:latin typeface="+mj-lt"/>
              </a:rPr>
              <a:t>έννοι</a:t>
            </a:r>
            <a:r>
              <a:rPr lang="en-US" altLang="en-US" dirty="0" smtClean="0">
                <a:latin typeface="+mj-lt"/>
              </a:rPr>
              <a:t>α – σύνδεσμος – έννοια» 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και π</a:t>
            </a:r>
            <a:r>
              <a:rPr lang="en-US" altLang="en-US" dirty="0" err="1" smtClean="0">
                <a:latin typeface="+mj-lt"/>
              </a:rPr>
              <a:t>εριγράφει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τη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σχέση</a:t>
            </a:r>
            <a:r>
              <a:rPr lang="en-US" altLang="en-US" dirty="0" smtClean="0">
                <a:latin typeface="+mj-lt"/>
              </a:rPr>
              <a:t> α</a:t>
            </a:r>
            <a:r>
              <a:rPr lang="en-US" altLang="en-US" dirty="0" err="1" smtClean="0">
                <a:latin typeface="+mj-lt"/>
              </a:rPr>
              <a:t>νάμεσ</a:t>
            </a:r>
            <a:r>
              <a:rPr lang="en-US" altLang="en-US" dirty="0" smtClean="0">
                <a:latin typeface="+mj-lt"/>
              </a:rPr>
              <a:t>α στις δύο έννοιες. </a:t>
            </a:r>
          </a:p>
        </p:txBody>
      </p:sp>
    </p:spTree>
    <p:extLst>
      <p:ext uri="{BB962C8B-B14F-4D97-AF65-F5344CB8AC3E}">
        <p14:creationId xmlns:p14="http://schemas.microsoft.com/office/powerpoint/2010/main" val="27231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 smtClean="0"/>
              <a:t>Χρήσεις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της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εννοιολογικής</a:t>
            </a:r>
            <a:r>
              <a:rPr lang="en-US" altLang="en-US" dirty="0" smtClean="0"/>
              <a:t>  χα</a:t>
            </a:r>
            <a:r>
              <a:rPr lang="en-US" altLang="en-US" dirty="0" err="1" smtClean="0"/>
              <a:t>ρτογράφησης</a:t>
            </a:r>
            <a:endParaRPr lang="en-US" alt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err="1" smtClean="0">
                <a:latin typeface="+mj-lt"/>
              </a:rPr>
              <a:t>γι</a:t>
            </a:r>
            <a:r>
              <a:rPr lang="en-US" altLang="en-US" sz="2800" dirty="0" smtClean="0">
                <a:latin typeface="+mj-lt"/>
              </a:rPr>
              <a:t>α διδασκαλία διαφόρων γνωστικών αντικειμένων, </a:t>
            </a:r>
          </a:p>
          <a:p>
            <a:pPr eaLnBrk="1" hangingPunct="1"/>
            <a:r>
              <a:rPr lang="en-US" altLang="en-US" sz="2800" dirty="0" err="1" smtClean="0">
                <a:latin typeface="+mj-lt"/>
              </a:rPr>
              <a:t>γι</a:t>
            </a:r>
            <a:r>
              <a:rPr lang="en-US" altLang="en-US" sz="2800" dirty="0" smtClean="0">
                <a:latin typeface="+mj-lt"/>
              </a:rPr>
              <a:t>α μάθηση ως μαθησιακό εργαλείο, </a:t>
            </a:r>
          </a:p>
          <a:p>
            <a:pPr eaLnBrk="1" hangingPunct="1"/>
            <a:r>
              <a:rPr lang="en-US" altLang="en-US" sz="2800" dirty="0" err="1" smtClean="0">
                <a:latin typeface="+mj-lt"/>
              </a:rPr>
              <a:t>γι</a:t>
            </a:r>
            <a:r>
              <a:rPr lang="en-US" altLang="en-US" sz="2800" dirty="0" smtClean="0">
                <a:latin typeface="+mj-lt"/>
              </a:rPr>
              <a:t>α αξιολόγηση (μέσω σύγκρισης δύο ή περισσότερων εννοιολογικών χαρτών),</a:t>
            </a:r>
          </a:p>
          <a:p>
            <a:pPr eaLnBrk="1" hangingPunct="1"/>
            <a:r>
              <a:rPr lang="en-US" altLang="en-US" sz="2800" dirty="0" err="1" smtClean="0">
                <a:latin typeface="+mj-lt"/>
              </a:rPr>
              <a:t>γι</a:t>
            </a:r>
            <a:r>
              <a:rPr lang="en-US" altLang="en-US" sz="2800" dirty="0" smtClean="0">
                <a:latin typeface="+mj-lt"/>
              </a:rPr>
              <a:t>α ανάδυση και καταγραφή των αναπαραστάσεων, </a:t>
            </a:r>
          </a:p>
          <a:p>
            <a:pPr eaLnBrk="1" hangingPunct="1"/>
            <a:r>
              <a:rPr lang="en-US" altLang="en-US" sz="2800" dirty="0" err="1" smtClean="0">
                <a:latin typeface="+mj-lt"/>
              </a:rPr>
              <a:t>γι</a:t>
            </a:r>
            <a:r>
              <a:rPr lang="en-US" altLang="en-US" sz="2800" dirty="0" smtClean="0">
                <a:latin typeface="+mj-lt"/>
              </a:rPr>
              <a:t>α ανταλλαγή και επικοινωνία ιδεών,</a:t>
            </a:r>
          </a:p>
          <a:p>
            <a:pPr eaLnBrk="1" hangingPunct="1"/>
            <a:r>
              <a:rPr lang="en-US" altLang="en-US" sz="2800" dirty="0" err="1" smtClean="0">
                <a:latin typeface="+mj-lt"/>
              </a:rPr>
              <a:t>γι</a:t>
            </a:r>
            <a:r>
              <a:rPr lang="en-US" altLang="en-US" sz="2800" dirty="0" smtClean="0">
                <a:latin typeface="+mj-lt"/>
              </a:rPr>
              <a:t>α σχεδίαση εφαρμογών υπερμέσων και γενικότερα συστημάτων πλοήγησης.</a:t>
            </a:r>
          </a:p>
          <a:p>
            <a:pPr eaLnBrk="1" hangingPunct="1"/>
            <a:endParaRPr lang="en-US" alt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566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44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465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>
                <a:solidFill>
                  <a:srgbClr val="002060"/>
                </a:solidFill>
              </a:rPr>
              <a:t>Copyright</a:t>
            </a:r>
            <a:r>
              <a:rPr lang="el-GR" sz="2000" dirty="0">
                <a:solidFill>
                  <a:srgbClr val="002060"/>
                </a:solidFill>
              </a:rPr>
              <a:t> Εθνικόν και Καποδιστριακόν </a:t>
            </a:r>
            <a:r>
              <a:rPr lang="el-GR" sz="2000" dirty="0" err="1">
                <a:solidFill>
                  <a:srgbClr val="002060"/>
                </a:solidFill>
              </a:rPr>
              <a:t>Πανεπιστήμιον</a:t>
            </a:r>
            <a:r>
              <a:rPr lang="el-GR" sz="2000" dirty="0">
                <a:solidFill>
                  <a:srgbClr val="002060"/>
                </a:solidFill>
              </a:rPr>
              <a:t> Αθηνών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l-GR" sz="2000" dirty="0" err="1">
                <a:solidFill>
                  <a:srgbClr val="002060"/>
                </a:solidFill>
              </a:rPr>
              <a:t>Ζαχαρούλα</a:t>
            </a:r>
            <a:r>
              <a:rPr lang="el-GR" sz="2000" dirty="0">
                <a:solidFill>
                  <a:srgbClr val="002060"/>
                </a:solidFill>
              </a:rPr>
              <a:t> Σμυρναίου 2014. </a:t>
            </a:r>
            <a:r>
              <a:rPr lang="el-GR" sz="2000" dirty="0" err="1">
                <a:solidFill>
                  <a:srgbClr val="002060"/>
                </a:solidFill>
              </a:rPr>
              <a:t>Ζαχαρούλα</a:t>
            </a:r>
            <a:r>
              <a:rPr lang="el-GR" sz="2000" dirty="0">
                <a:solidFill>
                  <a:srgbClr val="002060"/>
                </a:solidFill>
              </a:rPr>
              <a:t> Σμυρναίου. «Παιδαγωγική ή Εκπαίδευση ΙΙ.</a:t>
            </a:r>
            <a:r>
              <a:rPr lang="el-GR" sz="2000" dirty="0" smtClean="0"/>
              <a:t> </a:t>
            </a:r>
            <a:r>
              <a:rPr lang="el-GR" sz="2000" dirty="0"/>
              <a:t>Φύση των επιστημονικών εννοιών, επιστημονική μέθοδος, </a:t>
            </a:r>
            <a:r>
              <a:rPr lang="el-GR" sz="2000" dirty="0" err="1"/>
              <a:t>μοντελοποίηση</a:t>
            </a:r>
            <a:r>
              <a:rPr lang="el-GR" sz="2000" dirty="0"/>
              <a:t> και πειραματική </a:t>
            </a:r>
            <a:r>
              <a:rPr lang="el-GR" sz="2000" dirty="0" smtClean="0"/>
              <a:t>προσέγγιση». </a:t>
            </a:r>
            <a:r>
              <a:rPr lang="el-GR" sz="2000" dirty="0">
                <a:solidFill>
                  <a:srgbClr val="002060"/>
                </a:solidFill>
              </a:rPr>
              <a:t>Έκδοση: </a:t>
            </a:r>
            <a:r>
              <a:rPr lang="el-GR" sz="2000" dirty="0" smtClean="0">
                <a:solidFill>
                  <a:srgbClr val="002060"/>
                </a:solidFill>
              </a:rPr>
              <a:t>1.0</a:t>
            </a:r>
            <a:r>
              <a:rPr lang="el-GR" sz="2000" dirty="0">
                <a:solidFill>
                  <a:srgbClr val="002060"/>
                </a:solidFill>
              </a:rPr>
              <a:t>. Αθήνα </a:t>
            </a:r>
            <a:r>
              <a:rPr lang="el-GR" sz="2000" dirty="0" smtClean="0">
                <a:solidFill>
                  <a:srgbClr val="002060"/>
                </a:solidFill>
              </a:rPr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u="sng" dirty="0" smtClean="0">
                <a:hlinkClick r:id="rId3"/>
              </a:rPr>
              <a:t>opencourses.uoa.gr</a:t>
            </a:r>
            <a:endParaRPr lang="el-GR" sz="2000" u="sng" dirty="0" smtClean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δεν κάνει χρήση έργων τρίτων.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Κατηγορία 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Εννοιολογική χαρτογράφηση</a:t>
            </a:r>
            <a:endParaRPr lang="el-G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8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δεν κάνει χρήση </a:t>
            </a:r>
            <a:r>
              <a:rPr lang="el-GR" sz="2000" smtClean="0"/>
              <a:t>έργων τρίτων.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Κατηγορία Πίνακες</a:t>
            </a: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Η </a:t>
            </a:r>
            <a:r>
              <a:rPr lang="el-GR" altLang="en-US" dirty="0" smtClean="0"/>
              <a:t>έννοια</a:t>
            </a:r>
            <a:r>
              <a:rPr lang="en-US" altLang="en-US" dirty="0" smtClean="0"/>
              <a:t> της εννοιολογικής χαρτογράφησης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800" dirty="0" smtClean="0">
                <a:latin typeface="+mj-lt"/>
              </a:rPr>
              <a:t>Η εννοιολογική χαρτογράφηση (</a:t>
            </a:r>
            <a:r>
              <a:rPr lang="en-US" altLang="en-US" sz="2800" dirty="0" smtClean="0">
                <a:latin typeface="+mj-lt"/>
              </a:rPr>
              <a:t>concept mapping</a:t>
            </a:r>
            <a:r>
              <a:rPr lang="el-GR" altLang="en-US" sz="2800" dirty="0" smtClean="0">
                <a:latin typeface="+mj-lt"/>
              </a:rPr>
              <a:t>) σ</a:t>
            </a:r>
            <a:r>
              <a:rPr lang="en-US" altLang="en-US" sz="2800" dirty="0" err="1" smtClean="0">
                <a:latin typeface="+mj-lt"/>
              </a:rPr>
              <a:t>υνιστά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έν</a:t>
            </a:r>
            <a:r>
              <a:rPr lang="en-US" altLang="en-US" sz="2800" dirty="0" smtClean="0">
                <a:latin typeface="+mj-lt"/>
              </a:rPr>
              <a:t>αν από τους πιο γνωστούς τρόπους αναπαράστασης της γνώσης.</a:t>
            </a:r>
          </a:p>
          <a:p>
            <a:pPr eaLnBrk="1" hangingPunct="1"/>
            <a:r>
              <a:rPr lang="en-US" altLang="en-US" sz="2800" dirty="0" smtClean="0">
                <a:latin typeface="+mj-lt"/>
              </a:rPr>
              <a:t>Η </a:t>
            </a:r>
            <a:r>
              <a:rPr lang="en-US" altLang="en-US" sz="2800" dirty="0" err="1" smtClean="0">
                <a:latin typeface="+mj-lt"/>
              </a:rPr>
              <a:t>έννοι</a:t>
            </a:r>
            <a:r>
              <a:rPr lang="en-US" altLang="en-US" sz="2800" dirty="0" smtClean="0">
                <a:latin typeface="+mj-lt"/>
              </a:rPr>
              <a:t>α αναπτύχθηκε από τον John Novak [</a:t>
            </a:r>
            <a:r>
              <a:rPr lang="en-US" altLang="en-US" sz="2800" dirty="0" smtClean="0">
                <a:solidFill>
                  <a:srgbClr val="0000FF"/>
                </a:solidFill>
                <a:latin typeface="+mj-lt"/>
              </a:rPr>
              <a:t>Novak, 1977, Novak &amp; Gowin, 1984, Novak, 1990, Novak, 1998</a:t>
            </a:r>
            <a:r>
              <a:rPr lang="en-US" altLang="en-US" sz="2800" dirty="0" smtClean="0">
                <a:latin typeface="+mj-lt"/>
              </a:rPr>
              <a:t>] με βάση τις ψυχολογικές απόψεις του [</a:t>
            </a:r>
            <a:r>
              <a:rPr lang="en-US" altLang="en-US" sz="2800" dirty="0" smtClean="0">
                <a:solidFill>
                  <a:srgbClr val="0000FF"/>
                </a:solidFill>
                <a:latin typeface="+mj-lt"/>
              </a:rPr>
              <a:t>Ausubel, 1978</a:t>
            </a:r>
            <a:r>
              <a:rPr lang="en-US" altLang="en-US" sz="2800" dirty="0" smtClean="0">
                <a:latin typeface="+mj-lt"/>
              </a:rPr>
              <a:t>]. </a:t>
            </a:r>
          </a:p>
          <a:p>
            <a:pPr eaLnBrk="1" hangingPunct="1"/>
            <a:r>
              <a:rPr lang="en-US" altLang="en-US" sz="2800" i="1" dirty="0" err="1" smtClean="0">
                <a:latin typeface="+mj-lt"/>
              </a:rPr>
              <a:t>Εντάσ</a:t>
            </a:r>
            <a:r>
              <a:rPr lang="el-GR" altLang="en-US" sz="2800" i="1" dirty="0" smtClean="0">
                <a:latin typeface="+mj-lt"/>
              </a:rPr>
              <a:t>σ</a:t>
            </a:r>
            <a:r>
              <a:rPr lang="en-US" altLang="en-US" sz="2800" i="1" dirty="0" err="1" smtClean="0">
                <a:latin typeface="+mj-lt"/>
              </a:rPr>
              <a:t>ετ</a:t>
            </a:r>
            <a:r>
              <a:rPr lang="en-US" altLang="en-US" sz="2800" i="1" dirty="0" smtClean="0">
                <a:latin typeface="+mj-lt"/>
              </a:rPr>
              <a:t>αι στην οικοδομηστική προσέγγιση για τη μάθηση.</a:t>
            </a:r>
          </a:p>
        </p:txBody>
      </p:sp>
    </p:spTree>
    <p:extLst>
      <p:ext uri="{BB962C8B-B14F-4D97-AF65-F5344CB8AC3E}">
        <p14:creationId xmlns:p14="http://schemas.microsoft.com/office/powerpoint/2010/main" val="297792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+mn-lt"/>
              </a:rPr>
              <a:t>Βα</a:t>
            </a:r>
            <a:r>
              <a:rPr lang="en-US" altLang="en-US" dirty="0" err="1" smtClean="0">
                <a:latin typeface="+mn-lt"/>
              </a:rPr>
              <a:t>σικά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συστ</a:t>
            </a:r>
            <a:r>
              <a:rPr lang="en-US" altLang="en-US" dirty="0" smtClean="0">
                <a:latin typeface="+mn-lt"/>
              </a:rPr>
              <a:t>ατικά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err="1" smtClean="0"/>
              <a:t>οι</a:t>
            </a:r>
            <a:r>
              <a:rPr lang="en-US" altLang="en-US" sz="2800" dirty="0" smtClean="0"/>
              <a:t> </a:t>
            </a:r>
            <a:r>
              <a:rPr lang="en-US" altLang="en-US" sz="2800" b="1" i="1" dirty="0" err="1" smtClean="0"/>
              <a:t>κόμ</a:t>
            </a:r>
            <a:r>
              <a:rPr lang="en-US" altLang="en-US" sz="2800" b="1" i="1" dirty="0" smtClean="0"/>
              <a:t>βοι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που αναπαριστούν έννοιες (αλλά και σε μερικές περιπτώσεις συμβάντα ή γεγονότα) </a:t>
            </a:r>
          </a:p>
          <a:p>
            <a:pPr eaLnBrk="1" hangingPunct="1"/>
            <a:r>
              <a:rPr lang="en-US" altLang="en-US" sz="2800" dirty="0" err="1" smtClean="0"/>
              <a:t>οι</a:t>
            </a:r>
            <a:r>
              <a:rPr lang="en-US" altLang="en-US" sz="2800" dirty="0" smtClean="0"/>
              <a:t> </a:t>
            </a:r>
            <a:r>
              <a:rPr lang="en-US" altLang="en-US" sz="2800" b="1" i="1" dirty="0" err="1" smtClean="0"/>
              <a:t>σύνδεσμοι</a:t>
            </a:r>
            <a:r>
              <a:rPr lang="en-US" altLang="en-US" sz="2800" dirty="0" smtClean="0"/>
              <a:t> π</a:t>
            </a:r>
            <a:r>
              <a:rPr lang="en-US" altLang="en-US" sz="2800" dirty="0" err="1" smtClean="0"/>
              <a:t>ου</a:t>
            </a:r>
            <a:r>
              <a:rPr lang="en-US" altLang="en-US" sz="2800" dirty="0" smtClean="0"/>
              <a:t> αναπα</a:t>
            </a:r>
            <a:r>
              <a:rPr lang="en-US" altLang="en-US" sz="2800" dirty="0" err="1" smtClean="0"/>
              <a:t>ριστούν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σχέσεις</a:t>
            </a:r>
            <a:r>
              <a:rPr lang="en-US" altLang="en-US" sz="2800" dirty="0" smtClean="0"/>
              <a:t> α</a:t>
            </a:r>
            <a:r>
              <a:rPr lang="en-US" altLang="en-US" sz="2800" dirty="0" err="1" smtClean="0"/>
              <a:t>νάμεσ</a:t>
            </a:r>
            <a:r>
              <a:rPr lang="en-US" altLang="en-US" sz="2800" dirty="0" smtClean="0"/>
              <a:t>α στις έννοιες [</a:t>
            </a:r>
            <a:r>
              <a:rPr lang="en-US" altLang="en-US" sz="2800" dirty="0" smtClean="0">
                <a:solidFill>
                  <a:srgbClr val="0000FF"/>
                </a:solidFill>
              </a:rPr>
              <a:t>Novak, 1977, Fisher, 1990</a:t>
            </a:r>
            <a:r>
              <a:rPr lang="en-US" altLang="en-US" sz="2800" dirty="0" smtClean="0"/>
              <a:t>] ή αιτίες που προκαλούν ένα γεγονός. </a:t>
            </a:r>
          </a:p>
          <a:p>
            <a:pPr eaLnBrk="1" hangingPunct="1"/>
            <a:r>
              <a:rPr lang="en-US" altLang="en-US" sz="2800" dirty="0" err="1" smtClean="0"/>
              <a:t>Οι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κόμ</a:t>
            </a:r>
            <a:r>
              <a:rPr lang="en-US" altLang="en-US" sz="2800" dirty="0" smtClean="0"/>
              <a:t>βοι συνδέονται με συνδέσμους και σχηματίζουν έναν </a:t>
            </a:r>
            <a:r>
              <a:rPr lang="en-US" altLang="en-US" sz="2800" b="1" i="1" dirty="0" smtClean="0"/>
              <a:t>εννοιολογικό χάρτη</a:t>
            </a:r>
            <a:r>
              <a:rPr lang="en-US" altLang="en-US" sz="2800" dirty="0" smtClean="0"/>
              <a:t> (concept map) που μπορεί να έχει τη μορφή ενός σημασιολογικού δικτύου (semantic network) [</a:t>
            </a:r>
            <a:r>
              <a:rPr lang="en-US" altLang="en-US" sz="2800" dirty="0" smtClean="0">
                <a:solidFill>
                  <a:srgbClr val="0000FF"/>
                </a:solidFill>
              </a:rPr>
              <a:t>Fisher, 1990</a:t>
            </a:r>
            <a:r>
              <a:rPr lang="en-US" altLang="en-US" sz="2800" dirty="0" smtClean="0"/>
              <a:t>]. </a:t>
            </a:r>
          </a:p>
        </p:txBody>
      </p:sp>
    </p:spTree>
    <p:extLst>
      <p:ext uri="{BB962C8B-B14F-4D97-AF65-F5344CB8AC3E}">
        <p14:creationId xmlns:p14="http://schemas.microsoft.com/office/powerpoint/2010/main" val="243115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Η </a:t>
            </a:r>
            <a:r>
              <a:rPr lang="en-US" altLang="en-US" dirty="0" err="1" smtClean="0"/>
              <a:t>δι</a:t>
            </a:r>
            <a:r>
              <a:rPr lang="en-US" altLang="en-US" dirty="0" smtClean="0"/>
              <a:t>αδικασία</a:t>
            </a:r>
            <a:r>
              <a:rPr lang="el-GR" altLang="en-US" dirty="0" smtClean="0"/>
              <a:t> </a:t>
            </a:r>
            <a:r>
              <a:rPr lang="en-US" altLang="en-US" dirty="0" err="1" smtClean="0"/>
              <a:t>της</a:t>
            </a:r>
            <a:r>
              <a:rPr lang="en-US" altLang="en-US" dirty="0" smtClean="0"/>
              <a:t> </a:t>
            </a:r>
            <a:r>
              <a:rPr lang="el-GR" altLang="en-US" dirty="0" smtClean="0"/>
              <a:t>εννοιολογικής</a:t>
            </a:r>
            <a:r>
              <a:rPr lang="en-US" altLang="en-US" dirty="0" smtClean="0"/>
              <a:t> χα</a:t>
            </a:r>
            <a:r>
              <a:rPr lang="en-US" altLang="en-US" dirty="0" err="1" smtClean="0"/>
              <a:t>ρτογράφησης</a:t>
            </a:r>
            <a:r>
              <a:rPr lang="en-US" altLang="en-US" dirty="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>
                <a:latin typeface="+mj-lt"/>
              </a:rPr>
              <a:t>στις</a:t>
            </a:r>
            <a:r>
              <a:rPr lang="en-US" altLang="en-US" sz="2800" dirty="0" smtClean="0">
                <a:latin typeface="+mj-lt"/>
              </a:rPr>
              <a:t> απα</a:t>
            </a:r>
            <a:r>
              <a:rPr lang="en-US" altLang="en-US" sz="2800" dirty="0" err="1" smtClean="0">
                <a:latin typeface="+mj-lt"/>
              </a:rPr>
              <a:t>ρχές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της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διεξ</a:t>
            </a:r>
            <a:r>
              <a:rPr lang="en-US" altLang="en-US" sz="2800" dirty="0" smtClean="0">
                <a:latin typeface="+mj-lt"/>
              </a:rPr>
              <a:t>αγόταν με χαρτί και μολύβι</a:t>
            </a:r>
          </a:p>
          <a:p>
            <a:pPr eaLnBrk="1" hangingPunct="1"/>
            <a:r>
              <a:rPr lang="en-US" altLang="en-US" sz="2800" dirty="0" err="1" smtClean="0">
                <a:latin typeface="+mj-lt"/>
              </a:rPr>
              <a:t>έχει</a:t>
            </a:r>
            <a:r>
              <a:rPr lang="en-US" altLang="en-US" sz="2800" dirty="0" smtClean="0">
                <a:latin typeface="+mj-lt"/>
              </a:rPr>
              <a:t> β</a:t>
            </a:r>
            <a:r>
              <a:rPr lang="en-US" altLang="en-US" sz="2800" dirty="0" err="1" smtClean="0">
                <a:latin typeface="+mj-lt"/>
              </a:rPr>
              <a:t>ελτιωθεί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ριζικά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με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τη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χρήση</a:t>
            </a:r>
            <a:r>
              <a:rPr lang="en-US" altLang="en-US" sz="2800" dirty="0" smtClean="0">
                <a:latin typeface="+mj-lt"/>
              </a:rPr>
              <a:t> υπ</a:t>
            </a:r>
            <a:r>
              <a:rPr lang="en-US" altLang="en-US" sz="2800" dirty="0" err="1" smtClean="0">
                <a:latin typeface="+mj-lt"/>
              </a:rPr>
              <a:t>ολογιστικών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εργ</a:t>
            </a:r>
            <a:r>
              <a:rPr lang="en-US" altLang="en-US" sz="2800" dirty="0" smtClean="0">
                <a:latin typeface="+mj-lt"/>
              </a:rPr>
              <a:t>αλείων</a:t>
            </a:r>
            <a:endParaRPr lang="el-GR" altLang="en-US" sz="2800" dirty="0" smtClean="0">
              <a:latin typeface="+mj-lt"/>
            </a:endParaRPr>
          </a:p>
          <a:p>
            <a:pPr eaLnBrk="1" hangingPunct="1"/>
            <a:r>
              <a:rPr lang="en-US" altLang="en-US" sz="2800" dirty="0" smtClean="0">
                <a:latin typeface="+mj-lt"/>
              </a:rPr>
              <a:t>Πα</a:t>
            </a:r>
            <a:r>
              <a:rPr lang="en-US" altLang="en-US" sz="2800" dirty="0" err="1" smtClean="0">
                <a:latin typeface="+mj-lt"/>
              </a:rPr>
              <a:t>ρεμφερώς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με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την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 err="1" smtClean="0">
                <a:latin typeface="+mj-lt"/>
              </a:rPr>
              <a:t>έννοι</a:t>
            </a:r>
            <a:r>
              <a:rPr lang="en-US" altLang="en-US" sz="2800" dirty="0" smtClean="0">
                <a:latin typeface="+mj-lt"/>
              </a:rPr>
              <a:t>α της εννοιολογικής χαρτογράφησης χρησιμοποιούνται και οι έννοιες της </a:t>
            </a:r>
            <a:r>
              <a:rPr lang="en-US" altLang="en-US" sz="2800" i="1" dirty="0" smtClean="0">
                <a:latin typeface="+mj-lt"/>
              </a:rPr>
              <a:t>νοητικής χαρτογράφησης</a:t>
            </a:r>
            <a:r>
              <a:rPr lang="en-US" altLang="en-US" sz="2800" dirty="0" smtClean="0">
                <a:latin typeface="+mj-lt"/>
              </a:rPr>
              <a:t> (mind mapping) [</a:t>
            </a:r>
            <a:r>
              <a:rPr lang="en-US" altLang="en-US" sz="2800" dirty="0" smtClean="0">
                <a:solidFill>
                  <a:srgbClr val="0000FF"/>
                </a:solidFill>
                <a:latin typeface="+mj-lt"/>
              </a:rPr>
              <a:t>Buzan &amp; Buzan, 1993</a:t>
            </a:r>
            <a:r>
              <a:rPr lang="en-US" altLang="en-US" sz="2800" dirty="0" smtClean="0">
                <a:latin typeface="+mj-lt"/>
              </a:rPr>
              <a:t>] και του </a:t>
            </a:r>
            <a:r>
              <a:rPr lang="en-US" altLang="en-US" sz="2800" i="1" dirty="0" smtClean="0">
                <a:latin typeface="+mj-lt"/>
              </a:rPr>
              <a:t>σημασιολογικού δικτύου</a:t>
            </a:r>
            <a:r>
              <a:rPr lang="en-US" altLang="en-US" sz="2800" dirty="0" smtClean="0">
                <a:latin typeface="+mj-lt"/>
              </a:rPr>
              <a:t> (semantic network) [</a:t>
            </a:r>
            <a:r>
              <a:rPr lang="en-US" altLang="en-US" sz="2800" dirty="0" smtClean="0">
                <a:solidFill>
                  <a:srgbClr val="0000FF"/>
                </a:solidFill>
                <a:latin typeface="+mj-lt"/>
              </a:rPr>
              <a:t>Quillian, 1968, Fisher, 1992</a:t>
            </a:r>
            <a:r>
              <a:rPr lang="en-US" altLang="en-US" sz="2800" dirty="0" smtClean="0">
                <a:latin typeface="+mj-lt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384975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 smtClean="0"/>
              <a:t>Λογισμικό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Εννοιολογικής</a:t>
            </a:r>
            <a:r>
              <a:rPr lang="en-US" altLang="en-US" dirty="0" smtClean="0"/>
              <a:t> Χα</a:t>
            </a:r>
            <a:r>
              <a:rPr lang="en-US" altLang="en-US" dirty="0" err="1" smtClean="0"/>
              <a:t>ρτογράφησης</a:t>
            </a:r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+mj-lt"/>
              </a:rPr>
              <a:t>Εννοιολογικοί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χάρτες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(</a:t>
            </a:r>
            <a:r>
              <a:rPr lang="en-US" altLang="en-US" dirty="0" smtClean="0">
                <a:latin typeface="+mj-lt"/>
              </a:rPr>
              <a:t>concept maps</a:t>
            </a:r>
            <a:r>
              <a:rPr lang="el-GR" altLang="en-US" dirty="0" smtClean="0">
                <a:latin typeface="+mj-lt"/>
              </a:rPr>
              <a:t>)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err="1" smtClean="0">
                <a:latin typeface="+mj-lt"/>
              </a:rPr>
              <a:t>Νοητικοί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χάρτες</a:t>
            </a:r>
            <a:r>
              <a:rPr lang="en-US" altLang="en-US" dirty="0" smtClean="0">
                <a:latin typeface="+mj-lt"/>
              </a:rPr>
              <a:t> (mind maps), </a:t>
            </a:r>
          </a:p>
          <a:p>
            <a:pPr eaLnBrk="1" hangingPunct="1"/>
            <a:r>
              <a:rPr lang="en-US" altLang="en-US" dirty="0" err="1" smtClean="0">
                <a:latin typeface="+mj-lt"/>
              </a:rPr>
              <a:t>Σημ</a:t>
            </a:r>
            <a:r>
              <a:rPr lang="en-US" altLang="en-US" dirty="0" smtClean="0">
                <a:latin typeface="+mj-lt"/>
              </a:rPr>
              <a:t>ασιολογικά  δίκτυα (semantic networks) </a:t>
            </a:r>
          </a:p>
        </p:txBody>
      </p:sp>
    </p:spTree>
    <p:extLst>
      <p:ext uri="{BB962C8B-B14F-4D97-AF65-F5344CB8AC3E}">
        <p14:creationId xmlns:p14="http://schemas.microsoft.com/office/powerpoint/2010/main" val="287692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Βασικά στοιχεία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latin typeface="+mj-lt"/>
              </a:rPr>
              <a:t>Έν</a:t>
            </a:r>
            <a:r>
              <a:rPr lang="en-US" altLang="en-US" dirty="0" smtClean="0">
                <a:latin typeface="+mj-lt"/>
              </a:rPr>
              <a:t>α λογισμικό εννοιολογικής χαρτογράφησης περιέχει τρία βασικά στοιχεία: </a:t>
            </a:r>
          </a:p>
          <a:p>
            <a:pPr eaLnBrk="1" hangingPunct="1"/>
            <a:r>
              <a:rPr lang="en-US" altLang="en-US" i="1" dirty="0" err="1" smtClean="0">
                <a:latin typeface="+mj-lt"/>
              </a:rPr>
              <a:t>έννοιες</a:t>
            </a:r>
            <a:r>
              <a:rPr lang="en-US" altLang="en-US" dirty="0" smtClean="0">
                <a:latin typeface="+mj-lt"/>
              </a:rPr>
              <a:t> (concepts), </a:t>
            </a:r>
          </a:p>
          <a:p>
            <a:pPr eaLnBrk="1" hangingPunct="1"/>
            <a:r>
              <a:rPr lang="en-US" altLang="en-US" i="1" dirty="0" err="1" smtClean="0">
                <a:latin typeface="+mj-lt"/>
              </a:rPr>
              <a:t>συνδέσμους</a:t>
            </a:r>
            <a:r>
              <a:rPr lang="en-US" altLang="en-US" dirty="0" smtClean="0">
                <a:latin typeface="+mj-lt"/>
              </a:rPr>
              <a:t> (links) 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και </a:t>
            </a:r>
            <a:r>
              <a:rPr lang="en-US" altLang="en-US" i="1" dirty="0" err="1" smtClean="0">
                <a:latin typeface="+mj-lt"/>
              </a:rPr>
              <a:t>στιγμιότυ</a:t>
            </a:r>
            <a:r>
              <a:rPr lang="en-US" altLang="en-US" i="1" dirty="0" smtClean="0">
                <a:latin typeface="+mj-lt"/>
              </a:rPr>
              <a:t>πα</a:t>
            </a:r>
            <a:r>
              <a:rPr lang="en-US" altLang="en-US" dirty="0" smtClean="0">
                <a:latin typeface="+mj-lt"/>
              </a:rPr>
              <a:t> (instances) [</a:t>
            </a: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Fisher, 1992, McAleese, 1998</a:t>
            </a:r>
            <a:r>
              <a:rPr lang="en-US" altLang="en-US" dirty="0" smtClean="0">
                <a:latin typeface="+mj-lt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04858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Έννοιες</a:t>
            </a:r>
            <a:endParaRPr lang="en-US" alt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err="1" smtClean="0">
                <a:latin typeface="+mj-lt"/>
              </a:rPr>
              <a:t>Μι</a:t>
            </a:r>
            <a:r>
              <a:rPr lang="en-US" altLang="en-US" dirty="0" smtClean="0">
                <a:latin typeface="+mj-lt"/>
              </a:rPr>
              <a:t>α έννοια 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απ</a:t>
            </a:r>
            <a:r>
              <a:rPr lang="en-US" altLang="en-US" dirty="0" err="1" smtClean="0">
                <a:latin typeface="+mj-lt"/>
              </a:rPr>
              <a:t>οτελεί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μι</a:t>
            </a:r>
            <a:r>
              <a:rPr lang="en-US" altLang="en-US" dirty="0" smtClean="0">
                <a:latin typeface="+mj-lt"/>
              </a:rPr>
              <a:t>α μονάδα πληροφορίας και αναπαρίσταται από μια λέξη, μια φράση ή μια εικόνα. </a:t>
            </a:r>
          </a:p>
          <a:p>
            <a:pPr eaLnBrk="1" hangingPunct="1"/>
            <a:r>
              <a:rPr lang="en-US" altLang="en-US" dirty="0" err="1" smtClean="0">
                <a:latin typeface="+mj-lt"/>
              </a:rPr>
              <a:t>Στη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γενική</a:t>
            </a:r>
            <a:r>
              <a:rPr lang="en-US" altLang="en-US" dirty="0" smtClean="0">
                <a:latin typeface="+mj-lt"/>
              </a:rPr>
              <a:t> π</a:t>
            </a:r>
            <a:r>
              <a:rPr lang="en-US" altLang="en-US" dirty="0" err="1" smtClean="0">
                <a:latin typeface="+mj-lt"/>
              </a:rPr>
              <a:t>ερί</a:t>
            </a:r>
            <a:r>
              <a:rPr lang="en-US" altLang="en-US" dirty="0" smtClean="0">
                <a:latin typeface="+mj-lt"/>
              </a:rPr>
              <a:t>πτωση, μια έννοια προσδιορίζεται απλώς από την ετικέτα της (label).</a:t>
            </a:r>
          </a:p>
        </p:txBody>
      </p:sp>
    </p:spTree>
    <p:extLst>
      <p:ext uri="{BB962C8B-B14F-4D97-AF65-F5344CB8AC3E}">
        <p14:creationId xmlns:p14="http://schemas.microsoft.com/office/powerpoint/2010/main" val="94482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Σύνδεσμοι</a:t>
            </a:r>
            <a:endParaRPr lang="en-US" alt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latin typeface="+mj-lt"/>
              </a:rPr>
              <a:t>Έν</a:t>
            </a:r>
            <a:r>
              <a:rPr lang="en-US" altLang="en-US" dirty="0" smtClean="0">
                <a:latin typeface="+mj-lt"/>
              </a:rPr>
              <a:t>ας σύνδεσμος ανήκει σε μια ειδική κατηγορία εννοιών και περιγράφει πως μια έννοια συνδέεται με μια άλλη. </a:t>
            </a:r>
          </a:p>
          <a:p>
            <a:pPr eaLnBrk="1" hangingPunct="1"/>
            <a:r>
              <a:rPr lang="en-US" altLang="en-US" dirty="0" err="1" smtClean="0">
                <a:latin typeface="+mj-lt"/>
              </a:rPr>
              <a:t>Στη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γενική</a:t>
            </a:r>
            <a:r>
              <a:rPr lang="en-US" altLang="en-US" dirty="0" smtClean="0">
                <a:latin typeface="+mj-lt"/>
              </a:rPr>
              <a:t> π</a:t>
            </a:r>
            <a:r>
              <a:rPr lang="en-US" altLang="en-US" dirty="0" err="1" smtClean="0">
                <a:latin typeface="+mj-lt"/>
              </a:rPr>
              <a:t>ερί</a:t>
            </a:r>
            <a:r>
              <a:rPr lang="en-US" altLang="en-US" dirty="0" smtClean="0">
                <a:latin typeface="+mj-lt"/>
              </a:rPr>
              <a:t>πτωση, ένας σύνδεσμος αντιστοιχεί σε μία σχέση που συνδέει δύο έννοιες.</a:t>
            </a:r>
          </a:p>
        </p:txBody>
      </p:sp>
    </p:spTree>
    <p:extLst>
      <p:ext uri="{BB962C8B-B14F-4D97-AF65-F5344CB8AC3E}">
        <p14:creationId xmlns:p14="http://schemas.microsoft.com/office/powerpoint/2010/main" val="25277160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762</Words>
  <Application>Microsoft Office PowerPoint</Application>
  <PresentationFormat>On-screen Show (4:3)</PresentationFormat>
  <Paragraphs>101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Wingdings</vt:lpstr>
      <vt:lpstr>Θέμα του Office</vt:lpstr>
      <vt:lpstr>Παιδαγωγική ή Εκπαίδευση ΙΙ</vt:lpstr>
      <vt:lpstr>Εννοιολογική χαρτογράφηση</vt:lpstr>
      <vt:lpstr>Η έννοια της εννοιολογικής χαρτογράφησης</vt:lpstr>
      <vt:lpstr>Βασικά συστατικά </vt:lpstr>
      <vt:lpstr>Η διαδικασία της εννοιολογικής χαρτογράφησης </vt:lpstr>
      <vt:lpstr>Λογισμικό Εννοιολογικής Χαρτογράφησης</vt:lpstr>
      <vt:lpstr>Βασικά στοιχεία </vt:lpstr>
      <vt:lpstr>Έννοιες</vt:lpstr>
      <vt:lpstr>Σύνδεσμοι</vt:lpstr>
      <vt:lpstr>Στιγμιότυπα</vt:lpstr>
      <vt:lpstr>Χρήσεις της εννοιολογικής  χαρτογράφησης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Παιδαγωγική ή Εκπαίδευση ΙΙ</dc:title>
  <dc:creator>Zaxaroula Smyrneou</dc:creator>
  <dc:description>Revised as open courseware, Katerina Garga. 2014
Templates noc.uoa.gr for opencourses.uoa.gr</dc:description>
  <cp:lastModifiedBy>Costas</cp:lastModifiedBy>
  <cp:revision>207</cp:revision>
  <dcterms:created xsi:type="dcterms:W3CDTF">2012-09-06T09:03:05Z</dcterms:created>
  <dcterms:modified xsi:type="dcterms:W3CDTF">2015-01-16T13:15:44Z</dcterms:modified>
</cp:coreProperties>
</file>