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3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8" r:id="rId20"/>
    <p:sldId id="329" r:id="rId21"/>
    <p:sldId id="331" r:id="rId22"/>
    <p:sldId id="332" r:id="rId23"/>
    <p:sldId id="333" r:id="rId24"/>
    <p:sldId id="299" r:id="rId25"/>
    <p:sldId id="292" r:id="rId26"/>
    <p:sldId id="291" r:id="rId27"/>
    <p:sldId id="294" r:id="rId28"/>
    <p:sldId id="293" r:id="rId29"/>
    <p:sldId id="300"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30"/>
            <p14:sldId id="311"/>
            <p14:sldId id="312"/>
            <p14:sldId id="313"/>
            <p14:sldId id="314"/>
            <p14:sldId id="315"/>
            <p14:sldId id="316"/>
            <p14:sldId id="317"/>
            <p14:sldId id="318"/>
            <p14:sldId id="319"/>
            <p14:sldId id="320"/>
            <p14:sldId id="321"/>
            <p14:sldId id="322"/>
            <p14:sldId id="323"/>
            <p14:sldId id="324"/>
            <p14:sldId id="325"/>
            <p14:sldId id="326"/>
            <p14:sldId id="328"/>
            <p14:sldId id="329"/>
            <p14:sldId id="331"/>
            <p14:sldId id="332"/>
            <p14:sldId id="333"/>
            <p14:sldId id="299"/>
            <p14:sldId id="292"/>
            <p14:sldId id="291"/>
            <p14:sldId id="294"/>
          </p14:sldIdLst>
        </p14:section>
        <p14:section name="Σημειώματα" id="{0F1CB131-A6BD-43D0-B8D4-1F27CEF7A05E}">
          <p14:sldIdLst>
            <p14:sldId id="293"/>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1" d="100"/>
          <a:sy n="81" d="100"/>
        </p:scale>
        <p:origin x="96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4E0F2-B030-4A2D-A39B-7127543A02AC}" type="datetimeFigureOut">
              <a:rPr lang="en-US" smtClean="0"/>
              <a:t>1/16/2015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B3AAF8-F44D-4968-BF07-BC8DCCD375E1}" type="slidenum">
              <a:rPr lang="en-US" smtClean="0"/>
              <a:t>‹#›</a:t>
            </a:fld>
            <a:endParaRPr lang="en-US"/>
          </a:p>
        </p:txBody>
      </p:sp>
    </p:spTree>
    <p:extLst>
      <p:ext uri="{BB962C8B-B14F-4D97-AF65-F5344CB8AC3E}">
        <p14:creationId xmlns:p14="http://schemas.microsoft.com/office/powerpoint/2010/main" val="26273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Arial" panose="020B0604020202020204" pitchFamily="34" charset="0"/>
                <a:cs typeface="Arial" panose="020B0604020202020204" pitchFamily="34" charset="0"/>
              </a:defRPr>
            </a:lvl1pPr>
            <a:lvl2pPr marL="742950" indent="-285750" eaLnBrk="0" hangingPunct="0">
              <a:defRPr sz="2200" b="1">
                <a:solidFill>
                  <a:schemeClr val="tx1"/>
                </a:solidFill>
                <a:latin typeface="Arial" panose="020B0604020202020204" pitchFamily="34" charset="0"/>
                <a:cs typeface="Arial" panose="020B0604020202020204" pitchFamily="34" charset="0"/>
              </a:defRPr>
            </a:lvl2pPr>
            <a:lvl3pPr marL="1143000" indent="-228600" eaLnBrk="0" hangingPunct="0">
              <a:defRPr sz="2200" b="1">
                <a:solidFill>
                  <a:schemeClr val="tx1"/>
                </a:solidFill>
                <a:latin typeface="Arial" panose="020B0604020202020204" pitchFamily="34" charset="0"/>
                <a:cs typeface="Arial" panose="020B0604020202020204" pitchFamily="34" charset="0"/>
              </a:defRPr>
            </a:lvl3pPr>
            <a:lvl4pPr marL="1600200" indent="-228600" eaLnBrk="0" hangingPunct="0">
              <a:defRPr sz="2200" b="1">
                <a:solidFill>
                  <a:schemeClr val="tx1"/>
                </a:solidFill>
                <a:latin typeface="Arial" panose="020B0604020202020204" pitchFamily="34" charset="0"/>
                <a:cs typeface="Arial" panose="020B0604020202020204" pitchFamily="34" charset="0"/>
              </a:defRPr>
            </a:lvl4pPr>
            <a:lvl5pPr marL="2057400" indent="-228600" eaLnBrk="0" hangingPunct="0">
              <a:defRPr sz="2200" b="1">
                <a:solidFill>
                  <a:schemeClr val="tx1"/>
                </a:solidFill>
                <a:latin typeface="Arial" panose="020B0604020202020204" pitchFamily="34" charset="0"/>
                <a:cs typeface="Arial" panose="020B0604020202020204" pitchFamily="34" charset="0"/>
              </a:defRPr>
            </a:lvl5pPr>
            <a:lvl6pPr marL="25146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6pPr>
            <a:lvl7pPr marL="29718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7pPr>
            <a:lvl8pPr marL="34290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8pPr>
            <a:lvl9pPr marL="38862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9pPr>
          </a:lstStyle>
          <a:p>
            <a:pPr eaLnBrk="1" hangingPunct="1"/>
            <a:fld id="{C1ADF169-5FE6-4292-A6E9-C706A8BED4AE}" type="slidenum">
              <a:rPr lang="el-GR" altLang="en-US" sz="1200" b="0"/>
              <a:pPr eaLnBrk="1" hangingPunct="1"/>
              <a:t>10</a:t>
            </a:fld>
            <a:endParaRPr lang="el-GR" altLang="en-US" sz="1200" b="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479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Arial" panose="020B0604020202020204" pitchFamily="34" charset="0"/>
                <a:cs typeface="Arial" panose="020B0604020202020204" pitchFamily="34" charset="0"/>
              </a:defRPr>
            </a:lvl1pPr>
            <a:lvl2pPr marL="742950" indent="-285750" eaLnBrk="0" hangingPunct="0">
              <a:defRPr sz="2200" b="1">
                <a:solidFill>
                  <a:schemeClr val="tx1"/>
                </a:solidFill>
                <a:latin typeface="Arial" panose="020B0604020202020204" pitchFamily="34" charset="0"/>
                <a:cs typeface="Arial" panose="020B0604020202020204" pitchFamily="34" charset="0"/>
              </a:defRPr>
            </a:lvl2pPr>
            <a:lvl3pPr marL="1143000" indent="-228600" eaLnBrk="0" hangingPunct="0">
              <a:defRPr sz="2200" b="1">
                <a:solidFill>
                  <a:schemeClr val="tx1"/>
                </a:solidFill>
                <a:latin typeface="Arial" panose="020B0604020202020204" pitchFamily="34" charset="0"/>
                <a:cs typeface="Arial" panose="020B0604020202020204" pitchFamily="34" charset="0"/>
              </a:defRPr>
            </a:lvl3pPr>
            <a:lvl4pPr marL="1600200" indent="-228600" eaLnBrk="0" hangingPunct="0">
              <a:defRPr sz="2200" b="1">
                <a:solidFill>
                  <a:schemeClr val="tx1"/>
                </a:solidFill>
                <a:latin typeface="Arial" panose="020B0604020202020204" pitchFamily="34" charset="0"/>
                <a:cs typeface="Arial" panose="020B0604020202020204" pitchFamily="34" charset="0"/>
              </a:defRPr>
            </a:lvl4pPr>
            <a:lvl5pPr marL="2057400" indent="-228600" eaLnBrk="0" hangingPunct="0">
              <a:defRPr sz="2200" b="1">
                <a:solidFill>
                  <a:schemeClr val="tx1"/>
                </a:solidFill>
                <a:latin typeface="Arial" panose="020B0604020202020204" pitchFamily="34" charset="0"/>
                <a:cs typeface="Arial" panose="020B0604020202020204" pitchFamily="34" charset="0"/>
              </a:defRPr>
            </a:lvl5pPr>
            <a:lvl6pPr marL="25146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6pPr>
            <a:lvl7pPr marL="29718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7pPr>
            <a:lvl8pPr marL="34290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8pPr>
            <a:lvl9pPr marL="38862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9pPr>
          </a:lstStyle>
          <a:p>
            <a:pPr eaLnBrk="1" hangingPunct="1"/>
            <a:fld id="{EE8F4EC7-1197-407A-AEA5-2E5CB07D3A8B}" type="slidenum">
              <a:rPr lang="el-GR" altLang="en-US" sz="1200" b="0"/>
              <a:pPr eaLnBrk="1" hangingPunct="1"/>
              <a:t>11</a:t>
            </a:fld>
            <a:endParaRPr lang="el-GR" altLang="en-US" sz="1200" b="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197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Arial" panose="020B0604020202020204" pitchFamily="34" charset="0"/>
                <a:cs typeface="Arial" panose="020B0604020202020204" pitchFamily="34" charset="0"/>
              </a:defRPr>
            </a:lvl1pPr>
            <a:lvl2pPr marL="742950" indent="-285750" eaLnBrk="0" hangingPunct="0">
              <a:defRPr sz="2200" b="1">
                <a:solidFill>
                  <a:schemeClr val="tx1"/>
                </a:solidFill>
                <a:latin typeface="Arial" panose="020B0604020202020204" pitchFamily="34" charset="0"/>
                <a:cs typeface="Arial" panose="020B0604020202020204" pitchFamily="34" charset="0"/>
              </a:defRPr>
            </a:lvl2pPr>
            <a:lvl3pPr marL="1143000" indent="-228600" eaLnBrk="0" hangingPunct="0">
              <a:defRPr sz="2200" b="1">
                <a:solidFill>
                  <a:schemeClr val="tx1"/>
                </a:solidFill>
                <a:latin typeface="Arial" panose="020B0604020202020204" pitchFamily="34" charset="0"/>
                <a:cs typeface="Arial" panose="020B0604020202020204" pitchFamily="34" charset="0"/>
              </a:defRPr>
            </a:lvl3pPr>
            <a:lvl4pPr marL="1600200" indent="-228600" eaLnBrk="0" hangingPunct="0">
              <a:defRPr sz="2200" b="1">
                <a:solidFill>
                  <a:schemeClr val="tx1"/>
                </a:solidFill>
                <a:latin typeface="Arial" panose="020B0604020202020204" pitchFamily="34" charset="0"/>
                <a:cs typeface="Arial" panose="020B0604020202020204" pitchFamily="34" charset="0"/>
              </a:defRPr>
            </a:lvl4pPr>
            <a:lvl5pPr marL="2057400" indent="-228600" eaLnBrk="0" hangingPunct="0">
              <a:defRPr sz="2200" b="1">
                <a:solidFill>
                  <a:schemeClr val="tx1"/>
                </a:solidFill>
                <a:latin typeface="Arial" panose="020B0604020202020204" pitchFamily="34" charset="0"/>
                <a:cs typeface="Arial" panose="020B0604020202020204" pitchFamily="34" charset="0"/>
              </a:defRPr>
            </a:lvl5pPr>
            <a:lvl6pPr marL="25146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6pPr>
            <a:lvl7pPr marL="29718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7pPr>
            <a:lvl8pPr marL="34290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8pPr>
            <a:lvl9pPr marL="38862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9pPr>
          </a:lstStyle>
          <a:p>
            <a:pPr eaLnBrk="1" hangingPunct="1"/>
            <a:fld id="{D7E87DC9-7B91-446C-AB09-79A84206BFC4}" type="slidenum">
              <a:rPr lang="el-GR" altLang="en-US" sz="1200" b="0"/>
              <a:pPr eaLnBrk="1" hangingPunct="1"/>
              <a:t>12</a:t>
            </a:fld>
            <a:endParaRPr lang="el-GR" altLang="en-US" sz="12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346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Arial" panose="020B0604020202020204" pitchFamily="34" charset="0"/>
                <a:cs typeface="Arial" panose="020B0604020202020204" pitchFamily="34" charset="0"/>
              </a:defRPr>
            </a:lvl1pPr>
            <a:lvl2pPr marL="742950" indent="-285750" eaLnBrk="0" hangingPunct="0">
              <a:defRPr sz="2200" b="1">
                <a:solidFill>
                  <a:schemeClr val="tx1"/>
                </a:solidFill>
                <a:latin typeface="Arial" panose="020B0604020202020204" pitchFamily="34" charset="0"/>
                <a:cs typeface="Arial" panose="020B0604020202020204" pitchFamily="34" charset="0"/>
              </a:defRPr>
            </a:lvl2pPr>
            <a:lvl3pPr marL="1143000" indent="-228600" eaLnBrk="0" hangingPunct="0">
              <a:defRPr sz="2200" b="1">
                <a:solidFill>
                  <a:schemeClr val="tx1"/>
                </a:solidFill>
                <a:latin typeface="Arial" panose="020B0604020202020204" pitchFamily="34" charset="0"/>
                <a:cs typeface="Arial" panose="020B0604020202020204" pitchFamily="34" charset="0"/>
              </a:defRPr>
            </a:lvl3pPr>
            <a:lvl4pPr marL="1600200" indent="-228600" eaLnBrk="0" hangingPunct="0">
              <a:defRPr sz="2200" b="1">
                <a:solidFill>
                  <a:schemeClr val="tx1"/>
                </a:solidFill>
                <a:latin typeface="Arial" panose="020B0604020202020204" pitchFamily="34" charset="0"/>
                <a:cs typeface="Arial" panose="020B0604020202020204" pitchFamily="34" charset="0"/>
              </a:defRPr>
            </a:lvl4pPr>
            <a:lvl5pPr marL="2057400" indent="-228600" eaLnBrk="0" hangingPunct="0">
              <a:defRPr sz="2200" b="1">
                <a:solidFill>
                  <a:schemeClr val="tx1"/>
                </a:solidFill>
                <a:latin typeface="Arial" panose="020B0604020202020204" pitchFamily="34" charset="0"/>
                <a:cs typeface="Arial" panose="020B0604020202020204" pitchFamily="34" charset="0"/>
              </a:defRPr>
            </a:lvl5pPr>
            <a:lvl6pPr marL="25146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6pPr>
            <a:lvl7pPr marL="29718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7pPr>
            <a:lvl8pPr marL="34290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8pPr>
            <a:lvl9pPr marL="38862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9pPr>
          </a:lstStyle>
          <a:p>
            <a:pPr eaLnBrk="1" hangingPunct="1"/>
            <a:fld id="{BE333D65-2DCF-46C5-ADFB-1DDA2F49395D}" type="slidenum">
              <a:rPr lang="el-GR" altLang="en-US" sz="1200" b="0"/>
              <a:pPr eaLnBrk="1" hangingPunct="1"/>
              <a:t>13</a:t>
            </a:fld>
            <a:endParaRPr lang="el-GR" altLang="en-US" sz="1200" b="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200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Arial" panose="020B0604020202020204" pitchFamily="34" charset="0"/>
                <a:cs typeface="Arial" panose="020B0604020202020204" pitchFamily="34" charset="0"/>
              </a:defRPr>
            </a:lvl1pPr>
            <a:lvl2pPr marL="742950" indent="-285750" eaLnBrk="0" hangingPunct="0">
              <a:defRPr sz="2200" b="1">
                <a:solidFill>
                  <a:schemeClr val="tx1"/>
                </a:solidFill>
                <a:latin typeface="Arial" panose="020B0604020202020204" pitchFamily="34" charset="0"/>
                <a:cs typeface="Arial" panose="020B0604020202020204" pitchFamily="34" charset="0"/>
              </a:defRPr>
            </a:lvl2pPr>
            <a:lvl3pPr marL="1143000" indent="-228600" eaLnBrk="0" hangingPunct="0">
              <a:defRPr sz="2200" b="1">
                <a:solidFill>
                  <a:schemeClr val="tx1"/>
                </a:solidFill>
                <a:latin typeface="Arial" panose="020B0604020202020204" pitchFamily="34" charset="0"/>
                <a:cs typeface="Arial" panose="020B0604020202020204" pitchFamily="34" charset="0"/>
              </a:defRPr>
            </a:lvl3pPr>
            <a:lvl4pPr marL="1600200" indent="-228600" eaLnBrk="0" hangingPunct="0">
              <a:defRPr sz="2200" b="1">
                <a:solidFill>
                  <a:schemeClr val="tx1"/>
                </a:solidFill>
                <a:latin typeface="Arial" panose="020B0604020202020204" pitchFamily="34" charset="0"/>
                <a:cs typeface="Arial" panose="020B0604020202020204" pitchFamily="34" charset="0"/>
              </a:defRPr>
            </a:lvl4pPr>
            <a:lvl5pPr marL="2057400" indent="-228600" eaLnBrk="0" hangingPunct="0">
              <a:defRPr sz="2200" b="1">
                <a:solidFill>
                  <a:schemeClr val="tx1"/>
                </a:solidFill>
                <a:latin typeface="Arial" panose="020B0604020202020204" pitchFamily="34" charset="0"/>
                <a:cs typeface="Arial" panose="020B0604020202020204" pitchFamily="34" charset="0"/>
              </a:defRPr>
            </a:lvl5pPr>
            <a:lvl6pPr marL="25146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6pPr>
            <a:lvl7pPr marL="29718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7pPr>
            <a:lvl8pPr marL="34290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8pPr>
            <a:lvl9pPr marL="38862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9pPr>
          </a:lstStyle>
          <a:p>
            <a:pPr eaLnBrk="1" hangingPunct="1"/>
            <a:fld id="{5C2960EA-AA94-4E45-8D6A-DEAEDF5ABD09}" type="slidenum">
              <a:rPr lang="el-GR" altLang="en-US" sz="1200" b="0"/>
              <a:pPr eaLnBrk="1" hangingPunct="1"/>
              <a:t>14</a:t>
            </a:fld>
            <a:endParaRPr lang="el-GR" altLang="en-US" sz="1200" b="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5179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Arial" panose="020B0604020202020204" pitchFamily="34" charset="0"/>
                <a:cs typeface="Arial" panose="020B0604020202020204" pitchFamily="34" charset="0"/>
              </a:defRPr>
            </a:lvl1pPr>
            <a:lvl2pPr marL="742950" indent="-285750" eaLnBrk="0" hangingPunct="0">
              <a:defRPr sz="2200" b="1">
                <a:solidFill>
                  <a:schemeClr val="tx1"/>
                </a:solidFill>
                <a:latin typeface="Arial" panose="020B0604020202020204" pitchFamily="34" charset="0"/>
                <a:cs typeface="Arial" panose="020B0604020202020204" pitchFamily="34" charset="0"/>
              </a:defRPr>
            </a:lvl2pPr>
            <a:lvl3pPr marL="1143000" indent="-228600" eaLnBrk="0" hangingPunct="0">
              <a:defRPr sz="2200" b="1">
                <a:solidFill>
                  <a:schemeClr val="tx1"/>
                </a:solidFill>
                <a:latin typeface="Arial" panose="020B0604020202020204" pitchFamily="34" charset="0"/>
                <a:cs typeface="Arial" panose="020B0604020202020204" pitchFamily="34" charset="0"/>
              </a:defRPr>
            </a:lvl3pPr>
            <a:lvl4pPr marL="1600200" indent="-228600" eaLnBrk="0" hangingPunct="0">
              <a:defRPr sz="2200" b="1">
                <a:solidFill>
                  <a:schemeClr val="tx1"/>
                </a:solidFill>
                <a:latin typeface="Arial" panose="020B0604020202020204" pitchFamily="34" charset="0"/>
                <a:cs typeface="Arial" panose="020B0604020202020204" pitchFamily="34" charset="0"/>
              </a:defRPr>
            </a:lvl4pPr>
            <a:lvl5pPr marL="2057400" indent="-228600" eaLnBrk="0" hangingPunct="0">
              <a:defRPr sz="2200" b="1">
                <a:solidFill>
                  <a:schemeClr val="tx1"/>
                </a:solidFill>
                <a:latin typeface="Arial" panose="020B0604020202020204" pitchFamily="34" charset="0"/>
                <a:cs typeface="Arial" panose="020B0604020202020204" pitchFamily="34" charset="0"/>
              </a:defRPr>
            </a:lvl5pPr>
            <a:lvl6pPr marL="25146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6pPr>
            <a:lvl7pPr marL="29718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7pPr>
            <a:lvl8pPr marL="34290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8pPr>
            <a:lvl9pPr marL="38862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9pPr>
          </a:lstStyle>
          <a:p>
            <a:pPr eaLnBrk="1" hangingPunct="1"/>
            <a:fld id="{919C584C-0130-4CFA-BBB8-50BF919BA797}" type="slidenum">
              <a:rPr lang="el-GR" altLang="en-US" sz="1200" b="0"/>
              <a:pPr eaLnBrk="1" hangingPunct="1"/>
              <a:t>15</a:t>
            </a:fld>
            <a:endParaRPr lang="el-GR" altLang="en-US" sz="1200"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0630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Arial" panose="020B0604020202020204" pitchFamily="34" charset="0"/>
                <a:cs typeface="Arial" panose="020B0604020202020204" pitchFamily="34" charset="0"/>
              </a:defRPr>
            </a:lvl1pPr>
            <a:lvl2pPr marL="742950" indent="-285750" eaLnBrk="0" hangingPunct="0">
              <a:defRPr sz="2200" b="1">
                <a:solidFill>
                  <a:schemeClr val="tx1"/>
                </a:solidFill>
                <a:latin typeface="Arial" panose="020B0604020202020204" pitchFamily="34" charset="0"/>
                <a:cs typeface="Arial" panose="020B0604020202020204" pitchFamily="34" charset="0"/>
              </a:defRPr>
            </a:lvl2pPr>
            <a:lvl3pPr marL="1143000" indent="-228600" eaLnBrk="0" hangingPunct="0">
              <a:defRPr sz="2200" b="1">
                <a:solidFill>
                  <a:schemeClr val="tx1"/>
                </a:solidFill>
                <a:latin typeface="Arial" panose="020B0604020202020204" pitchFamily="34" charset="0"/>
                <a:cs typeface="Arial" panose="020B0604020202020204" pitchFamily="34" charset="0"/>
              </a:defRPr>
            </a:lvl3pPr>
            <a:lvl4pPr marL="1600200" indent="-228600" eaLnBrk="0" hangingPunct="0">
              <a:defRPr sz="2200" b="1">
                <a:solidFill>
                  <a:schemeClr val="tx1"/>
                </a:solidFill>
                <a:latin typeface="Arial" panose="020B0604020202020204" pitchFamily="34" charset="0"/>
                <a:cs typeface="Arial" panose="020B0604020202020204" pitchFamily="34" charset="0"/>
              </a:defRPr>
            </a:lvl4pPr>
            <a:lvl5pPr marL="2057400" indent="-228600" eaLnBrk="0" hangingPunct="0">
              <a:defRPr sz="2200" b="1">
                <a:solidFill>
                  <a:schemeClr val="tx1"/>
                </a:solidFill>
                <a:latin typeface="Arial" panose="020B0604020202020204" pitchFamily="34" charset="0"/>
                <a:cs typeface="Arial" panose="020B0604020202020204" pitchFamily="34" charset="0"/>
              </a:defRPr>
            </a:lvl5pPr>
            <a:lvl6pPr marL="25146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6pPr>
            <a:lvl7pPr marL="29718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7pPr>
            <a:lvl8pPr marL="34290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8pPr>
            <a:lvl9pPr marL="38862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9pPr>
          </a:lstStyle>
          <a:p>
            <a:pPr eaLnBrk="1" hangingPunct="1"/>
            <a:fld id="{14CC82F2-3F9E-43DE-B4E7-154BBAEC528A}" type="slidenum">
              <a:rPr lang="el-GR" altLang="en-US" sz="1200" b="0"/>
              <a:pPr eaLnBrk="1" hangingPunct="1"/>
              <a:t>16</a:t>
            </a:fld>
            <a:endParaRPr lang="el-GR" altLang="en-US" sz="1200" b="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856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Arial" panose="020B0604020202020204" pitchFamily="34" charset="0"/>
                <a:cs typeface="Arial" panose="020B0604020202020204" pitchFamily="34" charset="0"/>
              </a:defRPr>
            </a:lvl1pPr>
            <a:lvl2pPr marL="742950" indent="-285750" eaLnBrk="0" hangingPunct="0">
              <a:defRPr sz="2200" b="1">
                <a:solidFill>
                  <a:schemeClr val="tx1"/>
                </a:solidFill>
                <a:latin typeface="Arial" panose="020B0604020202020204" pitchFamily="34" charset="0"/>
                <a:cs typeface="Arial" panose="020B0604020202020204" pitchFamily="34" charset="0"/>
              </a:defRPr>
            </a:lvl2pPr>
            <a:lvl3pPr marL="1143000" indent="-228600" eaLnBrk="0" hangingPunct="0">
              <a:defRPr sz="2200" b="1">
                <a:solidFill>
                  <a:schemeClr val="tx1"/>
                </a:solidFill>
                <a:latin typeface="Arial" panose="020B0604020202020204" pitchFamily="34" charset="0"/>
                <a:cs typeface="Arial" panose="020B0604020202020204" pitchFamily="34" charset="0"/>
              </a:defRPr>
            </a:lvl3pPr>
            <a:lvl4pPr marL="1600200" indent="-228600" eaLnBrk="0" hangingPunct="0">
              <a:defRPr sz="2200" b="1">
                <a:solidFill>
                  <a:schemeClr val="tx1"/>
                </a:solidFill>
                <a:latin typeface="Arial" panose="020B0604020202020204" pitchFamily="34" charset="0"/>
                <a:cs typeface="Arial" panose="020B0604020202020204" pitchFamily="34" charset="0"/>
              </a:defRPr>
            </a:lvl4pPr>
            <a:lvl5pPr marL="2057400" indent="-228600" eaLnBrk="0" hangingPunct="0">
              <a:defRPr sz="2200" b="1">
                <a:solidFill>
                  <a:schemeClr val="tx1"/>
                </a:solidFill>
                <a:latin typeface="Arial" panose="020B0604020202020204" pitchFamily="34" charset="0"/>
                <a:cs typeface="Arial" panose="020B0604020202020204" pitchFamily="34" charset="0"/>
              </a:defRPr>
            </a:lvl5pPr>
            <a:lvl6pPr marL="25146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6pPr>
            <a:lvl7pPr marL="29718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7pPr>
            <a:lvl8pPr marL="34290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8pPr>
            <a:lvl9pPr marL="38862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9pPr>
          </a:lstStyle>
          <a:p>
            <a:pPr eaLnBrk="1" hangingPunct="1"/>
            <a:fld id="{ED9D4F51-D06B-4968-A253-DB55265E259B}" type="slidenum">
              <a:rPr lang="el-GR" altLang="en-US" sz="1200" b="0"/>
              <a:pPr eaLnBrk="1" hangingPunct="1"/>
              <a:t>17</a:t>
            </a:fld>
            <a:endParaRPr lang="el-GR" altLang="en-US"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663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Arial" panose="020B0604020202020204" pitchFamily="34" charset="0"/>
                <a:cs typeface="Arial" panose="020B0604020202020204" pitchFamily="34" charset="0"/>
              </a:defRPr>
            </a:lvl1pPr>
            <a:lvl2pPr marL="742950" indent="-285750" eaLnBrk="0" hangingPunct="0">
              <a:defRPr sz="2200" b="1">
                <a:solidFill>
                  <a:schemeClr val="tx1"/>
                </a:solidFill>
                <a:latin typeface="Arial" panose="020B0604020202020204" pitchFamily="34" charset="0"/>
                <a:cs typeface="Arial" panose="020B0604020202020204" pitchFamily="34" charset="0"/>
              </a:defRPr>
            </a:lvl2pPr>
            <a:lvl3pPr marL="1143000" indent="-228600" eaLnBrk="0" hangingPunct="0">
              <a:defRPr sz="2200" b="1">
                <a:solidFill>
                  <a:schemeClr val="tx1"/>
                </a:solidFill>
                <a:latin typeface="Arial" panose="020B0604020202020204" pitchFamily="34" charset="0"/>
                <a:cs typeface="Arial" panose="020B0604020202020204" pitchFamily="34" charset="0"/>
              </a:defRPr>
            </a:lvl3pPr>
            <a:lvl4pPr marL="1600200" indent="-228600" eaLnBrk="0" hangingPunct="0">
              <a:defRPr sz="2200" b="1">
                <a:solidFill>
                  <a:schemeClr val="tx1"/>
                </a:solidFill>
                <a:latin typeface="Arial" panose="020B0604020202020204" pitchFamily="34" charset="0"/>
                <a:cs typeface="Arial" panose="020B0604020202020204" pitchFamily="34" charset="0"/>
              </a:defRPr>
            </a:lvl4pPr>
            <a:lvl5pPr marL="2057400" indent="-228600" eaLnBrk="0" hangingPunct="0">
              <a:defRPr sz="2200" b="1">
                <a:solidFill>
                  <a:schemeClr val="tx1"/>
                </a:solidFill>
                <a:latin typeface="Arial" panose="020B0604020202020204" pitchFamily="34" charset="0"/>
                <a:cs typeface="Arial" panose="020B0604020202020204" pitchFamily="34" charset="0"/>
              </a:defRPr>
            </a:lvl5pPr>
            <a:lvl6pPr marL="25146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6pPr>
            <a:lvl7pPr marL="29718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7pPr>
            <a:lvl8pPr marL="34290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8pPr>
            <a:lvl9pPr marL="38862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9pPr>
          </a:lstStyle>
          <a:p>
            <a:pPr eaLnBrk="1" hangingPunct="1"/>
            <a:fld id="{CD9B8D3B-63D0-4446-BF64-31B3110A5869}" type="slidenum">
              <a:rPr lang="el-GR" altLang="en-US" sz="1200" b="0"/>
              <a:pPr eaLnBrk="1" hangingPunct="1"/>
              <a:t>18</a:t>
            </a:fld>
            <a:endParaRPr lang="el-GR" altLang="en-US" sz="1200" b="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5809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Arial" panose="020B0604020202020204" pitchFamily="34" charset="0"/>
                <a:cs typeface="Arial" panose="020B0604020202020204" pitchFamily="34" charset="0"/>
              </a:defRPr>
            </a:lvl1pPr>
            <a:lvl2pPr marL="742950" indent="-285750" eaLnBrk="0" hangingPunct="0">
              <a:defRPr sz="2200" b="1">
                <a:solidFill>
                  <a:schemeClr val="tx1"/>
                </a:solidFill>
                <a:latin typeface="Arial" panose="020B0604020202020204" pitchFamily="34" charset="0"/>
                <a:cs typeface="Arial" panose="020B0604020202020204" pitchFamily="34" charset="0"/>
              </a:defRPr>
            </a:lvl2pPr>
            <a:lvl3pPr marL="1143000" indent="-228600" eaLnBrk="0" hangingPunct="0">
              <a:defRPr sz="2200" b="1">
                <a:solidFill>
                  <a:schemeClr val="tx1"/>
                </a:solidFill>
                <a:latin typeface="Arial" panose="020B0604020202020204" pitchFamily="34" charset="0"/>
                <a:cs typeface="Arial" panose="020B0604020202020204" pitchFamily="34" charset="0"/>
              </a:defRPr>
            </a:lvl3pPr>
            <a:lvl4pPr marL="1600200" indent="-228600" eaLnBrk="0" hangingPunct="0">
              <a:defRPr sz="2200" b="1">
                <a:solidFill>
                  <a:schemeClr val="tx1"/>
                </a:solidFill>
                <a:latin typeface="Arial" panose="020B0604020202020204" pitchFamily="34" charset="0"/>
                <a:cs typeface="Arial" panose="020B0604020202020204" pitchFamily="34" charset="0"/>
              </a:defRPr>
            </a:lvl4pPr>
            <a:lvl5pPr marL="2057400" indent="-228600" eaLnBrk="0" hangingPunct="0">
              <a:defRPr sz="2200" b="1">
                <a:solidFill>
                  <a:schemeClr val="tx1"/>
                </a:solidFill>
                <a:latin typeface="Arial" panose="020B0604020202020204" pitchFamily="34" charset="0"/>
                <a:cs typeface="Arial" panose="020B0604020202020204" pitchFamily="34" charset="0"/>
              </a:defRPr>
            </a:lvl5pPr>
            <a:lvl6pPr marL="25146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6pPr>
            <a:lvl7pPr marL="29718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7pPr>
            <a:lvl8pPr marL="34290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8pPr>
            <a:lvl9pPr marL="38862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9pPr>
          </a:lstStyle>
          <a:p>
            <a:pPr eaLnBrk="1" hangingPunct="1"/>
            <a:fld id="{DF05FF7E-A8BE-413E-AC83-1AF2FB4CE48F}" type="slidenum">
              <a:rPr lang="el-GR" altLang="en-US" sz="1200" b="0"/>
              <a:pPr eaLnBrk="1" hangingPunct="1"/>
              <a:t>19</a:t>
            </a:fld>
            <a:endParaRPr lang="el-GR" altLang="en-US" sz="1200" b="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637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326877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Arial" panose="020B0604020202020204" pitchFamily="34" charset="0"/>
                <a:cs typeface="Arial" panose="020B0604020202020204" pitchFamily="34" charset="0"/>
              </a:defRPr>
            </a:lvl1pPr>
            <a:lvl2pPr marL="742950" indent="-285750" eaLnBrk="0" hangingPunct="0">
              <a:defRPr sz="2200" b="1">
                <a:solidFill>
                  <a:schemeClr val="tx1"/>
                </a:solidFill>
                <a:latin typeface="Arial" panose="020B0604020202020204" pitchFamily="34" charset="0"/>
                <a:cs typeface="Arial" panose="020B0604020202020204" pitchFamily="34" charset="0"/>
              </a:defRPr>
            </a:lvl2pPr>
            <a:lvl3pPr marL="1143000" indent="-228600" eaLnBrk="0" hangingPunct="0">
              <a:defRPr sz="2200" b="1">
                <a:solidFill>
                  <a:schemeClr val="tx1"/>
                </a:solidFill>
                <a:latin typeface="Arial" panose="020B0604020202020204" pitchFamily="34" charset="0"/>
                <a:cs typeface="Arial" panose="020B0604020202020204" pitchFamily="34" charset="0"/>
              </a:defRPr>
            </a:lvl3pPr>
            <a:lvl4pPr marL="1600200" indent="-228600" eaLnBrk="0" hangingPunct="0">
              <a:defRPr sz="2200" b="1">
                <a:solidFill>
                  <a:schemeClr val="tx1"/>
                </a:solidFill>
                <a:latin typeface="Arial" panose="020B0604020202020204" pitchFamily="34" charset="0"/>
                <a:cs typeface="Arial" panose="020B0604020202020204" pitchFamily="34" charset="0"/>
              </a:defRPr>
            </a:lvl4pPr>
            <a:lvl5pPr marL="2057400" indent="-228600" eaLnBrk="0" hangingPunct="0">
              <a:defRPr sz="2200" b="1">
                <a:solidFill>
                  <a:schemeClr val="tx1"/>
                </a:solidFill>
                <a:latin typeface="Arial" panose="020B0604020202020204" pitchFamily="34" charset="0"/>
                <a:cs typeface="Arial" panose="020B0604020202020204" pitchFamily="34" charset="0"/>
              </a:defRPr>
            </a:lvl5pPr>
            <a:lvl6pPr marL="25146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6pPr>
            <a:lvl7pPr marL="29718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7pPr>
            <a:lvl8pPr marL="34290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8pPr>
            <a:lvl9pPr marL="38862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9pPr>
          </a:lstStyle>
          <a:p>
            <a:pPr eaLnBrk="1" hangingPunct="1"/>
            <a:fld id="{43852B66-9C30-46CB-98B6-42EE2061BD65}" type="slidenum">
              <a:rPr lang="el-GR" altLang="en-US" sz="1200" b="0"/>
              <a:pPr eaLnBrk="1" hangingPunct="1"/>
              <a:t>20</a:t>
            </a:fld>
            <a:endParaRPr lang="el-GR"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6722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786511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373447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786429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Arial" panose="020B0604020202020204" pitchFamily="34" charset="0"/>
                <a:cs typeface="Arial" panose="020B0604020202020204" pitchFamily="34" charset="0"/>
              </a:defRPr>
            </a:lvl1pPr>
            <a:lvl2pPr marL="742950" indent="-285750" eaLnBrk="0" hangingPunct="0">
              <a:defRPr sz="2200" b="1">
                <a:solidFill>
                  <a:schemeClr val="tx1"/>
                </a:solidFill>
                <a:latin typeface="Arial" panose="020B0604020202020204" pitchFamily="34" charset="0"/>
                <a:cs typeface="Arial" panose="020B0604020202020204" pitchFamily="34" charset="0"/>
              </a:defRPr>
            </a:lvl2pPr>
            <a:lvl3pPr marL="1143000" indent="-228600" eaLnBrk="0" hangingPunct="0">
              <a:defRPr sz="2200" b="1">
                <a:solidFill>
                  <a:schemeClr val="tx1"/>
                </a:solidFill>
                <a:latin typeface="Arial" panose="020B0604020202020204" pitchFamily="34" charset="0"/>
                <a:cs typeface="Arial" panose="020B0604020202020204" pitchFamily="34" charset="0"/>
              </a:defRPr>
            </a:lvl3pPr>
            <a:lvl4pPr marL="1600200" indent="-228600" eaLnBrk="0" hangingPunct="0">
              <a:defRPr sz="2200" b="1">
                <a:solidFill>
                  <a:schemeClr val="tx1"/>
                </a:solidFill>
                <a:latin typeface="Arial" panose="020B0604020202020204" pitchFamily="34" charset="0"/>
                <a:cs typeface="Arial" panose="020B0604020202020204" pitchFamily="34" charset="0"/>
              </a:defRPr>
            </a:lvl4pPr>
            <a:lvl5pPr marL="2057400" indent="-228600" eaLnBrk="0" hangingPunct="0">
              <a:defRPr sz="2200" b="1">
                <a:solidFill>
                  <a:schemeClr val="tx1"/>
                </a:solidFill>
                <a:latin typeface="Arial" panose="020B0604020202020204" pitchFamily="34" charset="0"/>
                <a:cs typeface="Arial" panose="020B0604020202020204" pitchFamily="34" charset="0"/>
              </a:defRPr>
            </a:lvl5pPr>
            <a:lvl6pPr marL="25146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6pPr>
            <a:lvl7pPr marL="29718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7pPr>
            <a:lvl8pPr marL="34290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8pPr>
            <a:lvl9pPr marL="38862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9pPr>
          </a:lstStyle>
          <a:p>
            <a:pPr eaLnBrk="1" hangingPunct="1"/>
            <a:fld id="{86F4CD7E-1A18-4C7F-AEE7-32FECAEBE22E}" type="slidenum">
              <a:rPr lang="el-GR" altLang="en-US" sz="1200" b="0"/>
              <a:pPr eaLnBrk="1" hangingPunct="1"/>
              <a:t>3</a:t>
            </a:fld>
            <a:endParaRPr lang="el-GR" altLang="en-US" sz="12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71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Arial" panose="020B0604020202020204" pitchFamily="34" charset="0"/>
                <a:cs typeface="Arial" panose="020B0604020202020204" pitchFamily="34" charset="0"/>
              </a:defRPr>
            </a:lvl1pPr>
            <a:lvl2pPr marL="742950" indent="-285750" eaLnBrk="0" hangingPunct="0">
              <a:defRPr sz="2200" b="1">
                <a:solidFill>
                  <a:schemeClr val="tx1"/>
                </a:solidFill>
                <a:latin typeface="Arial" panose="020B0604020202020204" pitchFamily="34" charset="0"/>
                <a:cs typeface="Arial" panose="020B0604020202020204" pitchFamily="34" charset="0"/>
              </a:defRPr>
            </a:lvl2pPr>
            <a:lvl3pPr marL="1143000" indent="-228600" eaLnBrk="0" hangingPunct="0">
              <a:defRPr sz="2200" b="1">
                <a:solidFill>
                  <a:schemeClr val="tx1"/>
                </a:solidFill>
                <a:latin typeface="Arial" panose="020B0604020202020204" pitchFamily="34" charset="0"/>
                <a:cs typeface="Arial" panose="020B0604020202020204" pitchFamily="34" charset="0"/>
              </a:defRPr>
            </a:lvl3pPr>
            <a:lvl4pPr marL="1600200" indent="-228600" eaLnBrk="0" hangingPunct="0">
              <a:defRPr sz="2200" b="1">
                <a:solidFill>
                  <a:schemeClr val="tx1"/>
                </a:solidFill>
                <a:latin typeface="Arial" panose="020B0604020202020204" pitchFamily="34" charset="0"/>
                <a:cs typeface="Arial" panose="020B0604020202020204" pitchFamily="34" charset="0"/>
              </a:defRPr>
            </a:lvl4pPr>
            <a:lvl5pPr marL="2057400" indent="-228600" eaLnBrk="0" hangingPunct="0">
              <a:defRPr sz="2200" b="1">
                <a:solidFill>
                  <a:schemeClr val="tx1"/>
                </a:solidFill>
                <a:latin typeface="Arial" panose="020B0604020202020204" pitchFamily="34" charset="0"/>
                <a:cs typeface="Arial" panose="020B0604020202020204" pitchFamily="34" charset="0"/>
              </a:defRPr>
            </a:lvl5pPr>
            <a:lvl6pPr marL="25146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6pPr>
            <a:lvl7pPr marL="29718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7pPr>
            <a:lvl8pPr marL="34290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8pPr>
            <a:lvl9pPr marL="38862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9pPr>
          </a:lstStyle>
          <a:p>
            <a:pPr eaLnBrk="1" hangingPunct="1"/>
            <a:fld id="{0D644943-8931-4D1E-BC29-00C3716A67ED}" type="slidenum">
              <a:rPr lang="el-GR" altLang="en-US" sz="1200" b="0"/>
              <a:pPr eaLnBrk="1" hangingPunct="1"/>
              <a:t>4</a:t>
            </a:fld>
            <a:endParaRPr lang="el-GR" altLang="en-US" sz="1200"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12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Arial" panose="020B0604020202020204" pitchFamily="34" charset="0"/>
                <a:cs typeface="Arial" panose="020B0604020202020204" pitchFamily="34" charset="0"/>
              </a:defRPr>
            </a:lvl1pPr>
            <a:lvl2pPr marL="742950" indent="-285750" eaLnBrk="0" hangingPunct="0">
              <a:defRPr sz="2200" b="1">
                <a:solidFill>
                  <a:schemeClr val="tx1"/>
                </a:solidFill>
                <a:latin typeface="Arial" panose="020B0604020202020204" pitchFamily="34" charset="0"/>
                <a:cs typeface="Arial" panose="020B0604020202020204" pitchFamily="34" charset="0"/>
              </a:defRPr>
            </a:lvl2pPr>
            <a:lvl3pPr marL="1143000" indent="-228600" eaLnBrk="0" hangingPunct="0">
              <a:defRPr sz="2200" b="1">
                <a:solidFill>
                  <a:schemeClr val="tx1"/>
                </a:solidFill>
                <a:latin typeface="Arial" panose="020B0604020202020204" pitchFamily="34" charset="0"/>
                <a:cs typeface="Arial" panose="020B0604020202020204" pitchFamily="34" charset="0"/>
              </a:defRPr>
            </a:lvl3pPr>
            <a:lvl4pPr marL="1600200" indent="-228600" eaLnBrk="0" hangingPunct="0">
              <a:defRPr sz="2200" b="1">
                <a:solidFill>
                  <a:schemeClr val="tx1"/>
                </a:solidFill>
                <a:latin typeface="Arial" panose="020B0604020202020204" pitchFamily="34" charset="0"/>
                <a:cs typeface="Arial" panose="020B0604020202020204" pitchFamily="34" charset="0"/>
              </a:defRPr>
            </a:lvl4pPr>
            <a:lvl5pPr marL="2057400" indent="-228600" eaLnBrk="0" hangingPunct="0">
              <a:defRPr sz="2200" b="1">
                <a:solidFill>
                  <a:schemeClr val="tx1"/>
                </a:solidFill>
                <a:latin typeface="Arial" panose="020B0604020202020204" pitchFamily="34" charset="0"/>
                <a:cs typeface="Arial" panose="020B0604020202020204" pitchFamily="34" charset="0"/>
              </a:defRPr>
            </a:lvl5pPr>
            <a:lvl6pPr marL="25146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6pPr>
            <a:lvl7pPr marL="29718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7pPr>
            <a:lvl8pPr marL="34290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8pPr>
            <a:lvl9pPr marL="38862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9pPr>
          </a:lstStyle>
          <a:p>
            <a:pPr eaLnBrk="1" hangingPunct="1"/>
            <a:fld id="{0FC94D46-5547-4DA6-B24D-7D5F89CA85E0}" type="slidenum">
              <a:rPr lang="el-GR" altLang="en-US" sz="1200" b="0"/>
              <a:pPr eaLnBrk="1" hangingPunct="1"/>
              <a:t>5</a:t>
            </a:fld>
            <a:endParaRPr lang="el-GR" altLang="en-US" sz="1200" b="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5265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Arial" panose="020B0604020202020204" pitchFamily="34" charset="0"/>
                <a:cs typeface="Arial" panose="020B0604020202020204" pitchFamily="34" charset="0"/>
              </a:defRPr>
            </a:lvl1pPr>
            <a:lvl2pPr marL="742950" indent="-285750" eaLnBrk="0" hangingPunct="0">
              <a:defRPr sz="2200" b="1">
                <a:solidFill>
                  <a:schemeClr val="tx1"/>
                </a:solidFill>
                <a:latin typeface="Arial" panose="020B0604020202020204" pitchFamily="34" charset="0"/>
                <a:cs typeface="Arial" panose="020B0604020202020204" pitchFamily="34" charset="0"/>
              </a:defRPr>
            </a:lvl2pPr>
            <a:lvl3pPr marL="1143000" indent="-228600" eaLnBrk="0" hangingPunct="0">
              <a:defRPr sz="2200" b="1">
                <a:solidFill>
                  <a:schemeClr val="tx1"/>
                </a:solidFill>
                <a:latin typeface="Arial" panose="020B0604020202020204" pitchFamily="34" charset="0"/>
                <a:cs typeface="Arial" panose="020B0604020202020204" pitchFamily="34" charset="0"/>
              </a:defRPr>
            </a:lvl3pPr>
            <a:lvl4pPr marL="1600200" indent="-228600" eaLnBrk="0" hangingPunct="0">
              <a:defRPr sz="2200" b="1">
                <a:solidFill>
                  <a:schemeClr val="tx1"/>
                </a:solidFill>
                <a:latin typeface="Arial" panose="020B0604020202020204" pitchFamily="34" charset="0"/>
                <a:cs typeface="Arial" panose="020B0604020202020204" pitchFamily="34" charset="0"/>
              </a:defRPr>
            </a:lvl4pPr>
            <a:lvl5pPr marL="2057400" indent="-228600" eaLnBrk="0" hangingPunct="0">
              <a:defRPr sz="2200" b="1">
                <a:solidFill>
                  <a:schemeClr val="tx1"/>
                </a:solidFill>
                <a:latin typeface="Arial" panose="020B0604020202020204" pitchFamily="34" charset="0"/>
                <a:cs typeface="Arial" panose="020B0604020202020204" pitchFamily="34" charset="0"/>
              </a:defRPr>
            </a:lvl5pPr>
            <a:lvl6pPr marL="25146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6pPr>
            <a:lvl7pPr marL="29718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7pPr>
            <a:lvl8pPr marL="34290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8pPr>
            <a:lvl9pPr marL="38862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9pPr>
          </a:lstStyle>
          <a:p>
            <a:pPr eaLnBrk="1" hangingPunct="1"/>
            <a:fld id="{A7EDBA46-DB05-475A-AE5F-550836298852}" type="slidenum">
              <a:rPr lang="el-GR" altLang="en-US" sz="1200" b="0"/>
              <a:pPr eaLnBrk="1" hangingPunct="1"/>
              <a:t>6</a:t>
            </a:fld>
            <a:endParaRPr lang="el-GR" altLang="en-US" sz="1200"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1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Arial" panose="020B0604020202020204" pitchFamily="34" charset="0"/>
                <a:cs typeface="Arial" panose="020B0604020202020204" pitchFamily="34" charset="0"/>
              </a:defRPr>
            </a:lvl1pPr>
            <a:lvl2pPr marL="742950" indent="-285750" eaLnBrk="0" hangingPunct="0">
              <a:defRPr sz="2200" b="1">
                <a:solidFill>
                  <a:schemeClr val="tx1"/>
                </a:solidFill>
                <a:latin typeface="Arial" panose="020B0604020202020204" pitchFamily="34" charset="0"/>
                <a:cs typeface="Arial" panose="020B0604020202020204" pitchFamily="34" charset="0"/>
              </a:defRPr>
            </a:lvl2pPr>
            <a:lvl3pPr marL="1143000" indent="-228600" eaLnBrk="0" hangingPunct="0">
              <a:defRPr sz="2200" b="1">
                <a:solidFill>
                  <a:schemeClr val="tx1"/>
                </a:solidFill>
                <a:latin typeface="Arial" panose="020B0604020202020204" pitchFamily="34" charset="0"/>
                <a:cs typeface="Arial" panose="020B0604020202020204" pitchFamily="34" charset="0"/>
              </a:defRPr>
            </a:lvl3pPr>
            <a:lvl4pPr marL="1600200" indent="-228600" eaLnBrk="0" hangingPunct="0">
              <a:defRPr sz="2200" b="1">
                <a:solidFill>
                  <a:schemeClr val="tx1"/>
                </a:solidFill>
                <a:latin typeface="Arial" panose="020B0604020202020204" pitchFamily="34" charset="0"/>
                <a:cs typeface="Arial" panose="020B0604020202020204" pitchFamily="34" charset="0"/>
              </a:defRPr>
            </a:lvl4pPr>
            <a:lvl5pPr marL="2057400" indent="-228600" eaLnBrk="0" hangingPunct="0">
              <a:defRPr sz="2200" b="1">
                <a:solidFill>
                  <a:schemeClr val="tx1"/>
                </a:solidFill>
                <a:latin typeface="Arial" panose="020B0604020202020204" pitchFamily="34" charset="0"/>
                <a:cs typeface="Arial" panose="020B0604020202020204" pitchFamily="34" charset="0"/>
              </a:defRPr>
            </a:lvl5pPr>
            <a:lvl6pPr marL="25146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6pPr>
            <a:lvl7pPr marL="29718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7pPr>
            <a:lvl8pPr marL="34290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8pPr>
            <a:lvl9pPr marL="38862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9pPr>
          </a:lstStyle>
          <a:p>
            <a:pPr eaLnBrk="1" hangingPunct="1"/>
            <a:fld id="{18B5B79B-AF05-476E-A7CC-4F0CF75639E4}" type="slidenum">
              <a:rPr lang="el-GR" altLang="en-US" sz="1200" b="0"/>
              <a:pPr eaLnBrk="1" hangingPunct="1"/>
              <a:t>7</a:t>
            </a:fld>
            <a:endParaRPr lang="el-GR" altLang="en-US" sz="1200" b="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74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Arial" panose="020B0604020202020204" pitchFamily="34" charset="0"/>
                <a:cs typeface="Arial" panose="020B0604020202020204" pitchFamily="34" charset="0"/>
              </a:defRPr>
            </a:lvl1pPr>
            <a:lvl2pPr marL="742950" indent="-285750" eaLnBrk="0" hangingPunct="0">
              <a:defRPr sz="2200" b="1">
                <a:solidFill>
                  <a:schemeClr val="tx1"/>
                </a:solidFill>
                <a:latin typeface="Arial" panose="020B0604020202020204" pitchFamily="34" charset="0"/>
                <a:cs typeface="Arial" panose="020B0604020202020204" pitchFamily="34" charset="0"/>
              </a:defRPr>
            </a:lvl2pPr>
            <a:lvl3pPr marL="1143000" indent="-228600" eaLnBrk="0" hangingPunct="0">
              <a:defRPr sz="2200" b="1">
                <a:solidFill>
                  <a:schemeClr val="tx1"/>
                </a:solidFill>
                <a:latin typeface="Arial" panose="020B0604020202020204" pitchFamily="34" charset="0"/>
                <a:cs typeface="Arial" panose="020B0604020202020204" pitchFamily="34" charset="0"/>
              </a:defRPr>
            </a:lvl3pPr>
            <a:lvl4pPr marL="1600200" indent="-228600" eaLnBrk="0" hangingPunct="0">
              <a:defRPr sz="2200" b="1">
                <a:solidFill>
                  <a:schemeClr val="tx1"/>
                </a:solidFill>
                <a:latin typeface="Arial" panose="020B0604020202020204" pitchFamily="34" charset="0"/>
                <a:cs typeface="Arial" panose="020B0604020202020204" pitchFamily="34" charset="0"/>
              </a:defRPr>
            </a:lvl4pPr>
            <a:lvl5pPr marL="2057400" indent="-228600" eaLnBrk="0" hangingPunct="0">
              <a:defRPr sz="2200" b="1">
                <a:solidFill>
                  <a:schemeClr val="tx1"/>
                </a:solidFill>
                <a:latin typeface="Arial" panose="020B0604020202020204" pitchFamily="34" charset="0"/>
                <a:cs typeface="Arial" panose="020B0604020202020204" pitchFamily="34" charset="0"/>
              </a:defRPr>
            </a:lvl5pPr>
            <a:lvl6pPr marL="25146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6pPr>
            <a:lvl7pPr marL="29718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7pPr>
            <a:lvl8pPr marL="34290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8pPr>
            <a:lvl9pPr marL="38862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9pPr>
          </a:lstStyle>
          <a:p>
            <a:pPr eaLnBrk="1" hangingPunct="1"/>
            <a:fld id="{D9689A7D-F101-48C4-AE40-02273E8B8D04}" type="slidenum">
              <a:rPr lang="el-GR" altLang="en-US" sz="1200" b="0"/>
              <a:pPr eaLnBrk="1" hangingPunct="1"/>
              <a:t>8</a:t>
            </a:fld>
            <a:endParaRPr lang="el-GR" altLang="en-US" sz="1200" b="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597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Arial" panose="020B0604020202020204" pitchFamily="34" charset="0"/>
                <a:cs typeface="Arial" panose="020B0604020202020204" pitchFamily="34" charset="0"/>
              </a:defRPr>
            </a:lvl1pPr>
            <a:lvl2pPr marL="742950" indent="-285750" eaLnBrk="0" hangingPunct="0">
              <a:defRPr sz="2200" b="1">
                <a:solidFill>
                  <a:schemeClr val="tx1"/>
                </a:solidFill>
                <a:latin typeface="Arial" panose="020B0604020202020204" pitchFamily="34" charset="0"/>
                <a:cs typeface="Arial" panose="020B0604020202020204" pitchFamily="34" charset="0"/>
              </a:defRPr>
            </a:lvl2pPr>
            <a:lvl3pPr marL="1143000" indent="-228600" eaLnBrk="0" hangingPunct="0">
              <a:defRPr sz="2200" b="1">
                <a:solidFill>
                  <a:schemeClr val="tx1"/>
                </a:solidFill>
                <a:latin typeface="Arial" panose="020B0604020202020204" pitchFamily="34" charset="0"/>
                <a:cs typeface="Arial" panose="020B0604020202020204" pitchFamily="34" charset="0"/>
              </a:defRPr>
            </a:lvl3pPr>
            <a:lvl4pPr marL="1600200" indent="-228600" eaLnBrk="0" hangingPunct="0">
              <a:defRPr sz="2200" b="1">
                <a:solidFill>
                  <a:schemeClr val="tx1"/>
                </a:solidFill>
                <a:latin typeface="Arial" panose="020B0604020202020204" pitchFamily="34" charset="0"/>
                <a:cs typeface="Arial" panose="020B0604020202020204" pitchFamily="34" charset="0"/>
              </a:defRPr>
            </a:lvl4pPr>
            <a:lvl5pPr marL="2057400" indent="-228600" eaLnBrk="0" hangingPunct="0">
              <a:defRPr sz="2200" b="1">
                <a:solidFill>
                  <a:schemeClr val="tx1"/>
                </a:solidFill>
                <a:latin typeface="Arial" panose="020B0604020202020204" pitchFamily="34" charset="0"/>
                <a:cs typeface="Arial" panose="020B0604020202020204" pitchFamily="34" charset="0"/>
              </a:defRPr>
            </a:lvl5pPr>
            <a:lvl6pPr marL="25146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6pPr>
            <a:lvl7pPr marL="29718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7pPr>
            <a:lvl8pPr marL="34290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8pPr>
            <a:lvl9pPr marL="3886200" indent="-228600" eaLnBrk="0" fontAlgn="b" hangingPunct="0">
              <a:lnSpc>
                <a:spcPct val="80000"/>
              </a:lnSpc>
              <a:spcBef>
                <a:spcPct val="20000"/>
              </a:spcBef>
              <a:spcAft>
                <a:spcPct val="0"/>
              </a:spcAft>
              <a:buFont typeface="Wingdings" panose="05000000000000000000" pitchFamily="2" charset="2"/>
              <a:buChar char="ü"/>
              <a:defRPr sz="2200" b="1">
                <a:solidFill>
                  <a:schemeClr val="tx1"/>
                </a:solidFill>
                <a:latin typeface="Arial" panose="020B0604020202020204" pitchFamily="34" charset="0"/>
                <a:cs typeface="Arial" panose="020B0604020202020204" pitchFamily="34" charset="0"/>
              </a:defRPr>
            </a:lvl9pPr>
          </a:lstStyle>
          <a:p>
            <a:pPr eaLnBrk="1" hangingPunct="1"/>
            <a:fld id="{D6C9DF7A-DD62-4FCD-B88F-37C80784A0CA}" type="slidenum">
              <a:rPr lang="el-GR" altLang="en-US" sz="1200" b="0"/>
              <a:pPr eaLnBrk="1" hangingPunct="1"/>
              <a:t>9</a:t>
            </a:fld>
            <a:endParaRPr lang="el-GR" altLang="en-US" sz="1200" b="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674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0350"/>
            <a:ext cx="8110538" cy="792163"/>
          </a:xfrm>
        </p:spPr>
        <p:txBody>
          <a:bodyPr/>
          <a:lstStyle/>
          <a:p>
            <a:r>
              <a:rPr lang="el-GR" smtClean="0"/>
              <a:t>Kλικ για επεξεργασία του τίτλου</a:t>
            </a:r>
            <a:endParaRPr lang="el-GR"/>
          </a:p>
        </p:txBody>
      </p:sp>
      <p:sp>
        <p:nvSpPr>
          <p:cNvPr id="3" name="2 - Θέση SmartArt"/>
          <p:cNvSpPr>
            <a:spLocks noGrp="1"/>
          </p:cNvSpPr>
          <p:nvPr>
            <p:ph type="dgm" idx="1"/>
          </p:nvPr>
        </p:nvSpPr>
        <p:spPr>
          <a:xfrm>
            <a:off x="647700" y="1484313"/>
            <a:ext cx="7740650" cy="4249737"/>
          </a:xfrm>
        </p:spPr>
        <p:txBody>
          <a:bodyPr/>
          <a:lstStyle/>
          <a:p>
            <a:pPr lvl="0"/>
            <a:endParaRPr lang="el-GR" noProof="0" smtClean="0"/>
          </a:p>
        </p:txBody>
      </p:sp>
      <p:sp>
        <p:nvSpPr>
          <p:cNvPr id="4" name="Rectangle 4"/>
          <p:cNvSpPr>
            <a:spLocks noGrp="1" noChangeArrowheads="1"/>
          </p:cNvSpPr>
          <p:nvPr>
            <p:ph type="dt" sz="half" idx="10"/>
          </p:nvPr>
        </p:nvSpPr>
        <p:spPr>
          <a:xfrm>
            <a:off x="277813" y="6308725"/>
            <a:ext cx="2133600" cy="27940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2944813" y="6308725"/>
            <a:ext cx="2895600" cy="27940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373813" y="6308725"/>
            <a:ext cx="2133600" cy="279400"/>
          </a:xfrm>
          <a:prstGeom prst="rect">
            <a:avLst/>
          </a:prstGeom>
          <a:ln/>
        </p:spPr>
        <p:txBody>
          <a:bodyPr/>
          <a:lstStyle>
            <a:lvl1pPr>
              <a:defRPr/>
            </a:lvl1pPr>
          </a:lstStyle>
          <a:p>
            <a:fld id="{923F9532-E2C1-43D8-83D9-28B992EB1FBF}" type="slidenum">
              <a:rPr lang="en-US" altLang="en-US"/>
              <a:pPr/>
              <a:t>‹#›</a:t>
            </a:fld>
            <a:endParaRPr lang="en-US" altLang="en-US"/>
          </a:p>
        </p:txBody>
      </p:sp>
    </p:spTree>
    <p:extLst>
      <p:ext uri="{BB962C8B-B14F-4D97-AF65-F5344CB8AC3E}">
        <p14:creationId xmlns:p14="http://schemas.microsoft.com/office/powerpoint/2010/main" val="10678718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0350"/>
            <a:ext cx="8110538" cy="792163"/>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47700" y="1484313"/>
            <a:ext cx="3794125" cy="424973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594225" y="1484313"/>
            <a:ext cx="3794125" cy="424973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Date Placeholder 4"/>
          <p:cNvSpPr>
            <a:spLocks noGrp="1" noChangeArrowheads="1"/>
          </p:cNvSpPr>
          <p:nvPr>
            <p:ph type="dt" sz="half" idx="10"/>
          </p:nvPr>
        </p:nvSpPr>
        <p:spPr>
          <a:xfrm>
            <a:off x="277813" y="6308725"/>
            <a:ext cx="2133600" cy="279400"/>
          </a:xfrm>
          <a:prstGeom prst="rect">
            <a:avLst/>
          </a:prstGeom>
          <a:ln/>
        </p:spPr>
        <p:txBody>
          <a:bodyPr/>
          <a:lstStyle>
            <a:lvl1pPr>
              <a:defRPr/>
            </a:lvl1pPr>
          </a:lstStyle>
          <a:p>
            <a:endParaRPr lang="en-US" altLang="en-US"/>
          </a:p>
        </p:txBody>
      </p:sp>
      <p:sp>
        <p:nvSpPr>
          <p:cNvPr id="6" name="Footer Placeholder 5"/>
          <p:cNvSpPr>
            <a:spLocks noGrp="1" noChangeArrowheads="1"/>
          </p:cNvSpPr>
          <p:nvPr>
            <p:ph type="ftr" sz="quarter" idx="11"/>
          </p:nvPr>
        </p:nvSpPr>
        <p:spPr>
          <a:xfrm>
            <a:off x="2944813" y="6308725"/>
            <a:ext cx="2895600" cy="279400"/>
          </a:xfrm>
          <a:prstGeom prst="rect">
            <a:avLst/>
          </a:prstGeom>
          <a:ln/>
        </p:spPr>
        <p:txBody>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373813" y="6308725"/>
            <a:ext cx="2133600" cy="279400"/>
          </a:xfrm>
          <a:prstGeom prst="rect">
            <a:avLst/>
          </a:prstGeom>
          <a:ln/>
        </p:spPr>
        <p:txBody>
          <a:bodyPr/>
          <a:lstStyle>
            <a:lvl1pPr>
              <a:defRPr/>
            </a:lvl1pPr>
          </a:lstStyle>
          <a:p>
            <a:fld id="{666D5643-A54F-43AB-96EB-E583FB2065EF}" type="slidenum">
              <a:rPr lang="en-US" altLang="en-US"/>
              <a:pPr/>
              <a:t>‹#›</a:t>
            </a:fld>
            <a:endParaRPr lang="en-US" altLang="en-US"/>
          </a:p>
        </p:txBody>
      </p:sp>
    </p:spTree>
    <p:extLst>
      <p:ext uri="{BB962C8B-B14F-4D97-AF65-F5344CB8AC3E}">
        <p14:creationId xmlns:p14="http://schemas.microsoft.com/office/powerpoint/2010/main" val="9531482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Διδακτική </a:t>
            </a:r>
            <a:r>
              <a:rPr lang="el-GR" sz="1000" kern="1200" dirty="0" smtClean="0">
                <a:solidFill>
                  <a:srgbClr val="5075BC"/>
                </a:solidFill>
                <a:latin typeface="+mn-lt"/>
                <a:ea typeface="+mn-ea"/>
                <a:cs typeface="+mn-cs"/>
              </a:rPr>
              <a:t>μάθηση και διδασκαλία</a:t>
            </a:r>
            <a:endParaRPr lang="en-US" sz="1000" kern="1200" dirty="0">
              <a:solidFill>
                <a:srgbClr val="5075BC"/>
              </a:solidFill>
              <a:latin typeface="+mn-lt"/>
              <a:ea typeface="+mn-ea"/>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Διδακτική </a:t>
            </a:r>
            <a:r>
              <a:rPr lang="el-GR" sz="1000" kern="1200" dirty="0" smtClean="0">
                <a:solidFill>
                  <a:srgbClr val="5075BC"/>
                </a:solidFill>
                <a:latin typeface="+mn-lt"/>
                <a:ea typeface="+mn-ea"/>
                <a:cs typeface="+mn-cs"/>
              </a:rPr>
              <a:t>μάθηση και διδασκαλία</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Διδακτική </a:t>
            </a:r>
            <a:r>
              <a:rPr lang="el-GR" sz="1000" kern="1200" dirty="0" smtClean="0">
                <a:solidFill>
                  <a:srgbClr val="5075BC"/>
                </a:solidFill>
                <a:latin typeface="+mn-lt"/>
                <a:ea typeface="+mn-ea"/>
                <a:cs typeface="+mn-cs"/>
              </a:rPr>
              <a:t>μάθηση και διδασκαλία</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Διδακτική </a:t>
            </a:r>
            <a:r>
              <a:rPr lang="el-GR" sz="1000" kern="1200" dirty="0" smtClean="0">
                <a:solidFill>
                  <a:srgbClr val="5075BC"/>
                </a:solidFill>
                <a:latin typeface="+mn-lt"/>
                <a:ea typeface="+mn-ea"/>
                <a:cs typeface="+mn-cs"/>
              </a:rPr>
              <a:t>μάθηση και διδασκαλία</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Διδακτική </a:t>
            </a:r>
            <a:r>
              <a:rPr lang="el-GR" sz="1000" kern="1200" dirty="0" smtClean="0">
                <a:solidFill>
                  <a:srgbClr val="5075BC"/>
                </a:solidFill>
                <a:latin typeface="+mn-lt"/>
                <a:ea typeface="+mn-ea"/>
                <a:cs typeface="+mn-cs"/>
              </a:rPr>
              <a:t>μάθηση και διδασκαλία</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Διδακτική </a:t>
            </a:r>
            <a:r>
              <a:rPr lang="el-GR" sz="1000" kern="1200" dirty="0" smtClean="0">
                <a:solidFill>
                  <a:srgbClr val="5075BC"/>
                </a:solidFill>
                <a:latin typeface="+mn-lt"/>
                <a:ea typeface="+mn-ea"/>
                <a:cs typeface="+mn-cs"/>
              </a:rPr>
              <a:t>μάθηση και διδασκαλία</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 id="2147483663"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Παιδαγωγική ή Εκπαίδευση ΙΙ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3</a:t>
            </a:r>
          </a:p>
          <a:p>
            <a:r>
              <a:rPr lang="el-GR" sz="2800" dirty="0" smtClean="0">
                <a:latin typeface="+mj-lt"/>
                <a:ea typeface="+mj-ea"/>
                <a:cs typeface="+mj-cs"/>
              </a:rPr>
              <a:t>Διδακτική μάθηση και </a:t>
            </a:r>
            <a:r>
              <a:rPr lang="el-GR" sz="2800" dirty="0" smtClean="0">
                <a:latin typeface="+mj-lt"/>
                <a:ea typeface="+mj-ea"/>
                <a:cs typeface="+mj-cs"/>
              </a:rPr>
              <a:t>διδασκαλία</a:t>
            </a:r>
            <a:endParaRPr lang="el-GR" sz="2800" dirty="0" smtClean="0">
              <a:solidFill>
                <a:srgbClr val="5075BC"/>
              </a:solidFill>
              <a:latin typeface="+mj-lt"/>
              <a:ea typeface="+mj-ea"/>
              <a:cs typeface="+mj-cs"/>
            </a:endParaRPr>
          </a:p>
          <a:p>
            <a:endParaRPr lang="el-GR" sz="2800" dirty="0" smtClean="0"/>
          </a:p>
          <a:p>
            <a:r>
              <a:rPr lang="el-GR" sz="2800" dirty="0" err="1" smtClean="0"/>
              <a:t>Ζαχαρούλα</a:t>
            </a:r>
            <a:r>
              <a:rPr lang="el-GR" sz="2800" dirty="0" smtClean="0"/>
              <a:t> Σμυρναίου</a:t>
            </a:r>
          </a:p>
          <a:p>
            <a:r>
              <a:rPr lang="el-GR" sz="2800" dirty="0" smtClean="0"/>
              <a:t>Σχολή: Φιλοσοφική </a:t>
            </a:r>
          </a:p>
          <a:p>
            <a:r>
              <a:rPr lang="el-GR" sz="2800" dirty="0" smtClean="0"/>
              <a:t>Τμήμα: Φιλοσοφίας Παιδαγωγικής Ψυχολογίας</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normAutofit/>
          </a:bodyPr>
          <a:lstStyle/>
          <a:p>
            <a:pPr eaLnBrk="1" hangingPunct="1"/>
            <a:r>
              <a:rPr lang="el-GR" altLang="en-US" sz="3200" dirty="0" smtClean="0"/>
              <a:t>Ενίσχυση της γενικής </a:t>
            </a:r>
            <a:r>
              <a:rPr lang="el-GR" altLang="en-US" sz="3200" dirty="0" err="1" smtClean="0"/>
              <a:t>μεταγνωστικής</a:t>
            </a:r>
            <a:r>
              <a:rPr lang="el-GR" altLang="en-US" sz="3200" dirty="0" smtClean="0"/>
              <a:t> επίγνωσης</a:t>
            </a:r>
          </a:p>
        </p:txBody>
      </p:sp>
      <p:sp>
        <p:nvSpPr>
          <p:cNvPr id="11267" name="Rectangle 3"/>
          <p:cNvSpPr>
            <a:spLocks noGrp="1" noChangeArrowheads="1"/>
          </p:cNvSpPr>
          <p:nvPr>
            <p:ph idx="1"/>
          </p:nvPr>
        </p:nvSpPr>
        <p:spPr/>
        <p:txBody>
          <a:bodyPr/>
          <a:lstStyle/>
          <a:p>
            <a:pPr algn="justLow" eaLnBrk="1" fontAlgn="b" hangingPunct="1">
              <a:lnSpc>
                <a:spcPct val="80000"/>
              </a:lnSpc>
              <a:buFont typeface="Wingdings" panose="05000000000000000000" pitchFamily="2" charset="2"/>
              <a:buNone/>
            </a:pPr>
            <a:r>
              <a:rPr lang="el-GR" altLang="zh-CN" sz="2000" dirty="0" smtClean="0"/>
              <a:t>    </a:t>
            </a:r>
            <a:r>
              <a:rPr lang="el-GR" altLang="en-US" sz="2000" dirty="0" smtClean="0"/>
              <a:t>Σύμφωνα με τον </a:t>
            </a:r>
            <a:r>
              <a:rPr lang="en-GB" altLang="en-US" sz="2000" b="1" dirty="0" smtClean="0"/>
              <a:t>Gregory </a:t>
            </a:r>
            <a:r>
              <a:rPr lang="en-GB" altLang="en-US" sz="2000" b="1" dirty="0" err="1" smtClean="0"/>
              <a:t>Schraw</a:t>
            </a:r>
            <a:r>
              <a:rPr lang="el-GR" altLang="en-US" sz="2000" b="1" dirty="0" smtClean="0"/>
              <a:t> </a:t>
            </a:r>
            <a:r>
              <a:rPr lang="el-GR" altLang="en-US" sz="2000" dirty="0" smtClean="0"/>
              <a:t>η</a:t>
            </a:r>
            <a:r>
              <a:rPr lang="el-GR" altLang="zh-CN" sz="2000" dirty="0" smtClean="0"/>
              <a:t> </a:t>
            </a:r>
            <a:r>
              <a:rPr lang="el-GR" altLang="zh-CN" sz="2000" dirty="0" err="1" smtClean="0"/>
              <a:t>μεταγνώση</a:t>
            </a:r>
            <a:r>
              <a:rPr lang="el-GR" altLang="zh-CN" sz="2000" dirty="0" smtClean="0"/>
              <a:t> είναι: </a:t>
            </a:r>
          </a:p>
          <a:p>
            <a:pPr eaLnBrk="1" fontAlgn="b" hangingPunct="1">
              <a:lnSpc>
                <a:spcPct val="80000"/>
              </a:lnSpc>
              <a:buFont typeface="Wingdings" panose="05000000000000000000" pitchFamily="2" charset="2"/>
              <a:buChar char="ü"/>
            </a:pPr>
            <a:endParaRPr lang="el-GR" altLang="zh-CN" sz="2000" b="1" dirty="0" smtClean="0">
              <a:solidFill>
                <a:srgbClr val="FF3399"/>
              </a:solidFill>
            </a:endParaRPr>
          </a:p>
          <a:p>
            <a:pPr eaLnBrk="1" fontAlgn="b" hangingPunct="1">
              <a:lnSpc>
                <a:spcPct val="80000"/>
              </a:lnSpc>
              <a:buFont typeface="Wingdings" panose="05000000000000000000" pitchFamily="2" charset="2"/>
              <a:buChar char="ü"/>
            </a:pPr>
            <a:r>
              <a:rPr lang="el-GR" altLang="zh-CN" sz="2000" b="1" dirty="0" smtClean="0">
                <a:solidFill>
                  <a:schemeClr val="tx2">
                    <a:lumMod val="60000"/>
                    <a:lumOff val="40000"/>
                  </a:schemeClr>
                </a:solidFill>
              </a:rPr>
              <a:t>πολυδιάστατη</a:t>
            </a:r>
            <a:r>
              <a:rPr lang="en-US" altLang="zh-CN" sz="2000" b="1" dirty="0" smtClean="0">
                <a:solidFill>
                  <a:schemeClr val="tx2">
                    <a:lumMod val="60000"/>
                    <a:lumOff val="40000"/>
                  </a:schemeClr>
                </a:solidFill>
                <a:ea typeface="宋体" panose="02010600030101010101" pitchFamily="2" charset="-122"/>
              </a:rPr>
              <a:t> </a:t>
            </a:r>
            <a:r>
              <a:rPr lang="el-GR" altLang="zh-CN" sz="2000" b="1" dirty="0" smtClean="0">
                <a:solidFill>
                  <a:schemeClr val="tx2">
                    <a:lumMod val="60000"/>
                    <a:lumOff val="40000"/>
                  </a:schemeClr>
                </a:solidFill>
              </a:rPr>
              <a:t> </a:t>
            </a:r>
          </a:p>
          <a:p>
            <a:pPr algn="just" eaLnBrk="1" fontAlgn="b" hangingPunct="1">
              <a:lnSpc>
                <a:spcPct val="80000"/>
              </a:lnSpc>
              <a:buFont typeface="Wingdings" panose="05000000000000000000" pitchFamily="2" charset="2"/>
              <a:buNone/>
            </a:pPr>
            <a:r>
              <a:rPr lang="el-GR" altLang="zh-CN" sz="2000" dirty="0" smtClean="0"/>
              <a:t>    η </a:t>
            </a:r>
            <a:r>
              <a:rPr lang="el-GR" altLang="zh-CN" sz="2000" dirty="0" err="1" smtClean="0"/>
              <a:t>μεταγνώση</a:t>
            </a:r>
            <a:r>
              <a:rPr lang="el-GR" altLang="zh-CN" sz="2000" dirty="0" smtClean="0"/>
              <a:t> αποτελείται από γνώσεις και ρυθμιστικές δεξιότητες που χρησιμοποιούνται για τον έλεγχο της γνωστικής λειτουργίας και </a:t>
            </a:r>
            <a:r>
              <a:rPr lang="el-GR" altLang="zh-CN" sz="2000" dirty="0" err="1" smtClean="0"/>
              <a:t>αλληλοσχετίζονται</a:t>
            </a:r>
            <a:r>
              <a:rPr lang="el-GR" altLang="zh-CN" sz="2000" dirty="0" smtClean="0"/>
              <a:t> μεταξύ τους </a:t>
            </a:r>
            <a:r>
              <a:rPr lang="el-GR" altLang="zh-CN" sz="2000" b="1" dirty="0" smtClean="0"/>
              <a:t>    </a:t>
            </a:r>
            <a:endParaRPr lang="el-GR" altLang="zh-CN" sz="2000" b="1" dirty="0" smtClean="0">
              <a:solidFill>
                <a:srgbClr val="CC3399"/>
              </a:solidFill>
            </a:endParaRPr>
          </a:p>
          <a:p>
            <a:pPr algn="just" eaLnBrk="1" fontAlgn="b" hangingPunct="1">
              <a:lnSpc>
                <a:spcPct val="80000"/>
              </a:lnSpc>
              <a:spcBef>
                <a:spcPts val="2400"/>
              </a:spcBef>
              <a:buFont typeface="Wingdings" panose="05000000000000000000" pitchFamily="2" charset="2"/>
              <a:buChar char="ü"/>
            </a:pPr>
            <a:r>
              <a:rPr lang="el-GR" altLang="zh-CN" sz="2000" b="1" dirty="0" smtClean="0">
                <a:solidFill>
                  <a:schemeClr val="tx2">
                    <a:lumMod val="60000"/>
                    <a:lumOff val="40000"/>
                  </a:schemeClr>
                </a:solidFill>
              </a:rPr>
              <a:t>γενικού χαρακτήρα</a:t>
            </a:r>
            <a:r>
              <a:rPr lang="el-GR" altLang="zh-CN" sz="2000" dirty="0" smtClean="0">
                <a:solidFill>
                  <a:schemeClr val="tx2">
                    <a:lumMod val="60000"/>
                    <a:lumOff val="40000"/>
                  </a:schemeClr>
                </a:solidFill>
              </a:rPr>
              <a:t> </a:t>
            </a:r>
          </a:p>
          <a:p>
            <a:pPr algn="just" eaLnBrk="1" fontAlgn="b" hangingPunct="1">
              <a:lnSpc>
                <a:spcPct val="80000"/>
              </a:lnSpc>
              <a:buFont typeface="Wingdings" panose="05000000000000000000" pitchFamily="2" charset="2"/>
              <a:buNone/>
            </a:pPr>
            <a:r>
              <a:rPr lang="el-GR" altLang="zh-CN" sz="2000" dirty="0" smtClean="0"/>
              <a:t>    </a:t>
            </a:r>
            <a:r>
              <a:rPr lang="el-GR" altLang="zh-CN" sz="2000" dirty="0" smtClean="0">
                <a:sym typeface="Wingdings" panose="05000000000000000000" pitchFamily="2" charset="2"/>
              </a:rPr>
              <a:t>η </a:t>
            </a:r>
            <a:r>
              <a:rPr lang="el-GR" altLang="zh-CN" sz="2000" dirty="0" err="1" smtClean="0">
                <a:sym typeface="Wingdings" panose="05000000000000000000" pitchFamily="2" charset="2"/>
              </a:rPr>
              <a:t>μεταγνωστική</a:t>
            </a:r>
            <a:r>
              <a:rPr lang="el-GR" altLang="zh-CN" sz="2000" dirty="0" smtClean="0">
                <a:sym typeface="Wingdings" panose="05000000000000000000" pitchFamily="2" charset="2"/>
              </a:rPr>
              <a:t> γνώση και ρύθμιση είναι ποιοτικά διαφορετικές από τις άλλες νοητικές ικανότητες. Ο</a:t>
            </a:r>
            <a:r>
              <a:rPr lang="el-GR" altLang="zh-CN" sz="2000" dirty="0" smtClean="0"/>
              <a:t>ι γνωστικές δεξιότητες τείνουν να είναι εγκλεισμένες σε τομείς ή θεματικές περιοχές, ενώ οι </a:t>
            </a:r>
            <a:r>
              <a:rPr lang="el-GR" altLang="zh-CN" sz="2000" dirty="0" err="1" smtClean="0"/>
              <a:t>μεταγνωστικές</a:t>
            </a:r>
            <a:r>
              <a:rPr lang="el-GR" altLang="zh-CN" sz="2000" dirty="0" smtClean="0"/>
              <a:t> δεξιότητες επεκτείνονται σε πολλούς τομείς, ακόμη και όταν αυτοί οι τομείς έχουν λίγα κοινά. Η </a:t>
            </a:r>
            <a:r>
              <a:rPr lang="el-GR" altLang="zh-CN" sz="2000" dirty="0" err="1" smtClean="0"/>
              <a:t>μεταγνώση</a:t>
            </a:r>
            <a:r>
              <a:rPr lang="el-GR" altLang="zh-CN" sz="2000" dirty="0" smtClean="0"/>
              <a:t> φαίνεται να είναι πιο σταθερή και γενική από τις γνωστικές δεξιότητες που αφορούν σε ένα τομέα. </a:t>
            </a:r>
          </a:p>
          <a:p>
            <a:pPr algn="just" eaLnBrk="1" hangingPunct="1">
              <a:lnSpc>
                <a:spcPct val="80000"/>
              </a:lnSpc>
              <a:buFont typeface="Wingdings" panose="05000000000000000000" pitchFamily="2" charset="2"/>
              <a:buNone/>
            </a:pPr>
            <a:endParaRPr lang="el-GR" altLang="zh-CN" sz="2000" dirty="0" smtClean="0"/>
          </a:p>
          <a:p>
            <a:pPr eaLnBrk="1" hangingPunct="1">
              <a:lnSpc>
                <a:spcPct val="80000"/>
              </a:lnSpc>
              <a:buFont typeface="Wingdings" panose="05000000000000000000" pitchFamily="2" charset="2"/>
              <a:buNone/>
            </a:pPr>
            <a:endParaRPr lang="el-GR" altLang="zh-CN" sz="700" dirty="0" smtClean="0"/>
          </a:p>
          <a:p>
            <a:pPr eaLnBrk="1" hangingPunct="1">
              <a:lnSpc>
                <a:spcPct val="80000"/>
              </a:lnSpc>
              <a:buFont typeface="Wingdings" panose="05000000000000000000" pitchFamily="2" charset="2"/>
              <a:buNone/>
            </a:pPr>
            <a:endParaRPr lang="el-GR" altLang="zh-CN" sz="700" dirty="0" smtClean="0"/>
          </a:p>
          <a:p>
            <a:pPr eaLnBrk="1" hangingPunct="1">
              <a:lnSpc>
                <a:spcPct val="80000"/>
              </a:lnSpc>
              <a:buFont typeface="Wingdings" panose="05000000000000000000" pitchFamily="2" charset="2"/>
              <a:buNone/>
            </a:pPr>
            <a:endParaRPr lang="el-GR" altLang="zh-CN" sz="700" dirty="0" smtClean="0"/>
          </a:p>
          <a:p>
            <a:pPr eaLnBrk="1" hangingPunct="1">
              <a:lnSpc>
                <a:spcPct val="80000"/>
              </a:lnSpc>
              <a:buFont typeface="Wingdings" panose="05000000000000000000" pitchFamily="2" charset="2"/>
              <a:buNone/>
            </a:pPr>
            <a:endParaRPr lang="el-GR" altLang="zh-CN" sz="700" dirty="0" smtClean="0"/>
          </a:p>
          <a:p>
            <a:pPr eaLnBrk="1" hangingPunct="1">
              <a:lnSpc>
                <a:spcPct val="80000"/>
              </a:lnSpc>
            </a:pPr>
            <a:endParaRPr lang="el-GR" altLang="en-US" sz="700" dirty="0" smtClean="0"/>
          </a:p>
        </p:txBody>
      </p:sp>
    </p:spTree>
    <p:extLst>
      <p:ext uri="{BB962C8B-B14F-4D97-AF65-F5344CB8AC3E}">
        <p14:creationId xmlns:p14="http://schemas.microsoft.com/office/powerpoint/2010/main" val="3106520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528" y="274638"/>
            <a:ext cx="8568952" cy="1143000"/>
          </a:xfrm>
        </p:spPr>
        <p:txBody>
          <a:bodyPr vert="horz" lIns="91440" tIns="45720" rIns="91440" bIns="45720" rtlCol="0" anchor="ctr">
            <a:normAutofit/>
          </a:bodyPr>
          <a:lstStyle/>
          <a:p>
            <a:r>
              <a:rPr lang="el-GR" altLang="en-US" sz="3200" dirty="0"/>
              <a:t>Ενίσχυση της γενικής </a:t>
            </a:r>
            <a:r>
              <a:rPr lang="el-GR" altLang="en-US" sz="3200" dirty="0" err="1"/>
              <a:t>μεταγνωστικής</a:t>
            </a:r>
            <a:r>
              <a:rPr lang="el-GR" altLang="en-US" sz="3200" dirty="0"/>
              <a:t> </a:t>
            </a:r>
            <a:r>
              <a:rPr lang="el-GR" altLang="en-US" sz="3200" dirty="0"/>
              <a:t>επίγνωσης, 2</a:t>
            </a:r>
          </a:p>
        </p:txBody>
      </p:sp>
      <p:sp>
        <p:nvSpPr>
          <p:cNvPr id="12291" name="Rectangle 3"/>
          <p:cNvSpPr>
            <a:spLocks noGrp="1" noChangeArrowheads="1"/>
          </p:cNvSpPr>
          <p:nvPr>
            <p:ph type="body" idx="1"/>
          </p:nvPr>
        </p:nvSpPr>
        <p:spPr>
          <a:xfrm>
            <a:off x="611188" y="1484660"/>
            <a:ext cx="7740650" cy="4392612"/>
          </a:xfrm>
        </p:spPr>
        <p:txBody>
          <a:bodyPr>
            <a:normAutofit lnSpcReduction="10000"/>
          </a:bodyPr>
          <a:lstStyle/>
          <a:p>
            <a:pPr algn="just" eaLnBrk="1" hangingPunct="1">
              <a:lnSpc>
                <a:spcPct val="80000"/>
              </a:lnSpc>
              <a:buFont typeface="Wingdings" panose="05000000000000000000" pitchFamily="2" charset="2"/>
              <a:buChar char="ü"/>
            </a:pPr>
            <a:r>
              <a:rPr lang="el-GR" altLang="zh-CN" sz="2000" b="1" dirty="0" smtClean="0">
                <a:solidFill>
                  <a:schemeClr val="tx2">
                    <a:lumMod val="60000"/>
                    <a:lumOff val="40000"/>
                  </a:schemeClr>
                </a:solidFill>
              </a:rPr>
              <a:t>και μπορεί να διδαχθεί και να βελτιωθεί με ποικιλία διδακτικών στρατηγικών</a:t>
            </a:r>
          </a:p>
          <a:p>
            <a:pPr algn="just" eaLnBrk="1" hangingPunct="1">
              <a:lnSpc>
                <a:spcPct val="80000"/>
              </a:lnSpc>
              <a:buFontTx/>
              <a:buNone/>
            </a:pPr>
            <a:r>
              <a:rPr lang="el-GR" altLang="zh-CN" sz="2000" dirty="0" smtClean="0"/>
              <a:t>     Η εκπαιδευτική έρευνα και πρακτική υποστηρίζει σθεναρά την έννοια της διδασκαλίας των γενικών γνωστικών δεξιοτήτων. Υπάρχουν τέσσερις γενικοί τρόποι να αυξήσουμε τη </a:t>
            </a:r>
            <a:r>
              <a:rPr lang="el-GR" altLang="zh-CN" sz="2000" dirty="0" err="1" smtClean="0"/>
              <a:t>μεταγνώση</a:t>
            </a:r>
            <a:r>
              <a:rPr lang="el-GR" altLang="zh-CN" sz="2000" dirty="0" smtClean="0"/>
              <a:t> μέσα στην τάξη: </a:t>
            </a:r>
          </a:p>
          <a:p>
            <a:pPr algn="just" eaLnBrk="1" hangingPunct="1">
              <a:lnSpc>
                <a:spcPct val="80000"/>
              </a:lnSpc>
              <a:buFontTx/>
              <a:buNone/>
            </a:pPr>
            <a:endParaRPr lang="el-GR" altLang="zh-CN" sz="2000" dirty="0" smtClean="0"/>
          </a:p>
          <a:p>
            <a:pPr marL="0" indent="0" algn="just">
              <a:lnSpc>
                <a:spcPct val="80000"/>
              </a:lnSpc>
              <a:buNone/>
            </a:pPr>
            <a:r>
              <a:rPr lang="el-GR" altLang="zh-CN" sz="2000" dirty="0" smtClean="0"/>
              <a:t>      </a:t>
            </a:r>
            <a:r>
              <a:rPr lang="el-GR" altLang="zh-CN" sz="2000" dirty="0" smtClean="0">
                <a:sym typeface="Wingdings" panose="05000000000000000000" pitchFamily="2" charset="2"/>
              </a:rPr>
              <a:t></a:t>
            </a:r>
            <a:r>
              <a:rPr lang="el-GR" altLang="zh-CN" sz="2000" dirty="0" smtClean="0"/>
              <a:t> η ενίσχυση της επίγνωσης της σημασίας της </a:t>
            </a:r>
            <a:r>
              <a:rPr lang="el-GR" altLang="zh-CN" sz="2000" dirty="0" err="1" smtClean="0"/>
              <a:t>μεταγνώσης</a:t>
            </a:r>
            <a:endParaRPr lang="el-GR" altLang="zh-CN" sz="2000" dirty="0" smtClean="0"/>
          </a:p>
          <a:p>
            <a:pPr marL="0" indent="0" algn="just">
              <a:lnSpc>
                <a:spcPct val="80000"/>
              </a:lnSpc>
              <a:buNone/>
            </a:pPr>
            <a:r>
              <a:rPr lang="el-GR" altLang="zh-CN" sz="2000" dirty="0" smtClean="0"/>
              <a:t>      </a:t>
            </a:r>
            <a:r>
              <a:rPr lang="el-GR" altLang="zh-CN" sz="2000" dirty="0" smtClean="0">
                <a:sym typeface="Wingdings" panose="05000000000000000000" pitchFamily="2" charset="2"/>
              </a:rPr>
              <a:t></a:t>
            </a:r>
            <a:r>
              <a:rPr lang="el-GR" altLang="zh-CN" sz="2000" dirty="0" smtClean="0"/>
              <a:t> η βελτίωση της γνώσης των γνωστικών λειτουργιών </a:t>
            </a:r>
          </a:p>
          <a:p>
            <a:pPr marL="0" indent="0" algn="just">
              <a:lnSpc>
                <a:spcPct val="80000"/>
              </a:lnSpc>
              <a:buNone/>
            </a:pPr>
            <a:r>
              <a:rPr lang="el-GR" altLang="zh-CN" sz="2000" dirty="0" smtClean="0"/>
              <a:t>      </a:t>
            </a:r>
            <a:r>
              <a:rPr lang="el-GR" altLang="zh-CN" sz="2000" dirty="0" smtClean="0">
                <a:sym typeface="Wingdings" panose="05000000000000000000" pitchFamily="2" charset="2"/>
              </a:rPr>
              <a:t> </a:t>
            </a:r>
            <a:r>
              <a:rPr lang="el-GR" altLang="zh-CN" sz="2000" dirty="0" smtClean="0"/>
              <a:t>η βελτίωση της ρύθμισης των γνωστικών λειτουργιών και</a:t>
            </a:r>
          </a:p>
          <a:p>
            <a:pPr marL="0" indent="0" algn="just">
              <a:lnSpc>
                <a:spcPct val="80000"/>
              </a:lnSpc>
              <a:buNone/>
            </a:pPr>
            <a:r>
              <a:rPr lang="el-GR" altLang="zh-CN" sz="2000" dirty="0" smtClean="0"/>
              <a:t>      </a:t>
            </a:r>
            <a:r>
              <a:rPr lang="el-GR" altLang="zh-CN" sz="2000" dirty="0" smtClean="0">
                <a:sym typeface="Wingdings" panose="05000000000000000000" pitchFamily="2" charset="2"/>
              </a:rPr>
              <a:t></a:t>
            </a:r>
            <a:r>
              <a:rPr lang="el-GR" altLang="zh-CN" sz="2000" dirty="0" smtClean="0"/>
              <a:t> η προώθηση περιβαλλόντων που προάγουν τη </a:t>
            </a:r>
            <a:r>
              <a:rPr lang="el-GR" altLang="zh-CN" sz="2000" dirty="0" err="1" smtClean="0"/>
              <a:t>μεταγνωστική</a:t>
            </a:r>
            <a:endParaRPr lang="el-GR" altLang="zh-CN" sz="2000" dirty="0" smtClean="0"/>
          </a:p>
          <a:p>
            <a:pPr marL="0" indent="0" algn="just">
              <a:lnSpc>
                <a:spcPct val="80000"/>
              </a:lnSpc>
              <a:buNone/>
            </a:pPr>
            <a:r>
              <a:rPr lang="el-GR" altLang="zh-CN" sz="2000" dirty="0" smtClean="0"/>
              <a:t>        επίγνωση</a:t>
            </a:r>
          </a:p>
          <a:p>
            <a:pPr algn="just" eaLnBrk="1" hangingPunct="1">
              <a:lnSpc>
                <a:spcPct val="80000"/>
              </a:lnSpc>
              <a:buFontTx/>
              <a:buNone/>
            </a:pPr>
            <a:r>
              <a:rPr lang="el-GR" altLang="zh-CN" sz="2000" dirty="0" smtClean="0"/>
              <a:t>      </a:t>
            </a:r>
            <a:endParaRPr lang="el-GR" altLang="en-US" sz="2000" dirty="0" smtClean="0"/>
          </a:p>
        </p:txBody>
      </p:sp>
    </p:spTree>
    <p:extLst>
      <p:ext uri="{BB962C8B-B14F-4D97-AF65-F5344CB8AC3E}">
        <p14:creationId xmlns:p14="http://schemas.microsoft.com/office/powerpoint/2010/main" val="443008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85"/>
          <p:cNvSpPr>
            <a:spLocks noGrp="1" noChangeArrowheads="1"/>
          </p:cNvSpPr>
          <p:nvPr>
            <p:ph type="title"/>
          </p:nvPr>
        </p:nvSpPr>
        <p:spPr/>
        <p:txBody>
          <a:bodyPr/>
          <a:lstStyle/>
          <a:p>
            <a:pPr eaLnBrk="1" hangingPunct="1"/>
            <a:r>
              <a:rPr lang="en-GB" altLang="en-US" dirty="0" smtClean="0"/>
              <a:t>SEM (Strategy Evaluation Matrix)</a:t>
            </a:r>
            <a:endParaRPr lang="el-GR" altLang="en-US" dirty="0" smtClean="0"/>
          </a:p>
        </p:txBody>
      </p:sp>
      <p:graphicFrame>
        <p:nvGraphicFramePr>
          <p:cNvPr id="66011" name="Group 475" descr="Σχήμα που συνοψίζει τα ανωτέρω αναφερθέντα περί ενίσχυσης της γενικής μεταγνωστικής επίγνωσης."/>
          <p:cNvGraphicFramePr>
            <a:graphicFrameLocks noGrp="1"/>
          </p:cNvGraphicFramePr>
          <p:nvPr>
            <p:ph idx="1"/>
            <p:extLst>
              <p:ext uri="{D42A27DB-BD31-4B8C-83A1-F6EECF244321}">
                <p14:modId xmlns:p14="http://schemas.microsoft.com/office/powerpoint/2010/main" val="2603997234"/>
              </p:ext>
            </p:extLst>
          </p:nvPr>
        </p:nvGraphicFramePr>
        <p:xfrm>
          <a:off x="463550" y="1557338"/>
          <a:ext cx="8229600" cy="3863532"/>
        </p:xfrm>
        <a:graphic>
          <a:graphicData uri="http://schemas.openxmlformats.org/drawingml/2006/table">
            <a:tbl>
              <a:tblPr firstRow="1">
                <a:tableStyleId>{3C2FFA5D-87B4-456A-9821-1D502468CF0F}</a:tableStyleId>
              </a:tblPr>
              <a:tblGrid>
                <a:gridCol w="1473728"/>
                <a:gridCol w="2173792"/>
                <a:gridCol w="2329552"/>
                <a:gridCol w="2252528"/>
              </a:tblGrid>
              <a:tr h="431800">
                <a:tc>
                  <a:txBody>
                    <a:bodyPr/>
                    <a:lstStyle>
                      <a:lvl1pPr marL="533400" indent="-533400"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ctr" defTabSz="914400" rtl="0" eaLnBrk="1" fontAlgn="base" latinLnBrk="0" hangingPunct="1">
                        <a:lnSpc>
                          <a:spcPct val="100000"/>
                        </a:lnSpc>
                        <a:spcBef>
                          <a:spcPct val="20000"/>
                        </a:spcBef>
                        <a:spcAft>
                          <a:spcPct val="0"/>
                        </a:spcAft>
                        <a:buClrTx/>
                        <a:buSzTx/>
                        <a:buFontTx/>
                        <a:buNone/>
                        <a:tabLst/>
                      </a:pPr>
                      <a:endParaRPr kumimoji="0" lang="el-GR" altLang="en-US" sz="1100" u="none" strike="noStrike" cap="none" normalizeH="0" baseline="0" dirty="0" smtClean="0">
                        <a:ln>
                          <a:noFill/>
                        </a:ln>
                        <a:effectLst/>
                      </a:endParaRPr>
                    </a:p>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l-GR" altLang="en-US" sz="1100" u="none" strike="noStrike" cap="none" normalizeH="0" baseline="0" dirty="0" smtClean="0">
                          <a:ln>
                            <a:noFill/>
                          </a:ln>
                          <a:effectLst/>
                        </a:rPr>
                        <a:t>Στρατηγική</a:t>
                      </a:r>
                      <a:endParaRPr kumimoji="0" lang="el-GR" altLang="en-US" sz="1100" b="1" i="0" u="none" strike="noStrike" cap="none" normalizeH="0" baseline="0" dirty="0" smtClean="0">
                        <a:ln>
                          <a:noFill/>
                        </a:ln>
                        <a:solidFill>
                          <a:srgbClr val="FF3399"/>
                        </a:solidFill>
                        <a:effectLst/>
                        <a:latin typeface="Lucida Sans" panose="020B0602030504020204" pitchFamily="34" charset="0"/>
                        <a:cs typeface="Arial" panose="020B0604020202020204" pitchFamily="34" charset="0"/>
                      </a:endParaRPr>
                    </a:p>
                  </a:txBody>
                  <a:tcPr marL="98591" marR="98591" horzOverflow="overflow"/>
                </a:tc>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0" eaLnBrk="1" fontAlgn="base" latinLnBrk="0" hangingPunct="1">
                        <a:lnSpc>
                          <a:spcPct val="100000"/>
                        </a:lnSpc>
                        <a:spcBef>
                          <a:spcPct val="20000"/>
                        </a:spcBef>
                        <a:spcAft>
                          <a:spcPct val="0"/>
                        </a:spcAft>
                        <a:buClrTx/>
                        <a:buSzTx/>
                        <a:buFontTx/>
                        <a:buNone/>
                        <a:tabLst/>
                      </a:pPr>
                      <a:endParaRPr kumimoji="0" lang="el-GR" altLang="en-US" sz="11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100" u="none" strike="noStrike" cap="none" normalizeH="0" baseline="0" dirty="0" smtClean="0">
                          <a:ln>
                            <a:noFill/>
                          </a:ln>
                          <a:effectLst/>
                        </a:rPr>
                        <a:t>Τρόπος χρήσης</a:t>
                      </a:r>
                      <a:endParaRPr kumimoji="0" lang="el-GR" altLang="en-US" sz="1100" b="1" i="0" u="none" strike="noStrike" cap="none" normalizeH="0" baseline="0" dirty="0" smtClean="0">
                        <a:ln>
                          <a:noFill/>
                        </a:ln>
                        <a:solidFill>
                          <a:srgbClr val="FF3399"/>
                        </a:solidFill>
                        <a:effectLst/>
                        <a:latin typeface="Lucida Sans" panose="020B0602030504020204" pitchFamily="34" charset="0"/>
                        <a:cs typeface="Arial" panose="020B0604020202020204" pitchFamily="34" charset="0"/>
                      </a:endParaRPr>
                    </a:p>
                  </a:txBody>
                  <a:tcPr marL="98591" marR="98591" horzOverflow="overflow"/>
                </a:tc>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100" u="none" strike="noStrike" cap="none" normalizeH="0" baseline="0" smtClean="0">
                          <a:ln>
                            <a:noFill/>
                          </a:ln>
                          <a:effectLst/>
                        </a:rPr>
                        <a:t>Πότε τη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100" u="none" strike="noStrike" cap="none" normalizeH="0" baseline="0" smtClean="0">
                          <a:ln>
                            <a:noFill/>
                          </a:ln>
                          <a:effectLst/>
                        </a:rPr>
                        <a:t>χρησιμοποιώ</a:t>
                      </a:r>
                      <a:endParaRPr kumimoji="0" lang="el-GR" altLang="en-US" sz="1100" b="1" i="0" u="none" strike="noStrike" cap="none" normalizeH="0" baseline="0" smtClean="0">
                        <a:ln>
                          <a:noFill/>
                        </a:ln>
                        <a:solidFill>
                          <a:srgbClr val="FF3399"/>
                        </a:solidFill>
                        <a:effectLst/>
                        <a:latin typeface="Lucida Sans" panose="020B0602030504020204" pitchFamily="34" charset="0"/>
                        <a:cs typeface="Arial" panose="020B0604020202020204" pitchFamily="34" charset="0"/>
                      </a:endParaRPr>
                    </a:p>
                  </a:txBody>
                  <a:tcPr marL="98591" marR="98591" horzOverflow="overflow"/>
                </a:tc>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100" u="none" strike="noStrike" cap="none" normalizeH="0" baseline="0" dirty="0" smtClean="0">
                          <a:ln>
                            <a:noFill/>
                          </a:ln>
                          <a:effectLst/>
                        </a:rPr>
                        <a:t>Γιατί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100" u="none" strike="noStrike" cap="none" normalizeH="0" baseline="0" dirty="0" smtClean="0">
                          <a:ln>
                            <a:noFill/>
                          </a:ln>
                          <a:effectLst/>
                        </a:rPr>
                        <a:t>τη χρησιμοποιώ</a:t>
                      </a:r>
                      <a:endParaRPr kumimoji="0" lang="el-GR" altLang="en-US" sz="1100" b="1" i="0" u="none" strike="noStrike" cap="none" normalizeH="0" baseline="0" dirty="0" smtClean="0">
                        <a:ln>
                          <a:noFill/>
                        </a:ln>
                        <a:solidFill>
                          <a:srgbClr val="FF3399"/>
                        </a:solidFill>
                        <a:effectLst/>
                        <a:latin typeface="Lucida Sans" panose="020B0602030504020204" pitchFamily="34" charset="0"/>
                        <a:cs typeface="Arial" panose="020B0604020202020204" pitchFamily="34" charset="0"/>
                      </a:endParaRPr>
                    </a:p>
                  </a:txBody>
                  <a:tcPr marL="98591" marR="98591" horzOverflow="overflow"/>
                </a:tc>
              </a:tr>
              <a:tr h="687388">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n-US" sz="10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smtClean="0">
                          <a:ln>
                            <a:noFill/>
                          </a:ln>
                          <a:effectLst/>
                        </a:rPr>
                        <a:t>Διατρέχω</a:t>
                      </a:r>
                      <a:endParaRPr kumimoji="0" lang="el-GR" altLang="en-US" sz="1000" b="1" i="0" u="none" strike="noStrike" cap="none" normalizeH="0" baseline="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dirty="0" smtClean="0">
                          <a:ln>
                            <a:noFill/>
                          </a:ln>
                          <a:effectLst/>
                        </a:rPr>
                        <a:t>Ψάχνω για τον τίτλο, τις τονισμένες λέξεις, την προεπισκόπηση, τις περιλήψεις.</a:t>
                      </a:r>
                      <a:endParaRPr kumimoji="0" lang="el-GR" altLang="en-US" sz="1000" b="0" i="0" u="none" strike="noStrike" cap="none" normalizeH="0" baseline="0" dirty="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n-US" sz="10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dirty="0" smtClean="0">
                          <a:ln>
                            <a:noFill/>
                          </a:ln>
                          <a:effectLst/>
                        </a:rPr>
                        <a:t>Πριν την ανάγνωση του κειμένου.</a:t>
                      </a:r>
                      <a:endParaRPr kumimoji="0" lang="el-GR" altLang="en-US" sz="1000" b="0" i="0" u="none" strike="noStrike" cap="none" normalizeH="0" baseline="0" dirty="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smtClean="0">
                          <a:ln>
                            <a:noFill/>
                          </a:ln>
                          <a:effectLst/>
                        </a:rPr>
                        <a:t>Παρέχει εννοιολογική επισκόπηση, βοηθά στην εστίαση της προσοχής.</a:t>
                      </a:r>
                      <a:endParaRPr kumimoji="0" lang="el-GR" altLang="en-US" sz="1000" b="0" i="0" u="none" strike="noStrike" cap="none" normalizeH="0" baseline="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r>
              <a:tr h="558800">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n-US" sz="10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smtClean="0">
                          <a:ln>
                            <a:noFill/>
                          </a:ln>
                          <a:effectLst/>
                        </a:rPr>
                        <a:t>Επιβραδύνω</a:t>
                      </a:r>
                      <a:endParaRPr kumimoji="0" lang="el-GR" altLang="en-US" sz="1000" b="1" i="0" u="none" strike="noStrike" cap="none" normalizeH="0" baseline="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dirty="0" smtClean="0">
                          <a:ln>
                            <a:noFill/>
                          </a:ln>
                          <a:effectLst/>
                        </a:rPr>
                        <a:t>Σταματώ, διαβάζω και σκέφτομαι την πληροφορία.</a:t>
                      </a:r>
                      <a:endParaRPr kumimoji="0" lang="el-GR" altLang="en-US" sz="1000" b="0" i="0" u="none" strike="noStrike" cap="none" normalizeH="0" baseline="0" dirty="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smtClean="0">
                          <a:ln>
                            <a:noFill/>
                          </a:ln>
                          <a:effectLst/>
                        </a:rPr>
                        <a:t>Όταν η πληροφορία φαίνεται ιδιαίτερα σημαντική.</a:t>
                      </a:r>
                      <a:endParaRPr kumimoji="0" lang="el-GR" altLang="en-US" sz="1000" b="0" i="0" u="none" strike="noStrike" cap="none" normalizeH="0" baseline="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smtClean="0">
                          <a:ln>
                            <a:noFill/>
                          </a:ln>
                          <a:effectLst/>
                        </a:rPr>
                        <a:t>Βελτιώνει την εστίαση της προσοχής.</a:t>
                      </a:r>
                      <a:endParaRPr kumimoji="0" lang="el-GR" altLang="en-US" sz="1000" b="0" i="0" u="none" strike="noStrike" cap="none" normalizeH="0" baseline="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r>
              <a:tr h="633413">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smtClean="0">
                          <a:ln>
                            <a:noFill/>
                          </a:ln>
                          <a:effectLst/>
                        </a:rPr>
                        <a:t>Ενεργοποιώ την προϋπάρχουσα γνώση</a:t>
                      </a:r>
                      <a:endParaRPr kumimoji="0" lang="el-GR" altLang="en-US" sz="1000" b="1" i="0" u="none" strike="noStrike" cap="none" normalizeH="0" baseline="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dirty="0" smtClean="0">
                          <a:ln>
                            <a:noFill/>
                          </a:ln>
                          <a:effectLst/>
                        </a:rPr>
                        <a:t>Σταματώ και σκέφτομαι τι γνωρίζω ήδη. Ρωτάω ό,τι δεν ξέρω.</a:t>
                      </a:r>
                      <a:endParaRPr kumimoji="0" lang="el-GR" altLang="en-US" sz="1000" b="0" i="0" u="none" strike="noStrike" cap="none" normalizeH="0" baseline="0" dirty="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dirty="0" smtClean="0">
                          <a:ln>
                            <a:noFill/>
                          </a:ln>
                          <a:effectLst/>
                        </a:rPr>
                        <a:t>Πριν την ανάγνωση ή ένα άγνωστο έργο.</a:t>
                      </a:r>
                      <a:endParaRPr kumimoji="0" lang="el-GR" altLang="en-US" sz="1000" b="0" i="0" u="none" strike="noStrike" cap="none" normalizeH="0" baseline="0" dirty="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smtClean="0">
                          <a:ln>
                            <a:noFill/>
                          </a:ln>
                          <a:effectLst/>
                        </a:rPr>
                        <a:t>Διευκολύνει την εκμάθηση και την απομνημόνευση της νέας πληροφορίας.</a:t>
                      </a:r>
                      <a:endParaRPr kumimoji="0" lang="el-GR" altLang="en-US" sz="1000" b="0" i="0" u="none" strike="noStrike" cap="none" normalizeH="0" baseline="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r>
              <a:tr h="639763">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n-US" sz="10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smtClean="0">
                          <a:ln>
                            <a:noFill/>
                          </a:ln>
                          <a:effectLst/>
                        </a:rPr>
                        <a:t>Νοητική</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smtClean="0">
                          <a:ln>
                            <a:noFill/>
                          </a:ln>
                          <a:effectLst/>
                        </a:rPr>
                        <a:t>αφομοίωση</a:t>
                      </a:r>
                      <a:endParaRPr kumimoji="0" lang="el-GR" altLang="en-US" sz="1000" b="1" i="0" u="none" strike="noStrike" cap="none" normalizeH="0" baseline="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dirty="0" smtClean="0">
                          <a:ln>
                            <a:noFill/>
                          </a:ln>
                          <a:effectLst/>
                        </a:rPr>
                        <a:t>Συνδέω τις βασικές ιδέες. Τις χρησιμοποιώ για να κατασκευάσω ένα θέμα ή ένα συμπέρασμα.</a:t>
                      </a:r>
                      <a:endParaRPr kumimoji="0" lang="el-GR" altLang="en-US" sz="1000" b="0" i="0" u="none" strike="noStrike" cap="none" normalizeH="0" baseline="0" dirty="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dirty="0" smtClean="0">
                          <a:ln>
                            <a:noFill/>
                          </a:ln>
                          <a:effectLst/>
                        </a:rPr>
                        <a:t>Κατά την εκμάθηση πολύπλοκων πληροφοριών ή όταν είναι απαραίτητη μια βαθύτερη κατανόηση.</a:t>
                      </a:r>
                      <a:endParaRPr kumimoji="0" lang="el-GR" altLang="en-US" sz="1000" b="0" i="0" u="none" strike="noStrike" cap="none" normalizeH="0" baseline="0" dirty="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dirty="0" smtClean="0">
                          <a:ln>
                            <a:noFill/>
                          </a:ln>
                          <a:effectLst/>
                        </a:rPr>
                        <a:t>Μειώνει το φορτίο της μνήμης. Προωθεί το βαθύτερο επίπεδο κατανόησης.</a:t>
                      </a:r>
                      <a:endParaRPr kumimoji="0" lang="el-GR" altLang="en-US" sz="1000" b="0" i="0" u="none" strike="noStrike" cap="none" normalizeH="0" baseline="0" dirty="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r>
              <a:tr h="642938">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n-US" sz="10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n-US" sz="10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smtClean="0">
                          <a:ln>
                            <a:noFill/>
                          </a:ln>
                          <a:effectLst/>
                        </a:rPr>
                        <a:t>Διαγράμματα</a:t>
                      </a:r>
                      <a:endParaRPr kumimoji="0" lang="el-GR" altLang="en-US" sz="1000" b="1" i="0" u="none" strike="noStrike" cap="none" normalizeH="0" baseline="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dirty="0" smtClean="0">
                          <a:ln>
                            <a:noFill/>
                          </a:ln>
                          <a:effectLst/>
                        </a:rPr>
                        <a:t>Προσδιορίζω τις βασικές ιδέες, τις συνδέω, κάνω λίστα με τις βοηθητικές λεπτομέρειες κάτω από τις βασικές ιδέες, συνδέω τις βοηθητικές λεπτομέρειες.</a:t>
                      </a:r>
                      <a:endParaRPr kumimoji="0" lang="el-GR" altLang="en-US" sz="1000" b="0" i="0" u="none" strike="noStrike" cap="none" normalizeH="0" baseline="0" dirty="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n-US" sz="10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smtClean="0">
                          <a:ln>
                            <a:noFill/>
                          </a:ln>
                          <a:effectLst/>
                        </a:rPr>
                        <a:t>Όταν υπάρχει μεγάλη αλληλοσυσχετιζόμενη πληροφορία.</a:t>
                      </a:r>
                      <a:endParaRPr kumimoji="0" lang="el-GR" altLang="en-US" sz="1000" b="0" i="0" u="none" strike="noStrike" cap="none" normalizeH="0" baseline="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c>
                  <a:txBody>
                    <a:bodyPr/>
                    <a:lstStyle>
                      <a:lvl1pPr eaLnBrk="0" fontAlgn="base" hangingPunct="0">
                        <a:defRPr sz="2800">
                          <a:solidFill>
                            <a:schemeClr val="tx1"/>
                          </a:solidFill>
                          <a:latin typeface="Arial" panose="020B0604020202020204" pitchFamily="34" charset="0"/>
                          <a:cs typeface="Arial" panose="020B0604020202020204" pitchFamily="34" charset="0"/>
                        </a:defRPr>
                      </a:lvl1pPr>
                      <a:lvl2pPr marL="742950" indent="-285750" eaLnBrk="0" fontAlgn="base" hangingPunct="0">
                        <a:defRPr sz="2400">
                          <a:solidFill>
                            <a:schemeClr val="tx1"/>
                          </a:solidFill>
                          <a:latin typeface="Arial" panose="020B0604020202020204" pitchFamily="34" charset="0"/>
                          <a:cs typeface="Arial" panose="020B0604020202020204" pitchFamily="34" charset="0"/>
                        </a:defRPr>
                      </a:lvl2pPr>
                      <a:lvl3pPr marL="1143000" indent="-228600" eaLnBrk="0" fontAlgn="base" hangingPunct="0">
                        <a:defRPr sz="2000">
                          <a:solidFill>
                            <a:schemeClr val="tx1"/>
                          </a:solidFill>
                          <a:latin typeface="Arial" panose="020B0604020202020204" pitchFamily="34" charset="0"/>
                          <a:cs typeface="Arial" panose="020B0604020202020204" pitchFamily="34" charset="0"/>
                        </a:defRPr>
                      </a:lvl3pPr>
                      <a:lvl4pPr marL="1600200" indent="-228600" eaLnBrk="0" fontAlgn="base" hangingPunct="0">
                        <a:defRPr>
                          <a:solidFill>
                            <a:schemeClr val="tx1"/>
                          </a:solidFill>
                          <a:latin typeface="Arial" panose="020B0604020202020204" pitchFamily="34" charset="0"/>
                          <a:cs typeface="Arial" panose="020B0604020202020204" pitchFamily="34" charset="0"/>
                        </a:defRPr>
                      </a:lvl4pPr>
                      <a:lvl5pPr marL="2057400" indent="-228600" eaLnBrk="0" fontAlgn="base"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n-US" sz="10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000" u="none" strike="noStrike" cap="none" normalizeH="0" baseline="0" dirty="0" smtClean="0">
                          <a:ln>
                            <a:noFill/>
                          </a:ln>
                          <a:effectLst/>
                        </a:rPr>
                        <a:t>Βοηθά στον εντοπισμό των κύριων ιδεών, την οργάνωσή τους σε κατηγορίες. Μειώνει το φορτίο της μνήμης.</a:t>
                      </a:r>
                      <a:endParaRPr kumimoji="0" lang="el-GR" altLang="en-US" sz="1000" b="0" i="0" u="none" strike="noStrike" cap="none" normalizeH="0" baseline="0" dirty="0" smtClean="0">
                        <a:ln>
                          <a:noFill/>
                        </a:ln>
                        <a:solidFill>
                          <a:schemeClr val="tx1"/>
                        </a:solidFill>
                        <a:effectLst/>
                        <a:latin typeface="Lucida Sans" panose="020B0602030504020204" pitchFamily="34" charset="0"/>
                        <a:cs typeface="Arial" panose="020B0604020202020204" pitchFamily="34" charset="0"/>
                      </a:endParaRPr>
                    </a:p>
                  </a:txBody>
                  <a:tcPr marL="98591" marR="98591" horzOverflow="overflow"/>
                </a:tc>
              </a:tr>
            </a:tbl>
          </a:graphicData>
        </a:graphic>
      </p:graphicFrame>
      <p:sp>
        <p:nvSpPr>
          <p:cNvPr id="13315" name="Rectangle 3"/>
          <p:cNvSpPr>
            <a:spLocks noGrp="1" noChangeArrowheads="1"/>
          </p:cNvSpPr>
          <p:nvPr>
            <p:ph type="body" sz="half" idx="4294967295"/>
          </p:nvPr>
        </p:nvSpPr>
        <p:spPr>
          <a:xfrm>
            <a:off x="0" y="1484313"/>
            <a:ext cx="3794125" cy="4249737"/>
          </a:xfrm>
        </p:spPr>
        <p:txBody>
          <a:bodyPr/>
          <a:lstStyle/>
          <a:p>
            <a:pPr eaLnBrk="1" hangingPunct="1">
              <a:buFontTx/>
              <a:buNone/>
            </a:pPr>
            <a:r>
              <a:rPr lang="el-GR" altLang="zh-CN" sz="2800" smtClean="0"/>
              <a:t> </a:t>
            </a:r>
            <a:endParaRPr lang="el-GR" altLang="en-US" sz="2800" smtClean="0"/>
          </a:p>
          <a:p>
            <a:pPr eaLnBrk="1" hangingPunct="1"/>
            <a:endParaRPr lang="el-GR" altLang="en-US" sz="2800" smtClean="0"/>
          </a:p>
        </p:txBody>
      </p:sp>
    </p:spTree>
    <p:extLst>
      <p:ext uri="{BB962C8B-B14F-4D97-AF65-F5344CB8AC3E}">
        <p14:creationId xmlns:p14="http://schemas.microsoft.com/office/powerpoint/2010/main" val="753111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eaLnBrk="1" hangingPunct="1"/>
            <a:r>
              <a:rPr lang="en-US" altLang="en-US" smtClean="0"/>
              <a:t>RC</a:t>
            </a:r>
            <a:r>
              <a:rPr lang="el-GR" altLang="en-US" smtClean="0"/>
              <a:t> (</a:t>
            </a:r>
            <a:r>
              <a:rPr lang="en-GB" altLang="en-US" smtClean="0"/>
              <a:t>Regulatory Checklist)</a:t>
            </a:r>
            <a:endParaRPr lang="el-GR" altLang="en-US" smtClean="0"/>
          </a:p>
        </p:txBody>
      </p:sp>
      <p:sp>
        <p:nvSpPr>
          <p:cNvPr id="14339" name="Rectangle 3"/>
          <p:cNvSpPr>
            <a:spLocks noGrp="1" noChangeArrowheads="1"/>
          </p:cNvSpPr>
          <p:nvPr>
            <p:ph idx="1"/>
          </p:nvPr>
        </p:nvSpPr>
        <p:spPr/>
        <p:txBody>
          <a:bodyPr>
            <a:normAutofit lnSpcReduction="10000"/>
          </a:bodyPr>
          <a:lstStyle/>
          <a:p>
            <a:pPr eaLnBrk="1" hangingPunct="1">
              <a:buFont typeface="Wingdings" panose="05000000000000000000" pitchFamily="2" charset="2"/>
              <a:buChar char="ü"/>
            </a:pPr>
            <a:r>
              <a:rPr lang="el-GR" altLang="en-US" sz="1800" b="1" dirty="0" smtClean="0">
                <a:solidFill>
                  <a:schemeClr val="tx2">
                    <a:lumMod val="60000"/>
                    <a:lumOff val="40000"/>
                  </a:schemeClr>
                </a:solidFill>
              </a:rPr>
              <a:t>Σχεδιασμός</a:t>
            </a:r>
            <a:r>
              <a:rPr lang="el-GR" altLang="en-US" sz="1800" b="1" dirty="0" smtClean="0">
                <a:solidFill>
                  <a:srgbClr val="FF3399"/>
                </a:solidFill>
              </a:rPr>
              <a:t> </a:t>
            </a:r>
            <a:br>
              <a:rPr lang="el-GR" altLang="en-US" sz="1800" b="1" dirty="0" smtClean="0">
                <a:solidFill>
                  <a:srgbClr val="FF3399"/>
                </a:solidFill>
              </a:rPr>
            </a:br>
            <a:r>
              <a:rPr lang="el-GR" altLang="en-US" sz="1800" dirty="0" smtClean="0"/>
              <a:t>1. Ποια είναι η φύση του έργου; </a:t>
            </a:r>
            <a:br>
              <a:rPr lang="el-GR" altLang="en-US" sz="1800" dirty="0" smtClean="0"/>
            </a:br>
            <a:r>
              <a:rPr lang="el-GR" altLang="en-US" sz="1800" dirty="0" smtClean="0"/>
              <a:t>2. Ποιος είναι ο στόχος </a:t>
            </a:r>
            <a:r>
              <a:rPr lang="el-GR" altLang="en-US" sz="1800" dirty="0" smtClean="0"/>
              <a:t>μου;</a:t>
            </a:r>
            <a:r>
              <a:rPr lang="en-US" altLang="en-US" sz="1800" dirty="0"/>
              <a:t/>
            </a:r>
            <a:br>
              <a:rPr lang="en-US" altLang="en-US" sz="1800" dirty="0"/>
            </a:br>
            <a:r>
              <a:rPr lang="en-US" altLang="en-US" sz="1800" dirty="0" smtClean="0"/>
              <a:t>3. </a:t>
            </a:r>
            <a:r>
              <a:rPr lang="el-GR" altLang="zh-CN" sz="1800" dirty="0" smtClean="0"/>
              <a:t>Τι </a:t>
            </a:r>
            <a:r>
              <a:rPr lang="el-GR" altLang="zh-CN" sz="1800" dirty="0" smtClean="0"/>
              <a:t>είδους πληροφορίες και στρατηγικές χρειάζομαι; </a:t>
            </a:r>
            <a:br>
              <a:rPr lang="el-GR" altLang="zh-CN" sz="1800" dirty="0" smtClean="0"/>
            </a:br>
            <a:r>
              <a:rPr lang="el-GR" altLang="zh-CN" sz="1800" dirty="0" smtClean="0"/>
              <a:t>4. Πόσο χρόνο και ποιες πηγές θα χρειαστώ;  </a:t>
            </a:r>
            <a:endParaRPr lang="el-GR" altLang="zh-CN" sz="1800" dirty="0"/>
          </a:p>
          <a:p>
            <a:pPr eaLnBrk="1" hangingPunct="1">
              <a:spcBef>
                <a:spcPts val="1800"/>
              </a:spcBef>
              <a:buFont typeface="Wingdings" panose="05000000000000000000" pitchFamily="2" charset="2"/>
              <a:buChar char="ü"/>
            </a:pPr>
            <a:r>
              <a:rPr lang="el-GR" altLang="zh-CN" sz="1800" b="1" dirty="0" smtClean="0">
                <a:solidFill>
                  <a:schemeClr val="tx2">
                    <a:lumMod val="60000"/>
                    <a:lumOff val="40000"/>
                  </a:schemeClr>
                </a:solidFill>
              </a:rPr>
              <a:t>Παρακολούθηση</a:t>
            </a:r>
            <a:r>
              <a:rPr lang="el-GR" altLang="zh-CN" sz="1800" b="1" dirty="0" smtClean="0">
                <a:solidFill>
                  <a:srgbClr val="FF3399"/>
                </a:solidFill>
              </a:rPr>
              <a:t> </a:t>
            </a:r>
            <a:br>
              <a:rPr lang="el-GR" altLang="zh-CN" sz="1800" b="1" dirty="0" smtClean="0">
                <a:solidFill>
                  <a:srgbClr val="FF3399"/>
                </a:solidFill>
              </a:rPr>
            </a:br>
            <a:r>
              <a:rPr lang="el-GR" altLang="zh-CN" sz="1800" dirty="0" smtClean="0"/>
              <a:t>1. Έχω πλήρη κατανόηση του τι κάνω; </a:t>
            </a:r>
            <a:br>
              <a:rPr lang="el-GR" altLang="zh-CN" sz="1800" dirty="0" smtClean="0"/>
            </a:br>
            <a:r>
              <a:rPr lang="el-GR" altLang="zh-CN" sz="1800" dirty="0" smtClean="0"/>
              <a:t>2. Θεωρώ ότι το έργο έχει νόημα; </a:t>
            </a:r>
            <a:br>
              <a:rPr lang="el-GR" altLang="zh-CN" sz="1800" dirty="0" smtClean="0"/>
            </a:br>
            <a:r>
              <a:rPr lang="el-GR" altLang="zh-CN" sz="1800" dirty="0" smtClean="0"/>
              <a:t>3. Πετυχαίνω τους στόχους μου; </a:t>
            </a:r>
            <a:br>
              <a:rPr lang="el-GR" altLang="zh-CN" sz="1800" dirty="0" smtClean="0"/>
            </a:br>
            <a:r>
              <a:rPr lang="el-GR" altLang="zh-CN" sz="1800" dirty="0" smtClean="0"/>
              <a:t>4. Χρειάζεται να κάνω αλλαγές;  </a:t>
            </a:r>
          </a:p>
          <a:p>
            <a:pPr eaLnBrk="1" hangingPunct="1">
              <a:spcBef>
                <a:spcPts val="1800"/>
              </a:spcBef>
              <a:buFont typeface="Wingdings" panose="05000000000000000000" pitchFamily="2" charset="2"/>
              <a:buChar char="ü"/>
            </a:pPr>
            <a:r>
              <a:rPr lang="el-GR" altLang="zh-CN" sz="1800" b="1" dirty="0" smtClean="0">
                <a:solidFill>
                  <a:schemeClr val="tx2">
                    <a:lumMod val="60000"/>
                    <a:lumOff val="40000"/>
                  </a:schemeClr>
                </a:solidFill>
              </a:rPr>
              <a:t>Αξιολόγηση </a:t>
            </a:r>
            <a:r>
              <a:rPr lang="el-GR" altLang="zh-CN" sz="1800" b="1" dirty="0" smtClean="0">
                <a:solidFill>
                  <a:srgbClr val="FF3399"/>
                </a:solidFill>
              </a:rPr>
              <a:t/>
            </a:r>
            <a:br>
              <a:rPr lang="el-GR" altLang="zh-CN" sz="1800" b="1" dirty="0" smtClean="0">
                <a:solidFill>
                  <a:srgbClr val="FF3399"/>
                </a:solidFill>
              </a:rPr>
            </a:br>
            <a:r>
              <a:rPr lang="el-GR" altLang="zh-CN" sz="1800" dirty="0" smtClean="0"/>
              <a:t>1. Έχω πετύχει τους στόχους μου; </a:t>
            </a:r>
            <a:br>
              <a:rPr lang="el-GR" altLang="zh-CN" sz="1800" dirty="0" smtClean="0"/>
            </a:br>
            <a:r>
              <a:rPr lang="el-GR" altLang="zh-CN" sz="1800" dirty="0" smtClean="0"/>
              <a:t>2. Τι είχε αποτέλεσμα; </a:t>
            </a:r>
            <a:br>
              <a:rPr lang="el-GR" altLang="zh-CN" sz="1800" dirty="0" smtClean="0"/>
            </a:br>
            <a:r>
              <a:rPr lang="el-GR" altLang="zh-CN" sz="1800" dirty="0" smtClean="0"/>
              <a:t>3. Τι δε λειτούργησε; </a:t>
            </a:r>
            <a:br>
              <a:rPr lang="el-GR" altLang="zh-CN" sz="1800" dirty="0" smtClean="0"/>
            </a:br>
            <a:r>
              <a:rPr lang="el-GR" altLang="zh-CN" sz="1800" dirty="0" smtClean="0"/>
              <a:t>4. Θα κάνω τα πράγματα διαφορετικά την επόμενη φορά</a:t>
            </a:r>
            <a:r>
              <a:rPr lang="en-GB" altLang="zh-CN" sz="1800" dirty="0" smtClean="0">
                <a:ea typeface="宋体" panose="02010600030101010101" pitchFamily="2" charset="-122"/>
              </a:rPr>
              <a:t>;</a:t>
            </a:r>
            <a:r>
              <a:rPr lang="el-GR" altLang="zh-CN" sz="1800" dirty="0" smtClean="0"/>
              <a:t> </a:t>
            </a:r>
          </a:p>
          <a:p>
            <a:pPr eaLnBrk="1" hangingPunct="1">
              <a:buFontTx/>
              <a:buNone/>
            </a:pPr>
            <a:endParaRPr lang="el-GR" altLang="zh-CN" sz="1400" dirty="0" smtClean="0"/>
          </a:p>
          <a:p>
            <a:pPr eaLnBrk="1" hangingPunct="1">
              <a:buFontTx/>
              <a:buNone/>
            </a:pPr>
            <a:endParaRPr lang="el-GR" altLang="en-US" sz="1400" dirty="0" smtClean="0"/>
          </a:p>
        </p:txBody>
      </p:sp>
    </p:spTree>
    <p:extLst>
      <p:ext uri="{BB962C8B-B14F-4D97-AF65-F5344CB8AC3E}">
        <p14:creationId xmlns:p14="http://schemas.microsoft.com/office/powerpoint/2010/main" val="4242792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vert="horz" lIns="91440" tIns="45720" rIns="91440" bIns="45720" rtlCol="0" anchor="ctr">
            <a:normAutofit/>
          </a:bodyPr>
          <a:lstStyle/>
          <a:p>
            <a:r>
              <a:rPr lang="el-GR" altLang="en-US" sz="3200" dirty="0"/>
              <a:t>Υποστηρικτικά Κοινωνικά Περιβάλλοντα</a:t>
            </a:r>
          </a:p>
        </p:txBody>
      </p:sp>
      <p:sp>
        <p:nvSpPr>
          <p:cNvPr id="15363" name="Rectangle 3"/>
          <p:cNvSpPr>
            <a:spLocks noGrp="1" noChangeArrowheads="1"/>
          </p:cNvSpPr>
          <p:nvPr>
            <p:ph idx="1"/>
          </p:nvPr>
        </p:nvSpPr>
        <p:spPr/>
        <p:txBody>
          <a:bodyPr>
            <a:normAutofit/>
          </a:bodyPr>
          <a:lstStyle/>
          <a:p>
            <a:pPr algn="just" eaLnBrk="1" hangingPunct="1">
              <a:lnSpc>
                <a:spcPct val="80000"/>
              </a:lnSpc>
              <a:buFontTx/>
              <a:buNone/>
            </a:pPr>
            <a:r>
              <a:rPr lang="el-GR" altLang="zh-CN" sz="2200" dirty="0" smtClean="0"/>
              <a:t> </a:t>
            </a:r>
            <a:r>
              <a:rPr lang="en-GB" altLang="zh-CN" sz="2200" dirty="0" smtClean="0">
                <a:ea typeface="宋体" panose="02010600030101010101" pitchFamily="2" charset="-122"/>
                <a:cs typeface="Lucida Sans" panose="020B0602030504020204" pitchFamily="34" charset="0"/>
              </a:rPr>
              <a:t>    </a:t>
            </a:r>
            <a:r>
              <a:rPr lang="en-GB" altLang="en-US" sz="2200" dirty="0" smtClean="0"/>
              <a:t>H</a:t>
            </a:r>
            <a:r>
              <a:rPr lang="el-GR" altLang="en-US" sz="2200" dirty="0" smtClean="0"/>
              <a:t> </a:t>
            </a:r>
            <a:r>
              <a:rPr lang="en-GB" altLang="en-US" sz="2200" dirty="0" err="1" smtClean="0"/>
              <a:t>Xiaodong</a:t>
            </a:r>
            <a:r>
              <a:rPr lang="en-GB" altLang="en-US" sz="2200" dirty="0" smtClean="0"/>
              <a:t> Lin</a:t>
            </a:r>
            <a:r>
              <a:rPr lang="el-GR" altLang="zh-CN" sz="2200" dirty="0" smtClean="0"/>
              <a:t> τονίζει την ανάγκη:</a:t>
            </a:r>
          </a:p>
          <a:p>
            <a:pPr algn="just" eaLnBrk="1" hangingPunct="1">
              <a:lnSpc>
                <a:spcPct val="80000"/>
              </a:lnSpc>
            </a:pPr>
            <a:endParaRPr lang="el-GR" altLang="zh-CN" sz="2200" dirty="0" smtClean="0"/>
          </a:p>
          <a:p>
            <a:pPr algn="just" eaLnBrk="1" hangingPunct="1">
              <a:lnSpc>
                <a:spcPct val="80000"/>
              </a:lnSpc>
              <a:buFont typeface="Wingdings" panose="05000000000000000000" pitchFamily="2" charset="2"/>
              <a:buChar char="ü"/>
            </a:pPr>
            <a:r>
              <a:rPr lang="el-GR" altLang="zh-CN" sz="2200" dirty="0" smtClean="0">
                <a:solidFill>
                  <a:schemeClr val="tx2">
                    <a:lumMod val="60000"/>
                    <a:lumOff val="40000"/>
                  </a:schemeClr>
                </a:solidFill>
              </a:rPr>
              <a:t>δημιουργίας υποστηρικτικού κοινωνικού περιβάλλοντος</a:t>
            </a:r>
            <a:r>
              <a:rPr lang="el-GR" altLang="zh-CN" sz="2200" dirty="0" smtClean="0"/>
              <a:t> για τη </a:t>
            </a:r>
            <a:r>
              <a:rPr lang="el-GR" altLang="zh-CN" sz="2200" dirty="0" err="1" smtClean="0"/>
              <a:t>μεταγνώση</a:t>
            </a:r>
            <a:r>
              <a:rPr lang="el-GR" altLang="zh-CN" sz="2200" dirty="0" smtClean="0"/>
              <a:t> και</a:t>
            </a:r>
            <a:endParaRPr lang="en-GB" altLang="en-US" sz="2200" dirty="0" smtClean="0"/>
          </a:p>
          <a:p>
            <a:pPr algn="just" eaLnBrk="1" hangingPunct="1">
              <a:lnSpc>
                <a:spcPct val="80000"/>
              </a:lnSpc>
              <a:buFont typeface="Wingdings" panose="05000000000000000000" pitchFamily="2" charset="2"/>
              <a:buChar char="ü"/>
            </a:pPr>
            <a:r>
              <a:rPr lang="el-GR" altLang="en-US" sz="2200" dirty="0" smtClean="0">
                <a:solidFill>
                  <a:schemeClr val="tx2">
                    <a:lumMod val="60000"/>
                    <a:lumOff val="40000"/>
                  </a:schemeClr>
                </a:solidFill>
              </a:rPr>
              <a:t>οικοδόμησης συντονισμού</a:t>
            </a:r>
            <a:r>
              <a:rPr lang="el-GR" altLang="en-US" sz="2200" dirty="0" smtClean="0"/>
              <a:t> μεταξύ των </a:t>
            </a:r>
            <a:r>
              <a:rPr lang="el-GR" altLang="en-US" sz="2200" dirty="0" smtClean="0">
                <a:solidFill>
                  <a:schemeClr val="tx2">
                    <a:lumMod val="60000"/>
                    <a:lumOff val="40000"/>
                  </a:schemeClr>
                </a:solidFill>
              </a:rPr>
              <a:t>στρατηγικών εκμάθησης </a:t>
            </a:r>
            <a:r>
              <a:rPr lang="el-GR" altLang="en-US" sz="2200" dirty="0" smtClean="0"/>
              <a:t>και ενός </a:t>
            </a:r>
            <a:r>
              <a:rPr lang="el-GR" altLang="en-US" sz="2200" dirty="0" smtClean="0">
                <a:solidFill>
                  <a:schemeClr val="tx2">
                    <a:lumMod val="60000"/>
                    <a:lumOff val="40000"/>
                  </a:schemeClr>
                </a:solidFill>
              </a:rPr>
              <a:t>υποστηρικτικού κοινωνικού </a:t>
            </a:r>
            <a:r>
              <a:rPr lang="el-GR" altLang="en-US" sz="2200" dirty="0" err="1" smtClean="0">
                <a:solidFill>
                  <a:schemeClr val="tx2">
                    <a:lumMod val="60000"/>
                    <a:lumOff val="40000"/>
                  </a:schemeClr>
                </a:solidFill>
              </a:rPr>
              <a:t>περι</a:t>
            </a:r>
            <a:r>
              <a:rPr lang="el-GR" altLang="en-US" sz="2200" dirty="0" smtClean="0">
                <a:solidFill>
                  <a:schemeClr val="tx2">
                    <a:lumMod val="60000"/>
                    <a:lumOff val="40000"/>
                  </a:schemeClr>
                </a:solidFill>
              </a:rPr>
              <a:t>-βάλλοντος</a:t>
            </a:r>
            <a:r>
              <a:rPr lang="el-GR" altLang="en-US" sz="2200" dirty="0" smtClean="0"/>
              <a:t>. Οι μαθητές μπορούν να μάθουν πολύτιμες στρατηγικές αλλά αυτές δεν μπορούν να εφαρμοστούν αν δεν υποστηρίζονται από σαφείς μαθησιακούς στόχους και πολιτισμικά πρότυπα σε μια κοινότητα. Ομοίως, οι μαθητές μπορούν να διδαχθούν τις δεξιότητες για να αριστεύσουν στην ακαδημαϊκή επίδοση αλλά να έχουν ελάχιστη αίσθηση του ποιοι είναι και τι σημαίνει να είναι κανείς ενεργό μέλος μιας κοινότητας. </a:t>
            </a:r>
          </a:p>
          <a:p>
            <a:pPr eaLnBrk="1" hangingPunct="1">
              <a:lnSpc>
                <a:spcPct val="80000"/>
              </a:lnSpc>
            </a:pPr>
            <a:endParaRPr lang="el-GR" altLang="en-US" sz="2200" dirty="0" smtClean="0"/>
          </a:p>
        </p:txBody>
      </p:sp>
    </p:spTree>
    <p:extLst>
      <p:ext uri="{BB962C8B-B14F-4D97-AF65-F5344CB8AC3E}">
        <p14:creationId xmlns:p14="http://schemas.microsoft.com/office/powerpoint/2010/main" val="326430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normAutofit fontScale="90000"/>
          </a:bodyPr>
          <a:lstStyle/>
          <a:p>
            <a:pPr eaLnBrk="1" hangingPunct="1"/>
            <a:r>
              <a:rPr lang="en-GB" altLang="en-US" sz="3600" smtClean="0"/>
              <a:t/>
            </a:r>
            <a:br>
              <a:rPr lang="en-GB" altLang="en-US" sz="3600" smtClean="0"/>
            </a:br>
            <a:r>
              <a:rPr lang="el-GR" altLang="en-US" smtClean="0"/>
              <a:t>Συμπεράσματα</a:t>
            </a:r>
            <a:br>
              <a:rPr lang="el-GR" altLang="en-US" smtClean="0"/>
            </a:br>
            <a:endParaRPr lang="el-GR" altLang="en-US" smtClean="0"/>
          </a:p>
        </p:txBody>
      </p:sp>
      <p:sp>
        <p:nvSpPr>
          <p:cNvPr id="16387" name="Rectangle 3"/>
          <p:cNvSpPr>
            <a:spLocks noGrp="1" noChangeArrowheads="1"/>
          </p:cNvSpPr>
          <p:nvPr>
            <p:ph type="body" idx="1"/>
          </p:nvPr>
        </p:nvSpPr>
        <p:spPr/>
        <p:txBody>
          <a:bodyPr/>
          <a:lstStyle/>
          <a:p>
            <a:pPr algn="just" eaLnBrk="1" hangingPunct="1">
              <a:lnSpc>
                <a:spcPct val="90000"/>
              </a:lnSpc>
              <a:buFont typeface="Wingdings" panose="05000000000000000000" pitchFamily="2" charset="2"/>
              <a:buChar char="ü"/>
            </a:pPr>
            <a:r>
              <a:rPr lang="el-GR" altLang="zh-CN" sz="2600" dirty="0" smtClean="0"/>
              <a:t>Από τις πρώτες μελέτες που με </a:t>
            </a:r>
            <a:r>
              <a:rPr lang="el-GR" altLang="zh-CN" sz="2600" dirty="0" smtClean="0">
                <a:solidFill>
                  <a:schemeClr val="tx2">
                    <a:lumMod val="60000"/>
                    <a:lumOff val="40000"/>
                  </a:schemeClr>
                </a:solidFill>
              </a:rPr>
              <a:t>εργαστηριακά πειράματα </a:t>
            </a:r>
            <a:r>
              <a:rPr lang="el-GR" altLang="zh-CN" sz="2600" dirty="0" smtClean="0"/>
              <a:t>έδειξαν ότι τα νέα παιδιά μπόρεσαν  να βελτιώσουν τις δικές τους επιδόσεις μνήμης όταν οι ερευνητές τα βοήθησαν να σκεφτούν τα καθήκοντα που  αντιμετώπισαν και τις πιθανές στρατηγικές που θα μπορούσαν να χρησιμοποιήσουν η έρευνα έχει μεταφερθεί από το εργαστήριο σ’ ένα πλαίσιο που αφορά τη δημιουργία της κοινωνικής στήριξης</a:t>
            </a:r>
            <a:r>
              <a:rPr lang="el-GR" altLang="zh-CN" sz="2600" dirty="0" smtClean="0">
                <a:solidFill>
                  <a:srgbClr val="FF3399"/>
                </a:solidFill>
              </a:rPr>
              <a:t> </a:t>
            </a:r>
            <a:r>
              <a:rPr lang="el-GR" altLang="zh-CN" sz="2600" dirty="0" smtClean="0">
                <a:solidFill>
                  <a:schemeClr val="tx2">
                    <a:lumMod val="60000"/>
                    <a:lumOff val="40000"/>
                  </a:schemeClr>
                </a:solidFill>
              </a:rPr>
              <a:t>στα σχολικά περιβάλλοντα</a:t>
            </a:r>
            <a:r>
              <a:rPr lang="el-GR" altLang="zh-CN" sz="2600" dirty="0" smtClean="0"/>
              <a:t> που ευνοούν τη </a:t>
            </a:r>
            <a:r>
              <a:rPr lang="el-GR" altLang="zh-CN" sz="2600" dirty="0" err="1" smtClean="0"/>
              <a:t>μεταγνωστική</a:t>
            </a:r>
            <a:r>
              <a:rPr lang="el-GR" altLang="zh-CN" sz="2600" dirty="0" smtClean="0"/>
              <a:t> σκέψη.</a:t>
            </a:r>
            <a:endParaRPr lang="el-GR" altLang="en-US" sz="2600" dirty="0" smtClean="0"/>
          </a:p>
        </p:txBody>
      </p:sp>
    </p:spTree>
    <p:extLst>
      <p:ext uri="{BB962C8B-B14F-4D97-AF65-F5344CB8AC3E}">
        <p14:creationId xmlns:p14="http://schemas.microsoft.com/office/powerpoint/2010/main" val="2004853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l-GR" altLang="en-US" dirty="0" smtClean="0"/>
              <a:t>Συμπεράσματα, 2</a:t>
            </a:r>
          </a:p>
        </p:txBody>
      </p:sp>
      <p:sp>
        <p:nvSpPr>
          <p:cNvPr id="17411" name="Rectangle 3"/>
          <p:cNvSpPr>
            <a:spLocks noGrp="1" noChangeArrowheads="1"/>
          </p:cNvSpPr>
          <p:nvPr>
            <p:ph type="body" idx="1"/>
          </p:nvPr>
        </p:nvSpPr>
        <p:spPr/>
        <p:txBody>
          <a:bodyPr>
            <a:normAutofit/>
          </a:bodyPr>
          <a:lstStyle/>
          <a:p>
            <a:pPr algn="just" eaLnBrk="1" hangingPunct="1">
              <a:lnSpc>
                <a:spcPct val="80000"/>
              </a:lnSpc>
              <a:buFont typeface="Wingdings" panose="05000000000000000000" pitchFamily="2" charset="2"/>
              <a:buChar char="ü"/>
            </a:pPr>
            <a:r>
              <a:rPr lang="el-GR" altLang="en-US" sz="2400" dirty="0" smtClean="0"/>
              <a:t>Η </a:t>
            </a:r>
            <a:r>
              <a:rPr lang="el-GR" altLang="en-US" sz="2400" dirty="0" err="1" smtClean="0"/>
              <a:t>μεταγνώση</a:t>
            </a:r>
            <a:r>
              <a:rPr lang="el-GR" altLang="en-US" sz="2400" dirty="0" smtClean="0"/>
              <a:t> είναι ουσιαστικής σημασίας για την </a:t>
            </a:r>
            <a:r>
              <a:rPr lang="el-GR" altLang="en-US" sz="2400" dirty="0" smtClean="0">
                <a:solidFill>
                  <a:schemeClr val="tx2">
                    <a:lumMod val="60000"/>
                    <a:lumOff val="40000"/>
                  </a:schemeClr>
                </a:solidFill>
              </a:rPr>
              <a:t>επιτυχία της δια βίου μάθησης</a:t>
            </a:r>
            <a:r>
              <a:rPr lang="el-GR" altLang="en-US" sz="2400" dirty="0" smtClean="0"/>
              <a:t>, διότι επιτρέπει στα άτομα να διαχειρίζονται καλύτερα τις γνωστικές τους ικανότητες, και να καθορίζουν τις αδυναμίες που μπορούν να διορθωθούν με την κατασκευή νέων γνωστικών δεξιοτήτων. Σχεδόν όλοι  όσοι μπορούν να εκτελέσουν μια δεξιότητα είναι ικανοί για τη </a:t>
            </a:r>
            <a:r>
              <a:rPr lang="el-GR" altLang="en-US" sz="2400" dirty="0" err="1" smtClean="0"/>
              <a:t>μεταγνώση</a:t>
            </a:r>
            <a:r>
              <a:rPr lang="el-GR" altLang="en-US" sz="2400" dirty="0" smtClean="0"/>
              <a:t> – που είναι ο τρόπος σκέψης  σχετικά με τη δεξιότητα που εκτελούν.</a:t>
            </a:r>
          </a:p>
          <a:p>
            <a:pPr algn="just" eaLnBrk="1" hangingPunct="1">
              <a:lnSpc>
                <a:spcPct val="80000"/>
              </a:lnSpc>
              <a:buFont typeface="Wingdings" panose="05000000000000000000" pitchFamily="2" charset="2"/>
              <a:buChar char="ü"/>
            </a:pPr>
            <a:r>
              <a:rPr lang="el-GR" altLang="en-US" sz="2400" dirty="0" smtClean="0"/>
              <a:t>Η προώθηση της </a:t>
            </a:r>
            <a:r>
              <a:rPr lang="el-GR" altLang="en-US" sz="2400" dirty="0" err="1" smtClean="0"/>
              <a:t>μεταγνώσης</a:t>
            </a:r>
            <a:r>
              <a:rPr lang="el-GR" altLang="en-US" sz="2400" dirty="0" smtClean="0"/>
              <a:t> ξεκινά με την </a:t>
            </a:r>
            <a:r>
              <a:rPr lang="el-GR" altLang="en-US" sz="2400" dirty="0" smtClean="0">
                <a:solidFill>
                  <a:schemeClr val="tx2">
                    <a:lumMod val="60000"/>
                    <a:lumOff val="40000"/>
                  </a:schemeClr>
                </a:solidFill>
              </a:rPr>
              <a:t>συνειδητοποίηση </a:t>
            </a:r>
            <a:r>
              <a:rPr lang="el-GR" altLang="en-US" sz="2400" dirty="0" smtClean="0"/>
              <a:t>από τη μεριά των μαθητών ότι η </a:t>
            </a:r>
            <a:r>
              <a:rPr lang="el-GR" altLang="en-US" sz="2400" dirty="0" err="1" smtClean="0"/>
              <a:t>μεταγνώση</a:t>
            </a:r>
            <a:r>
              <a:rPr lang="el-GR" altLang="en-US" sz="2400" dirty="0" smtClean="0"/>
              <a:t> υπάρχει, διαφέρει από τη γνωστική λειτουργία και αυξάνει την ακαδημαϊκή επιτυχία.</a:t>
            </a:r>
            <a:r>
              <a:rPr lang="el-GR" altLang="en-US" sz="2800" dirty="0" smtClean="0"/>
              <a:t> </a:t>
            </a:r>
          </a:p>
        </p:txBody>
      </p:sp>
    </p:spTree>
    <p:extLst>
      <p:ext uri="{BB962C8B-B14F-4D97-AF65-F5344CB8AC3E}">
        <p14:creationId xmlns:p14="http://schemas.microsoft.com/office/powerpoint/2010/main" val="1755932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l-GR" altLang="en-US" dirty="0" smtClean="0"/>
              <a:t>Συμπεράσματα, 3</a:t>
            </a:r>
          </a:p>
        </p:txBody>
      </p:sp>
      <p:sp>
        <p:nvSpPr>
          <p:cNvPr id="18435" name="Rectangle 3"/>
          <p:cNvSpPr>
            <a:spLocks noGrp="1" noChangeArrowheads="1"/>
          </p:cNvSpPr>
          <p:nvPr>
            <p:ph type="body" idx="1"/>
          </p:nvPr>
        </p:nvSpPr>
        <p:spPr>
          <a:xfrm>
            <a:off x="474356" y="1556792"/>
            <a:ext cx="7920037" cy="4608512"/>
          </a:xfrm>
        </p:spPr>
        <p:txBody>
          <a:bodyPr/>
          <a:lstStyle/>
          <a:p>
            <a:pPr eaLnBrk="1" hangingPunct="1">
              <a:lnSpc>
                <a:spcPct val="80000"/>
              </a:lnSpc>
              <a:buFont typeface="Wingdings" panose="05000000000000000000" pitchFamily="2" charset="2"/>
              <a:buChar char="ü"/>
            </a:pPr>
            <a:r>
              <a:rPr lang="el-GR" altLang="en-US" sz="2400" dirty="0" smtClean="0"/>
              <a:t>Το </a:t>
            </a:r>
            <a:r>
              <a:rPr lang="el-GR" altLang="en-US" sz="2400" dirty="0" smtClean="0"/>
              <a:t>επόμενο βήμα είναι </a:t>
            </a:r>
            <a:r>
              <a:rPr lang="el-GR" altLang="en-US" sz="2400" dirty="0" smtClean="0">
                <a:solidFill>
                  <a:schemeClr val="tx2">
                    <a:lumMod val="60000"/>
                    <a:lumOff val="40000"/>
                  </a:schemeClr>
                </a:solidFill>
              </a:rPr>
              <a:t>η διδασκαλία των </a:t>
            </a:r>
            <a:r>
              <a:rPr lang="el-GR" altLang="en-US" sz="2400" dirty="0" err="1" smtClean="0">
                <a:solidFill>
                  <a:schemeClr val="tx2">
                    <a:lumMod val="60000"/>
                    <a:lumOff val="40000"/>
                  </a:schemeClr>
                </a:solidFill>
              </a:rPr>
              <a:t>στρα-τηγικών</a:t>
            </a:r>
            <a:r>
              <a:rPr lang="el-GR" altLang="en-US" sz="2400" dirty="0" smtClean="0"/>
              <a:t>, και το σημαντικότερο, να βοηθηθούν οι μαθητές να κατασκευάσουν ξεκάθαρη γνώση για το </a:t>
            </a:r>
            <a:r>
              <a:rPr lang="el-GR" altLang="en-US" sz="2400" dirty="0" smtClean="0">
                <a:solidFill>
                  <a:schemeClr val="tx2">
                    <a:lumMod val="60000"/>
                    <a:lumOff val="40000"/>
                  </a:schemeClr>
                </a:solidFill>
              </a:rPr>
              <a:t>πότε </a:t>
            </a:r>
            <a:r>
              <a:rPr lang="el-GR" altLang="en-US" sz="2400" dirty="0" smtClean="0"/>
              <a:t>και </a:t>
            </a:r>
            <a:r>
              <a:rPr lang="el-GR" altLang="en-US" sz="2400" dirty="0" smtClean="0">
                <a:solidFill>
                  <a:schemeClr val="tx2">
                    <a:lumMod val="60000"/>
                    <a:lumOff val="40000"/>
                  </a:schemeClr>
                </a:solidFill>
              </a:rPr>
              <a:t>πού </a:t>
            </a:r>
            <a:r>
              <a:rPr lang="el-GR" altLang="en-US" sz="2400" dirty="0" smtClean="0"/>
              <a:t>χρησιμοποιούνται αυτές οι στρατηγικές.</a:t>
            </a:r>
          </a:p>
          <a:p>
            <a:pPr eaLnBrk="1" hangingPunct="1">
              <a:lnSpc>
                <a:spcPct val="80000"/>
              </a:lnSpc>
              <a:buFont typeface="Wingdings" panose="05000000000000000000" pitchFamily="2" charset="2"/>
              <a:buChar char="ü"/>
            </a:pPr>
            <a:r>
              <a:rPr lang="el-GR" altLang="en-US" sz="2400" dirty="0" smtClean="0"/>
              <a:t>Οι στόχοι αυτοί μπορούν να επιτευχθούν μέσα από μια </a:t>
            </a:r>
            <a:r>
              <a:rPr lang="el-GR" altLang="en-US" sz="2400" dirty="0" smtClean="0">
                <a:solidFill>
                  <a:schemeClr val="tx2">
                    <a:lumMod val="60000"/>
                    <a:lumOff val="40000"/>
                  </a:schemeClr>
                </a:solidFill>
              </a:rPr>
              <a:t>ποικιλία εκπαιδευτικών πρακτικών</a:t>
            </a:r>
            <a:r>
              <a:rPr lang="el-GR" altLang="en-US" sz="2400" dirty="0" smtClean="0"/>
              <a:t>. Όλα τα μοντέλα παρέμβασης που έχουν χρησιμοποιηθεί δείχνουν ότι η </a:t>
            </a:r>
            <a:r>
              <a:rPr lang="el-GR" altLang="en-US" sz="2400" dirty="0" err="1" smtClean="0"/>
              <a:t>μεταγνωστική</a:t>
            </a:r>
            <a:r>
              <a:rPr lang="el-GR" altLang="en-US" sz="2400" dirty="0" smtClean="0"/>
              <a:t> γνώση και η ρύθμιση μπορούν να βελτιωθούν με εκπαιδευτικές πρακτικές μέσα στην τάξη και οι μαθητές χρησιμοποιούν αυτές τις νεοαποκτηθείσες δεξιότητες για τη βελτίωση των επιδόσεων.</a:t>
            </a:r>
            <a:r>
              <a:rPr lang="el-GR" altLang="en-US" sz="2600" dirty="0" smtClean="0"/>
              <a:t> </a:t>
            </a:r>
          </a:p>
          <a:p>
            <a:pPr eaLnBrk="1" hangingPunct="1">
              <a:lnSpc>
                <a:spcPct val="80000"/>
              </a:lnSpc>
              <a:spcBef>
                <a:spcPct val="0"/>
              </a:spcBef>
              <a:buFont typeface="Wingdings" panose="05000000000000000000" pitchFamily="2" charset="2"/>
              <a:buChar char="ü"/>
            </a:pPr>
            <a:endParaRPr lang="el-GR" altLang="en-US" sz="2600" dirty="0" smtClean="0"/>
          </a:p>
        </p:txBody>
      </p:sp>
    </p:spTree>
    <p:extLst>
      <p:ext uri="{BB962C8B-B14F-4D97-AF65-F5344CB8AC3E}">
        <p14:creationId xmlns:p14="http://schemas.microsoft.com/office/powerpoint/2010/main" val="4143336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l-GR" altLang="en-US" dirty="0" smtClean="0"/>
              <a:t>Συμπεράσματα, 4</a:t>
            </a:r>
          </a:p>
        </p:txBody>
      </p:sp>
      <p:sp>
        <p:nvSpPr>
          <p:cNvPr id="19459" name="Rectangle 3"/>
          <p:cNvSpPr>
            <a:spLocks noGrp="1" noChangeArrowheads="1"/>
          </p:cNvSpPr>
          <p:nvPr>
            <p:ph type="body" idx="1"/>
          </p:nvPr>
        </p:nvSpPr>
        <p:spPr>
          <a:xfrm>
            <a:off x="491214" y="1555328"/>
            <a:ext cx="8064500" cy="4826000"/>
          </a:xfrm>
        </p:spPr>
        <p:txBody>
          <a:bodyPr/>
          <a:lstStyle/>
          <a:p>
            <a:pPr eaLnBrk="1" hangingPunct="1">
              <a:lnSpc>
                <a:spcPct val="80000"/>
              </a:lnSpc>
              <a:buFont typeface="Wingdings" panose="05000000000000000000" pitchFamily="2" charset="2"/>
              <a:buChar char="ü"/>
            </a:pPr>
            <a:r>
              <a:rPr lang="el-GR" altLang="en-US" sz="2400" dirty="0" smtClean="0"/>
              <a:t>Είναι </a:t>
            </a:r>
            <a:r>
              <a:rPr lang="el-GR" altLang="en-US" sz="2400" dirty="0" smtClean="0"/>
              <a:t>σημαντικό να αντιμετωπίσουμε τις </a:t>
            </a:r>
            <a:r>
              <a:rPr lang="el-GR" altLang="en-US" sz="2400" dirty="0" err="1" smtClean="0"/>
              <a:t>μεταγνωστικές</a:t>
            </a:r>
            <a:r>
              <a:rPr lang="el-GR" altLang="en-US" sz="2400" dirty="0" smtClean="0"/>
              <a:t> δραστηριότητες όχι απλά σαν δεξιότητες ενός τομέα, αλλά μάλλον ως </a:t>
            </a:r>
            <a:r>
              <a:rPr lang="el-GR" altLang="en-US" sz="2400" dirty="0" smtClean="0">
                <a:solidFill>
                  <a:schemeClr val="tx2">
                    <a:lumMod val="60000"/>
                    <a:lumOff val="40000"/>
                  </a:schemeClr>
                </a:solidFill>
              </a:rPr>
              <a:t>συνήθειες του νου </a:t>
            </a:r>
            <a:r>
              <a:rPr lang="el-GR" altLang="en-US" sz="2400" dirty="0" smtClean="0"/>
              <a:t>για την ανάπτυξη ενός </a:t>
            </a:r>
            <a:r>
              <a:rPr lang="el-GR" altLang="en-US" sz="2400" dirty="0" smtClean="0">
                <a:solidFill>
                  <a:schemeClr val="tx2">
                    <a:lumMod val="60000"/>
                    <a:lumOff val="40000"/>
                  </a:schemeClr>
                </a:solidFill>
              </a:rPr>
              <a:t>ισορροπημένου διανοητικά </a:t>
            </a:r>
            <a:r>
              <a:rPr lang="el-GR" altLang="en-US" sz="2400" dirty="0" smtClean="0"/>
              <a:t>και </a:t>
            </a:r>
            <a:r>
              <a:rPr lang="el-GR" altLang="en-US" sz="2400" dirty="0" smtClean="0">
                <a:solidFill>
                  <a:schemeClr val="tx2">
                    <a:lumMod val="60000"/>
                    <a:lumOff val="40000"/>
                  </a:schemeClr>
                </a:solidFill>
              </a:rPr>
              <a:t>ενεργού κοινωνικά </a:t>
            </a:r>
            <a:r>
              <a:rPr lang="el-GR" altLang="en-US" sz="2400" dirty="0" smtClean="0"/>
              <a:t>μαθητή. Αυτό σημαίνει ότι η συμμετοχή σε τέτοιες δραστηριότητες πρέπει να είναι φυσικό μέρος της διαδικασίας μάθησης και όχι ένα πρόσθετο επί της διαδικασίας. Οι συνήθειες του νου θα πρέπει να έχουν ισχυρούς δεσμούς με τη γνώση ενός ειδικού τομέα, τις προσωπικές και πολιτισμικές αξίες, τη γλώσσα, και τα εργαλεία του μαθησιακού περιβάλλοντος, για να είναι πιο προσιτές και μεγαλύτερης διαρκείας.</a:t>
            </a:r>
            <a:r>
              <a:rPr lang="el-GR" altLang="en-US" sz="2500" dirty="0" smtClean="0"/>
              <a:t>  </a:t>
            </a:r>
          </a:p>
        </p:txBody>
      </p:sp>
    </p:spTree>
    <p:extLst>
      <p:ext uri="{BB962C8B-B14F-4D97-AF65-F5344CB8AC3E}">
        <p14:creationId xmlns:p14="http://schemas.microsoft.com/office/powerpoint/2010/main" val="4069214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eaLnBrk="1" hangingPunct="1"/>
            <a:r>
              <a:rPr lang="el-GR" altLang="en-US" smtClean="0"/>
              <a:t>Αναφορές</a:t>
            </a:r>
          </a:p>
        </p:txBody>
      </p:sp>
      <p:sp>
        <p:nvSpPr>
          <p:cNvPr id="21507" name="Rectangle 3"/>
          <p:cNvSpPr>
            <a:spLocks noGrp="1" noChangeArrowheads="1"/>
          </p:cNvSpPr>
          <p:nvPr>
            <p:ph type="body" sz="half" idx="1"/>
          </p:nvPr>
        </p:nvSpPr>
        <p:spPr>
          <a:xfrm>
            <a:off x="457200" y="1484313"/>
            <a:ext cx="8229600" cy="4680991"/>
          </a:xfrm>
        </p:spPr>
        <p:txBody>
          <a:bodyPr>
            <a:normAutofit/>
          </a:bodyPr>
          <a:lstStyle/>
          <a:p>
            <a:pPr eaLnBrk="1" hangingPunct="1"/>
            <a:r>
              <a:rPr lang="en-GB" altLang="en-US" sz="1800" dirty="0" smtClean="0"/>
              <a:t>Hartman, H.J.</a:t>
            </a:r>
            <a:r>
              <a:rPr lang="el-GR" altLang="en-US" sz="1800" dirty="0" smtClean="0"/>
              <a:t>(1998).</a:t>
            </a:r>
            <a:r>
              <a:rPr lang="en-GB" altLang="en-US" sz="1800" dirty="0" smtClean="0"/>
              <a:t> Metacognition in teaching and learning: An introduction, </a:t>
            </a:r>
            <a:r>
              <a:rPr lang="el-GR" altLang="en-US" sz="1800" i="1" dirty="0" err="1" smtClean="0"/>
              <a:t>Instructional</a:t>
            </a:r>
            <a:r>
              <a:rPr lang="el-GR" altLang="en-US" sz="1800" i="1" dirty="0" smtClean="0"/>
              <a:t> </a:t>
            </a:r>
            <a:r>
              <a:rPr lang="el-GR" altLang="en-US" sz="1800" i="1" dirty="0" err="1" smtClean="0"/>
              <a:t>Science</a:t>
            </a:r>
            <a:r>
              <a:rPr lang="el-GR" altLang="en-US" sz="1800" i="1" dirty="0" smtClean="0"/>
              <a:t>, 26,</a:t>
            </a:r>
            <a:r>
              <a:rPr lang="el-GR" altLang="en-US" sz="1800" b="1" i="1" dirty="0" smtClean="0"/>
              <a:t> </a:t>
            </a:r>
            <a:r>
              <a:rPr lang="el-GR" altLang="en-US" sz="1800" i="1" dirty="0" smtClean="0"/>
              <a:t>1</a:t>
            </a:r>
            <a:r>
              <a:rPr lang="en-GB" altLang="en-US" sz="1800" i="1" dirty="0" smtClean="0"/>
              <a:t>-</a:t>
            </a:r>
            <a:r>
              <a:rPr lang="el-GR" altLang="en-US" sz="1800" i="1" dirty="0" smtClean="0"/>
              <a:t>3.</a:t>
            </a:r>
          </a:p>
          <a:p>
            <a:pPr eaLnBrk="1" hangingPunct="1"/>
            <a:r>
              <a:rPr lang="el-GR" altLang="en-US" sz="1800" dirty="0" err="1" smtClean="0"/>
              <a:t>Lin</a:t>
            </a:r>
            <a:r>
              <a:rPr lang="el-GR" altLang="en-US" sz="1800" dirty="0" smtClean="0"/>
              <a:t>, X.D. (2001b). </a:t>
            </a:r>
            <a:r>
              <a:rPr lang="el-GR" altLang="en-US" sz="1800" dirty="0" err="1" smtClean="0"/>
              <a:t>Designing</a:t>
            </a:r>
            <a:r>
              <a:rPr lang="el-GR" altLang="en-US" sz="1800" dirty="0" smtClean="0"/>
              <a:t> </a:t>
            </a:r>
            <a:r>
              <a:rPr lang="el-GR" altLang="en-US" sz="1800" dirty="0" err="1" smtClean="0"/>
              <a:t>metacognitive</a:t>
            </a:r>
            <a:r>
              <a:rPr lang="el-GR" altLang="en-US" sz="1800" dirty="0" smtClean="0"/>
              <a:t> </a:t>
            </a:r>
            <a:r>
              <a:rPr lang="el-GR" altLang="en-US" sz="1800" dirty="0" err="1" smtClean="0"/>
              <a:t>activities</a:t>
            </a:r>
            <a:r>
              <a:rPr lang="el-GR" altLang="en-US" sz="1800" dirty="0" smtClean="0"/>
              <a:t>. </a:t>
            </a:r>
            <a:r>
              <a:rPr lang="el-GR" altLang="en-US" sz="1800" i="1" dirty="0" smtClean="0"/>
              <a:t>Educational </a:t>
            </a:r>
            <a:r>
              <a:rPr lang="el-GR" altLang="en-US" sz="1800" i="1" dirty="0" err="1" smtClean="0"/>
              <a:t>Technology</a:t>
            </a:r>
            <a:r>
              <a:rPr lang="el-GR" altLang="en-US" sz="1800" i="1" dirty="0" smtClean="0"/>
              <a:t> Research &amp; Development, 49(2), 23-40</a:t>
            </a:r>
            <a:r>
              <a:rPr lang="el-GR" altLang="en-US" sz="1800" dirty="0" smtClean="0"/>
              <a:t>. </a:t>
            </a:r>
            <a:endParaRPr lang="en-GB" altLang="en-US" sz="1800" dirty="0" smtClean="0"/>
          </a:p>
          <a:p>
            <a:pPr eaLnBrk="1" hangingPunct="1"/>
            <a:r>
              <a:rPr lang="en-GB" altLang="en-US" sz="1800" dirty="0" err="1" smtClean="0"/>
              <a:t>Shraw</a:t>
            </a:r>
            <a:r>
              <a:rPr lang="en-GB" altLang="en-US" sz="1800" dirty="0" smtClean="0"/>
              <a:t>, G</a:t>
            </a:r>
            <a:r>
              <a:rPr lang="el-GR" altLang="en-US" sz="1800" dirty="0" smtClean="0"/>
              <a:t>. (1998)</a:t>
            </a:r>
            <a:r>
              <a:rPr lang="en-GB" altLang="en-US" sz="1800" dirty="0" smtClean="0"/>
              <a:t> Promoting general metacognitive awareness. </a:t>
            </a:r>
            <a:r>
              <a:rPr lang="el-GR" altLang="en-US" sz="1800" i="1" dirty="0" err="1" smtClean="0"/>
              <a:t>Instructional</a:t>
            </a:r>
            <a:r>
              <a:rPr lang="el-GR" altLang="en-US" sz="1800" i="1" dirty="0" smtClean="0"/>
              <a:t> </a:t>
            </a:r>
            <a:r>
              <a:rPr lang="el-GR" altLang="en-US" sz="1800" i="1" dirty="0" err="1" smtClean="0"/>
              <a:t>Science</a:t>
            </a:r>
            <a:r>
              <a:rPr lang="el-GR" altLang="en-US" sz="1800" i="1" dirty="0" smtClean="0"/>
              <a:t>, 26,</a:t>
            </a:r>
            <a:r>
              <a:rPr lang="el-GR" altLang="en-US" sz="1800" b="1" i="1" dirty="0" smtClean="0"/>
              <a:t> </a:t>
            </a:r>
            <a:r>
              <a:rPr lang="el-GR" altLang="en-US" sz="1800" i="1" dirty="0" smtClean="0"/>
              <a:t>1</a:t>
            </a:r>
            <a:r>
              <a:rPr lang="en-GB" altLang="en-US" sz="1800" i="1" dirty="0" smtClean="0"/>
              <a:t>1</a:t>
            </a:r>
            <a:r>
              <a:rPr lang="el-GR" altLang="en-US" sz="1800" i="1" dirty="0" smtClean="0"/>
              <a:t>3</a:t>
            </a:r>
            <a:r>
              <a:rPr lang="en-GB" altLang="en-US" sz="1800" i="1" dirty="0" smtClean="0"/>
              <a:t>-125</a:t>
            </a:r>
            <a:r>
              <a:rPr lang="el-GR" altLang="en-US" sz="1800" i="1" dirty="0" smtClean="0"/>
              <a:t>.</a:t>
            </a:r>
          </a:p>
          <a:p>
            <a:pPr eaLnBrk="1" hangingPunct="1"/>
            <a:endParaRPr lang="el-GR" altLang="zh-CN" sz="1800" dirty="0" smtClean="0"/>
          </a:p>
          <a:p>
            <a:pPr eaLnBrk="1" hangingPunct="1"/>
            <a:r>
              <a:rPr lang="el-GR" altLang="zh-CN" sz="1800" dirty="0" smtClean="0"/>
              <a:t>Παντελιάδου, Σ. &amp; Μπότσας, Γ. (2003). Η συμβολή της </a:t>
            </a:r>
            <a:r>
              <a:rPr lang="el-GR" altLang="zh-CN" sz="1800" dirty="0" err="1" smtClean="0"/>
              <a:t>μεταγνωστικής</a:t>
            </a:r>
            <a:r>
              <a:rPr lang="el-GR" altLang="zh-CN" sz="1800" dirty="0" smtClean="0"/>
              <a:t> έρευνας στο σχεδιασμό, στην ανάπτυξη και στη χρήση εκπαιδευτικού λογισμικού για τη Γλώσσα στην τάξη, </a:t>
            </a:r>
            <a:r>
              <a:rPr lang="el-GR" altLang="zh-CN" sz="1800" i="1" dirty="0" smtClean="0"/>
              <a:t>Πρακτικά 1oυ Πανελλήνιου Συνεδρίου Επιστημονικής Ένωσης Εκπαιδευτικών Πρωτοβάθμιας για τη διάδοση των Τ.Π.Ε. στην εκπαίδευση με θέμα: «Η αξιοποίηση των Νέων Τεχνολογιών στην Πρωτοβάθμια Εκπαίδευση»</a:t>
            </a:r>
            <a:r>
              <a:rPr lang="el-GR" altLang="zh-CN" sz="1800" dirty="0" smtClean="0"/>
              <a:t>,</a:t>
            </a:r>
            <a:r>
              <a:rPr lang="el-GR" altLang="zh-CN" sz="1800" b="1" dirty="0" smtClean="0"/>
              <a:t> </a:t>
            </a:r>
            <a:r>
              <a:rPr lang="el-GR" altLang="zh-CN" sz="1800" dirty="0" smtClean="0"/>
              <a:t> Αργυρούπολη, 16-17/10/2004. </a:t>
            </a:r>
          </a:p>
          <a:p>
            <a:pPr eaLnBrk="1" hangingPunct="1"/>
            <a:r>
              <a:rPr lang="el-GR" altLang="zh-CN" sz="1800" dirty="0" smtClean="0"/>
              <a:t>Παντελιάδου, Σ. &amp; Μπότσας, Γ. (2007</a:t>
            </a:r>
            <a:r>
              <a:rPr lang="el-GR" altLang="zh-CN" sz="1800" i="1" dirty="0" smtClean="0"/>
              <a:t>). Μαθησιακές δυσκολίες: Βασικές έννοιες και χαρακτηριστικά, </a:t>
            </a:r>
            <a:r>
              <a:rPr lang="el-GR" altLang="zh-CN" sz="1800" dirty="0" smtClean="0"/>
              <a:t>Βόλος: Γράφημα.</a:t>
            </a:r>
            <a:endParaRPr lang="en-GB" altLang="en-US" sz="1800" dirty="0" smtClean="0"/>
          </a:p>
        </p:txBody>
      </p:sp>
    </p:spTree>
    <p:extLst>
      <p:ext uri="{BB962C8B-B14F-4D97-AF65-F5344CB8AC3E}">
        <p14:creationId xmlns:p14="http://schemas.microsoft.com/office/powerpoint/2010/main" val="3730435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140968"/>
            <a:ext cx="7772400" cy="2370187"/>
          </a:xfrm>
        </p:spPr>
        <p:txBody>
          <a:bodyPr>
            <a:normAutofit fontScale="90000"/>
          </a:bodyPr>
          <a:lstStyle/>
          <a:p>
            <a:pPr>
              <a:lnSpc>
                <a:spcPct val="90000"/>
              </a:lnSpc>
            </a:pPr>
            <a:r>
              <a:rPr lang="en-US" altLang="en-US" dirty="0" smtClean="0">
                <a:latin typeface="Lucida Sans" panose="020B0602030504020204" pitchFamily="34" charset="0"/>
              </a:rPr>
              <a:t>Metacognition </a:t>
            </a:r>
            <a:r>
              <a:rPr lang="el-GR" altLang="en-US" i="1" dirty="0" smtClean="0">
                <a:latin typeface="Lucida Sans" panose="020B0602030504020204" pitchFamily="34" charset="0"/>
              </a:rPr>
              <a:t/>
            </a:r>
            <a:br>
              <a:rPr lang="el-GR" altLang="en-US" i="1" dirty="0" smtClean="0">
                <a:latin typeface="Lucida Sans" panose="020B0602030504020204" pitchFamily="34" charset="0"/>
              </a:rPr>
            </a:br>
            <a:r>
              <a:rPr lang="el-GR" altLang="en-US" i="1" dirty="0">
                <a:latin typeface="Lucida Sans" panose="020B0602030504020204" pitchFamily="34" charset="0"/>
              </a:rPr>
              <a:t/>
            </a:r>
            <a:br>
              <a:rPr lang="el-GR" altLang="en-US" i="1" dirty="0">
                <a:latin typeface="Lucida Sans" panose="020B0602030504020204" pitchFamily="34" charset="0"/>
              </a:rPr>
            </a:br>
            <a:r>
              <a:rPr lang="en-GB" altLang="en-US" i="1" dirty="0" smtClean="0">
                <a:latin typeface="Lucida Sans" panose="020B0602030504020204" pitchFamily="34" charset="0"/>
              </a:rPr>
              <a:t>Cogito </a:t>
            </a:r>
            <a:r>
              <a:rPr lang="en-GB" altLang="en-US" i="1" dirty="0">
                <a:latin typeface="Lucida Sans" panose="020B0602030504020204" pitchFamily="34" charset="0"/>
              </a:rPr>
              <a:t>ergo sum</a:t>
            </a:r>
            <a:br>
              <a:rPr lang="en-GB" altLang="en-US" i="1" dirty="0">
                <a:latin typeface="Lucida Sans" panose="020B0602030504020204" pitchFamily="34" charset="0"/>
              </a:rPr>
            </a:br>
            <a:r>
              <a:rPr lang="en-GB" altLang="en-US" sz="4800" dirty="0">
                <a:latin typeface="Lucida Sans" panose="020B0602030504020204" pitchFamily="34" charset="0"/>
              </a:rPr>
              <a:t>R. Descartes </a:t>
            </a:r>
            <a:endParaRPr lang="el-GR" altLang="en-US" sz="4800" dirty="0"/>
          </a:p>
        </p:txBody>
      </p:sp>
    </p:spTree>
    <p:extLst>
      <p:ext uri="{BB962C8B-B14F-4D97-AF65-F5344CB8AC3E}">
        <p14:creationId xmlns:p14="http://schemas.microsoft.com/office/powerpoint/2010/main" val="168196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4162474"/>
          </a:xfrm>
        </p:spPr>
        <p:txBody>
          <a:bodyPr>
            <a:normAutofit fontScale="90000"/>
          </a:bodyPr>
          <a:lstStyle/>
          <a:p>
            <a:r>
              <a:rPr lang="el-GR" altLang="en-US" dirty="0" smtClean="0">
                <a:solidFill>
                  <a:schemeClr val="tx1"/>
                </a:solidFill>
              </a:rPr>
              <a:t/>
            </a:r>
            <a:br>
              <a:rPr lang="el-GR" altLang="en-US" dirty="0" smtClean="0">
                <a:solidFill>
                  <a:schemeClr val="tx1"/>
                </a:solidFill>
              </a:rPr>
            </a:br>
            <a:r>
              <a:rPr lang="el-GR" altLang="en-US" dirty="0">
                <a:solidFill>
                  <a:schemeClr val="tx1"/>
                </a:solidFill>
              </a:rPr>
              <a:t/>
            </a:r>
            <a:br>
              <a:rPr lang="el-GR" altLang="en-US" dirty="0">
                <a:solidFill>
                  <a:schemeClr val="tx1"/>
                </a:solidFill>
              </a:rPr>
            </a:br>
            <a:r>
              <a:rPr lang="el-GR" altLang="en-US" dirty="0" smtClean="0">
                <a:solidFill>
                  <a:schemeClr val="tx1"/>
                </a:solidFill>
              </a:rPr>
              <a:t/>
            </a:r>
            <a:br>
              <a:rPr lang="el-GR" altLang="en-US" dirty="0" smtClean="0">
                <a:solidFill>
                  <a:schemeClr val="tx1"/>
                </a:solidFill>
              </a:rPr>
            </a:br>
            <a:r>
              <a:rPr lang="el-GR" altLang="en-US" dirty="0" smtClean="0">
                <a:solidFill>
                  <a:schemeClr val="tx1"/>
                </a:solidFill>
              </a:rPr>
              <a:t/>
            </a:r>
            <a:br>
              <a:rPr lang="el-GR" altLang="en-US" dirty="0" smtClean="0">
                <a:solidFill>
                  <a:schemeClr val="tx1"/>
                </a:solidFill>
              </a:rPr>
            </a:br>
            <a:r>
              <a:rPr lang="el-GR" altLang="en-US" dirty="0">
                <a:solidFill>
                  <a:schemeClr val="tx1"/>
                </a:solidFill>
              </a:rPr>
              <a:t/>
            </a:r>
            <a:br>
              <a:rPr lang="el-GR" altLang="en-US" dirty="0">
                <a:solidFill>
                  <a:schemeClr val="tx1"/>
                </a:solidFill>
              </a:rPr>
            </a:br>
            <a:r>
              <a:rPr lang="el-GR" altLang="en-US" dirty="0" err="1" smtClean="0">
                <a:solidFill>
                  <a:schemeClr val="tx1"/>
                </a:solidFill>
              </a:rPr>
              <a:t>Μεταγνώση</a:t>
            </a:r>
            <a:r>
              <a:rPr lang="el-GR" altLang="en-US" dirty="0" smtClean="0">
                <a:solidFill>
                  <a:schemeClr val="tx1"/>
                </a:solidFill>
              </a:rPr>
              <a:t> </a:t>
            </a:r>
            <a:r>
              <a:rPr lang="el-GR" altLang="en-US" dirty="0">
                <a:solidFill>
                  <a:schemeClr val="tx1"/>
                </a:solidFill>
              </a:rPr>
              <a:t>να σ’ είχα πρώτα</a:t>
            </a:r>
            <a:r>
              <a:rPr lang="el-GR" altLang="en-US" dirty="0">
                <a:solidFill>
                  <a:srgbClr val="66FFCC"/>
                </a:solidFill>
              </a:rPr>
              <a:t/>
            </a:r>
            <a:br>
              <a:rPr lang="el-GR" altLang="en-US" dirty="0">
                <a:solidFill>
                  <a:srgbClr val="66FFCC"/>
                </a:solidFill>
              </a:rPr>
            </a:br>
            <a:endParaRPr lang="el-GR" altLang="en-US" dirty="0" smtClean="0"/>
          </a:p>
        </p:txBody>
      </p:sp>
    </p:spTree>
    <p:extLst>
      <p:ext uri="{BB962C8B-B14F-4D97-AF65-F5344CB8AC3E}">
        <p14:creationId xmlns:p14="http://schemas.microsoft.com/office/powerpoint/2010/main" val="163117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 </a:t>
            </a:r>
            <a:endParaRPr lang="el-GR" dirty="0"/>
          </a:p>
        </p:txBody>
      </p:sp>
    </p:spTree>
    <p:extLst>
      <p:ext uri="{BB962C8B-B14F-4D97-AF65-F5344CB8AC3E}">
        <p14:creationId xmlns:p14="http://schemas.microsoft.com/office/powerpoint/2010/main" val="2231193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966213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3962143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n-US" sz="2000" dirty="0" smtClean="0"/>
          </a:p>
          <a:p>
            <a:pPr marL="0" indent="0">
              <a:buNone/>
            </a:pP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solidFill>
                  <a:srgbClr val="002060"/>
                </a:solidFill>
              </a:rPr>
              <a:t>Copyright</a:t>
            </a:r>
            <a:r>
              <a:rPr lang="el-GR" sz="2000" dirty="0">
                <a:solidFill>
                  <a:srgbClr val="002060"/>
                </a:solidFill>
              </a:rPr>
              <a:t> Εθνικόν και Καποδιστριακόν </a:t>
            </a:r>
            <a:r>
              <a:rPr lang="el-GR" sz="2000" dirty="0" err="1">
                <a:solidFill>
                  <a:srgbClr val="002060"/>
                </a:solidFill>
              </a:rPr>
              <a:t>Πανεπιστήμιον</a:t>
            </a:r>
            <a:r>
              <a:rPr lang="el-GR" sz="2000" dirty="0">
                <a:solidFill>
                  <a:srgbClr val="002060"/>
                </a:solidFill>
              </a:rPr>
              <a:t> Αθηνών</a:t>
            </a:r>
            <a:r>
              <a:rPr lang="en-US" sz="2000" dirty="0">
                <a:solidFill>
                  <a:srgbClr val="002060"/>
                </a:solidFill>
              </a:rPr>
              <a:t>, </a:t>
            </a:r>
            <a:r>
              <a:rPr lang="el-GR" sz="2000" dirty="0" err="1">
                <a:solidFill>
                  <a:srgbClr val="002060"/>
                </a:solidFill>
              </a:rPr>
              <a:t>Ζαχαρούλα</a:t>
            </a:r>
            <a:r>
              <a:rPr lang="el-GR" sz="2000" dirty="0">
                <a:solidFill>
                  <a:srgbClr val="002060"/>
                </a:solidFill>
              </a:rPr>
              <a:t> Σμυρναίου 2014. </a:t>
            </a:r>
            <a:r>
              <a:rPr lang="el-GR" sz="2000" dirty="0" err="1">
                <a:solidFill>
                  <a:srgbClr val="002060"/>
                </a:solidFill>
              </a:rPr>
              <a:t>Ζαχαρούλα</a:t>
            </a:r>
            <a:r>
              <a:rPr lang="el-GR" sz="2000" dirty="0">
                <a:solidFill>
                  <a:srgbClr val="002060"/>
                </a:solidFill>
              </a:rPr>
              <a:t> Σμυρναίου. «Παιδαγωγική ή Εκπαίδευση ΙΙ. </a:t>
            </a:r>
            <a:r>
              <a:rPr lang="el-GR" sz="2000" dirty="0" smtClean="0"/>
              <a:t>Διδακτική </a:t>
            </a:r>
            <a:r>
              <a:rPr lang="el-GR" sz="2000" dirty="0" smtClean="0"/>
              <a:t>Μάθηση και Διδασκαλία». </a:t>
            </a:r>
            <a:r>
              <a:rPr lang="el-GR" sz="2000" dirty="0">
                <a:solidFill>
                  <a:srgbClr val="002060"/>
                </a:solidFill>
              </a:rPr>
              <a:t>Έκδοση: </a:t>
            </a:r>
            <a:r>
              <a:rPr lang="el-GR" sz="2000" dirty="0" smtClean="0">
                <a:solidFill>
                  <a:srgbClr val="002060"/>
                </a:solidFill>
              </a:rPr>
              <a:t>1.0</a:t>
            </a:r>
            <a:r>
              <a:rPr lang="el-GR" sz="2000" dirty="0">
                <a:solidFill>
                  <a:srgbClr val="002060"/>
                </a:solidFill>
              </a:rPr>
              <a:t>. Αθήνα </a:t>
            </a:r>
            <a:r>
              <a:rPr lang="el-GR" sz="2000" dirty="0" smtClean="0">
                <a:solidFill>
                  <a:srgbClr val="002060"/>
                </a:solidFill>
              </a:rPr>
              <a:t>2014. </a:t>
            </a:r>
            <a:r>
              <a:rPr lang="el-GR" sz="2000" dirty="0"/>
              <a:t>Διαθέσιμο από τη δικτυακή </a:t>
            </a:r>
            <a:r>
              <a:rPr lang="el-GR" sz="2000" dirty="0" smtClean="0"/>
              <a:t>διεύθυνση: </a:t>
            </a:r>
            <a:r>
              <a:rPr lang="en-US" sz="2000" u="sng" dirty="0" smtClean="0">
                <a:hlinkClick r:id="rId3"/>
              </a:rPr>
              <a:t>opencourses.uoa.gr</a:t>
            </a:r>
            <a:endParaRPr lang="el-GR" sz="2000" u="sng" dirty="0" smtClean="0"/>
          </a:p>
          <a:p>
            <a:pPr marL="0" indent="0">
              <a:buNone/>
            </a:pP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a:t>
            </a:r>
            <a:r>
              <a:rPr lang="el-GR" sz="2000" dirty="0" smtClean="0"/>
              <a:t>δεν κάνει χρήση </a:t>
            </a:r>
            <a:r>
              <a:rPr lang="el-GR" sz="2000" smtClean="0"/>
              <a:t>έργων τρίτων.</a:t>
            </a:r>
            <a:endParaRPr lang="el-GR" sz="2000" dirty="0"/>
          </a:p>
          <a:p>
            <a:pPr marL="0" indent="0">
              <a:buNone/>
            </a:pPr>
            <a:r>
              <a:rPr lang="el-GR" sz="2000" b="1" dirty="0" smtClean="0"/>
              <a:t>Κατηγορία 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a:t>
            </a:r>
            <a:r>
              <a:rPr lang="el-GR" sz="2000" dirty="0" smtClean="0"/>
              <a:t>δεν κάνει </a:t>
            </a:r>
            <a:r>
              <a:rPr lang="el-GR" sz="2000" dirty="0"/>
              <a:t>χρήση </a:t>
            </a:r>
            <a:r>
              <a:rPr lang="el-GR" sz="2000" dirty="0" smtClean="0"/>
              <a:t>έργων τρίτων.</a:t>
            </a:r>
            <a:endParaRPr lang="el-GR" sz="2000" dirty="0"/>
          </a:p>
          <a:p>
            <a:pPr marL="0" indent="0">
              <a:buNone/>
            </a:pPr>
            <a:r>
              <a:rPr lang="el-GR" sz="2000" b="1" dirty="0" smtClean="0"/>
              <a:t>Κατηγορία Πίνακες</a:t>
            </a:r>
          </a:p>
        </p:txBody>
      </p:sp>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el-GR" altLang="en-US" dirty="0" smtClean="0"/>
              <a:t>Τα περιεχόμενα</a:t>
            </a:r>
            <a:endParaRPr lang="en-US" altLang="en-US" dirty="0" smtClean="0"/>
          </a:p>
        </p:txBody>
      </p:sp>
      <p:sp>
        <p:nvSpPr>
          <p:cNvPr id="5123" name="Rectangle 3"/>
          <p:cNvSpPr>
            <a:spLocks noGrp="1" noChangeArrowheads="1"/>
          </p:cNvSpPr>
          <p:nvPr>
            <p:ph type="body" sz="half" idx="1"/>
          </p:nvPr>
        </p:nvSpPr>
        <p:spPr>
          <a:xfrm>
            <a:off x="647700" y="1484313"/>
            <a:ext cx="3798888" cy="4249737"/>
          </a:xfrm>
        </p:spPr>
        <p:txBody>
          <a:bodyPr/>
          <a:lstStyle/>
          <a:p>
            <a:pPr eaLnBrk="1" hangingPunct="1"/>
            <a:r>
              <a:rPr lang="el-GR" altLang="en-US" dirty="0" smtClean="0"/>
              <a:t>Λέξεις-κλειδιά</a:t>
            </a:r>
          </a:p>
          <a:p>
            <a:pPr eaLnBrk="1" hangingPunct="1"/>
            <a:r>
              <a:rPr lang="el-GR" altLang="en-US" dirty="0" smtClean="0"/>
              <a:t>Η έννοια</a:t>
            </a:r>
          </a:p>
          <a:p>
            <a:pPr eaLnBrk="1" hangingPunct="1"/>
            <a:r>
              <a:rPr lang="el-GR" altLang="en-US" dirty="0" smtClean="0"/>
              <a:t>Γνώση της γνωστικής λειτουργίας</a:t>
            </a:r>
          </a:p>
          <a:p>
            <a:pPr eaLnBrk="1" hangingPunct="1"/>
            <a:r>
              <a:rPr lang="el-GR" altLang="en-US" dirty="0" smtClean="0"/>
              <a:t>Ρύθμιση της γνωστικής λειτουργίας</a:t>
            </a:r>
          </a:p>
        </p:txBody>
      </p:sp>
      <p:sp>
        <p:nvSpPr>
          <p:cNvPr id="5124" name="Rectangle 4"/>
          <p:cNvSpPr>
            <a:spLocks noGrp="1" noChangeArrowheads="1"/>
          </p:cNvSpPr>
          <p:nvPr>
            <p:ph type="body" sz="half" idx="2"/>
          </p:nvPr>
        </p:nvSpPr>
        <p:spPr>
          <a:xfrm>
            <a:off x="4587875" y="1484313"/>
            <a:ext cx="3800475" cy="4249737"/>
          </a:xfrm>
        </p:spPr>
        <p:txBody>
          <a:bodyPr/>
          <a:lstStyle/>
          <a:p>
            <a:pPr eaLnBrk="1" hangingPunct="1"/>
            <a:r>
              <a:rPr lang="el-GR" altLang="en-US" dirty="0" smtClean="0"/>
              <a:t>Ενίσχυση της γενικής </a:t>
            </a:r>
            <a:r>
              <a:rPr lang="el-GR" altLang="en-US" dirty="0" err="1" smtClean="0"/>
              <a:t>μεταγνωστικής</a:t>
            </a:r>
            <a:r>
              <a:rPr lang="el-GR" altLang="en-US" dirty="0" smtClean="0"/>
              <a:t> επίγνωσης</a:t>
            </a:r>
            <a:endParaRPr lang="en-US" altLang="en-US" dirty="0" smtClean="0"/>
          </a:p>
          <a:p>
            <a:pPr eaLnBrk="1" hangingPunct="1"/>
            <a:r>
              <a:rPr lang="el-GR" altLang="en-US" dirty="0" smtClean="0"/>
              <a:t>Υποστηρικτικά κοινωνικά περιβάλλοντα</a:t>
            </a:r>
          </a:p>
          <a:p>
            <a:pPr eaLnBrk="1" hangingPunct="1"/>
            <a:r>
              <a:rPr lang="el-GR" altLang="en-US" dirty="0" smtClean="0"/>
              <a:t>Συμπεράσματα</a:t>
            </a:r>
            <a:endParaRPr lang="en-US" altLang="en-US" dirty="0" smtClean="0"/>
          </a:p>
        </p:txBody>
      </p:sp>
    </p:spTree>
    <p:extLst>
      <p:ext uri="{BB962C8B-B14F-4D97-AF65-F5344CB8AC3E}">
        <p14:creationId xmlns:p14="http://schemas.microsoft.com/office/powerpoint/2010/main" val="950237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l-GR" altLang="en-US" dirty="0" smtClean="0"/>
              <a:t>Λέξεις-κλειδιά</a:t>
            </a:r>
          </a:p>
        </p:txBody>
      </p:sp>
      <p:sp>
        <p:nvSpPr>
          <p:cNvPr id="6147" name="Rectangle 3"/>
          <p:cNvSpPr>
            <a:spLocks noGrp="1" noChangeArrowheads="1"/>
          </p:cNvSpPr>
          <p:nvPr>
            <p:ph idx="1"/>
          </p:nvPr>
        </p:nvSpPr>
        <p:spPr/>
        <p:txBody>
          <a:bodyPr/>
          <a:lstStyle/>
          <a:p>
            <a:pPr eaLnBrk="1" hangingPunct="1">
              <a:lnSpc>
                <a:spcPct val="90000"/>
              </a:lnSpc>
            </a:pPr>
            <a:r>
              <a:rPr lang="el-GR" altLang="en-US" sz="2400" dirty="0" err="1" smtClean="0"/>
              <a:t>Μεταγνώση</a:t>
            </a:r>
            <a:r>
              <a:rPr lang="el-GR" altLang="en-US" sz="2400" dirty="0" smtClean="0"/>
              <a:t> (</a:t>
            </a:r>
            <a:r>
              <a:rPr lang="en-GB" altLang="en-US" sz="2400" dirty="0" smtClean="0">
                <a:solidFill>
                  <a:schemeClr val="tx2">
                    <a:lumMod val="60000"/>
                    <a:lumOff val="40000"/>
                  </a:schemeClr>
                </a:solidFill>
              </a:rPr>
              <a:t>metacognition</a:t>
            </a:r>
            <a:r>
              <a:rPr lang="en-GB" altLang="en-US" sz="2400" dirty="0" smtClean="0"/>
              <a:t>)</a:t>
            </a:r>
            <a:endParaRPr lang="el-GR" altLang="en-US" sz="2400" dirty="0" smtClean="0"/>
          </a:p>
          <a:p>
            <a:pPr eaLnBrk="1" hangingPunct="1">
              <a:lnSpc>
                <a:spcPct val="90000"/>
              </a:lnSpc>
            </a:pPr>
            <a:r>
              <a:rPr lang="el-GR" altLang="en-US" sz="2400" dirty="0" smtClean="0"/>
              <a:t>Γνώση της γνωστικής λειτουργίας (</a:t>
            </a:r>
            <a:r>
              <a:rPr lang="en-GB" altLang="en-US" sz="2400" dirty="0" smtClean="0">
                <a:solidFill>
                  <a:schemeClr val="tx2">
                    <a:lumMod val="60000"/>
                    <a:lumOff val="40000"/>
                  </a:schemeClr>
                </a:solidFill>
              </a:rPr>
              <a:t>knowledge of cognition</a:t>
            </a:r>
            <a:r>
              <a:rPr lang="en-GB" altLang="en-US" sz="2400" dirty="0" smtClean="0"/>
              <a:t>)</a:t>
            </a:r>
          </a:p>
          <a:p>
            <a:pPr eaLnBrk="1" hangingPunct="1">
              <a:lnSpc>
                <a:spcPct val="90000"/>
              </a:lnSpc>
            </a:pPr>
            <a:r>
              <a:rPr lang="el-GR" altLang="en-US" sz="2400" dirty="0" smtClean="0"/>
              <a:t>Ρύθμιση</a:t>
            </a:r>
            <a:r>
              <a:rPr lang="en-GB" altLang="en-US" sz="2400" dirty="0" smtClean="0"/>
              <a:t> </a:t>
            </a:r>
            <a:r>
              <a:rPr lang="el-GR" altLang="en-US" sz="2400" dirty="0" smtClean="0"/>
              <a:t>της γνωστικής λειτουργίας (</a:t>
            </a:r>
            <a:r>
              <a:rPr lang="en-GB" altLang="en-US" sz="2400" dirty="0" smtClean="0">
                <a:solidFill>
                  <a:schemeClr val="tx2">
                    <a:lumMod val="60000"/>
                    <a:lumOff val="40000"/>
                  </a:schemeClr>
                </a:solidFill>
              </a:rPr>
              <a:t>regulation</a:t>
            </a:r>
            <a:r>
              <a:rPr lang="el-GR" altLang="en-US" sz="2400" dirty="0" smtClean="0">
                <a:solidFill>
                  <a:schemeClr val="tx2">
                    <a:lumMod val="60000"/>
                    <a:lumOff val="40000"/>
                  </a:schemeClr>
                </a:solidFill>
              </a:rPr>
              <a:t> </a:t>
            </a:r>
            <a:r>
              <a:rPr lang="en-GB" altLang="en-US" sz="2400" dirty="0" smtClean="0">
                <a:solidFill>
                  <a:schemeClr val="tx2">
                    <a:lumMod val="60000"/>
                    <a:lumOff val="40000"/>
                  </a:schemeClr>
                </a:solidFill>
              </a:rPr>
              <a:t>of cognition</a:t>
            </a:r>
            <a:r>
              <a:rPr lang="en-GB" altLang="en-US" sz="2400" dirty="0" smtClean="0"/>
              <a:t>)</a:t>
            </a:r>
            <a:endParaRPr lang="el-GR" altLang="en-US" sz="2400" dirty="0" smtClean="0"/>
          </a:p>
          <a:p>
            <a:pPr eaLnBrk="1" hangingPunct="1">
              <a:lnSpc>
                <a:spcPct val="90000"/>
              </a:lnSpc>
            </a:pPr>
            <a:r>
              <a:rPr lang="el-GR" altLang="en-US" sz="2400" dirty="0" smtClean="0"/>
              <a:t>Σχεδιασμός</a:t>
            </a:r>
            <a:r>
              <a:rPr lang="en-GB" altLang="en-US" sz="2400" dirty="0" smtClean="0"/>
              <a:t> (</a:t>
            </a:r>
            <a:r>
              <a:rPr lang="en-GB" altLang="en-US" sz="2400" dirty="0" smtClean="0">
                <a:solidFill>
                  <a:schemeClr val="tx2">
                    <a:lumMod val="60000"/>
                    <a:lumOff val="40000"/>
                  </a:schemeClr>
                </a:solidFill>
              </a:rPr>
              <a:t>planning</a:t>
            </a:r>
            <a:r>
              <a:rPr lang="en-GB" altLang="en-US" sz="2400" dirty="0" smtClean="0"/>
              <a:t>)</a:t>
            </a:r>
            <a:endParaRPr lang="el-GR" altLang="en-US" sz="2400" dirty="0" smtClean="0"/>
          </a:p>
          <a:p>
            <a:pPr eaLnBrk="1" hangingPunct="1">
              <a:lnSpc>
                <a:spcPct val="90000"/>
              </a:lnSpc>
            </a:pPr>
            <a:r>
              <a:rPr lang="el-GR" altLang="en-US" sz="2400" dirty="0" smtClean="0"/>
              <a:t>Παρακολούθηση</a:t>
            </a:r>
            <a:r>
              <a:rPr lang="en-GB" altLang="en-US" sz="2400" dirty="0" smtClean="0"/>
              <a:t> (</a:t>
            </a:r>
            <a:r>
              <a:rPr lang="en-GB" altLang="en-US" sz="2400" dirty="0" smtClean="0">
                <a:solidFill>
                  <a:schemeClr val="tx2">
                    <a:lumMod val="60000"/>
                    <a:lumOff val="40000"/>
                  </a:schemeClr>
                </a:solidFill>
              </a:rPr>
              <a:t>monitoring</a:t>
            </a:r>
            <a:r>
              <a:rPr lang="en-GB" altLang="en-US" sz="2400" dirty="0" smtClean="0"/>
              <a:t>)</a:t>
            </a:r>
            <a:endParaRPr lang="el-GR" altLang="en-US" sz="2400" dirty="0" smtClean="0"/>
          </a:p>
          <a:p>
            <a:pPr eaLnBrk="1" hangingPunct="1">
              <a:lnSpc>
                <a:spcPct val="90000"/>
              </a:lnSpc>
            </a:pPr>
            <a:r>
              <a:rPr lang="el-GR" altLang="en-US" sz="2400" dirty="0" smtClean="0"/>
              <a:t>Αξιολόγηση</a:t>
            </a:r>
            <a:r>
              <a:rPr lang="en-GB" altLang="en-US" sz="2400" dirty="0" smtClean="0"/>
              <a:t> (</a:t>
            </a:r>
            <a:r>
              <a:rPr lang="en-GB" altLang="en-US" sz="2400" dirty="0" smtClean="0">
                <a:solidFill>
                  <a:schemeClr val="tx2">
                    <a:lumMod val="60000"/>
                    <a:lumOff val="40000"/>
                  </a:schemeClr>
                </a:solidFill>
              </a:rPr>
              <a:t>evaluation</a:t>
            </a:r>
            <a:r>
              <a:rPr lang="en-GB" altLang="en-US" sz="2400" dirty="0" smtClean="0"/>
              <a:t>)</a:t>
            </a:r>
            <a:endParaRPr lang="el-GR" altLang="en-US" sz="2400" dirty="0" smtClean="0"/>
          </a:p>
          <a:p>
            <a:pPr eaLnBrk="1" hangingPunct="1">
              <a:lnSpc>
                <a:spcPct val="90000"/>
              </a:lnSpc>
            </a:pPr>
            <a:r>
              <a:rPr lang="el-GR" altLang="en-US" sz="2400" dirty="0" smtClean="0"/>
              <a:t>Στρατηγικές </a:t>
            </a:r>
            <a:r>
              <a:rPr lang="en-GB" altLang="en-US" sz="2400" dirty="0" smtClean="0"/>
              <a:t>(</a:t>
            </a:r>
            <a:r>
              <a:rPr lang="en-GB" altLang="en-US" sz="2400" dirty="0" smtClean="0">
                <a:solidFill>
                  <a:schemeClr val="tx2">
                    <a:lumMod val="60000"/>
                    <a:lumOff val="40000"/>
                  </a:schemeClr>
                </a:solidFill>
              </a:rPr>
              <a:t>strategies</a:t>
            </a:r>
            <a:r>
              <a:rPr lang="en-GB" altLang="en-US" sz="2400" dirty="0" smtClean="0"/>
              <a:t>)</a:t>
            </a:r>
            <a:endParaRPr lang="el-GR" altLang="en-US" sz="2400" dirty="0" smtClean="0"/>
          </a:p>
          <a:p>
            <a:pPr eaLnBrk="1" hangingPunct="1">
              <a:lnSpc>
                <a:spcPct val="90000"/>
              </a:lnSpc>
            </a:pPr>
            <a:r>
              <a:rPr lang="el-GR" altLang="en-US" sz="2400" dirty="0" smtClean="0"/>
              <a:t>Υποστηρικτικά κοινωνικά περιβάλλοντα </a:t>
            </a:r>
            <a:r>
              <a:rPr lang="en-GB" altLang="en-US" sz="2400" dirty="0" smtClean="0"/>
              <a:t>(</a:t>
            </a:r>
            <a:r>
              <a:rPr lang="en-GB" altLang="en-US" sz="2400" dirty="0" smtClean="0">
                <a:solidFill>
                  <a:schemeClr val="tx2">
                    <a:lumMod val="60000"/>
                    <a:lumOff val="40000"/>
                  </a:schemeClr>
                </a:solidFill>
              </a:rPr>
              <a:t>supportive social environments</a:t>
            </a:r>
            <a:r>
              <a:rPr lang="en-GB" altLang="en-US" sz="2400" dirty="0" smtClean="0"/>
              <a:t>)</a:t>
            </a:r>
            <a:endParaRPr lang="el-GR" altLang="en-US" sz="2400" dirty="0" smtClean="0"/>
          </a:p>
        </p:txBody>
      </p:sp>
    </p:spTree>
    <p:extLst>
      <p:ext uri="{BB962C8B-B14F-4D97-AF65-F5344CB8AC3E}">
        <p14:creationId xmlns:p14="http://schemas.microsoft.com/office/powerpoint/2010/main" val="2144587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4"/>
          <p:cNvSpPr>
            <a:spLocks noGrp="1" noChangeArrowheads="1"/>
          </p:cNvSpPr>
          <p:nvPr>
            <p:ph type="title"/>
          </p:nvPr>
        </p:nvSpPr>
        <p:spPr/>
        <p:txBody>
          <a:bodyPr vert="horz" lIns="91440" tIns="45720" rIns="91440" bIns="45720" rtlCol="0" anchor="ctr">
            <a:normAutofit/>
          </a:bodyPr>
          <a:lstStyle/>
          <a:p>
            <a:r>
              <a:rPr lang="el-GR" altLang="en-US" dirty="0"/>
              <a:t>Η έννοια</a:t>
            </a:r>
          </a:p>
        </p:txBody>
      </p:sp>
      <p:sp>
        <p:nvSpPr>
          <p:cNvPr id="7170" name="Rectangle 3"/>
          <p:cNvSpPr>
            <a:spLocks noGrp="1" noChangeArrowheads="1"/>
          </p:cNvSpPr>
          <p:nvPr>
            <p:ph idx="1"/>
          </p:nvPr>
        </p:nvSpPr>
        <p:spPr/>
        <p:txBody>
          <a:bodyPr/>
          <a:lstStyle/>
          <a:p>
            <a:pPr algn="just" eaLnBrk="1" hangingPunct="1">
              <a:lnSpc>
                <a:spcPct val="90000"/>
              </a:lnSpc>
              <a:buFontTx/>
              <a:buNone/>
            </a:pPr>
            <a:r>
              <a:rPr lang="el-GR" altLang="zh-CN" sz="2800" dirty="0" smtClean="0"/>
              <a:t>   </a:t>
            </a:r>
            <a:r>
              <a:rPr lang="el-GR" altLang="zh-CN" sz="2600" dirty="0" smtClean="0"/>
              <a:t>Οι μαθητές διαφέρουν μεταξύ τους ως: </a:t>
            </a:r>
          </a:p>
          <a:p>
            <a:pPr algn="just" eaLnBrk="1" hangingPunct="1">
              <a:lnSpc>
                <a:spcPct val="90000"/>
              </a:lnSpc>
              <a:buFont typeface="Wingdings" panose="05000000000000000000" pitchFamily="2" charset="2"/>
              <a:buChar char="ü"/>
            </a:pPr>
            <a:r>
              <a:rPr lang="el-GR" altLang="zh-CN" sz="2600" dirty="0" smtClean="0"/>
              <a:t>προς τις </a:t>
            </a:r>
            <a:r>
              <a:rPr lang="el-GR" altLang="zh-CN" sz="2600" dirty="0" smtClean="0">
                <a:solidFill>
                  <a:schemeClr val="tx2">
                    <a:lumMod val="60000"/>
                    <a:lumOff val="40000"/>
                  </a:schemeClr>
                </a:solidFill>
              </a:rPr>
              <a:t>γνωστικές στρατηγικές</a:t>
            </a:r>
            <a:r>
              <a:rPr lang="el-GR" altLang="zh-CN" sz="2600" b="1" i="1" dirty="0" smtClean="0"/>
              <a:t> </a:t>
            </a:r>
            <a:r>
              <a:rPr lang="el-GR" altLang="zh-CN" sz="2600" dirty="0" smtClean="0"/>
              <a:t>που </a:t>
            </a:r>
            <a:r>
              <a:rPr lang="el-GR" altLang="zh-CN" sz="2600" dirty="0" err="1" smtClean="0"/>
              <a:t>χρησιμο</a:t>
            </a:r>
            <a:r>
              <a:rPr lang="en-US" altLang="zh-CN" sz="2600" dirty="0" smtClean="0">
                <a:ea typeface="宋体" panose="02010600030101010101" pitchFamily="2" charset="-122"/>
              </a:rPr>
              <a:t>-</a:t>
            </a:r>
            <a:r>
              <a:rPr lang="el-GR" altLang="zh-CN" sz="2600" dirty="0" smtClean="0"/>
              <a:t>ποιούν για να μάθουν αλλά και </a:t>
            </a:r>
          </a:p>
          <a:p>
            <a:pPr algn="just" eaLnBrk="1" hangingPunct="1">
              <a:lnSpc>
                <a:spcPct val="90000"/>
              </a:lnSpc>
              <a:buFont typeface="Wingdings" panose="05000000000000000000" pitchFamily="2" charset="2"/>
              <a:buChar char="ü"/>
            </a:pPr>
            <a:r>
              <a:rPr lang="el-GR" altLang="zh-CN" sz="2600" dirty="0" smtClean="0"/>
              <a:t>και ως προς την ικανότητά τους να </a:t>
            </a:r>
            <a:r>
              <a:rPr lang="el-GR" altLang="zh-CN" sz="2600" dirty="0" smtClean="0">
                <a:solidFill>
                  <a:schemeClr val="tx2">
                    <a:lumMod val="60000"/>
                    <a:lumOff val="40000"/>
                  </a:schemeClr>
                </a:solidFill>
              </a:rPr>
              <a:t>οργανώνουν</a:t>
            </a:r>
            <a:r>
              <a:rPr lang="el-GR" altLang="zh-CN" sz="2600" dirty="0" smtClean="0"/>
              <a:t>, να </a:t>
            </a:r>
            <a:r>
              <a:rPr lang="el-GR" altLang="zh-CN" sz="2600" dirty="0" smtClean="0">
                <a:solidFill>
                  <a:schemeClr val="tx2">
                    <a:lumMod val="60000"/>
                    <a:lumOff val="40000"/>
                  </a:schemeClr>
                </a:solidFill>
              </a:rPr>
              <a:t>καθοδηγούν</a:t>
            </a:r>
            <a:r>
              <a:rPr lang="el-GR" altLang="zh-CN" sz="2600" dirty="0" smtClean="0"/>
              <a:t> και να </a:t>
            </a:r>
            <a:r>
              <a:rPr lang="el-GR" altLang="zh-CN" sz="2600" dirty="0" smtClean="0">
                <a:solidFill>
                  <a:schemeClr val="tx2">
                    <a:lumMod val="60000"/>
                    <a:lumOff val="40000"/>
                  </a:schemeClr>
                </a:solidFill>
              </a:rPr>
              <a:t>αξιολογούν</a:t>
            </a:r>
            <a:r>
              <a:rPr lang="el-GR" altLang="zh-CN" sz="2600" dirty="0" smtClean="0"/>
              <a:t> τη χρήση αυτών των στρατηγικών.</a:t>
            </a:r>
          </a:p>
          <a:p>
            <a:pPr algn="just" eaLnBrk="1" hangingPunct="1">
              <a:lnSpc>
                <a:spcPct val="90000"/>
              </a:lnSpc>
              <a:buFont typeface="Wingdings" panose="05000000000000000000" pitchFamily="2" charset="2"/>
              <a:buNone/>
            </a:pPr>
            <a:endParaRPr lang="el-GR" altLang="zh-CN" sz="2600" dirty="0" smtClean="0"/>
          </a:p>
          <a:p>
            <a:pPr algn="just" eaLnBrk="1" hangingPunct="1">
              <a:lnSpc>
                <a:spcPct val="90000"/>
              </a:lnSpc>
              <a:buFontTx/>
              <a:buNone/>
            </a:pPr>
            <a:r>
              <a:rPr lang="el-GR" altLang="zh-CN" sz="2600" dirty="0" smtClean="0"/>
              <a:t>   Ο τελευταίος παράγοντας ονομάζεται </a:t>
            </a:r>
            <a:r>
              <a:rPr lang="el-GR" altLang="zh-CN" sz="2600" dirty="0" err="1" smtClean="0">
                <a:solidFill>
                  <a:schemeClr val="tx2">
                    <a:lumMod val="60000"/>
                    <a:lumOff val="40000"/>
                  </a:schemeClr>
                </a:solidFill>
              </a:rPr>
              <a:t>μεταγνώση</a:t>
            </a:r>
            <a:r>
              <a:rPr lang="el-GR" altLang="zh-CN" sz="2600" dirty="0" smtClean="0">
                <a:solidFill>
                  <a:schemeClr val="tx2">
                    <a:lumMod val="60000"/>
                    <a:lumOff val="40000"/>
                  </a:schemeClr>
                </a:solidFill>
              </a:rPr>
              <a:t>. </a:t>
            </a:r>
            <a:endParaRPr lang="en-GB" altLang="en-US" sz="2600" dirty="0" smtClean="0">
              <a:solidFill>
                <a:schemeClr val="tx2">
                  <a:lumMod val="60000"/>
                  <a:lumOff val="40000"/>
                </a:schemeClr>
              </a:solidFill>
            </a:endParaRPr>
          </a:p>
        </p:txBody>
      </p:sp>
    </p:spTree>
    <p:extLst>
      <p:ext uri="{BB962C8B-B14F-4D97-AF65-F5344CB8AC3E}">
        <p14:creationId xmlns:p14="http://schemas.microsoft.com/office/powerpoint/2010/main" val="1847624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vert="horz" lIns="91440" tIns="45720" rIns="91440" bIns="45720" rtlCol="0" anchor="ctr">
            <a:normAutofit/>
          </a:bodyPr>
          <a:lstStyle/>
          <a:p>
            <a:r>
              <a:rPr lang="el-GR" altLang="en-US" dirty="0" err="1"/>
              <a:t>Μεταγνώση</a:t>
            </a:r>
            <a:r>
              <a:rPr lang="el-GR" altLang="en-US" dirty="0"/>
              <a:t> </a:t>
            </a:r>
          </a:p>
        </p:txBody>
      </p:sp>
      <p:sp>
        <p:nvSpPr>
          <p:cNvPr id="8195" name="Rectangle 3"/>
          <p:cNvSpPr>
            <a:spLocks noGrp="1" noChangeArrowheads="1"/>
          </p:cNvSpPr>
          <p:nvPr>
            <p:ph idx="1"/>
          </p:nvPr>
        </p:nvSpPr>
        <p:spPr>
          <a:xfrm>
            <a:off x="464156" y="1556792"/>
            <a:ext cx="8229600" cy="4752528"/>
          </a:xfrm>
        </p:spPr>
        <p:txBody>
          <a:bodyPr>
            <a:normAutofit fontScale="92500" lnSpcReduction="20000"/>
          </a:bodyPr>
          <a:lstStyle/>
          <a:p>
            <a:pPr eaLnBrk="1" hangingPunct="1">
              <a:buFontTx/>
              <a:buNone/>
            </a:pPr>
            <a:r>
              <a:rPr lang="el-GR" altLang="en-US" sz="500" b="1" dirty="0" smtClean="0"/>
              <a:t>     </a:t>
            </a:r>
            <a:r>
              <a:rPr lang="el-GR" altLang="en-US" sz="500" b="1" dirty="0" smtClean="0"/>
              <a:t>         </a:t>
            </a:r>
            <a:r>
              <a:rPr lang="en-GB" altLang="en-US" sz="500" b="1" dirty="0" smtClean="0"/>
              <a:t>  </a:t>
            </a:r>
            <a:r>
              <a:rPr lang="el-GR" altLang="en-US" sz="2400" dirty="0" smtClean="0"/>
              <a:t>Η </a:t>
            </a:r>
            <a:r>
              <a:rPr lang="el-GR" altLang="en-US" sz="2400" b="1" i="1" u="sng" dirty="0" err="1" smtClean="0">
                <a:solidFill>
                  <a:schemeClr val="tx2">
                    <a:lumMod val="60000"/>
                    <a:lumOff val="40000"/>
                  </a:schemeClr>
                </a:solidFill>
              </a:rPr>
              <a:t>μεταγνώση</a:t>
            </a:r>
            <a:r>
              <a:rPr lang="el-GR" altLang="en-US" sz="2400" dirty="0" smtClean="0">
                <a:solidFill>
                  <a:srgbClr val="FF3399"/>
                </a:solidFill>
              </a:rPr>
              <a:t> </a:t>
            </a:r>
            <a:r>
              <a:rPr lang="el-GR" altLang="en-US" sz="2400" dirty="0" smtClean="0"/>
              <a:t>είναι μια εννοιολογική δομή που αναδύθηκε μέσα από την ερευνητική δουλειά γνωστικών ψυχολόγων και εκπαιδευτικών όπως </a:t>
            </a:r>
            <a:r>
              <a:rPr lang="el-GR" altLang="zh-CN" sz="2400" dirty="0" smtClean="0"/>
              <a:t>ο </a:t>
            </a:r>
            <a:r>
              <a:rPr lang="el-GR" altLang="zh-CN" sz="2600" dirty="0" err="1" smtClean="0"/>
              <a:t>John</a:t>
            </a:r>
            <a:r>
              <a:rPr lang="el-GR" altLang="zh-CN" sz="2600" dirty="0" smtClean="0"/>
              <a:t> </a:t>
            </a:r>
            <a:r>
              <a:rPr lang="el-GR" altLang="zh-CN" sz="2600" dirty="0" err="1" smtClean="0"/>
              <a:t>Flavell</a:t>
            </a:r>
            <a:r>
              <a:rPr lang="el-GR" altLang="zh-CN" sz="2600" dirty="0" smtClean="0"/>
              <a:t> </a:t>
            </a:r>
            <a:r>
              <a:rPr lang="el-GR" altLang="zh-CN" sz="2400" dirty="0" smtClean="0"/>
              <a:t>(1976˙ 1979) και η </a:t>
            </a:r>
            <a:r>
              <a:rPr lang="el-GR" altLang="zh-CN" sz="2600" dirty="0" err="1" smtClean="0"/>
              <a:t>Ann</a:t>
            </a:r>
            <a:r>
              <a:rPr lang="el-GR" altLang="zh-CN" sz="2600" dirty="0" smtClean="0"/>
              <a:t> Brown</a:t>
            </a:r>
            <a:r>
              <a:rPr lang="el-GR" altLang="zh-CN" sz="2400" dirty="0" smtClean="0"/>
              <a:t>. Πρόκειται:</a:t>
            </a:r>
          </a:p>
          <a:p>
            <a:pPr algn="just" eaLnBrk="1" hangingPunct="1">
              <a:buFont typeface="Wingdings" panose="05000000000000000000" pitchFamily="2" charset="2"/>
              <a:buChar char="ü"/>
            </a:pPr>
            <a:r>
              <a:rPr lang="el-GR" altLang="zh-CN" sz="2400" dirty="0" smtClean="0"/>
              <a:t>για την </a:t>
            </a:r>
            <a:r>
              <a:rPr lang="el-GR" altLang="en-US" sz="2400" u="sng" dirty="0" smtClean="0"/>
              <a:t>ενημερότητα</a:t>
            </a:r>
            <a:r>
              <a:rPr lang="el-GR" altLang="en-US" sz="2400" dirty="0" smtClean="0"/>
              <a:t> του ατόμου για τη γνώση την οποία κατέχει (</a:t>
            </a:r>
            <a:r>
              <a:rPr lang="el-GR" altLang="en-US" sz="2400" dirty="0" smtClean="0">
                <a:solidFill>
                  <a:schemeClr val="tx2">
                    <a:lumMod val="60000"/>
                    <a:lumOff val="40000"/>
                  </a:schemeClr>
                </a:solidFill>
              </a:rPr>
              <a:t>γνώση για τη γνώση</a:t>
            </a:r>
            <a:r>
              <a:rPr lang="el-GR" altLang="en-US" sz="2400" dirty="0" smtClean="0"/>
              <a:t>)</a:t>
            </a:r>
          </a:p>
          <a:p>
            <a:pPr algn="just" eaLnBrk="1" hangingPunct="1">
              <a:buFont typeface="Wingdings" panose="05000000000000000000" pitchFamily="2" charset="2"/>
              <a:buChar char="ü"/>
            </a:pPr>
            <a:r>
              <a:rPr lang="el-GR" altLang="en-US" sz="2400" dirty="0" smtClean="0"/>
              <a:t>αλλά συγχρόνως και τον </a:t>
            </a:r>
            <a:r>
              <a:rPr lang="el-GR" altLang="en-US" sz="2400" u="sng" dirty="0" smtClean="0"/>
              <a:t>ενεργητικό έλεγχο</a:t>
            </a:r>
            <a:r>
              <a:rPr lang="el-GR" altLang="en-US" sz="2400" dirty="0" smtClean="0"/>
              <a:t> και τις </a:t>
            </a:r>
            <a:r>
              <a:rPr lang="el-GR" altLang="en-US" sz="2400" u="sng" dirty="0" smtClean="0"/>
              <a:t>διορθωτικές ενέργειες</a:t>
            </a:r>
            <a:r>
              <a:rPr lang="el-GR" altLang="en-US" sz="2400" dirty="0" smtClean="0"/>
              <a:t> που κάνει το ίδιο το άτομο, για να διορθώσει πιθανά προβλήματα που προκύπτουν κατά τη διάρκεια εμπλοκής του με διάφορα γνωστικά έργα (</a:t>
            </a:r>
            <a:r>
              <a:rPr lang="el-GR" altLang="en-US" sz="2400" dirty="0" smtClean="0">
                <a:solidFill>
                  <a:schemeClr val="tx2">
                    <a:lumMod val="60000"/>
                    <a:lumOff val="40000"/>
                  </a:schemeClr>
                </a:solidFill>
              </a:rPr>
              <a:t>ρύθμιση της γνώσης</a:t>
            </a:r>
            <a:r>
              <a:rPr lang="el-GR" altLang="en-US" sz="2400" dirty="0" smtClean="0"/>
              <a:t>).</a:t>
            </a:r>
            <a:r>
              <a:rPr lang="en-GB" altLang="zh-CN" sz="1400" i="1" dirty="0" smtClean="0">
                <a:ea typeface="宋体" panose="02010600030101010101" pitchFamily="2" charset="-122"/>
              </a:rPr>
              <a:t>    </a:t>
            </a:r>
            <a:endParaRPr lang="el-GR" altLang="zh-CN" sz="1400" i="1" dirty="0" smtClean="0"/>
          </a:p>
          <a:p>
            <a:pPr eaLnBrk="1" hangingPunct="1">
              <a:lnSpc>
                <a:spcPct val="80000"/>
              </a:lnSpc>
              <a:buFontTx/>
              <a:buNone/>
            </a:pPr>
            <a:r>
              <a:rPr lang="en-GB" altLang="zh-CN" sz="1400" i="1" dirty="0" smtClean="0">
                <a:ea typeface="宋体" panose="02010600030101010101" pitchFamily="2" charset="-122"/>
              </a:rPr>
              <a:t> </a:t>
            </a:r>
            <a:endParaRPr lang="en-GB" altLang="zh-CN" sz="1400" i="1" dirty="0" smtClean="0">
              <a:ea typeface="宋体" panose="02010600030101010101" pitchFamily="2" charset="-122"/>
            </a:endParaRPr>
          </a:p>
          <a:p>
            <a:pPr eaLnBrk="1" hangingPunct="1">
              <a:lnSpc>
                <a:spcPct val="80000"/>
              </a:lnSpc>
              <a:buFontTx/>
              <a:buNone/>
            </a:pPr>
            <a:endParaRPr lang="en-GB" altLang="zh-CN" sz="1400" i="1" dirty="0" smtClean="0">
              <a:ea typeface="宋体" panose="02010600030101010101" pitchFamily="2" charset="-122"/>
            </a:endParaRPr>
          </a:p>
          <a:p>
            <a:pPr eaLnBrk="1" hangingPunct="1">
              <a:lnSpc>
                <a:spcPct val="80000"/>
              </a:lnSpc>
              <a:buFontTx/>
              <a:buNone/>
            </a:pPr>
            <a:r>
              <a:rPr lang="el-GR" altLang="zh-CN" sz="1700" b="1" i="1" dirty="0" smtClean="0"/>
              <a:t>Δεύτερης τάξης γνωστική λειτουργία: </a:t>
            </a:r>
          </a:p>
          <a:p>
            <a:pPr eaLnBrk="1" hangingPunct="1">
              <a:lnSpc>
                <a:spcPct val="80000"/>
              </a:lnSpc>
              <a:buFontTx/>
              <a:buNone/>
            </a:pPr>
            <a:r>
              <a:rPr lang="el-GR" altLang="zh-CN" sz="1700" b="1" i="1" u="sng" dirty="0" smtClean="0"/>
              <a:t>σκέψεις για τις σκέψεις, γνώση σχετικά με τη γνώση,</a:t>
            </a:r>
          </a:p>
          <a:p>
            <a:pPr eaLnBrk="1" hangingPunct="1">
              <a:lnSpc>
                <a:spcPct val="80000"/>
              </a:lnSpc>
              <a:buFontTx/>
              <a:buNone/>
            </a:pPr>
            <a:r>
              <a:rPr lang="el-GR" altLang="zh-CN" sz="1700" b="1" i="1" u="sng" dirty="0" smtClean="0"/>
              <a:t> ή προβληματισμός σχετικά με τις δράσεις</a:t>
            </a:r>
            <a:endParaRPr lang="el-GR" altLang="en-US" sz="1700" b="1" dirty="0" smtClean="0"/>
          </a:p>
        </p:txBody>
      </p:sp>
    </p:spTree>
    <p:extLst>
      <p:ext uri="{BB962C8B-B14F-4D97-AF65-F5344CB8AC3E}">
        <p14:creationId xmlns:p14="http://schemas.microsoft.com/office/powerpoint/2010/main" val="2957386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vert="horz" lIns="91440" tIns="45720" rIns="91440" bIns="45720" rtlCol="0" anchor="ctr">
            <a:normAutofit/>
          </a:bodyPr>
          <a:lstStyle/>
          <a:p>
            <a:r>
              <a:rPr lang="el-GR" altLang="en-US" dirty="0"/>
              <a:t>Γνώση της γνωστικής λειτουργίας</a:t>
            </a:r>
          </a:p>
        </p:txBody>
      </p:sp>
      <p:sp>
        <p:nvSpPr>
          <p:cNvPr id="9219" name="Rectangle 3"/>
          <p:cNvSpPr>
            <a:spLocks noGrp="1" noChangeArrowheads="1"/>
          </p:cNvSpPr>
          <p:nvPr>
            <p:ph type="body" idx="1"/>
          </p:nvPr>
        </p:nvSpPr>
        <p:spPr>
          <a:xfrm>
            <a:off x="395288" y="1484660"/>
            <a:ext cx="8029575" cy="4392612"/>
          </a:xfrm>
        </p:spPr>
        <p:txBody>
          <a:bodyPr/>
          <a:lstStyle/>
          <a:p>
            <a:pPr algn="just" eaLnBrk="1" hangingPunct="1">
              <a:lnSpc>
                <a:spcPct val="90000"/>
              </a:lnSpc>
              <a:buFontTx/>
              <a:buNone/>
            </a:pPr>
            <a:r>
              <a:rPr lang="el-GR" altLang="en-US" sz="2600" dirty="0" smtClean="0"/>
              <a:t>    </a:t>
            </a:r>
            <a:r>
              <a:rPr lang="el-GR" altLang="en-US" sz="2600" b="1" dirty="0" smtClean="0"/>
              <a:t>Διακρίνεται</a:t>
            </a:r>
            <a:r>
              <a:rPr lang="el-GR" altLang="en-US" sz="2600" dirty="0" smtClean="0"/>
              <a:t> σε:</a:t>
            </a:r>
          </a:p>
          <a:p>
            <a:pPr algn="just" eaLnBrk="1" hangingPunct="1">
              <a:lnSpc>
                <a:spcPct val="90000"/>
              </a:lnSpc>
              <a:buFont typeface="Wingdings" panose="05000000000000000000" pitchFamily="2" charset="2"/>
              <a:buChar char="ü"/>
            </a:pPr>
            <a:r>
              <a:rPr lang="el-GR" altLang="en-US" sz="2600" b="1" dirty="0" smtClean="0">
                <a:solidFill>
                  <a:schemeClr val="tx2">
                    <a:lumMod val="60000"/>
                    <a:lumOff val="40000"/>
                  </a:schemeClr>
                </a:solidFill>
              </a:rPr>
              <a:t>δηλωτική</a:t>
            </a:r>
            <a:r>
              <a:rPr lang="el-GR" altLang="en-US" sz="2600" dirty="0" smtClean="0">
                <a:solidFill>
                  <a:schemeClr val="tx2">
                    <a:lumMod val="60000"/>
                    <a:lumOff val="40000"/>
                  </a:schemeClr>
                </a:solidFill>
              </a:rPr>
              <a:t>: </a:t>
            </a:r>
            <a:r>
              <a:rPr lang="el-GR" altLang="en-US" sz="2600" dirty="0" smtClean="0"/>
              <a:t>η γνώση για </a:t>
            </a:r>
            <a:r>
              <a:rPr lang="el-GR" altLang="en-US" sz="2600" dirty="0" smtClean="0">
                <a:solidFill>
                  <a:schemeClr val="tx2">
                    <a:lumMod val="60000"/>
                    <a:lumOff val="40000"/>
                  </a:schemeClr>
                </a:solidFill>
              </a:rPr>
              <a:t>τον εαυτό μας </a:t>
            </a:r>
            <a:r>
              <a:rPr lang="el-GR" altLang="en-US" sz="2600" dirty="0" smtClean="0"/>
              <a:t>ως γνωστικό υποκείμενο </a:t>
            </a:r>
          </a:p>
          <a:p>
            <a:pPr algn="just" eaLnBrk="1" hangingPunct="1">
              <a:lnSpc>
                <a:spcPct val="90000"/>
              </a:lnSpc>
              <a:buFont typeface="Wingdings" panose="05000000000000000000" pitchFamily="2" charset="2"/>
              <a:buChar char="ü"/>
            </a:pPr>
            <a:r>
              <a:rPr lang="el-GR" altLang="en-US" sz="2600" b="1" dirty="0" smtClean="0">
                <a:solidFill>
                  <a:schemeClr val="tx2">
                    <a:lumMod val="60000"/>
                    <a:lumOff val="40000"/>
                  </a:schemeClr>
                </a:solidFill>
              </a:rPr>
              <a:t>διαδικαστική</a:t>
            </a:r>
            <a:r>
              <a:rPr lang="el-GR" altLang="en-US" sz="2600" dirty="0" smtClean="0">
                <a:solidFill>
                  <a:schemeClr val="tx2">
                    <a:lumMod val="60000"/>
                    <a:lumOff val="40000"/>
                  </a:schemeClr>
                </a:solidFill>
              </a:rPr>
              <a:t>: </a:t>
            </a:r>
            <a:r>
              <a:rPr lang="el-GR" altLang="en-US" sz="2600" dirty="0" smtClean="0"/>
              <a:t>η γενική γνώση που έχουμε για το </a:t>
            </a:r>
            <a:r>
              <a:rPr lang="el-GR" altLang="en-US" sz="2600" dirty="0" smtClean="0">
                <a:solidFill>
                  <a:schemeClr val="tx2">
                    <a:lumMod val="60000"/>
                    <a:lumOff val="40000"/>
                  </a:schemeClr>
                </a:solidFill>
              </a:rPr>
              <a:t>πώς </a:t>
            </a:r>
            <a:r>
              <a:rPr lang="el-GR" altLang="en-US" sz="2600" dirty="0" smtClean="0"/>
              <a:t>η χρήση στρατηγικών</a:t>
            </a:r>
            <a:r>
              <a:rPr lang="en-US" altLang="en-US" sz="2600" dirty="0" smtClean="0"/>
              <a:t> </a:t>
            </a:r>
            <a:r>
              <a:rPr lang="el-GR" altLang="en-US" sz="2600" dirty="0" smtClean="0"/>
              <a:t>μπορεί να μας βοηθήσει ώστε να ολοκληρώσουμε με επιτυχία το έργο</a:t>
            </a:r>
            <a:r>
              <a:rPr lang="en-US" altLang="en-US" sz="2600" dirty="0" smtClean="0"/>
              <a:t> </a:t>
            </a:r>
          </a:p>
          <a:p>
            <a:pPr algn="just" eaLnBrk="1" hangingPunct="1">
              <a:lnSpc>
                <a:spcPct val="90000"/>
              </a:lnSpc>
              <a:buFont typeface="Wingdings" panose="05000000000000000000" pitchFamily="2" charset="2"/>
              <a:buChar char="ü"/>
            </a:pPr>
            <a:r>
              <a:rPr lang="el-GR" altLang="en-US" sz="2600" b="1" dirty="0" smtClean="0">
                <a:solidFill>
                  <a:schemeClr val="tx2">
                    <a:lumMod val="60000"/>
                    <a:lumOff val="40000"/>
                  </a:schemeClr>
                </a:solidFill>
              </a:rPr>
              <a:t>περιστασιακή</a:t>
            </a:r>
            <a:r>
              <a:rPr lang="el-GR" altLang="en-US" sz="2600" dirty="0" smtClean="0">
                <a:solidFill>
                  <a:schemeClr val="tx2">
                    <a:lumMod val="60000"/>
                    <a:lumOff val="40000"/>
                  </a:schemeClr>
                </a:solidFill>
              </a:rPr>
              <a:t>: </a:t>
            </a:r>
            <a:r>
              <a:rPr lang="el-GR" altLang="en-US" sz="2600" dirty="0" smtClean="0"/>
              <a:t>η ειδική γνώση για το </a:t>
            </a:r>
            <a:r>
              <a:rPr lang="el-GR" altLang="en-US" sz="2600" dirty="0" smtClean="0">
                <a:solidFill>
                  <a:schemeClr val="tx2">
                    <a:lumMod val="60000"/>
                    <a:lumOff val="40000"/>
                  </a:schemeClr>
                </a:solidFill>
              </a:rPr>
              <a:t>πού, πότε </a:t>
            </a:r>
            <a:r>
              <a:rPr lang="el-GR" altLang="en-US" sz="2600" dirty="0" smtClean="0"/>
              <a:t>και με </a:t>
            </a:r>
            <a:r>
              <a:rPr lang="el-GR" altLang="en-US" sz="2600" dirty="0" smtClean="0">
                <a:solidFill>
                  <a:schemeClr val="tx2">
                    <a:lumMod val="60000"/>
                    <a:lumOff val="40000"/>
                  </a:schemeClr>
                </a:solidFill>
              </a:rPr>
              <a:t>ποιον </a:t>
            </a:r>
            <a:r>
              <a:rPr lang="el-GR" altLang="en-US" sz="2600" dirty="0" smtClean="0"/>
              <a:t>τρόπο</a:t>
            </a:r>
            <a:r>
              <a:rPr lang="en-US" altLang="en-US" sz="2600" dirty="0" smtClean="0"/>
              <a:t> </a:t>
            </a:r>
            <a:r>
              <a:rPr lang="el-GR" altLang="en-US" sz="2600" dirty="0" smtClean="0"/>
              <a:t>πρέπει να χρησιμοποιούμε τις συγκεκριμένες στρατηγικές που κατέχουμε.</a:t>
            </a:r>
          </a:p>
          <a:p>
            <a:pPr algn="just" eaLnBrk="1" hangingPunct="1">
              <a:lnSpc>
                <a:spcPct val="90000"/>
              </a:lnSpc>
              <a:buFont typeface="Wingdings" panose="05000000000000000000" pitchFamily="2" charset="2"/>
              <a:buNone/>
            </a:pPr>
            <a:endParaRPr lang="el-GR" altLang="en-US" sz="2600" dirty="0" smtClean="0"/>
          </a:p>
          <a:p>
            <a:pPr eaLnBrk="1" hangingPunct="1">
              <a:lnSpc>
                <a:spcPct val="90000"/>
              </a:lnSpc>
            </a:pPr>
            <a:endParaRPr lang="el-GR" altLang="en-US" sz="2600" dirty="0" smtClean="0"/>
          </a:p>
        </p:txBody>
      </p:sp>
    </p:spTree>
    <p:extLst>
      <p:ext uri="{BB962C8B-B14F-4D97-AF65-F5344CB8AC3E}">
        <p14:creationId xmlns:p14="http://schemas.microsoft.com/office/powerpoint/2010/main" val="3274251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vert="horz" lIns="91440" tIns="45720" rIns="91440" bIns="45720" rtlCol="0" anchor="ctr">
            <a:noAutofit/>
          </a:bodyPr>
          <a:lstStyle/>
          <a:p>
            <a:r>
              <a:rPr lang="el-GR" altLang="en-US" sz="4000" dirty="0"/>
              <a:t>Ρύθμιση της γνωστικής λειτουργίας</a:t>
            </a:r>
          </a:p>
        </p:txBody>
      </p:sp>
      <p:sp>
        <p:nvSpPr>
          <p:cNvPr id="10243" name="Rectangle 3"/>
          <p:cNvSpPr>
            <a:spLocks noGrp="1" noChangeArrowheads="1"/>
          </p:cNvSpPr>
          <p:nvPr>
            <p:ph type="body" idx="1"/>
          </p:nvPr>
        </p:nvSpPr>
        <p:spPr>
          <a:xfrm>
            <a:off x="323850" y="1484784"/>
            <a:ext cx="8064500" cy="4392612"/>
          </a:xfrm>
        </p:spPr>
        <p:txBody>
          <a:bodyPr/>
          <a:lstStyle/>
          <a:p>
            <a:pPr eaLnBrk="1" hangingPunct="1">
              <a:lnSpc>
                <a:spcPct val="90000"/>
              </a:lnSpc>
              <a:buFontTx/>
              <a:buNone/>
            </a:pPr>
            <a:r>
              <a:rPr lang="el-GR" altLang="en-US" sz="3000" dirty="0" smtClean="0"/>
              <a:t>   </a:t>
            </a:r>
            <a:r>
              <a:rPr lang="el-GR" altLang="en-US" sz="2600" dirty="0" smtClean="0"/>
              <a:t>Αναφέρεται στις διαδικασίες που ακολουθούμε συνειδητά ή ασυνείδητα όταν μαθαίνουμε και είναι</a:t>
            </a:r>
            <a:r>
              <a:rPr lang="el-GR" altLang="en-US" sz="2600" dirty="0" smtClean="0"/>
              <a:t>:</a:t>
            </a:r>
            <a:r>
              <a:rPr lang="en-US" altLang="en-US" sz="2600" dirty="0" smtClean="0"/>
              <a:t/>
            </a:r>
            <a:br>
              <a:rPr lang="en-US" altLang="en-US" sz="2600" dirty="0" smtClean="0"/>
            </a:br>
            <a:endParaRPr lang="el-GR" altLang="en-US" sz="2600" dirty="0" smtClean="0"/>
          </a:p>
          <a:p>
            <a:pPr algn="just" eaLnBrk="1" hangingPunct="1">
              <a:lnSpc>
                <a:spcPct val="90000"/>
              </a:lnSpc>
              <a:buFont typeface="Wingdings" panose="05000000000000000000" pitchFamily="2" charset="2"/>
              <a:buChar char="ü"/>
            </a:pPr>
            <a:r>
              <a:rPr lang="el-GR" altLang="en-US" sz="2600" dirty="0" smtClean="0"/>
              <a:t>ο </a:t>
            </a:r>
            <a:r>
              <a:rPr lang="el-GR" altLang="en-US" sz="2600" b="1" u="sng" dirty="0" smtClean="0">
                <a:solidFill>
                  <a:schemeClr val="tx2">
                    <a:lumMod val="60000"/>
                    <a:lumOff val="40000"/>
                  </a:schemeClr>
                </a:solidFill>
              </a:rPr>
              <a:t>αδρός σχεδιασμός</a:t>
            </a:r>
            <a:r>
              <a:rPr lang="el-GR" altLang="en-US" sz="2600" dirty="0" smtClean="0">
                <a:solidFill>
                  <a:schemeClr val="tx2">
                    <a:lumMod val="60000"/>
                    <a:lumOff val="40000"/>
                  </a:schemeClr>
                </a:solidFill>
              </a:rPr>
              <a:t> </a:t>
            </a:r>
            <a:r>
              <a:rPr lang="el-GR" altLang="en-US" sz="2600" dirty="0" smtClean="0"/>
              <a:t>του έργου πριν την εμπλοκή μας με αυτό</a:t>
            </a:r>
          </a:p>
          <a:p>
            <a:pPr algn="just" eaLnBrk="1" hangingPunct="1">
              <a:lnSpc>
                <a:spcPct val="90000"/>
              </a:lnSpc>
              <a:buFont typeface="Wingdings" panose="05000000000000000000" pitchFamily="2" charset="2"/>
              <a:buChar char="ü"/>
            </a:pPr>
            <a:r>
              <a:rPr lang="el-GR" altLang="en-US" sz="2600" dirty="0" smtClean="0"/>
              <a:t>η </a:t>
            </a:r>
            <a:r>
              <a:rPr lang="el-GR" altLang="en-US" sz="2600" b="1" u="sng" dirty="0" smtClean="0">
                <a:solidFill>
                  <a:schemeClr val="tx2">
                    <a:lumMod val="60000"/>
                    <a:lumOff val="40000"/>
                  </a:schemeClr>
                </a:solidFill>
              </a:rPr>
              <a:t>συνεχής παρακολούθηση</a:t>
            </a:r>
            <a:r>
              <a:rPr lang="el-GR" altLang="en-US" sz="2600" dirty="0" smtClean="0">
                <a:solidFill>
                  <a:schemeClr val="tx2">
                    <a:lumMod val="60000"/>
                    <a:lumOff val="40000"/>
                  </a:schemeClr>
                </a:solidFill>
              </a:rPr>
              <a:t> </a:t>
            </a:r>
            <a:r>
              <a:rPr lang="el-GR" altLang="en-US" sz="2600" dirty="0" smtClean="0"/>
              <a:t>της πορείας του έργου την ώρα που αυτό προχωρά</a:t>
            </a:r>
          </a:p>
          <a:p>
            <a:pPr algn="just" eaLnBrk="1" hangingPunct="1">
              <a:lnSpc>
                <a:spcPct val="90000"/>
              </a:lnSpc>
              <a:buFont typeface="Wingdings" panose="05000000000000000000" pitchFamily="2" charset="2"/>
              <a:buChar char="ü"/>
            </a:pPr>
            <a:r>
              <a:rPr lang="el-GR" altLang="en-US" sz="2600" dirty="0" smtClean="0"/>
              <a:t>η </a:t>
            </a:r>
            <a:r>
              <a:rPr lang="el-GR" altLang="en-US" sz="2600" b="1" u="sng" dirty="0" smtClean="0">
                <a:solidFill>
                  <a:schemeClr val="tx2">
                    <a:lumMod val="60000"/>
                    <a:lumOff val="40000"/>
                  </a:schemeClr>
                </a:solidFill>
              </a:rPr>
              <a:t>αξιολόγηση των αποτελεσμάτων</a:t>
            </a:r>
            <a:r>
              <a:rPr lang="el-GR" altLang="en-US" sz="2600" dirty="0" smtClean="0"/>
              <a:t> του γνωστικού έργου μετά την ολοκλήρωσή του</a:t>
            </a:r>
            <a:r>
              <a:rPr lang="en-US" altLang="en-US" sz="2600" dirty="0" smtClean="0"/>
              <a:t>.</a:t>
            </a:r>
            <a:endParaRPr lang="el-GR" altLang="en-US" sz="2600" dirty="0" smtClean="0"/>
          </a:p>
          <a:p>
            <a:pPr eaLnBrk="1" hangingPunct="1">
              <a:lnSpc>
                <a:spcPct val="90000"/>
              </a:lnSpc>
            </a:pPr>
            <a:endParaRPr lang="el-GR" altLang="en-US" sz="2600" dirty="0" smtClean="0"/>
          </a:p>
          <a:p>
            <a:pPr eaLnBrk="1" hangingPunct="1">
              <a:lnSpc>
                <a:spcPct val="90000"/>
              </a:lnSpc>
            </a:pPr>
            <a:endParaRPr lang="el-GR" altLang="en-US" sz="2400" dirty="0" smtClean="0"/>
          </a:p>
        </p:txBody>
      </p:sp>
    </p:spTree>
    <p:extLst>
      <p:ext uri="{BB962C8B-B14F-4D97-AF65-F5344CB8AC3E}">
        <p14:creationId xmlns:p14="http://schemas.microsoft.com/office/powerpoint/2010/main" val="2199140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AutoShape 2"/>
          <p:cNvSpPr>
            <a:spLocks noGrp="1" noChangeArrowheads="1"/>
          </p:cNvSpPr>
          <p:nvPr>
            <p:ph type="title"/>
          </p:nvPr>
        </p:nvSpPr>
        <p:spPr>
          <a:xfrm>
            <a:off x="457200" y="260350"/>
            <a:ext cx="8110538" cy="864394"/>
          </a:xfrm>
        </p:spPr>
        <p:txBody>
          <a:bodyPr/>
          <a:lstStyle/>
          <a:p>
            <a:pPr eaLnBrk="1" hangingPunct="1"/>
            <a:r>
              <a:rPr lang="el-GR" altLang="en-US" dirty="0" smtClean="0"/>
              <a:t>Σχηματικά</a:t>
            </a:r>
            <a:endParaRPr lang="en-US" altLang="en-US" dirty="0" smtClean="0"/>
          </a:p>
        </p:txBody>
      </p:sp>
      <p:grpSp>
        <p:nvGrpSpPr>
          <p:cNvPr id="2" name="Organization Chart 6" descr="Σχήμα. Αναφέρεται στις διαδικασίες που ακολουθούμε συνειδητά ή ασυνείδητα όταν μαθαίνουμε όπως αναλύθηκε στην ακριβώς προηγούμενη, Νο 8, διαφάνεια. "/>
          <p:cNvGrpSpPr>
            <a:grpSpLocks noChangeAspect="1"/>
          </p:cNvGrpSpPr>
          <p:nvPr/>
        </p:nvGrpSpPr>
        <p:grpSpPr bwMode="auto">
          <a:xfrm>
            <a:off x="179388" y="1052513"/>
            <a:ext cx="8424862" cy="4227512"/>
            <a:chOff x="810" y="1586"/>
            <a:chExt cx="6787" cy="4617"/>
          </a:xfrm>
        </p:grpSpPr>
        <p:cxnSp>
          <p:nvCxnSpPr>
            <p:cNvPr id="1028" name="_s1028"/>
            <p:cNvCxnSpPr>
              <a:cxnSpLocks noChangeShapeType="1"/>
              <a:stCxn id="11" idx="0"/>
              <a:endCxn id="5" idx="2"/>
            </p:cNvCxnSpPr>
            <p:nvPr/>
          </p:nvCxnSpPr>
          <p:spPr bwMode="auto">
            <a:xfrm rot="16200000">
              <a:off x="5899" y="5498"/>
              <a:ext cx="94" cy="1"/>
            </a:xfrm>
            <a:prstGeom prst="bentConnector3">
              <a:avLst>
                <a:gd name="adj1" fmla="val 50000"/>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10" idx="0"/>
              <a:endCxn id="5" idx="2"/>
            </p:cNvCxnSpPr>
            <p:nvPr/>
          </p:nvCxnSpPr>
          <p:spPr bwMode="auto">
            <a:xfrm rot="5400000" flipH="1">
              <a:off x="6479" y="4919"/>
              <a:ext cx="94" cy="1160"/>
            </a:xfrm>
            <a:prstGeom prst="bentConnector3">
              <a:avLst>
                <a:gd name="adj1" fmla="val 50000"/>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9" idx="0"/>
              <a:endCxn id="5" idx="2"/>
            </p:cNvCxnSpPr>
            <p:nvPr/>
          </p:nvCxnSpPr>
          <p:spPr bwMode="auto">
            <a:xfrm rot="16200000">
              <a:off x="5318" y="4917"/>
              <a:ext cx="94" cy="1163"/>
            </a:xfrm>
            <a:prstGeom prst="bentConnector3">
              <a:avLst>
                <a:gd name="adj1" fmla="val 50000"/>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8" idx="0"/>
              <a:endCxn id="4" idx="2"/>
            </p:cNvCxnSpPr>
            <p:nvPr/>
          </p:nvCxnSpPr>
          <p:spPr bwMode="auto">
            <a:xfrm rot="5400000" flipH="1">
              <a:off x="2997" y="4919"/>
              <a:ext cx="94" cy="1160"/>
            </a:xfrm>
            <a:prstGeom prst="bentConnector3">
              <a:avLst>
                <a:gd name="adj1" fmla="val 50000"/>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032" name="_s1032"/>
            <p:cNvCxnSpPr>
              <a:cxnSpLocks noChangeShapeType="1"/>
              <a:stCxn id="7" idx="0"/>
              <a:endCxn id="4" idx="2"/>
            </p:cNvCxnSpPr>
            <p:nvPr/>
          </p:nvCxnSpPr>
          <p:spPr bwMode="auto">
            <a:xfrm rot="16200000">
              <a:off x="2416" y="5498"/>
              <a:ext cx="94" cy="2"/>
            </a:xfrm>
            <a:prstGeom prst="bentConnector3">
              <a:avLst>
                <a:gd name="adj1" fmla="val 50000"/>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033" name="_s1033"/>
            <p:cNvCxnSpPr>
              <a:cxnSpLocks noChangeShapeType="1"/>
              <a:stCxn id="6" idx="0"/>
              <a:endCxn id="4" idx="2"/>
            </p:cNvCxnSpPr>
            <p:nvPr/>
          </p:nvCxnSpPr>
          <p:spPr bwMode="auto">
            <a:xfrm rot="16200000">
              <a:off x="1836" y="4917"/>
              <a:ext cx="94" cy="1163"/>
            </a:xfrm>
            <a:prstGeom prst="bentConnector3">
              <a:avLst>
                <a:gd name="adj1" fmla="val 50000"/>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034" name="_s1034"/>
            <p:cNvCxnSpPr>
              <a:cxnSpLocks noChangeShapeType="1"/>
              <a:stCxn id="5" idx="0"/>
              <a:endCxn id="3" idx="2"/>
            </p:cNvCxnSpPr>
            <p:nvPr/>
          </p:nvCxnSpPr>
          <p:spPr bwMode="auto">
            <a:xfrm rot="5400000" flipH="1">
              <a:off x="5029" y="2951"/>
              <a:ext cx="92" cy="1742"/>
            </a:xfrm>
            <a:prstGeom prst="bentConnector3">
              <a:avLst>
                <a:gd name="adj1" fmla="val 49056"/>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035" name="_s1035"/>
            <p:cNvCxnSpPr>
              <a:cxnSpLocks noChangeShapeType="1"/>
              <a:stCxn id="4" idx="0"/>
              <a:endCxn id="3" idx="2"/>
            </p:cNvCxnSpPr>
            <p:nvPr/>
          </p:nvCxnSpPr>
          <p:spPr bwMode="auto">
            <a:xfrm rot="16200000">
              <a:off x="3288" y="2952"/>
              <a:ext cx="92" cy="1740"/>
            </a:xfrm>
            <a:prstGeom prst="bentConnector3">
              <a:avLst>
                <a:gd name="adj1" fmla="val 49056"/>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sp>
          <p:nvSpPr>
            <p:cNvPr id="3" name="_s1036"/>
            <p:cNvSpPr>
              <a:spLocks noChangeArrowheads="1"/>
            </p:cNvSpPr>
            <p:nvPr/>
          </p:nvSpPr>
          <p:spPr bwMode="auto">
            <a:xfrm>
              <a:off x="3581" y="2344"/>
              <a:ext cx="1245" cy="1416"/>
            </a:xfrm>
            <a:prstGeom prst="roundRect">
              <a:avLst>
                <a:gd name="adj" fmla="val 16667"/>
              </a:avLst>
            </a:prstGeom>
            <a:solidFill>
              <a:srgbClr val="FF0000">
                <a:alpha val="50000"/>
              </a:srgbClr>
            </a:solidFill>
            <a:ln w="28575">
              <a:solidFill>
                <a:srgbClr val="FF0000"/>
              </a:solidFill>
              <a:round/>
              <a:headEnd/>
              <a:tailEnd/>
            </a:ln>
          </p:spPr>
          <p:txBody>
            <a:bodyPr vert="horz" wrap="none" lIns="1714" tIns="857" rIns="1714" bIns="85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n-US" sz="1200" b="1" i="0" u="none" strike="noStrike" cap="none" normalizeH="0" baseline="0" smtClean="0">
                <a:ln>
                  <a:noFill/>
                </a:ln>
                <a:solidFill>
                  <a:schemeClr val="folHlink"/>
                </a:solidFill>
                <a:effectLst/>
                <a:latin typeface="Lucida Sans" panose="020B0602030504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200" b="1" i="0" u="none" strike="noStrike" cap="none" normalizeH="0" baseline="0" smtClean="0">
                <a:ln>
                  <a:noFill/>
                </a:ln>
                <a:solidFill>
                  <a:schemeClr val="folHlink"/>
                </a:solidFill>
                <a:effectLst/>
                <a:latin typeface="Lucida Sans" panose="020B0602030504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chemeClr val="tx1"/>
                  </a:solidFill>
                  <a:effectLst/>
                  <a:latin typeface="Lucida Sans" panose="020B0602030504020204" pitchFamily="34" charset="0"/>
                  <a:cs typeface="Arial" panose="020B0604020202020204" pitchFamily="34" charset="0"/>
                </a:rPr>
                <a:t>Μεταγνώση</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chemeClr val="tx1"/>
                </a:solidFill>
                <a:effectLst/>
                <a:latin typeface="Lucida Sans" panose="020B0602030504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n-US" sz="1200" b="1" i="0" u="none" strike="noStrike" cap="none" normalizeH="0" baseline="0" smtClean="0">
                <a:ln>
                  <a:noFill/>
                </a:ln>
                <a:solidFill>
                  <a:schemeClr val="folHlink"/>
                </a:solidFill>
                <a:effectLst/>
                <a:latin typeface="Lucida Sans" panose="020B0602030504020204" pitchFamily="34" charset="0"/>
                <a:cs typeface="Arial" panose="020B0604020202020204" pitchFamily="34" charset="0"/>
              </a:endParaRPr>
            </a:p>
          </p:txBody>
        </p:sp>
        <p:sp>
          <p:nvSpPr>
            <p:cNvPr id="4" name="_s1037"/>
            <p:cNvSpPr>
              <a:spLocks noChangeArrowheads="1"/>
            </p:cNvSpPr>
            <p:nvPr/>
          </p:nvSpPr>
          <p:spPr bwMode="auto">
            <a:xfrm>
              <a:off x="1926" y="3884"/>
              <a:ext cx="1073" cy="1553"/>
            </a:xfrm>
            <a:prstGeom prst="roundRect">
              <a:avLst>
                <a:gd name="adj" fmla="val 16667"/>
              </a:avLst>
            </a:prstGeom>
            <a:solidFill>
              <a:srgbClr val="FF00FF">
                <a:alpha val="50000"/>
              </a:srgbClr>
            </a:solidFill>
            <a:ln w="28575">
              <a:solidFill>
                <a:srgbClr val="FF00AD"/>
              </a:solidFill>
              <a:round/>
              <a:headEnd/>
              <a:tailEnd/>
            </a:ln>
          </p:spPr>
          <p:txBody>
            <a:bodyPr vert="horz" wrap="none" lIns="1714" tIns="857" rIns="1714" bIns="85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Lucida Sans" panose="020B0602030504020204" pitchFamily="34" charset="0"/>
                  <a:cs typeface="Arial" panose="020B0604020202020204" pitchFamily="34" charset="0"/>
                </a:rPr>
                <a:t>Γνώση </a:t>
              </a:r>
              <a:endPar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Lucida Sans" panose="020B0602030504020204" pitchFamily="34" charset="0"/>
                  <a:cs typeface="Arial" panose="020B0604020202020204" pitchFamily="34" charset="0"/>
                </a:rPr>
                <a:t>τ</a:t>
              </a:r>
              <a:r>
                <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ης</a:t>
              </a:r>
              <a:r>
                <a:rPr kumimoji="0" lang="el-GR" altLang="en-US" sz="1200" b="1" i="0" u="none" strike="noStrike" cap="none" normalizeH="0" baseline="0" smtClean="0">
                  <a:ln>
                    <a:noFill/>
                  </a:ln>
                  <a:solidFill>
                    <a:schemeClr val="tx1"/>
                  </a:solidFill>
                  <a:effectLst/>
                  <a:latin typeface="Lucida Sans" panose="020B0602030504020204" pitchFamily="34" charset="0"/>
                  <a:cs typeface="Arial" panose="020B0604020202020204" pitchFamily="34" charset="0"/>
                </a:rPr>
                <a:t> γνωστικ</a:t>
              </a:r>
              <a:r>
                <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ής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λειτουργίας</a:t>
              </a:r>
            </a:p>
          </p:txBody>
        </p:sp>
        <p:sp>
          <p:nvSpPr>
            <p:cNvPr id="5" name="_s1038"/>
            <p:cNvSpPr>
              <a:spLocks noChangeArrowheads="1"/>
            </p:cNvSpPr>
            <p:nvPr/>
          </p:nvSpPr>
          <p:spPr bwMode="auto">
            <a:xfrm>
              <a:off x="5409" y="3884"/>
              <a:ext cx="1073" cy="1553"/>
            </a:xfrm>
            <a:prstGeom prst="roundRect">
              <a:avLst>
                <a:gd name="adj" fmla="val 16667"/>
              </a:avLst>
            </a:prstGeom>
            <a:solidFill>
              <a:srgbClr val="FF00FF">
                <a:alpha val="50000"/>
              </a:srgbClr>
            </a:solidFill>
            <a:ln w="28575">
              <a:solidFill>
                <a:srgbClr val="FF00AD"/>
              </a:solidFill>
              <a:round/>
              <a:headEnd/>
              <a:tailEnd/>
            </a:ln>
          </p:spPr>
          <p:txBody>
            <a:bodyPr vert="horz" wrap="none" lIns="1714" tIns="857" rIns="1714" bIns="85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n-US" sz="1200" b="1" i="0" u="none" strike="noStrike" cap="none" normalizeH="0" baseline="0" dirty="0" smtClean="0">
                <a:ln>
                  <a:noFill/>
                </a:ln>
                <a:solidFill>
                  <a:schemeClr val="tx1"/>
                </a:solidFill>
                <a:effectLst/>
                <a:latin typeface="Lucida Sans" panose="020B0602030504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chemeClr val="tx1"/>
                  </a:solidFill>
                  <a:effectLst/>
                  <a:latin typeface="Lucida Sans" panose="020B0602030504020204" pitchFamily="34" charset="0"/>
                  <a:cs typeface="Arial" panose="020B0604020202020204" pitchFamily="34" charset="0"/>
                </a:rPr>
                <a:t>Ρύθμιση </a:t>
              </a:r>
              <a:endParaRPr kumimoji="0" lang="el-GR"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chemeClr val="tx1"/>
                  </a:solidFill>
                  <a:effectLst/>
                  <a:latin typeface="Lucida Sans" panose="020B0602030504020204" pitchFamily="34" charset="0"/>
                  <a:cs typeface="Arial" panose="020B0604020202020204" pitchFamily="34" charset="0"/>
                </a:rPr>
                <a:t>τ</a:t>
              </a:r>
              <a:r>
                <a:rPr kumimoji="0" lang="el-GR"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ης</a:t>
              </a:r>
              <a:r>
                <a:rPr kumimoji="0" lang="el-GR" altLang="en-US" sz="1200" b="1" i="0" u="none" strike="noStrike" cap="none" normalizeH="0" baseline="0" dirty="0" smtClean="0">
                  <a:ln>
                    <a:noFill/>
                  </a:ln>
                  <a:solidFill>
                    <a:schemeClr val="tx1"/>
                  </a:solidFill>
                  <a:effectLst/>
                  <a:latin typeface="Lucida Sans" panose="020B0602030504020204" pitchFamily="34" charset="0"/>
                  <a:cs typeface="Arial" panose="020B0604020202020204" pitchFamily="34" charset="0"/>
                </a:rPr>
                <a:t> γνωστικ</a:t>
              </a:r>
              <a:r>
                <a:rPr kumimoji="0" lang="el-GR"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ής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λειτουργίας</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n-US" sz="1200" b="1" i="0" u="none" strike="noStrike" cap="none" normalizeH="0" baseline="0" dirty="0" smtClean="0">
                <a:ln>
                  <a:noFill/>
                </a:ln>
                <a:solidFill>
                  <a:schemeClr val="tx1"/>
                </a:solidFill>
                <a:effectLst/>
                <a:latin typeface="Lucida Sans" panose="020B0602030504020204" pitchFamily="34" charset="0"/>
                <a:cs typeface="Arial" panose="020B0604020202020204" pitchFamily="34" charset="0"/>
              </a:endParaRPr>
            </a:p>
          </p:txBody>
        </p:sp>
        <p:sp>
          <p:nvSpPr>
            <p:cNvPr id="6" name="_s1039"/>
            <p:cNvSpPr>
              <a:spLocks noChangeArrowheads="1"/>
            </p:cNvSpPr>
            <p:nvPr/>
          </p:nvSpPr>
          <p:spPr bwMode="auto">
            <a:xfrm>
              <a:off x="810" y="5561"/>
              <a:ext cx="982" cy="642"/>
            </a:xfrm>
            <a:prstGeom prst="roundRect">
              <a:avLst>
                <a:gd name="adj" fmla="val 16667"/>
              </a:avLst>
            </a:prstGeom>
            <a:solidFill>
              <a:srgbClr val="01BD0A">
                <a:alpha val="50000"/>
              </a:srgbClr>
            </a:solidFill>
            <a:ln w="28575">
              <a:solidFill>
                <a:srgbClr val="01BD0A"/>
              </a:solidFill>
              <a:round/>
              <a:headEnd/>
              <a:tailEnd/>
            </a:ln>
          </p:spPr>
          <p:txBody>
            <a:bodyPr vert="horz" wrap="none" lIns="23338" tIns="857" rIns="1714" bIns="85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n-US" sz="800" b="0" i="0" u="none" strike="noStrike" cap="none" normalizeH="0" baseline="0" smtClean="0">
                <a:ln>
                  <a:noFill/>
                </a:ln>
                <a:solidFill>
                  <a:schemeClr val="tx1"/>
                </a:solidFill>
                <a:effectLst/>
                <a:latin typeface="Lucida Sans" panose="020B0602030504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900" b="0" i="0" u="none" strike="noStrike" cap="none" normalizeH="0" baseline="0" smtClean="0">
                  <a:ln>
                    <a:noFill/>
                  </a:ln>
                  <a:solidFill>
                    <a:schemeClr val="tx1"/>
                  </a:solidFill>
                  <a:effectLst/>
                  <a:latin typeface="Lucida Sans" panose="020B0602030504020204" pitchFamily="34" charset="0"/>
                  <a:cs typeface="Arial" panose="020B0604020202020204" pitchFamily="34" charset="0"/>
                </a:rPr>
                <a:t>Δηλωτική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900" b="0" i="0" u="none" strike="noStrike" cap="none" normalizeH="0" baseline="0" smtClean="0">
                  <a:ln>
                    <a:noFill/>
                  </a:ln>
                  <a:solidFill>
                    <a:schemeClr val="tx1"/>
                  </a:solidFill>
                  <a:effectLst/>
                  <a:latin typeface="Lucida Sans" panose="020B0602030504020204" pitchFamily="34" charset="0"/>
                  <a:cs typeface="Arial" panose="020B0604020202020204" pitchFamily="34" charset="0"/>
                </a:rPr>
                <a:t>γνώση</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n-US" sz="900" b="0" i="0" u="none" strike="noStrike" cap="none" normalizeH="0" baseline="0" smtClean="0">
                <a:ln>
                  <a:noFill/>
                </a:ln>
                <a:solidFill>
                  <a:schemeClr val="tx1"/>
                </a:solidFill>
                <a:effectLst/>
                <a:latin typeface="Lucida Sans" panose="020B0602030504020204" pitchFamily="34" charset="0"/>
                <a:cs typeface="Arial" panose="020B0604020202020204" pitchFamily="34" charset="0"/>
              </a:endParaRPr>
            </a:p>
          </p:txBody>
        </p:sp>
        <p:sp>
          <p:nvSpPr>
            <p:cNvPr id="7" name="_s1040"/>
            <p:cNvSpPr>
              <a:spLocks noChangeArrowheads="1"/>
            </p:cNvSpPr>
            <p:nvPr/>
          </p:nvSpPr>
          <p:spPr bwMode="auto">
            <a:xfrm>
              <a:off x="1971" y="5561"/>
              <a:ext cx="982" cy="642"/>
            </a:xfrm>
            <a:prstGeom prst="roundRect">
              <a:avLst>
                <a:gd name="adj" fmla="val 16667"/>
              </a:avLst>
            </a:prstGeom>
            <a:solidFill>
              <a:srgbClr val="01BD0A">
                <a:alpha val="50000"/>
              </a:srgbClr>
            </a:solidFill>
            <a:ln w="28575">
              <a:solidFill>
                <a:srgbClr val="01BD0A"/>
              </a:solidFill>
              <a:round/>
              <a:headEnd/>
              <a:tailEnd/>
            </a:ln>
          </p:spPr>
          <p:txBody>
            <a:bodyPr vert="horz" wrap="none" lIns="1714" tIns="857" rIns="1714" bIns="85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n-US" sz="800" b="0" i="0" u="none" strike="noStrike" cap="none" normalizeH="0" baseline="0" smtClean="0">
                <a:ln>
                  <a:noFill/>
                </a:ln>
                <a:solidFill>
                  <a:schemeClr val="tx1"/>
                </a:solidFill>
                <a:effectLst/>
                <a:latin typeface="Lucida Sans" panose="020B0602030504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900" b="0" i="0" u="none" strike="noStrike" cap="none" normalizeH="0" baseline="0" smtClean="0">
                  <a:ln>
                    <a:noFill/>
                  </a:ln>
                  <a:solidFill>
                    <a:schemeClr val="tx1"/>
                  </a:solidFill>
                  <a:effectLst/>
                  <a:latin typeface="Lucida Sans" panose="020B0602030504020204" pitchFamily="34" charset="0"/>
                  <a:cs typeface="Arial" panose="020B0604020202020204" pitchFamily="34" charset="0"/>
                </a:rPr>
                <a:t>Διαδικαστική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900" b="0" i="0" u="none" strike="noStrike" cap="none" normalizeH="0" baseline="0" smtClean="0">
                  <a:ln>
                    <a:noFill/>
                  </a:ln>
                  <a:solidFill>
                    <a:schemeClr val="tx1"/>
                  </a:solidFill>
                  <a:effectLst/>
                  <a:latin typeface="Lucida Sans" panose="020B0602030504020204" pitchFamily="34" charset="0"/>
                  <a:cs typeface="Arial" panose="020B0604020202020204" pitchFamily="34" charset="0"/>
                </a:rPr>
                <a:t>γνώση</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n-US" sz="900" b="0" i="0" u="none" strike="noStrike" cap="none" normalizeH="0" baseline="0" smtClean="0">
                <a:ln>
                  <a:noFill/>
                </a:ln>
                <a:solidFill>
                  <a:schemeClr val="tx1"/>
                </a:solidFill>
                <a:effectLst/>
                <a:latin typeface="Lucida Sans" panose="020B0602030504020204" pitchFamily="34" charset="0"/>
                <a:cs typeface="Arial" panose="020B0604020202020204" pitchFamily="34" charset="0"/>
              </a:endParaRPr>
            </a:p>
          </p:txBody>
        </p:sp>
        <p:sp>
          <p:nvSpPr>
            <p:cNvPr id="8" name="_s1041"/>
            <p:cNvSpPr>
              <a:spLocks noChangeArrowheads="1"/>
            </p:cNvSpPr>
            <p:nvPr/>
          </p:nvSpPr>
          <p:spPr bwMode="auto">
            <a:xfrm>
              <a:off x="3132" y="5561"/>
              <a:ext cx="982" cy="642"/>
            </a:xfrm>
            <a:prstGeom prst="roundRect">
              <a:avLst>
                <a:gd name="adj" fmla="val 16667"/>
              </a:avLst>
            </a:prstGeom>
            <a:solidFill>
              <a:srgbClr val="01BD0A">
                <a:alpha val="50000"/>
              </a:srgbClr>
            </a:solidFill>
            <a:ln w="28575">
              <a:solidFill>
                <a:srgbClr val="01BD0A"/>
              </a:solidFill>
              <a:round/>
              <a:headEnd/>
              <a:tailEnd/>
            </a:ln>
          </p:spPr>
          <p:txBody>
            <a:bodyPr vert="horz" wrap="none" lIns="1714" tIns="857" rIns="1714" bIns="85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n-US" sz="800" b="0" i="0" u="none" strike="noStrike" cap="none" normalizeH="0" baseline="0" smtClean="0">
                <a:ln>
                  <a:noFill/>
                </a:ln>
                <a:solidFill>
                  <a:schemeClr val="tx1"/>
                </a:solidFill>
                <a:effectLst/>
                <a:latin typeface="Lucida Sans" panose="020B0602030504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900" b="0" i="0" u="none" strike="noStrike" cap="none" normalizeH="0" baseline="0" smtClean="0">
                  <a:ln>
                    <a:noFill/>
                  </a:ln>
                  <a:solidFill>
                    <a:schemeClr val="tx1"/>
                  </a:solidFill>
                  <a:effectLst/>
                  <a:latin typeface="Lucida Sans" panose="020B0602030504020204" pitchFamily="34" charset="0"/>
                  <a:cs typeface="Arial" panose="020B0604020202020204" pitchFamily="34" charset="0"/>
                </a:rPr>
                <a:t>Περιστασιακή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900" b="0" i="0" u="none" strike="noStrike" cap="none" normalizeH="0" baseline="0" smtClean="0">
                  <a:ln>
                    <a:noFill/>
                  </a:ln>
                  <a:solidFill>
                    <a:schemeClr val="tx1"/>
                  </a:solidFill>
                  <a:effectLst/>
                  <a:latin typeface="Lucida Sans" panose="020B0602030504020204" pitchFamily="34" charset="0"/>
                  <a:cs typeface="Arial" panose="020B0604020202020204" pitchFamily="34" charset="0"/>
                </a:rPr>
                <a:t>γνώση</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n-US" sz="900" b="0" i="0" u="none" strike="noStrike" cap="none" normalizeH="0" baseline="0" smtClean="0">
                <a:ln>
                  <a:noFill/>
                </a:ln>
                <a:solidFill>
                  <a:schemeClr val="tx1"/>
                </a:solidFill>
                <a:effectLst/>
                <a:latin typeface="Lucida Sans" panose="020B0602030504020204" pitchFamily="34" charset="0"/>
                <a:cs typeface="Arial" panose="020B0604020202020204" pitchFamily="34" charset="0"/>
              </a:endParaRPr>
            </a:p>
          </p:txBody>
        </p:sp>
        <p:sp>
          <p:nvSpPr>
            <p:cNvPr id="9" name="_s1042"/>
            <p:cNvSpPr>
              <a:spLocks noChangeArrowheads="1"/>
            </p:cNvSpPr>
            <p:nvPr/>
          </p:nvSpPr>
          <p:spPr bwMode="auto">
            <a:xfrm>
              <a:off x="4293" y="5561"/>
              <a:ext cx="982" cy="642"/>
            </a:xfrm>
            <a:prstGeom prst="roundRect">
              <a:avLst>
                <a:gd name="adj" fmla="val 16667"/>
              </a:avLst>
            </a:prstGeom>
            <a:solidFill>
              <a:srgbClr val="01BD0A">
                <a:alpha val="50000"/>
              </a:srgbClr>
            </a:solidFill>
            <a:ln w="28575">
              <a:solidFill>
                <a:srgbClr val="01BD0A"/>
              </a:solidFill>
              <a:round/>
              <a:headEnd/>
              <a:tailEnd/>
            </a:ln>
          </p:spPr>
          <p:txBody>
            <a:bodyPr vert="horz" wrap="none" lIns="1714" tIns="857" rIns="1714" bIns="85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900" b="0" i="0" u="none" strike="noStrike" cap="none" normalizeH="0" baseline="0" smtClean="0">
                  <a:ln>
                    <a:noFill/>
                  </a:ln>
                  <a:solidFill>
                    <a:schemeClr val="tx1"/>
                  </a:solidFill>
                  <a:effectLst/>
                  <a:latin typeface="Lucida Sans" panose="020B0602030504020204" pitchFamily="34" charset="0"/>
                  <a:cs typeface="Arial" panose="020B0604020202020204" pitchFamily="34" charset="0"/>
                </a:rPr>
                <a:t>Σχεδιασμός</a:t>
              </a:r>
            </a:p>
          </p:txBody>
        </p:sp>
        <p:sp>
          <p:nvSpPr>
            <p:cNvPr id="10" name="_s1043"/>
            <p:cNvSpPr>
              <a:spLocks noChangeArrowheads="1"/>
            </p:cNvSpPr>
            <p:nvPr/>
          </p:nvSpPr>
          <p:spPr bwMode="auto">
            <a:xfrm>
              <a:off x="6615" y="5561"/>
              <a:ext cx="982" cy="642"/>
            </a:xfrm>
            <a:prstGeom prst="roundRect">
              <a:avLst>
                <a:gd name="adj" fmla="val 16667"/>
              </a:avLst>
            </a:prstGeom>
            <a:solidFill>
              <a:srgbClr val="01BD0A">
                <a:alpha val="50000"/>
              </a:srgbClr>
            </a:solidFill>
            <a:ln w="28575">
              <a:solidFill>
                <a:srgbClr val="01BD0A"/>
              </a:solidFill>
              <a:round/>
              <a:headEnd/>
              <a:tailEnd/>
            </a:ln>
          </p:spPr>
          <p:txBody>
            <a:bodyPr vert="horz" wrap="none" lIns="1714" tIns="857" rIns="1714" bIns="85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900" b="0" i="0" u="none" strike="noStrike" cap="none" normalizeH="0" baseline="0" dirty="0" smtClean="0">
                  <a:ln>
                    <a:noFill/>
                  </a:ln>
                  <a:solidFill>
                    <a:schemeClr val="tx1"/>
                  </a:solidFill>
                  <a:effectLst/>
                  <a:latin typeface="Lucida Sans" panose="020B0602030504020204" pitchFamily="34" charset="0"/>
                  <a:cs typeface="Arial" panose="020B0604020202020204" pitchFamily="34" charset="0"/>
                </a:rPr>
                <a:t>Αξιολόγηση</a:t>
              </a:r>
            </a:p>
          </p:txBody>
        </p:sp>
        <p:sp>
          <p:nvSpPr>
            <p:cNvPr id="11" name="_s1044"/>
            <p:cNvSpPr>
              <a:spLocks noChangeArrowheads="1"/>
            </p:cNvSpPr>
            <p:nvPr/>
          </p:nvSpPr>
          <p:spPr bwMode="auto">
            <a:xfrm>
              <a:off x="5454" y="5561"/>
              <a:ext cx="982" cy="642"/>
            </a:xfrm>
            <a:prstGeom prst="roundRect">
              <a:avLst>
                <a:gd name="adj" fmla="val 16667"/>
              </a:avLst>
            </a:prstGeom>
            <a:solidFill>
              <a:srgbClr val="01BD0A">
                <a:alpha val="50000"/>
              </a:srgbClr>
            </a:solidFill>
            <a:ln w="28575">
              <a:solidFill>
                <a:srgbClr val="01BD0A"/>
              </a:solidFill>
              <a:round/>
              <a:headEnd/>
              <a:tailEnd/>
            </a:ln>
          </p:spPr>
          <p:txBody>
            <a:bodyPr vert="horz" wrap="none" lIns="2066" tIns="1034" rIns="2066" bIns="103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900" b="0" i="0" u="none" strike="noStrike" cap="none" normalizeH="0" baseline="0" smtClean="0">
                  <a:ln>
                    <a:noFill/>
                  </a:ln>
                  <a:solidFill>
                    <a:schemeClr val="tx1"/>
                  </a:solidFill>
                  <a:effectLst/>
                  <a:latin typeface="Lucida Sans" panose="020B0602030504020204" pitchFamily="34" charset="0"/>
                  <a:cs typeface="Arial" panose="020B0604020202020204" pitchFamily="34" charset="0"/>
                </a:rPr>
                <a:t>Παρακολούθηση</a:t>
              </a:r>
            </a:p>
          </p:txBody>
        </p:sp>
      </p:grpSp>
    </p:spTree>
    <p:extLst>
      <p:ext uri="{BB962C8B-B14F-4D97-AF65-F5344CB8AC3E}">
        <p14:creationId xmlns:p14="http://schemas.microsoft.com/office/powerpoint/2010/main" val="241131723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1202</Words>
  <Application>Microsoft Office PowerPoint</Application>
  <PresentationFormat>On-screen Show (4:3)</PresentationFormat>
  <Paragraphs>224</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ＭＳ Ｐゴシック</vt:lpstr>
      <vt:lpstr>宋体</vt:lpstr>
      <vt:lpstr>Arial</vt:lpstr>
      <vt:lpstr>Calibri</vt:lpstr>
      <vt:lpstr>Lucida Sans</vt:lpstr>
      <vt:lpstr>Wingdings</vt:lpstr>
      <vt:lpstr>Θέμα του Office</vt:lpstr>
      <vt:lpstr>Παιδαγωγική ή Εκπαίδευση ΙΙ</vt:lpstr>
      <vt:lpstr>Metacognition   Cogito ergo sum R. Descartes </vt:lpstr>
      <vt:lpstr>Τα περιεχόμενα</vt:lpstr>
      <vt:lpstr>Λέξεις-κλειδιά</vt:lpstr>
      <vt:lpstr>Η έννοια</vt:lpstr>
      <vt:lpstr>Μεταγνώση </vt:lpstr>
      <vt:lpstr>Γνώση της γνωστικής λειτουργίας</vt:lpstr>
      <vt:lpstr>Ρύθμιση της γνωστικής λειτουργίας</vt:lpstr>
      <vt:lpstr>Σχηματικά</vt:lpstr>
      <vt:lpstr>Ενίσχυση της γενικής μεταγνωστικής επίγνωσης</vt:lpstr>
      <vt:lpstr>Ενίσχυση της γενικής μεταγνωστικής επίγνωσης, 2</vt:lpstr>
      <vt:lpstr>SEM (Strategy Evaluation Matrix)</vt:lpstr>
      <vt:lpstr>RC (Regulatory Checklist)</vt:lpstr>
      <vt:lpstr>Υποστηρικτικά Κοινωνικά Περιβάλλοντα</vt:lpstr>
      <vt:lpstr> Συμπεράσματα </vt:lpstr>
      <vt:lpstr>Συμπεράσματα, 2</vt:lpstr>
      <vt:lpstr>Συμπεράσματα, 3</vt:lpstr>
      <vt:lpstr>Συμπεράσματα, 4</vt:lpstr>
      <vt:lpstr>Αναφορές</vt:lpstr>
      <vt:lpstr>     Μεταγνώση να σ’ είχα πρώτα </vt:lpstr>
      <vt:lpstr>Τέλος ενότητας </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Παιδαγωγική ή Εκπαίδευση ΙΙ</dc:title>
  <dc:creator>Zaxaroula Smyrneou</dc:creator>
  <dc:description>Revised as open courseware, Katerina Garga. 2014
Templates noc.uoa.gr for opencourses.uoa.gr</dc:description>
  <cp:lastModifiedBy>Costas</cp:lastModifiedBy>
  <cp:revision>220</cp:revision>
  <dcterms:created xsi:type="dcterms:W3CDTF">2012-09-06T09:03:05Z</dcterms:created>
  <dcterms:modified xsi:type="dcterms:W3CDTF">2015-01-16T12:02:41Z</dcterms:modified>
</cp:coreProperties>
</file>