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5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9" r:id="rId51"/>
    <p:sldId id="360" r:id="rId52"/>
    <p:sldId id="361" r:id="rId53"/>
    <p:sldId id="299" r:id="rId54"/>
    <p:sldId id="292" r:id="rId55"/>
    <p:sldId id="291" r:id="rId56"/>
    <p:sldId id="294" r:id="rId57"/>
    <p:sldId id="293" r:id="rId58"/>
    <p:sldId id="300" r:id="rId5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58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9"/>
            <p14:sldId id="360"/>
            <p14:sldId id="361"/>
            <p14:sldId id="299"/>
            <p14:sldId id="292"/>
            <p14:sldId id="291"/>
            <p14:sldId id="294"/>
          </p14:sldIdLst>
        </p14:section>
        <p14:section name="Σημειώματα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1" d="100"/>
          <a:sy n="81" d="100"/>
        </p:scale>
        <p:origin x="9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E0F2-B030-4A2D-A39B-7127543A02AC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3AAF8-F44D-4968-BF07-BC8DCCD37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7965B03-E42A-42A4-A5F9-660EABFE18ED}" type="slidenum">
              <a:rPr lang="el-GR" altLang="en-US" sz="1200"/>
              <a:pPr eaLnBrk="1" hangingPunct="1"/>
              <a:t>10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89143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EE7D406-88AE-44E8-9958-A6F7BCF92226}" type="slidenum">
              <a:rPr lang="el-GR" altLang="en-US" sz="1200"/>
              <a:pPr eaLnBrk="1" hangingPunct="1"/>
              <a:t>11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849814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E16A2FE-7C76-4A57-9D53-C94BD77787AA}" type="slidenum">
              <a:rPr lang="el-GR" altLang="en-US" sz="1200"/>
              <a:pPr eaLnBrk="1" hangingPunct="1"/>
              <a:t>12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380467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AD11C9B-94CB-4B65-82B1-CD85F947D390}" type="slidenum">
              <a:rPr lang="el-GR" altLang="en-US" sz="1200"/>
              <a:pPr eaLnBrk="1" hangingPunct="1"/>
              <a:t>13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619669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6792644-93FC-4148-BC0E-E976CCC172A7}" type="slidenum">
              <a:rPr lang="el-GR" altLang="en-US" sz="1200"/>
              <a:pPr eaLnBrk="1" hangingPunct="1"/>
              <a:t>14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988448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34DC991-5A0D-4DE8-8B19-59211E886D0D}" type="slidenum">
              <a:rPr lang="el-GR" altLang="en-US" sz="1200"/>
              <a:pPr eaLnBrk="1" hangingPunct="1"/>
              <a:t>15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553812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4DAF565-C8CC-41AA-B505-377E42109CFF}" type="slidenum">
              <a:rPr lang="el-GR" altLang="en-US" sz="1200"/>
              <a:pPr eaLnBrk="1" hangingPunct="1"/>
              <a:t>16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3758258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8410D03-7DD8-4544-8392-761633F2B7F7}" type="slidenum">
              <a:rPr lang="el-GR" altLang="en-US" sz="1200"/>
              <a:pPr eaLnBrk="1" hangingPunct="1"/>
              <a:t>17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2738656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C18C246-12F4-4F64-9368-1602065A073B}" type="slidenum">
              <a:rPr lang="el-GR" altLang="en-US" sz="1200"/>
              <a:pPr eaLnBrk="1" hangingPunct="1"/>
              <a:t>18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3014259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9565E98-FE15-405D-85A6-36892E1E1C7F}" type="slidenum">
              <a:rPr lang="el-GR" altLang="en-US" sz="1200"/>
              <a:pPr eaLnBrk="1" hangingPunct="1"/>
              <a:t>19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225024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25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D6159D8-2668-442F-9976-6321D54A2EE3}" type="slidenum">
              <a:rPr lang="el-GR" altLang="en-US" sz="1200"/>
              <a:pPr eaLnBrk="1" hangingPunct="1"/>
              <a:t>20</a:t>
            </a:fld>
            <a:endParaRPr lang="el-GR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05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BB1C98C-CA96-482A-84C4-40E4DF634323}" type="slidenum">
              <a:rPr lang="el-GR" altLang="en-US" sz="1200"/>
              <a:pPr eaLnBrk="1" hangingPunct="1"/>
              <a:t>21</a:t>
            </a:fld>
            <a:endParaRPr lang="el-GR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08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8E33E50-5528-45FC-87FF-AB2D9F2992FC}" type="slidenum">
              <a:rPr lang="el-GR" altLang="en-US" sz="1200"/>
              <a:pPr eaLnBrk="1" hangingPunct="1"/>
              <a:t>22</a:t>
            </a:fld>
            <a:endParaRPr lang="el-GR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26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7A7102E-757D-4E0C-ACB4-F3374AD91528}" type="slidenum">
              <a:rPr lang="el-GR" altLang="en-US" sz="1200"/>
              <a:pPr eaLnBrk="1" hangingPunct="1"/>
              <a:t>23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2873428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7425772-D4DB-49E9-A972-6E87A1E52F7C}" type="slidenum">
              <a:rPr lang="el-GR" altLang="en-US" sz="1200"/>
              <a:pPr eaLnBrk="1" hangingPunct="1"/>
              <a:t>24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283397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8C87425-896B-4AEC-899E-E0993958FD76}" type="slidenum">
              <a:rPr lang="el-GR" altLang="en-US" sz="1200"/>
              <a:pPr eaLnBrk="1" hangingPunct="1"/>
              <a:t>25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673677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F5C2E63-3E69-4C80-A4F0-189C6C942FD3}" type="slidenum">
              <a:rPr lang="el-GR" altLang="en-US" sz="1200"/>
              <a:pPr eaLnBrk="1" hangingPunct="1"/>
              <a:t>26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222911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0D59351-A4C5-483E-B280-AB7CE30197DB}" type="slidenum">
              <a:rPr lang="el-GR" altLang="en-US" sz="1200"/>
              <a:pPr eaLnBrk="1" hangingPunct="1"/>
              <a:t>27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970841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DC59A2F-379B-486B-BC4F-7FDF5A735DCA}" type="slidenum">
              <a:rPr lang="el-GR" altLang="en-US" sz="1200"/>
              <a:pPr eaLnBrk="1" hangingPunct="1"/>
              <a:t>28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2987018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03EFD5B-B408-481D-AD94-181C86F82335}" type="slidenum">
              <a:rPr lang="el-GR" altLang="en-US" sz="1200"/>
              <a:pPr eaLnBrk="1" hangingPunct="1"/>
              <a:t>29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217673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6C53C62-E13F-4F12-AA67-F7F0AAA1619A}" type="slidenum">
              <a:rPr lang="el-GR" altLang="en-US" sz="1200"/>
              <a:pPr eaLnBrk="1" hangingPunct="1"/>
              <a:t>3</a:t>
            </a:fld>
            <a:endParaRPr lang="el-GR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65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6E1B103-45A8-4992-BD2D-D32B88D43232}" type="slidenum">
              <a:rPr lang="el-GR" altLang="en-US" sz="1200"/>
              <a:pPr eaLnBrk="1" hangingPunct="1"/>
              <a:t>30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3833722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7FCAF1C-68CE-4808-AB42-628B5AB50E41}" type="slidenum">
              <a:rPr lang="el-GR" altLang="en-US" sz="1200"/>
              <a:pPr eaLnBrk="1" hangingPunct="1"/>
              <a:t>31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218578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F9F6EA5-3A1F-466E-B3C1-D562C3FC1671}" type="slidenum">
              <a:rPr lang="el-GR" altLang="en-US" sz="1200"/>
              <a:pPr eaLnBrk="1" hangingPunct="1"/>
              <a:t>32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841166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C455A2F-08F7-47E9-A14E-161E8C5CE373}" type="slidenum">
              <a:rPr lang="el-GR" altLang="en-US" sz="1200"/>
              <a:pPr eaLnBrk="1" hangingPunct="1"/>
              <a:t>33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744464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BCD784D-833D-46C9-9EBD-90A7CFAACD34}" type="slidenum">
              <a:rPr lang="el-GR" altLang="en-US" sz="1200"/>
              <a:pPr eaLnBrk="1" hangingPunct="1"/>
              <a:t>34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7422347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2B4A71B-0520-4B78-8C98-05664AEBA8C9}" type="slidenum">
              <a:rPr lang="el-GR" altLang="en-US" sz="1200"/>
              <a:pPr eaLnBrk="1" hangingPunct="1"/>
              <a:t>35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3804620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4A1609E-B3F4-4B84-9CBD-92981DE32F9A}" type="slidenum">
              <a:rPr lang="el-GR" altLang="en-US" sz="1200"/>
              <a:pPr eaLnBrk="1" hangingPunct="1"/>
              <a:t>36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39552876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51455C2-7CA1-4F18-87A3-F841D7D0ADE9}" type="slidenum">
              <a:rPr lang="el-GR" altLang="en-US" sz="1200"/>
              <a:pPr eaLnBrk="1" hangingPunct="1"/>
              <a:t>37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31880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68B912A-B1DA-4E68-BC0F-62E69B9DE684}" type="slidenum">
              <a:rPr lang="el-GR" altLang="en-US" sz="1200"/>
              <a:pPr eaLnBrk="1" hangingPunct="1"/>
              <a:t>38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316984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3C8965F-49D2-499E-9B3C-C284925B6658}" type="slidenum">
              <a:rPr lang="el-GR" altLang="en-US" sz="1200"/>
              <a:pPr eaLnBrk="1" hangingPunct="1"/>
              <a:t>39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35887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4BFCCB2-B29B-41B8-A50B-880984054C3A}" type="slidenum">
              <a:rPr lang="el-GR" altLang="en-US" sz="1200"/>
              <a:pPr eaLnBrk="1" hangingPunct="1"/>
              <a:t>4</a:t>
            </a:fld>
            <a:endParaRPr lang="el-GR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46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FCCAD0C-2950-45D1-B74D-AFDB59F991DC}" type="slidenum">
              <a:rPr lang="el-GR" altLang="en-US" sz="1200"/>
              <a:pPr eaLnBrk="1" hangingPunct="1"/>
              <a:t>40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41120960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5CD40D5-CD8B-4836-8D60-7FB12FF35AB5}" type="slidenum">
              <a:rPr lang="el-GR" altLang="en-US" sz="1200"/>
              <a:pPr eaLnBrk="1" hangingPunct="1"/>
              <a:t>41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40539359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944E845-9C02-4A96-BFA8-C1146FED06A8}" type="slidenum">
              <a:rPr lang="el-GR" altLang="en-US" sz="1200"/>
              <a:pPr eaLnBrk="1" hangingPunct="1"/>
              <a:t>42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40918601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7C9DD32-DC78-473C-B8FA-A44028DCC4E6}" type="slidenum">
              <a:rPr lang="el-GR" altLang="en-US" sz="1200"/>
              <a:pPr eaLnBrk="1" hangingPunct="1"/>
              <a:t>43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3776462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780B7F9-EB5B-4227-B23D-484516497D69}" type="slidenum">
              <a:rPr lang="el-GR" altLang="en-US" sz="1200"/>
              <a:pPr eaLnBrk="1" hangingPunct="1"/>
              <a:t>44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2750836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2AF4B98-B0A8-4EFC-95B7-A569A256E952}" type="slidenum">
              <a:rPr lang="el-GR" altLang="en-US" sz="1200"/>
              <a:pPr eaLnBrk="1" hangingPunct="1"/>
              <a:t>45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9427187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420B8F3-EDAD-4646-A914-2E6351C2CC98}" type="slidenum">
              <a:rPr lang="el-GR" altLang="en-US" sz="1200"/>
              <a:pPr eaLnBrk="1" hangingPunct="1"/>
              <a:t>46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25213339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B08A8D4-C5F3-4096-9352-2F42F7646A2A}" type="slidenum">
              <a:rPr lang="el-GR" altLang="en-US" sz="1200"/>
              <a:pPr eaLnBrk="1" hangingPunct="1"/>
              <a:t>47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13451740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1FD961E-9D79-4056-A522-96C123F35D0F}" type="slidenum">
              <a:rPr lang="el-GR" altLang="en-US" sz="1200"/>
              <a:pPr eaLnBrk="1" hangingPunct="1"/>
              <a:t>48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34682810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E6EB269-93CB-470C-B488-3EF5FD76EC08}" type="slidenum">
              <a:rPr lang="el-GR" altLang="en-US" sz="1200"/>
              <a:pPr eaLnBrk="1" hangingPunct="1"/>
              <a:t>49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202084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751FB6A-4D91-4E01-8A03-56F069B06A3E}" type="slidenum">
              <a:rPr lang="el-GR" altLang="en-US" sz="1200"/>
              <a:pPr eaLnBrk="1" hangingPunct="1"/>
              <a:t>5</a:t>
            </a:fld>
            <a:endParaRPr lang="el-GR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474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9353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40371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921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E6E59BA-2944-4BB9-A38C-5C3B6A1EFE42}" type="slidenum">
              <a:rPr lang="el-GR" altLang="en-US" sz="1200"/>
              <a:pPr eaLnBrk="1" hangingPunct="1"/>
              <a:t>6</a:t>
            </a:fld>
            <a:endParaRPr lang="el-GR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77C30DC-D5A0-4A01-83CE-BD0B95AA253B}" type="slidenum">
              <a:rPr lang="el-GR" altLang="en-US" sz="1200"/>
              <a:pPr eaLnBrk="1" hangingPunct="1"/>
              <a:t>7</a:t>
            </a:fld>
            <a:endParaRPr lang="el-GR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95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790970B-7EBC-4080-8726-23DB5119135E}" type="slidenum">
              <a:rPr lang="el-GR" altLang="en-US" sz="1200"/>
              <a:pPr eaLnBrk="1" hangingPunct="1"/>
              <a:t>8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978840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14D724E-8FB6-4EEC-B27D-6FBA156FC4F4}" type="slidenum">
              <a:rPr lang="el-GR" altLang="en-US" sz="1200"/>
              <a:pPr eaLnBrk="1" hangingPunct="1"/>
              <a:t>9</a:t>
            </a:fld>
            <a:endParaRPr lang="el-GR" altLang="en-US" sz="1200"/>
          </a:p>
        </p:txBody>
      </p:sp>
    </p:spTree>
    <p:extLst>
      <p:ext uri="{BB962C8B-B14F-4D97-AF65-F5344CB8AC3E}">
        <p14:creationId xmlns:p14="http://schemas.microsoft.com/office/powerpoint/2010/main" val="330771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Διδακτική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μάθηση και διδασκαλία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502D77D-F231-4C3B-8F8A-09C3187094A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7819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Διδακτική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μάθηση και διδασκαλία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Διδακτική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μάθηση και διδασκαλία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Διδακτική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μάθηση και διδασκαλία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Διδακτική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μάθηση και διδασκαλία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Διδακτική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μάθηση και διδασκαλία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Διδακτική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μάθηση και διδασκαλία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._F._Skinn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Παιδαγωγική ή Εκπαίδευση ΙΙ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</a:p>
          <a:p>
            <a:r>
              <a:rPr lang="el-GR" sz="2800" dirty="0" smtClean="0">
                <a:latin typeface="+mj-lt"/>
                <a:ea typeface="+mj-ea"/>
                <a:cs typeface="+mj-cs"/>
              </a:rPr>
              <a:t>Διδακτική μάθηση και διδασκαλία</a:t>
            </a:r>
          </a:p>
          <a:p>
            <a:endParaRPr lang="el-GR" sz="2800" dirty="0" smtClean="0"/>
          </a:p>
          <a:p>
            <a:r>
              <a:rPr lang="el-GR" sz="2800" dirty="0" err="1" smtClean="0"/>
              <a:t>Ζαχαρούλα</a:t>
            </a:r>
            <a:r>
              <a:rPr lang="el-GR" sz="2800" dirty="0" smtClean="0"/>
              <a:t> Σμυρναίου</a:t>
            </a:r>
          </a:p>
          <a:p>
            <a:r>
              <a:rPr lang="el-GR" sz="2800" dirty="0" smtClean="0"/>
              <a:t>Σχολή: Φιλοσοφική </a:t>
            </a:r>
          </a:p>
          <a:p>
            <a:r>
              <a:rPr lang="el-GR" sz="2800" dirty="0" smtClean="0"/>
              <a:t>Τμήμα: Φιλοσοφίας Παιδαγωγικής Ψυχολογίας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altLang="en-US"/>
              <a:t>Ο συμπεριφορισμός στην εκπαίδευση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n-US" dirty="0" smtClean="0"/>
              <a:t>Βασικός εκπρόσωπος: </a:t>
            </a:r>
            <a:r>
              <a:rPr lang="fr-FR" altLang="en-US" dirty="0" smtClean="0"/>
              <a:t>B</a:t>
            </a:r>
            <a:r>
              <a:rPr lang="en-US" altLang="en-US" dirty="0" smtClean="0"/>
              <a:t>.F. Skinner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hlinkClick r:id="rId3"/>
              </a:rPr>
              <a:t>http://en.wikipedia.org/wiki/B._F._Skinner</a:t>
            </a:r>
            <a:endParaRPr lang="el-GR" altLang="en-US" sz="2000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1000" y="3048000"/>
            <a:ext cx="48768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l-GR" altLang="en-US" sz="2800" dirty="0">
                <a:latin typeface="+mj-lt"/>
              </a:rPr>
              <a:t>Με εφαρμογή την Προγραμματισμένη Διδασκαλία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l-GR" altLang="en-US" sz="2800" dirty="0" smtClean="0">
                <a:latin typeface="+mj-lt"/>
              </a:rPr>
              <a:t>και </a:t>
            </a:r>
            <a:r>
              <a:rPr lang="el-GR" altLang="en-US" sz="2800" dirty="0">
                <a:latin typeface="+mj-lt"/>
              </a:rPr>
              <a:t>τη διδασκαλία με τη </a:t>
            </a:r>
            <a:r>
              <a:rPr lang="el-GR" altLang="en-US" sz="2800" dirty="0" smtClean="0">
                <a:latin typeface="+mj-lt"/>
              </a:rPr>
              <a:t>βοήθεια υπολογιστή</a:t>
            </a:r>
            <a:endParaRPr lang="el-GR" altLang="en-US" sz="28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l-GR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86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 dirty="0" err="1"/>
              <a:t>Γι</a:t>
            </a:r>
            <a:r>
              <a:rPr lang="en-US" altLang="en-US" dirty="0"/>
              <a:t>α τους συμπεριφοριστές </a:t>
            </a:r>
            <a:endParaRPr lang="el-GR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dirty="0" smtClean="0"/>
              <a:t>Δ</a:t>
            </a:r>
            <a:r>
              <a:rPr lang="en-US" altLang="en-US" dirty="0" err="1" smtClean="0"/>
              <a:t>εν</a:t>
            </a:r>
            <a:r>
              <a:rPr lang="en-US" altLang="en-US" dirty="0" smtClean="0"/>
              <a:t> υπ</a:t>
            </a:r>
            <a:r>
              <a:rPr lang="en-US" altLang="en-US" dirty="0" err="1" smtClean="0"/>
              <a:t>άρχει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δυν</a:t>
            </a:r>
            <a:r>
              <a:rPr lang="en-US" altLang="en-US" dirty="0" smtClean="0"/>
              <a:t>ατότητα πρόσβασης στις νοητικές καταστάσεις των υποκειμένων </a:t>
            </a:r>
            <a:endParaRPr lang="el-GR" altLang="en-US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dirty="0" smtClean="0"/>
              <a:t>Τ</a:t>
            </a:r>
            <a:r>
              <a:rPr lang="en-US" altLang="en-US" dirty="0" smtClean="0"/>
              <a:t>α «π</a:t>
            </a:r>
            <a:r>
              <a:rPr lang="en-US" altLang="en-US" dirty="0" err="1" smtClean="0"/>
              <a:t>ιστεύω</a:t>
            </a:r>
            <a:r>
              <a:rPr lang="en-US" altLang="en-US" dirty="0" smtClean="0"/>
              <a:t>» </a:t>
            </a:r>
            <a:r>
              <a:rPr lang="en-US" altLang="en-US" dirty="0" err="1" smtClean="0"/>
              <a:t>τους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οι</a:t>
            </a:r>
            <a:r>
              <a:rPr lang="en-US" altLang="en-US" dirty="0" smtClean="0"/>
              <a:t> π</a:t>
            </a:r>
            <a:r>
              <a:rPr lang="en-US" altLang="en-US" dirty="0" err="1" smtClean="0"/>
              <a:t>ροσδοκίες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τους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οι</a:t>
            </a:r>
            <a:r>
              <a:rPr lang="en-US" altLang="en-US" dirty="0" smtClean="0"/>
              <a:t> π</a:t>
            </a:r>
            <a:r>
              <a:rPr lang="en-US" altLang="en-US" dirty="0" err="1" smtClean="0"/>
              <a:t>ροθέσεις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τους</a:t>
            </a:r>
            <a:r>
              <a:rPr lang="en-US" altLang="en-US" dirty="0" smtClean="0"/>
              <a:t> όπ</a:t>
            </a:r>
            <a:r>
              <a:rPr lang="en-US" altLang="en-US" dirty="0" err="1" smtClean="0"/>
              <a:t>ως</a:t>
            </a:r>
            <a:r>
              <a:rPr lang="en-US" altLang="en-US" dirty="0" smtClean="0"/>
              <a:t> και τα </a:t>
            </a:r>
            <a:r>
              <a:rPr lang="en-US" altLang="en-US" dirty="0" err="1" smtClean="0"/>
              <a:t>κίνητρά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τους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δεν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είν</a:t>
            </a:r>
            <a:r>
              <a:rPr lang="en-US" altLang="en-US" dirty="0" smtClean="0"/>
              <a:t>αι προσβάσιμα</a:t>
            </a:r>
            <a:endParaRPr lang="el-GR" altLang="en-US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dirty="0" smtClean="0"/>
              <a:t>Τ</a:t>
            </a:r>
            <a:r>
              <a:rPr lang="en-US" altLang="en-US" dirty="0" smtClean="0"/>
              <a:t>ο </a:t>
            </a:r>
            <a:r>
              <a:rPr lang="en-US" altLang="en-US" dirty="0" err="1" smtClean="0"/>
              <a:t>μόνο</a:t>
            </a:r>
            <a:r>
              <a:rPr lang="en-US" altLang="en-US" dirty="0" smtClean="0"/>
              <a:t> π</a:t>
            </a:r>
            <a:r>
              <a:rPr lang="en-US" altLang="en-US" dirty="0" err="1" smtClean="0"/>
              <a:t>ου</a:t>
            </a:r>
            <a:r>
              <a:rPr lang="en-US" altLang="en-US" dirty="0" smtClean="0"/>
              <a:t> π</a:t>
            </a:r>
            <a:r>
              <a:rPr lang="en-US" altLang="en-US" dirty="0" err="1" smtClean="0"/>
              <a:t>ροέχει</a:t>
            </a:r>
            <a:r>
              <a:rPr lang="en-US" altLang="en-US" dirty="0" smtClean="0"/>
              <a:t> να </a:t>
            </a:r>
            <a:r>
              <a:rPr lang="en-US" altLang="en-US" dirty="0" err="1" smtClean="0"/>
              <a:t>γίνει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είν</a:t>
            </a:r>
            <a:r>
              <a:rPr lang="en-US" altLang="en-US" dirty="0" smtClean="0"/>
              <a:t>αι η περιγραφή της συμπεριφοράς και όχι η εξήγησή της.</a:t>
            </a:r>
            <a:r>
              <a:rPr lang="en-US" altLang="en-US" b="1" dirty="0" smtClean="0"/>
              <a:t> </a:t>
            </a:r>
            <a:endParaRPr lang="el-GR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831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altLang="en-US" dirty="0"/>
              <a:t>Γ</a:t>
            </a:r>
            <a:r>
              <a:rPr lang="en-US" altLang="en-US" dirty="0" err="1"/>
              <a:t>ενικοί</a:t>
            </a:r>
            <a:r>
              <a:rPr lang="en-US" altLang="en-US" dirty="0"/>
              <a:t> </a:t>
            </a:r>
            <a:r>
              <a:rPr lang="en-US" altLang="en-US" dirty="0" err="1"/>
              <a:t>νόμοι</a:t>
            </a:r>
            <a:r>
              <a:rPr lang="en-US" altLang="en-US" dirty="0"/>
              <a:t> </a:t>
            </a:r>
            <a:r>
              <a:rPr lang="el-GR" altLang="en-US" dirty="0"/>
              <a:t>σ</a:t>
            </a:r>
            <a:r>
              <a:rPr lang="en-US" altLang="en-US" dirty="0" err="1"/>
              <a:t>την</a:t>
            </a:r>
            <a:r>
              <a:rPr lang="en-US" altLang="en-US" dirty="0"/>
              <a:t> </a:t>
            </a:r>
            <a:r>
              <a:rPr lang="el-GR" altLang="en-US" dirty="0"/>
              <a:t/>
            </a:r>
            <a:br>
              <a:rPr lang="el-GR" altLang="en-US" dirty="0"/>
            </a:br>
            <a:r>
              <a:rPr lang="en-US" altLang="en-US" dirty="0"/>
              <a:t>α</a:t>
            </a:r>
            <a:r>
              <a:rPr lang="en-US" altLang="en-US" dirty="0" err="1"/>
              <a:t>νθρώ</a:t>
            </a:r>
            <a:r>
              <a:rPr lang="en-US" altLang="en-US" dirty="0"/>
              <a:t>πινη συμπεριφορά </a:t>
            </a:r>
            <a:endParaRPr lang="el-GR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Μπορούμε </a:t>
            </a:r>
            <a:r>
              <a:rPr lang="el-GR" altLang="en-US" dirty="0" smtClean="0"/>
              <a:t>να </a:t>
            </a:r>
            <a:r>
              <a:rPr lang="en-US" altLang="en-US" dirty="0" err="1" smtClean="0"/>
              <a:t>συσχετίσουμε</a:t>
            </a:r>
            <a:r>
              <a:rPr lang="en-US" altLang="en-US" dirty="0" smtClean="0"/>
              <a:t> </a:t>
            </a:r>
            <a:r>
              <a:rPr lang="en-US" altLang="en-US" dirty="0" smtClean="0"/>
              <a:t>τα </a:t>
            </a:r>
            <a:r>
              <a:rPr lang="en-US" altLang="en-US" dirty="0" err="1" smtClean="0"/>
              <a:t>φυσικά</a:t>
            </a:r>
            <a:r>
              <a:rPr lang="en-US" altLang="en-US" dirty="0" smtClean="0"/>
              <a:t> χαρα</a:t>
            </a:r>
            <a:r>
              <a:rPr lang="en-US" altLang="en-US" dirty="0" err="1" smtClean="0"/>
              <a:t>κτηριστικά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των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ερεθισμάτων</a:t>
            </a:r>
            <a:r>
              <a:rPr lang="en-US" altLang="en-US" dirty="0" smtClean="0"/>
              <a:t> π</a:t>
            </a:r>
            <a:r>
              <a:rPr lang="en-US" altLang="en-US" dirty="0" err="1" smtClean="0"/>
              <a:t>ου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δέχετ</a:t>
            </a:r>
            <a:r>
              <a:rPr lang="en-US" altLang="en-US" dirty="0" smtClean="0"/>
              <a:t>αι το υποκείμενο με τα φυσικά χαρακτηριστικά της συμπεριφοράς του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(</a:t>
            </a:r>
            <a:r>
              <a:rPr lang="el-GR" altLang="en-US" dirty="0" smtClean="0"/>
              <a:t>Μ</a:t>
            </a:r>
            <a:r>
              <a:rPr lang="en-US" altLang="en-US" dirty="0" err="1" smtClean="0"/>
              <a:t>οντέλο</a:t>
            </a:r>
            <a:r>
              <a:rPr lang="en-US" altLang="en-US" dirty="0" smtClean="0"/>
              <a:t> S-R Stimuli - Response)</a:t>
            </a:r>
          </a:p>
        </p:txBody>
      </p:sp>
    </p:spTree>
    <p:extLst>
      <p:ext uri="{BB962C8B-B14F-4D97-AF65-F5344CB8AC3E}">
        <p14:creationId xmlns:p14="http://schemas.microsoft.com/office/powerpoint/2010/main" val="9721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altLang="en-US" dirty="0"/>
              <a:t>Μάθηση : </a:t>
            </a:r>
            <a:br>
              <a:rPr lang="el-GR" altLang="en-US" dirty="0"/>
            </a:br>
            <a:r>
              <a:rPr lang="el-GR" altLang="en-US" dirty="0"/>
              <a:t>ερεθίσματα – αντιδράσεις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sz="2800" smtClean="0"/>
              <a:t>Δ</a:t>
            </a:r>
            <a:r>
              <a:rPr lang="en-US" altLang="en-US" sz="2800" smtClean="0"/>
              <a:t>εν ενδιαφέρεται για την εσωτερική (τη νοητική) λειτουργία των υποκειμένων αλλά εστιάζει την προσοχή στην ανάλυση των χαρακτηριστικών εισόδου – εξόδου της ανθρώπινης συμπεριφοράς. </a:t>
            </a:r>
            <a:endParaRPr lang="el-GR" altLang="en-US" sz="2800" smtClean="0"/>
          </a:p>
          <a:p>
            <a:pPr eaLnBrk="1" hangingPunct="1">
              <a:spcAft>
                <a:spcPts val="600"/>
              </a:spcAft>
            </a:pPr>
            <a:r>
              <a:rPr lang="en-US" altLang="en-US" sz="2800" smtClean="0"/>
              <a:t>Η μάθηση</a:t>
            </a:r>
            <a:r>
              <a:rPr lang="el-GR" altLang="en-US" sz="2800" smtClean="0"/>
              <a:t> </a:t>
            </a:r>
            <a:r>
              <a:rPr lang="en-US" altLang="en-US" sz="2800" smtClean="0"/>
              <a:t>είναι ζήτημα δημιουργίας συνδέσεων μεταξύ των ερεθισμάτων και των αντιδράσεων ενώ για να αντιληφθούμε την πολυπλοκότητα των συμπεριφορών πρέπει να τις κατατμήσουμε σε στοιχειώδεις μονάδες</a:t>
            </a:r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955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altLang="en-US"/>
              <a:t>Ενίσχυση της επιθυμητής συμπεριφοράς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dirty="0" smtClean="0"/>
              <a:t>Η </a:t>
            </a:r>
            <a:r>
              <a:rPr lang="en-US" altLang="en-US" dirty="0" err="1" smtClean="0"/>
              <a:t>ενίσχυση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της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ενεργούς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συμ</a:t>
            </a:r>
            <a:r>
              <a:rPr lang="en-US" altLang="en-US" dirty="0" smtClean="0"/>
              <a:t>περιφοράς έχει μεγαλύτερες πιθανότητες επανάληψης (θετικοί και αρνητικοί ενισχυτές)</a:t>
            </a:r>
            <a:endParaRPr lang="el-GR" altLang="en-US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dirty="0" smtClean="0"/>
              <a:t>Η </a:t>
            </a:r>
            <a:r>
              <a:rPr lang="en-US" altLang="en-US" dirty="0" err="1" smtClean="0"/>
              <a:t>μελέτη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των</a:t>
            </a:r>
            <a:r>
              <a:rPr lang="en-US" altLang="en-US" dirty="0" smtClean="0"/>
              <a:t> α</a:t>
            </a:r>
            <a:r>
              <a:rPr lang="en-US" altLang="en-US" dirty="0" err="1" smtClean="0"/>
              <a:t>λλ</a:t>
            </a:r>
            <a:r>
              <a:rPr lang="en-US" altLang="en-US" dirty="0" smtClean="0"/>
              <a:t>αγών στην εμφανή συμπεριφορά του υποκειμένου σε σχέση με την κατάλληλη οργάνωση του περιβάλλοντος της μάθησης</a:t>
            </a:r>
            <a:r>
              <a:rPr lang="el-GR" altLang="en-US" dirty="0" smtClean="0"/>
              <a:t>: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dirty="0" smtClean="0"/>
              <a:t>Κύρια </a:t>
            </a:r>
            <a:r>
              <a:rPr lang="en-US" altLang="en-US" dirty="0" err="1" smtClean="0"/>
              <a:t>εν</a:t>
            </a:r>
            <a:r>
              <a:rPr lang="en-US" altLang="en-US" dirty="0" smtClean="0"/>
              <a:t>ασχόληση των συμπεριφοριστών 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50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/>
              <a:t>Εφαρμογή του συμπεριφορισμού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Στην προγραμματισμένη διδασκαλία</a:t>
            </a:r>
          </a:p>
          <a:p>
            <a:pPr eaLnBrk="1" hangingPunct="1"/>
            <a:r>
              <a:rPr lang="el-GR" altLang="en-US" smtClean="0"/>
              <a:t>Σ</a:t>
            </a:r>
            <a:r>
              <a:rPr lang="en-US" altLang="en-US" smtClean="0"/>
              <a:t>το σχεδιασμό </a:t>
            </a:r>
            <a:r>
              <a:rPr lang="el-GR" altLang="en-US" smtClean="0"/>
              <a:t>διδακτικών</a:t>
            </a:r>
            <a:r>
              <a:rPr lang="en-US" altLang="en-US" smtClean="0"/>
              <a:t> περιβαλλόντων</a:t>
            </a:r>
            <a:r>
              <a:rPr lang="el-GR" altLang="en-US" smtClean="0"/>
              <a:t> με υπολογιστή</a:t>
            </a:r>
          </a:p>
        </p:txBody>
      </p:sp>
    </p:spTree>
    <p:extLst>
      <p:ext uri="{BB962C8B-B14F-4D97-AF65-F5344CB8AC3E}">
        <p14:creationId xmlns:p14="http://schemas.microsoft.com/office/powerpoint/2010/main" val="28194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altLang="en-US" dirty="0" err="1"/>
              <a:t>Οι</a:t>
            </a:r>
            <a:r>
              <a:rPr lang="en-US" altLang="en-US" dirty="0"/>
              <a:t> α</a:t>
            </a:r>
            <a:r>
              <a:rPr lang="en-US" altLang="en-US" dirty="0" err="1"/>
              <a:t>ρχές</a:t>
            </a:r>
            <a:r>
              <a:rPr lang="en-US" altLang="en-US" dirty="0"/>
              <a:t> </a:t>
            </a:r>
            <a:r>
              <a:rPr lang="en-US" altLang="en-US" dirty="0" err="1"/>
              <a:t>της</a:t>
            </a:r>
            <a:r>
              <a:rPr lang="en-US" altLang="en-US" dirty="0"/>
              <a:t> </a:t>
            </a:r>
            <a:r>
              <a:rPr lang="en-US" altLang="en-US" dirty="0" err="1"/>
              <a:t>μάθησης</a:t>
            </a:r>
            <a:r>
              <a:rPr lang="el-GR" altLang="en-US" dirty="0"/>
              <a:t> (</a:t>
            </a:r>
            <a:r>
              <a:rPr lang="en-US" altLang="en-US" dirty="0"/>
              <a:t>B.F. Skinner</a:t>
            </a:r>
            <a:r>
              <a:rPr lang="el-GR" altLang="en-US" dirty="0"/>
              <a:t>)</a:t>
            </a:r>
            <a:r>
              <a:rPr lang="en-US" altLang="en-US" dirty="0"/>
              <a:t> </a:t>
            </a:r>
            <a:endParaRPr lang="el-GR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n-US" sz="2800" dirty="0" smtClean="0"/>
              <a:t>Α</a:t>
            </a:r>
            <a:r>
              <a:rPr lang="en-US" altLang="en-US" sz="2800" dirty="0" smtClean="0"/>
              <a:t>πα</a:t>
            </a:r>
            <a:r>
              <a:rPr lang="en-US" altLang="en-US" sz="2800" dirty="0" err="1" smtClean="0"/>
              <a:t>ιτούν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την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ενεργό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συμμετοχή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του</a:t>
            </a:r>
            <a:r>
              <a:rPr lang="en-US" altLang="en-US" sz="2800" dirty="0" smtClean="0"/>
              <a:t> πα</a:t>
            </a:r>
            <a:r>
              <a:rPr lang="en-US" altLang="en-US" sz="2800" dirty="0" err="1" smtClean="0"/>
              <a:t>ιδιού</a:t>
            </a:r>
            <a:r>
              <a:rPr lang="en-US" altLang="en-US" sz="2800" dirty="0" smtClean="0"/>
              <a:t>,</a:t>
            </a:r>
            <a:endParaRPr lang="el-GR" altLang="en-US" sz="28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n-US" sz="2800" dirty="0" smtClean="0"/>
              <a:t>Τ</a:t>
            </a:r>
            <a:r>
              <a:rPr lang="en-US" altLang="en-US" sz="2800" dirty="0" smtClean="0"/>
              <a:t>η </a:t>
            </a:r>
            <a:r>
              <a:rPr lang="en-US" altLang="en-US" sz="2800" dirty="0" err="1" smtClean="0"/>
              <a:t>δόμηση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της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διδ</a:t>
            </a:r>
            <a:r>
              <a:rPr lang="en-US" altLang="en-US" sz="2800" dirty="0" smtClean="0"/>
              <a:t>ακτέας ύλης σε σύντομες διδακτικές ενότητες, </a:t>
            </a:r>
            <a:endParaRPr lang="el-GR" altLang="en-US" sz="28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n-US" sz="2800" dirty="0" smtClean="0"/>
              <a:t>Τ</a:t>
            </a:r>
            <a:r>
              <a:rPr lang="en-US" altLang="en-US" sz="2800" dirty="0" smtClean="0"/>
              <a:t>η βα</a:t>
            </a:r>
            <a:r>
              <a:rPr lang="en-US" altLang="en-US" sz="2800" dirty="0" err="1" smtClean="0"/>
              <a:t>θμωτή</a:t>
            </a:r>
            <a:r>
              <a:rPr lang="en-US" altLang="en-US" sz="2800" dirty="0" smtClean="0"/>
              <a:t> π</a:t>
            </a:r>
            <a:r>
              <a:rPr lang="en-US" altLang="en-US" sz="2800" dirty="0" err="1" smtClean="0"/>
              <a:t>ρόοδο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της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διδ</a:t>
            </a:r>
            <a:r>
              <a:rPr lang="en-US" altLang="en-US" sz="2800" dirty="0" smtClean="0"/>
              <a:t>ασκόμενης ύλης σύμφωνα με τους ρυθμούς του μαθητή (προσαρμογή), </a:t>
            </a:r>
            <a:endParaRPr lang="el-GR" altLang="en-US" sz="28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n-US" sz="2800" dirty="0" smtClean="0"/>
              <a:t>Τ</a:t>
            </a:r>
            <a:r>
              <a:rPr lang="en-US" altLang="en-US" sz="2800" dirty="0" err="1" smtClean="0"/>
              <a:t>ην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άμεση</a:t>
            </a:r>
            <a:r>
              <a:rPr lang="en-US" altLang="en-US" sz="2800" dirty="0" smtClean="0"/>
              <a:t> επα</a:t>
            </a:r>
            <a:r>
              <a:rPr lang="en-US" altLang="en-US" sz="2800" dirty="0" err="1" smtClean="0"/>
              <a:t>λήθευση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της</a:t>
            </a:r>
            <a:r>
              <a:rPr lang="en-US" altLang="en-US" sz="2800" dirty="0" smtClean="0"/>
              <a:t> απ</a:t>
            </a:r>
            <a:r>
              <a:rPr lang="en-US" altLang="en-US" sz="2800" dirty="0" err="1" smtClean="0"/>
              <a:t>άντησης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του</a:t>
            </a:r>
            <a:r>
              <a:rPr lang="en-US" altLang="en-US" sz="2800" dirty="0" smtClean="0"/>
              <a:t> μα</a:t>
            </a:r>
            <a:r>
              <a:rPr lang="en-US" altLang="en-US" sz="2800" dirty="0" err="1" smtClean="0"/>
              <a:t>θητή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την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ενίσχυση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της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σωστής</a:t>
            </a:r>
            <a:r>
              <a:rPr lang="en-US" altLang="en-US" sz="2800" dirty="0" smtClean="0"/>
              <a:t> απ</a:t>
            </a:r>
            <a:r>
              <a:rPr lang="en-US" altLang="en-US" sz="2800" dirty="0" err="1" smtClean="0"/>
              <a:t>άντησης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στην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τιθέμενη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ερώτηση</a:t>
            </a:r>
            <a:r>
              <a:rPr lang="en-US" altLang="en-US" sz="2800" dirty="0" smtClean="0"/>
              <a:t>. </a:t>
            </a: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674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n-US" dirty="0"/>
              <a:t>Δύο διαφορετικές απόψεις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dirty="0" smtClean="0"/>
              <a:t>Η μέθοδος του B. </a:t>
            </a:r>
            <a:r>
              <a:rPr lang="el-GR" altLang="en-US" dirty="0" err="1" smtClean="0"/>
              <a:t>Skinner</a:t>
            </a:r>
            <a:r>
              <a:rPr lang="el-GR" altLang="en-US" dirty="0" smtClean="0"/>
              <a:t> πιστεύει ότι το πρόγραμμα πρέπει να είναι κατασκευασμένο με τέτοιο τρόπο ώστε να αποφεύγονται τα λάθη από τη μεριά του μαθητή</a:t>
            </a:r>
          </a:p>
          <a:p>
            <a:pPr eaLnBrk="1" hangingPunct="1"/>
            <a:r>
              <a:rPr lang="el-GR" altLang="en-US" dirty="0" smtClean="0"/>
              <a:t>Η μέθοδος του N. </a:t>
            </a:r>
            <a:r>
              <a:rPr lang="el-GR" altLang="en-US" dirty="0" err="1" smtClean="0"/>
              <a:t>Crowder</a:t>
            </a:r>
            <a:r>
              <a:rPr lang="el-GR" altLang="en-US" dirty="0" smtClean="0"/>
              <a:t> πιστεύει ότι όταν ο μαθητής κάνει λάθος πρέπει να του παρέχονται περαιτέρω επεξηγήσεις</a:t>
            </a:r>
          </a:p>
        </p:txBody>
      </p:sp>
    </p:spTree>
    <p:extLst>
      <p:ext uri="{BB962C8B-B14F-4D97-AF65-F5344CB8AC3E}">
        <p14:creationId xmlns:p14="http://schemas.microsoft.com/office/powerpoint/2010/main" val="16943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n-US"/>
              <a:t>Π</a:t>
            </a:r>
            <a:r>
              <a:rPr lang="en-US" altLang="en-US"/>
              <a:t>αρακμή </a:t>
            </a:r>
            <a:r>
              <a:rPr lang="el-GR" altLang="en-US"/>
              <a:t>του συμπεριφορισμού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smtClean="0"/>
              <a:t>Ε</a:t>
            </a:r>
            <a:r>
              <a:rPr lang="en-US" altLang="en-US" smtClean="0"/>
              <a:t>μφάνιση της κλασσικής Διδασκαλίας με τη Βοήθεια Υπολογιστή (Computer Assisted Instruction) </a:t>
            </a:r>
            <a:endParaRPr lang="el-GR" altLang="en-US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smtClean="0"/>
              <a:t>Σ</a:t>
            </a:r>
            <a:r>
              <a:rPr lang="en-US" altLang="en-US" smtClean="0"/>
              <a:t>τη στοιχειώδη μορφή της δεν ήταν παρά η υπολογιστική υλοποίηση του προγραμματισμένου βιβλίου μέσω ερωτήσεων πολλαπλών επιλογών (multiple choice). 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8254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n-US" dirty="0"/>
              <a:t>Σ</a:t>
            </a:r>
            <a:r>
              <a:rPr lang="en-US" altLang="en-US" dirty="0" err="1"/>
              <a:t>ύγχρονη</a:t>
            </a:r>
            <a:r>
              <a:rPr lang="en-US" altLang="en-US" dirty="0"/>
              <a:t> </a:t>
            </a:r>
            <a:r>
              <a:rPr lang="en-US" altLang="en-US" dirty="0" err="1"/>
              <a:t>εκδοχή</a:t>
            </a:r>
            <a:endParaRPr lang="el-GR" altLang="en-US" dirty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Τ</a:t>
            </a:r>
            <a:r>
              <a:rPr lang="en-US" altLang="en-US" dirty="0" smtClean="0"/>
              <a:t>α π</a:t>
            </a:r>
            <a:r>
              <a:rPr lang="en-US" altLang="en-US" dirty="0" err="1" smtClean="0"/>
              <a:t>ρογράμμ</a:t>
            </a:r>
            <a:r>
              <a:rPr lang="en-US" altLang="en-US" dirty="0" smtClean="0"/>
              <a:t>ατα Διδασκαλίας με τη Βοήθεια Υπολογιστή σχεδιάζονται σύμφωνα με το Μοντέλο του διδακτικού σχεδιασμού (Instructional Design) </a:t>
            </a:r>
          </a:p>
          <a:p>
            <a:pPr eaLnBrk="1" hangingPunct="1"/>
            <a:r>
              <a:rPr lang="en-US" altLang="en-US" dirty="0" err="1" smtClean="0"/>
              <a:t>Το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μοντέλο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του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Διδ</a:t>
            </a:r>
            <a:r>
              <a:rPr lang="en-US" altLang="en-US" dirty="0" smtClean="0"/>
              <a:t>ακτικού Σχεδιασμού </a:t>
            </a:r>
            <a:r>
              <a:rPr lang="el-GR" altLang="en-US" dirty="0" smtClean="0"/>
              <a:t>(</a:t>
            </a:r>
            <a:r>
              <a:rPr lang="en-US" altLang="en-US" dirty="0" smtClean="0"/>
              <a:t>G</a:t>
            </a:r>
            <a:r>
              <a:rPr lang="fr-FR" altLang="en-US" dirty="0" err="1" smtClean="0"/>
              <a:t>agné</a:t>
            </a:r>
            <a:r>
              <a:rPr lang="el-GR" altLang="en-US" dirty="0" smtClean="0"/>
              <a:t>)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08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Θεωρίες μάθησης</a:t>
            </a:r>
            <a:endParaRPr lang="el-G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altLang="en-US" dirty="0" err="1"/>
              <a:t>Το</a:t>
            </a:r>
            <a:r>
              <a:rPr lang="en-US" altLang="en-US" dirty="0"/>
              <a:t> </a:t>
            </a:r>
            <a:r>
              <a:rPr lang="en-US" altLang="en-US" dirty="0" err="1"/>
              <a:t>μοντέλο</a:t>
            </a:r>
            <a:r>
              <a:rPr lang="en-US" altLang="en-US" dirty="0"/>
              <a:t> </a:t>
            </a:r>
            <a:r>
              <a:rPr lang="en-US" altLang="en-US" dirty="0" err="1"/>
              <a:t>του</a:t>
            </a:r>
            <a:r>
              <a:rPr lang="en-US" altLang="en-US" dirty="0"/>
              <a:t> </a:t>
            </a:r>
            <a:r>
              <a:rPr lang="en-US" altLang="en-US" dirty="0" err="1"/>
              <a:t>Διδ</a:t>
            </a:r>
            <a:r>
              <a:rPr lang="en-US" altLang="en-US" dirty="0"/>
              <a:t>ακτικού Σχεδιασμού </a:t>
            </a:r>
            <a:endParaRPr lang="el-GR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Μ</a:t>
            </a:r>
            <a:r>
              <a:rPr lang="en-US" altLang="en-US" dirty="0" smtClean="0"/>
              <a:t>ια </a:t>
            </a:r>
            <a:r>
              <a:rPr lang="en-US" altLang="en-US" dirty="0" err="1" smtClean="0"/>
              <a:t>συστημ</a:t>
            </a:r>
            <a:r>
              <a:rPr lang="en-US" altLang="en-US" dirty="0" smtClean="0"/>
              <a:t>ατική και δομημένη προσέγγιση για το σχεδιασμό διδακτικών συστημάτων με υπολογιστή 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Σ</a:t>
            </a:r>
            <a:r>
              <a:rPr lang="en-US" altLang="en-US" dirty="0" err="1" smtClean="0"/>
              <a:t>υνε</a:t>
            </a:r>
            <a:r>
              <a:rPr lang="en-US" altLang="en-US" dirty="0" smtClean="0"/>
              <a:t>πή</a:t>
            </a:r>
            <a:r>
              <a:rPr lang="el-GR" altLang="en-US" dirty="0" smtClean="0"/>
              <a:t>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στρ</a:t>
            </a:r>
            <a:r>
              <a:rPr lang="en-US" altLang="en-US" dirty="0" smtClean="0"/>
              <a:t>ατηγική στο σχεδιασμό μαθησιακών περιβαλλόντων. 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Σ</a:t>
            </a:r>
            <a:r>
              <a:rPr lang="en-US" altLang="en-US" dirty="0" err="1" smtClean="0"/>
              <a:t>τηρίζετ</a:t>
            </a:r>
            <a:r>
              <a:rPr lang="en-US" altLang="en-US" dirty="0" smtClean="0"/>
              <a:t>αι στις προσεγγίσεις των B. F. Skinner και R. </a:t>
            </a:r>
            <a:r>
              <a:rPr lang="en-US" altLang="en-US" dirty="0" err="1" smtClean="0"/>
              <a:t>Gagné</a:t>
            </a:r>
            <a:r>
              <a:rPr lang="en-US" altLang="en-US" dirty="0" smtClean="0"/>
              <a:t>. 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83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Θεωρία του </a:t>
            </a:r>
            <a:r>
              <a:rPr lang="en-US" altLang="en-US" dirty="0" err="1" smtClean="0"/>
              <a:t>Gagné</a:t>
            </a:r>
            <a:endParaRPr lang="el-GR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smtClean="0"/>
              <a:t>Γ</a:t>
            </a:r>
            <a:r>
              <a:rPr lang="en-US" altLang="en-US" smtClean="0"/>
              <a:t>νωστικός ψυχολόγος</a:t>
            </a:r>
            <a:endParaRPr lang="el-GR" altLang="en-US" smtClean="0"/>
          </a:p>
          <a:p>
            <a:pPr eaLnBrk="1" hangingPunct="1">
              <a:spcAft>
                <a:spcPts val="600"/>
              </a:spcAft>
            </a:pPr>
            <a:r>
              <a:rPr lang="el-GR" altLang="en-US" smtClean="0"/>
              <a:t>Α</a:t>
            </a:r>
            <a:r>
              <a:rPr lang="en-US" altLang="en-US" smtClean="0"/>
              <a:t>σχολήθηκε με τη συστηματική περιγραφή των διαφόρων τύπων σχολικής μάθησης, τους συνακόλουθους διδακτικούς στόχους και τους τρόπους με τους οποίους μπορούν να επιτευχθούν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5874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mtClean="0"/>
              <a:t>Τρία κύρια στάδια </a:t>
            </a:r>
            <a:endParaRPr lang="el-GR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b="1" smtClean="0"/>
              <a:t>Αξιολόγηση αναγκών</a:t>
            </a:r>
            <a:r>
              <a:rPr lang="en-US" altLang="en-US" sz="2400" smtClean="0"/>
              <a:t> (needs analysis): προσδιορίζει κάθε δραστηριότητα του μαθητή και κάθε τμήμα γνώσης που πρέπει να προσκτηθεί από αυτόν. </a:t>
            </a:r>
            <a:endParaRPr lang="el-GR" altLang="en-US" sz="2400" smtClean="0"/>
          </a:p>
          <a:p>
            <a:pPr eaLnBrk="1" hangingPunct="1">
              <a:spcAft>
                <a:spcPts val="600"/>
              </a:spcAft>
            </a:pPr>
            <a:r>
              <a:rPr lang="en-US" altLang="en-US" sz="2400" b="1" smtClean="0"/>
              <a:t>Επιλογή διδακτικών μεθόδων και υλικού</a:t>
            </a:r>
            <a:r>
              <a:rPr lang="en-US" altLang="en-US" sz="2400" smtClean="0"/>
              <a:t>: βασίζονται στην προηγούμενη ανάλυση και στηρίζονται σε μετρήσιμα μεγέθη συμπεριφοράς. </a:t>
            </a:r>
            <a:endParaRPr lang="el-GR" altLang="en-US" sz="2400" smtClean="0"/>
          </a:p>
          <a:p>
            <a:pPr eaLnBrk="1" hangingPunct="1">
              <a:spcAft>
                <a:spcPts val="600"/>
              </a:spcAft>
            </a:pPr>
            <a:r>
              <a:rPr lang="en-US" altLang="en-US" sz="2400" b="1" smtClean="0"/>
              <a:t>Αξιολόγηση του μαθητή</a:t>
            </a:r>
            <a:r>
              <a:rPr lang="en-US" altLang="en-US" sz="2400" smtClean="0"/>
              <a:t>: βασίζεται κυρίως σε μια σειρά από τεστ τα οποία επιτρέπουν να αποφανθούμε για την επίτευξη των διδακτικών στόχων.</a:t>
            </a:r>
          </a:p>
        </p:txBody>
      </p:sp>
    </p:spTree>
    <p:extLst>
      <p:ext uri="{BB962C8B-B14F-4D97-AF65-F5344CB8AC3E}">
        <p14:creationId xmlns:p14="http://schemas.microsoft.com/office/powerpoint/2010/main" val="38028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ΓΝΩΣΤΙΚΕΣ ΘΕΩΡΙΕΣ</a:t>
            </a:r>
            <a:endParaRPr lang="el-GR" altLang="en-US" b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το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μοντέλο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της</a:t>
            </a:r>
            <a:r>
              <a:rPr lang="en-US" altLang="en-US" dirty="0" smtClean="0"/>
              <a:t> π</a:t>
            </a:r>
            <a:r>
              <a:rPr lang="en-US" altLang="en-US" dirty="0" err="1" smtClean="0"/>
              <a:t>ροσω</a:t>
            </a:r>
            <a:r>
              <a:rPr lang="en-US" altLang="en-US" dirty="0" smtClean="0"/>
              <a:t>πικής οικοδόμησης    της γνώσης </a:t>
            </a:r>
          </a:p>
        </p:txBody>
      </p:sp>
    </p:spTree>
    <p:extLst>
      <p:ext uri="{BB962C8B-B14F-4D97-AF65-F5344CB8AC3E}">
        <p14:creationId xmlns:p14="http://schemas.microsoft.com/office/powerpoint/2010/main" val="40133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/>
              <a:t>Οι γνωστικές (cognitive) θεωρίες </a:t>
            </a:r>
            <a:endParaRPr lang="el-GR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l-GR" altLang="en-US" dirty="0" smtClean="0"/>
              <a:t>Ε</a:t>
            </a:r>
            <a:r>
              <a:rPr lang="en-US" altLang="en-US" dirty="0" err="1" smtClean="0"/>
              <a:t>στιάζουν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ενδι</a:t>
            </a:r>
            <a:r>
              <a:rPr lang="en-US" altLang="en-US" dirty="0" smtClean="0"/>
              <a:t>αφέρον τους</a:t>
            </a:r>
          </a:p>
          <a:p>
            <a:pPr marL="0" indent="0" eaLnBrk="1" hangingPunct="1">
              <a:spcAft>
                <a:spcPts val="600"/>
              </a:spcAft>
              <a:buNone/>
            </a:pPr>
            <a:endParaRPr lang="en-US" altLang="en-US" dirty="0" smtClean="0"/>
          </a:p>
          <a:p>
            <a:pPr>
              <a:spcAft>
                <a:spcPts val="600"/>
              </a:spcAft>
            </a:pPr>
            <a:r>
              <a:rPr lang="en-US" altLang="en-US" dirty="0" smtClean="0"/>
              <a:t> στο εσωτερικό του γνωστικού συστήματος, </a:t>
            </a:r>
            <a:endParaRPr lang="el-GR" altLang="en-US" dirty="0" smtClean="0"/>
          </a:p>
          <a:p>
            <a:pPr>
              <a:spcAft>
                <a:spcPts val="600"/>
              </a:spcAft>
            </a:pPr>
            <a:r>
              <a:rPr lang="el-GR" altLang="en-US" dirty="0" smtClean="0"/>
              <a:t>    </a:t>
            </a:r>
            <a:r>
              <a:rPr lang="en-US" altLang="en-US" dirty="0" err="1" smtClean="0"/>
              <a:t>στη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δομή</a:t>
            </a:r>
            <a:r>
              <a:rPr lang="en-US" altLang="en-US" dirty="0" smtClean="0"/>
              <a:t> και </a:t>
            </a:r>
            <a:r>
              <a:rPr lang="en-US" altLang="en-US" dirty="0" err="1" smtClean="0"/>
              <a:t>τη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λειτουργί</a:t>
            </a:r>
            <a:r>
              <a:rPr lang="en-US" altLang="en-US" dirty="0" smtClean="0"/>
              <a:t>α του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7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n-US" smtClean="0"/>
              <a:t>Η</a:t>
            </a:r>
            <a:r>
              <a:rPr lang="en-US" altLang="en-US" b="1" smtClean="0"/>
              <a:t> </a:t>
            </a:r>
            <a:r>
              <a:rPr lang="en-US" altLang="en-US" smtClean="0"/>
              <a:t>μάθηση</a:t>
            </a:r>
            <a:r>
              <a:rPr lang="en-US" altLang="en-US" b="1" smtClean="0"/>
              <a:t> συνίσταται στην </a:t>
            </a:r>
            <a:r>
              <a:rPr lang="en-US" altLang="en-US" smtClean="0"/>
              <a:t>τροποποίηση των γνώσεων</a:t>
            </a:r>
            <a:r>
              <a:rPr lang="en-US" altLang="en-US" b="1" smtClean="0"/>
              <a:t> </a:t>
            </a:r>
            <a:endParaRPr lang="el-GR" altLang="en-US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dirty="0" err="1" smtClean="0"/>
              <a:t>Δεν</a:t>
            </a:r>
            <a:r>
              <a:rPr lang="en-US" altLang="en-US" dirty="0" smtClean="0"/>
              <a:t> υπ</a:t>
            </a:r>
            <a:r>
              <a:rPr lang="en-US" altLang="en-US" dirty="0" err="1" smtClean="0"/>
              <a:t>άρχει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ωστόσο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ενι</a:t>
            </a:r>
            <a:r>
              <a:rPr lang="en-US" altLang="en-US" dirty="0" smtClean="0"/>
              <a:t>αία θεωρία που να περιγράφει πως ο κόσμος οικοδομείται από τα υποκείμενα που βρίσκονται σε διαδικασία μάθησης. 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96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 smtClean="0"/>
              <a:t>Ο </a:t>
            </a:r>
            <a:r>
              <a:rPr lang="en-US" altLang="en-US" dirty="0" err="1" smtClean="0"/>
              <a:t>δομικός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οικοδομισμός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του</a:t>
            </a:r>
            <a:r>
              <a:rPr lang="en-US" altLang="en-US" dirty="0" smtClean="0"/>
              <a:t> J. Piaget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Ο Piaget επ</a:t>
            </a:r>
            <a:r>
              <a:rPr lang="en-US" altLang="en-US" dirty="0" err="1" smtClean="0"/>
              <a:t>ικέντρωσε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τις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μελέτες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του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στην</a:t>
            </a:r>
            <a:r>
              <a:rPr lang="en-US" altLang="en-US" dirty="0" smtClean="0"/>
              <a:t> α</a:t>
            </a:r>
            <a:r>
              <a:rPr lang="en-US" altLang="en-US" dirty="0" err="1" smtClean="0"/>
              <a:t>νά</a:t>
            </a:r>
            <a:r>
              <a:rPr lang="en-US" altLang="en-US" dirty="0" smtClean="0"/>
              <a:t>πτυξη της λογικής σκέψης του παιδιού (μελετά δηλαδή πως αναπτύσσεται η επιστημονική σκέψη) την οποία και περιγράφει ως μια εξελικτική διαδικασία που διαμορφώνεται μέσα από διαφορετικά στάδια 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60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sz="4000" smtClean="0">
                <a:solidFill>
                  <a:schemeClr val="tx1"/>
                </a:solidFill>
              </a:rPr>
              <a:t/>
            </a:r>
            <a:br>
              <a:rPr lang="el-GR" altLang="en-US" sz="4000" smtClean="0">
                <a:solidFill>
                  <a:schemeClr val="tx1"/>
                </a:solidFill>
              </a:rPr>
            </a:br>
            <a:endParaRPr lang="el-GR" altLang="en-US" sz="400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1550020"/>
            <a:ext cx="846613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n-US" sz="2000" dirty="0">
                <a:latin typeface="+mj-lt"/>
              </a:rPr>
              <a:t> </a:t>
            </a:r>
            <a:r>
              <a:rPr lang="el-GR" altLang="en-US" sz="2800" b="1" dirty="0">
                <a:latin typeface="+mj-lt"/>
              </a:rPr>
              <a:t>Σύμφωνα με τον </a:t>
            </a:r>
            <a:r>
              <a:rPr lang="en-US" altLang="en-US" sz="2800" b="1" dirty="0">
                <a:latin typeface="+mj-lt"/>
              </a:rPr>
              <a:t>Piaget</a:t>
            </a:r>
            <a:r>
              <a:rPr lang="el-GR" altLang="en-US" sz="2800" b="1" dirty="0">
                <a:latin typeface="+mj-lt"/>
              </a:rPr>
              <a:t> είναι:</a:t>
            </a:r>
          </a:p>
          <a:p>
            <a:pPr algn="ctr" eaLnBrk="1" hangingPunct="1"/>
            <a:endParaRPr lang="el-GR" altLang="en-US" sz="2800" b="1" dirty="0">
              <a:latin typeface="+mj-lt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n-US" sz="2800" dirty="0" err="1" smtClean="0">
                <a:latin typeface="+mj-lt"/>
              </a:rPr>
              <a:t>Αισθησιοκινητικό</a:t>
            </a:r>
            <a:endParaRPr lang="el-GR" altLang="en-US" sz="2800" dirty="0">
              <a:latin typeface="+mj-lt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n-US" sz="2800" dirty="0" smtClean="0">
                <a:latin typeface="+mj-lt"/>
              </a:rPr>
              <a:t>Προσυλλογιστικό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n-US" sz="2800" dirty="0" smtClean="0">
                <a:latin typeface="+mj-lt"/>
              </a:rPr>
              <a:t>Συγκεκριμένης σκέψης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n-US" sz="2800" dirty="0" smtClean="0">
                <a:latin typeface="+mj-lt"/>
              </a:rPr>
              <a:t>Τυπικής </a:t>
            </a:r>
            <a:r>
              <a:rPr lang="el-GR" altLang="en-US" sz="2800" dirty="0">
                <a:latin typeface="+mj-lt"/>
              </a:rPr>
              <a:t>–αφαιρετικής σκέψης</a:t>
            </a:r>
            <a:r>
              <a:rPr lang="el-GR" altLang="en-US" sz="2000" dirty="0">
                <a:latin typeface="+mj-lt"/>
              </a:rPr>
              <a:t> </a:t>
            </a:r>
          </a:p>
          <a:p>
            <a:endParaRPr lang="el-GR" altLang="en-US" sz="2000" dirty="0">
              <a:latin typeface="+mj-lt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" y="228600"/>
            <a:ext cx="8458200" cy="118903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l-GR" altLang="en-US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ΣΤΑΔΙΑ </a:t>
            </a:r>
            <a:r>
              <a:rPr lang="el-GR" altLang="en-US" sz="44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ΝΟΗΤΙΚΗΣ </a:t>
            </a:r>
            <a:r>
              <a:rPr lang="el-GR" altLang="en-US" sz="44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ΑΝΑΠΤΥΞΗΣ</a:t>
            </a:r>
            <a:endParaRPr lang="el-GR" altLang="en-US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2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Ο </a:t>
            </a:r>
            <a:r>
              <a:rPr lang="en-US" altLang="en-US" dirty="0" err="1" smtClean="0"/>
              <a:t>οικοδομισμός</a:t>
            </a:r>
            <a:r>
              <a:rPr lang="en-US" altLang="en-US" dirty="0" smtClean="0"/>
              <a:t> </a:t>
            </a:r>
            <a:endParaRPr lang="el-GR" alt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l-GR" altLang="en-US" dirty="0" smtClean="0"/>
              <a:t>Σ</a:t>
            </a:r>
            <a:r>
              <a:rPr lang="en-US" altLang="en-US" dirty="0" err="1" smtClean="0"/>
              <a:t>υνιστά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μι</a:t>
            </a:r>
            <a:r>
              <a:rPr lang="en-US" altLang="en-US" dirty="0" smtClean="0"/>
              <a:t>α ριζικά εναλλακτική πρόταση στο </a:t>
            </a:r>
            <a:r>
              <a:rPr lang="el-GR" altLang="en-US" dirty="0" smtClean="0"/>
              <a:t>Σ</a:t>
            </a:r>
            <a:r>
              <a:rPr lang="en-US" altLang="en-US" dirty="0" err="1" smtClean="0"/>
              <a:t>υμ</a:t>
            </a:r>
            <a:r>
              <a:rPr lang="en-US" altLang="en-US" dirty="0" smtClean="0"/>
              <a:t>περιφορισμό και μια διαφορετική επιστημολογική προοπτική όσον αφορά στο σχεδιασμό μαθησιακών περιβαλλόντων με υπολογιστή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/>
              <a:t>Η βασική αρχή του</a:t>
            </a:r>
            <a:r>
              <a:rPr lang="el-GR" altLang="en-US"/>
              <a:t> οικοδομισμού</a:t>
            </a:r>
            <a:r>
              <a:rPr lang="en-US" altLang="en-US"/>
              <a:t> </a:t>
            </a:r>
            <a:endParaRPr lang="el-GR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smtClean="0"/>
              <a:t>Η</a:t>
            </a:r>
            <a:r>
              <a:rPr lang="en-US" altLang="en-US" smtClean="0"/>
              <a:t> γνώση του κόσμου οικοδομείται από το άτομο</a:t>
            </a:r>
            <a:endParaRPr lang="el-GR" altLang="en-US" smtClean="0"/>
          </a:p>
          <a:p>
            <a:pPr eaLnBrk="1" hangingPunct="1">
              <a:spcAft>
                <a:spcPts val="600"/>
              </a:spcAft>
            </a:pPr>
            <a:r>
              <a:rPr lang="en-US" altLang="en-US" smtClean="0"/>
              <a:t>Το άτομο, βάσει της αλληλεπίδρασής του με τον κόσμο, οικοδομεί, ελέγχει, αναδιατάσσει τις γνωστικές του αναπαραστάσεις οι οποίες στη συνέχεια προσδίδουν νόημα στον κόσμο</a:t>
            </a:r>
            <a:r>
              <a:rPr lang="en-US" altLang="en-US" b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6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Θεωρίες Μάθησης και υπολογιστικά περιβάλλοντα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l-GR" altLang="en-US" sz="2400" b="1" dirty="0" smtClean="0"/>
              <a:t>Τρεις κύριες ψυχολογικές θεωρίες στην ανάπτυξη υπολογιστικών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l-GR" altLang="en-US" sz="2400" b="1" dirty="0" smtClean="0"/>
              <a:t> περιβαλλόντων μάθησης: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l-GR" altLang="en-US" sz="2400" b="1" dirty="0" smtClean="0"/>
              <a:t>Συμπεριφοριστικές θεωρίες (</a:t>
            </a:r>
            <a:r>
              <a:rPr lang="el-GR" altLang="en-US" sz="2400" b="1" dirty="0" err="1" smtClean="0"/>
              <a:t>behaviorism</a:t>
            </a:r>
            <a:r>
              <a:rPr lang="el-GR" altLang="en-US" sz="2400" b="1" dirty="0" smtClean="0"/>
              <a:t>)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l-GR" altLang="en-US" sz="2400" b="1" dirty="0" smtClean="0"/>
              <a:t>Γνωστικές θεωρίες 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el-GR" altLang="en-US" sz="2000" dirty="0" err="1" smtClean="0"/>
              <a:t>οικοδομισμός</a:t>
            </a:r>
            <a:r>
              <a:rPr lang="el-GR" altLang="en-US" sz="2000" dirty="0" smtClean="0"/>
              <a:t> ή </a:t>
            </a:r>
            <a:r>
              <a:rPr lang="el-GR" altLang="en-US" sz="2000" dirty="0" err="1" smtClean="0"/>
              <a:t>δομητισμός</a:t>
            </a:r>
            <a:r>
              <a:rPr lang="el-GR" altLang="en-US" sz="2000" dirty="0" smtClean="0"/>
              <a:t> (</a:t>
            </a:r>
            <a:r>
              <a:rPr lang="el-GR" altLang="en-US" sz="2000" dirty="0" err="1" smtClean="0"/>
              <a:t>constructivism</a:t>
            </a:r>
            <a:r>
              <a:rPr lang="el-GR" altLang="en-US" sz="2000" dirty="0" smtClean="0"/>
              <a:t>) με τις διάφορες εκδοχές του (κλασικός </a:t>
            </a:r>
            <a:r>
              <a:rPr lang="el-GR" altLang="en-US" sz="2000" dirty="0" err="1" smtClean="0"/>
              <a:t>οικοδομισμός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κονστρακτιονισμός</a:t>
            </a:r>
            <a:r>
              <a:rPr lang="el-GR" altLang="en-US" sz="2000" dirty="0" smtClean="0"/>
              <a:t> (</a:t>
            </a:r>
            <a:r>
              <a:rPr lang="el-GR" altLang="en-US" sz="2000" dirty="0" err="1" smtClean="0"/>
              <a:t>constructionism</a:t>
            </a:r>
            <a:r>
              <a:rPr lang="el-GR" altLang="en-US" sz="2000" dirty="0" smtClean="0"/>
              <a:t>))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l-GR" altLang="en-US" sz="2000" dirty="0" smtClean="0"/>
              <a:t>θεωρία επεξεργασίας της πληροφορίας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l-GR" altLang="en-US" sz="2400" b="1" dirty="0" err="1" smtClean="0"/>
              <a:t>Κοινωνικοπολιτισμικές</a:t>
            </a:r>
            <a:r>
              <a:rPr lang="el-GR" altLang="en-US" sz="2400" b="1" dirty="0" smtClean="0"/>
              <a:t> θεωρίες μάθησης</a:t>
            </a:r>
            <a:endParaRPr lang="en-US" altLang="en-US" sz="2400" b="1" dirty="0" smtClean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l-GR" altLang="en-US" sz="2000" dirty="0" err="1" smtClean="0"/>
              <a:t>Κοινωνιογνωστικές</a:t>
            </a:r>
            <a:r>
              <a:rPr lang="el-GR" altLang="en-US" sz="2000" dirty="0" smtClean="0"/>
              <a:t> θεωρίες</a:t>
            </a:r>
            <a:r>
              <a:rPr lang="en-US" altLang="en-US" sz="2000" dirty="0" smtClean="0"/>
              <a:t> (</a:t>
            </a:r>
            <a:r>
              <a:rPr lang="el-GR" altLang="en-US" sz="2000" dirty="0" smtClean="0"/>
              <a:t>κοινωνική αλληλεπίδραση </a:t>
            </a:r>
            <a:r>
              <a:rPr lang="el-GR" altLang="en-US" sz="2000" dirty="0" smtClean="0">
                <a:latin typeface="Tahoma" panose="020B0604030504040204" pitchFamily="34" charset="0"/>
              </a:rPr>
              <a:t>–</a:t>
            </a:r>
            <a:r>
              <a:rPr lang="el-GR" altLang="en-US" sz="2000" dirty="0" smtClean="0"/>
              <a:t> διερευνητική μάθηση</a:t>
            </a:r>
            <a:r>
              <a:rPr lang="en-US" altLang="en-US" sz="2000" dirty="0" smtClean="0"/>
              <a:t>)</a:t>
            </a:r>
            <a:endParaRPr lang="el-GR" altLang="en-US" sz="2000" dirty="0" smtClean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l-GR" altLang="en-US" sz="2000" dirty="0" smtClean="0"/>
              <a:t>Θεωρία της δραστηριότητας (</a:t>
            </a:r>
            <a:r>
              <a:rPr lang="el-GR" altLang="en-US" sz="2000" dirty="0" err="1" smtClean="0"/>
              <a:t>activity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theory</a:t>
            </a:r>
            <a:r>
              <a:rPr lang="el-GR" altLang="en-US" sz="2000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l-GR" altLang="en-US" sz="2000" dirty="0" smtClean="0"/>
              <a:t>Κατανεμημένη γνώση (</a:t>
            </a:r>
            <a:r>
              <a:rPr lang="en-US" altLang="en-US" sz="2000" dirty="0" smtClean="0"/>
              <a:t>distributed cognition</a:t>
            </a:r>
            <a:r>
              <a:rPr lang="el-GR" altLang="en-US" sz="2000" dirty="0" smtClean="0"/>
              <a:t>) </a:t>
            </a:r>
            <a:endParaRPr lang="en-US" altLang="en-US" sz="2000" dirty="0" smtClean="0"/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l-GR" altLang="en-US" sz="2000" dirty="0" err="1" smtClean="0"/>
              <a:t>Εγκαθυδριμένη</a:t>
            </a:r>
            <a:r>
              <a:rPr lang="el-GR" altLang="en-US" sz="2000" dirty="0" smtClean="0"/>
              <a:t> γνώση (</a:t>
            </a:r>
            <a:r>
              <a:rPr lang="en-US" altLang="en-US" sz="2000" dirty="0" smtClean="0"/>
              <a:t>situated cognition</a:t>
            </a:r>
            <a:r>
              <a:rPr lang="el-GR" alt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63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n-US" dirty="0"/>
              <a:t>Αρχές σχεδιασμού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spcAft>
                <a:spcPts val="600"/>
              </a:spcAft>
              <a:buNone/>
            </a:pPr>
            <a:r>
              <a:rPr lang="en-US" altLang="en-US" sz="2000" dirty="0" smtClean="0"/>
              <a:t>1. Πα</a:t>
            </a:r>
            <a:r>
              <a:rPr lang="en-US" altLang="en-US" sz="2000" dirty="0" err="1" smtClean="0"/>
              <a:t>ροχή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εμ</a:t>
            </a:r>
            <a:r>
              <a:rPr lang="en-US" altLang="en-US" sz="2000" dirty="0" smtClean="0"/>
              <a:t>πειριών σχετικά με τη διαδικασία οικοδόμησης της γνώσης</a:t>
            </a:r>
            <a:endParaRPr lang="el-GR" altLang="en-US" sz="2000" dirty="0" smtClean="0"/>
          </a:p>
          <a:p>
            <a:pPr marL="0" indent="0" algn="just" eaLnBrk="1" hangingPunct="1">
              <a:spcAft>
                <a:spcPts val="600"/>
              </a:spcAft>
              <a:buNone/>
            </a:pPr>
            <a:r>
              <a:rPr lang="en-US" altLang="en-US" sz="2000" dirty="0" smtClean="0"/>
              <a:t>2. Πα</a:t>
            </a:r>
            <a:r>
              <a:rPr lang="en-US" altLang="en-US" sz="2000" dirty="0" err="1" smtClean="0"/>
              <a:t>ροχή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εμ</a:t>
            </a:r>
            <a:r>
              <a:rPr lang="en-US" altLang="en-US" sz="2000" dirty="0" smtClean="0"/>
              <a:t>πειριών και εκτίμηση πολλαπλών προοπτικών</a:t>
            </a:r>
            <a:endParaRPr lang="el-GR" altLang="en-US" sz="2000" dirty="0" smtClean="0"/>
          </a:p>
          <a:p>
            <a:pPr marL="0" indent="0" algn="just" eaLnBrk="1" hangingPunct="1">
              <a:spcAft>
                <a:spcPts val="600"/>
              </a:spcAft>
              <a:buNone/>
            </a:pPr>
            <a:r>
              <a:rPr lang="en-US" altLang="en-US" sz="2000" dirty="0" smtClean="0"/>
              <a:t>3. </a:t>
            </a:r>
            <a:r>
              <a:rPr lang="en-US" altLang="en-US" sz="2000" dirty="0" err="1" smtClean="0"/>
              <a:t>Ενσωμάτωση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της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μάθησης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σε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ρε</a:t>
            </a:r>
            <a:r>
              <a:rPr lang="en-US" altLang="en-US" sz="2000" dirty="0" smtClean="0"/>
              <a:t>αλιστικά περιβάλλοντα (contexts) τα οποία σχετίζονται άμεσα με τον πραγματικό κόσμο</a:t>
            </a:r>
            <a:endParaRPr lang="el-GR" altLang="en-US" sz="2000" dirty="0" smtClean="0"/>
          </a:p>
          <a:p>
            <a:pPr marL="0" indent="0" algn="just" eaLnBrk="1" hangingPunct="1">
              <a:spcAft>
                <a:spcPts val="600"/>
              </a:spcAft>
              <a:buNone/>
            </a:pPr>
            <a:r>
              <a:rPr lang="en-US" altLang="en-US" sz="2000" dirty="0" smtClean="0"/>
              <a:t>4. </a:t>
            </a:r>
            <a:r>
              <a:rPr lang="en-US" altLang="en-US" sz="2000" dirty="0" err="1" smtClean="0"/>
              <a:t>Ενθάρρυνση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της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κυριότητ</a:t>
            </a:r>
            <a:r>
              <a:rPr lang="en-US" altLang="en-US" sz="2000" dirty="0" smtClean="0"/>
              <a:t>ας των απόψεων και της έκφρασής τους στη μαθησιακή διαδικασία</a:t>
            </a:r>
            <a:endParaRPr lang="el-GR" altLang="en-US" sz="2000" dirty="0" smtClean="0"/>
          </a:p>
          <a:p>
            <a:pPr marL="0" indent="0" algn="just" eaLnBrk="1" hangingPunct="1">
              <a:spcAft>
                <a:spcPts val="600"/>
              </a:spcAft>
              <a:buNone/>
            </a:pPr>
            <a:r>
              <a:rPr lang="en-US" altLang="en-US" sz="2000" dirty="0" smtClean="0"/>
              <a:t>5. </a:t>
            </a:r>
            <a:r>
              <a:rPr lang="en-US" altLang="en-US" sz="2000" dirty="0" err="1" smtClean="0"/>
              <a:t>Εμ</a:t>
            </a:r>
            <a:r>
              <a:rPr lang="en-US" altLang="en-US" sz="2000" dirty="0" smtClean="0"/>
              <a:t>πέδωση της μάθησης μέσω κοινωνικής εμπειρίας. </a:t>
            </a:r>
            <a:endParaRPr lang="el-GR" altLang="en-US" sz="2000" dirty="0" smtClean="0"/>
          </a:p>
          <a:p>
            <a:pPr marL="0" indent="0" algn="just" eaLnBrk="1" hangingPunct="1">
              <a:spcAft>
                <a:spcPts val="600"/>
              </a:spcAft>
              <a:buNone/>
            </a:pPr>
            <a:r>
              <a:rPr lang="en-US" altLang="en-US" sz="2000" dirty="0" smtClean="0"/>
              <a:t>6. </a:t>
            </a:r>
            <a:r>
              <a:rPr lang="en-US" altLang="en-US" sz="2000" dirty="0" err="1" smtClean="0"/>
              <a:t>Ενθάρρυνση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της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χρήσης</a:t>
            </a:r>
            <a:r>
              <a:rPr lang="en-US" altLang="en-US" sz="2000" dirty="0" smtClean="0"/>
              <a:t> π</a:t>
            </a:r>
            <a:r>
              <a:rPr lang="en-US" altLang="en-US" sz="2000" dirty="0" err="1" smtClean="0"/>
              <a:t>ολλ</a:t>
            </a:r>
            <a:r>
              <a:rPr lang="en-US" altLang="en-US" sz="2000" dirty="0" smtClean="0"/>
              <a:t>απλών μορφών αναπαράστασης. </a:t>
            </a:r>
            <a:endParaRPr lang="el-GR" altLang="en-US" sz="2000" dirty="0" smtClean="0"/>
          </a:p>
          <a:p>
            <a:pPr marL="0" indent="0" algn="just" eaLnBrk="1" hangingPunct="1">
              <a:spcAft>
                <a:spcPts val="600"/>
              </a:spcAft>
              <a:buNone/>
            </a:pPr>
            <a:r>
              <a:rPr lang="en-US" altLang="en-US" sz="2000" dirty="0" smtClean="0"/>
              <a:t>7. </a:t>
            </a:r>
            <a:r>
              <a:rPr lang="en-US" altLang="en-US" sz="2000" dirty="0" err="1" smtClean="0"/>
              <a:t>Ενθάρρυνση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της</a:t>
            </a:r>
            <a:r>
              <a:rPr lang="en-US" altLang="en-US" sz="2000" dirty="0" smtClean="0"/>
              <a:t> α</a:t>
            </a:r>
            <a:r>
              <a:rPr lang="en-US" altLang="en-US" sz="2000" dirty="0" err="1" smtClean="0"/>
              <a:t>υτοσυν</a:t>
            </a:r>
            <a:r>
              <a:rPr lang="en-US" altLang="en-US" sz="2000" dirty="0" smtClean="0"/>
              <a:t>αίσθησης στη διαδικασία οικοδόμησης της γνώσης 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4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en-US" altLang="en-US" b="1" dirty="0" err="1" smtClean="0"/>
              <a:t>Συμ</a:t>
            </a:r>
            <a:r>
              <a:rPr lang="en-US" altLang="en-US" b="1" dirty="0" smtClean="0"/>
              <a:t>περασματικά</a:t>
            </a:r>
            <a:endParaRPr lang="el-GR" altLang="en-US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l-GR" altLang="en-US" dirty="0" smtClean="0"/>
              <a:t>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οικοδομισμός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συνιστά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σήμερ</a:t>
            </a:r>
            <a:r>
              <a:rPr lang="en-US" altLang="en-US" dirty="0" smtClean="0"/>
              <a:t>α ένα από τα κυρίαρχα μοντέλα στο σχεδιασμό σύγχρονου εκπαιδευτικού λογισμικού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10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Επίλυση προβλημάτων</a:t>
            </a:r>
            <a:r>
              <a:rPr lang="en-US" altLang="en-US" dirty="0" smtClean="0"/>
              <a:t> </a:t>
            </a:r>
            <a:endParaRPr lang="el-GR" alt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Ένα μαθησιακό περιβάλλον πρέπει</a:t>
            </a:r>
            <a:r>
              <a:rPr lang="en-US" altLang="en-US" dirty="0" smtClean="0"/>
              <a:t> να πα</a:t>
            </a:r>
            <a:r>
              <a:rPr lang="en-US" altLang="en-US" dirty="0" err="1" smtClean="0"/>
              <a:t>ρέχει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α</a:t>
            </a:r>
            <a:r>
              <a:rPr lang="en-US" altLang="en-US" b="1" dirty="0" err="1" smtClean="0"/>
              <a:t>υθεντικές</a:t>
            </a:r>
            <a:r>
              <a:rPr lang="en-US" altLang="en-US" b="1" dirty="0" smtClean="0"/>
              <a:t> μα</a:t>
            </a:r>
            <a:r>
              <a:rPr lang="en-US" altLang="en-US" b="1" dirty="0" err="1" smtClean="0"/>
              <a:t>θησι</a:t>
            </a:r>
            <a:r>
              <a:rPr lang="en-US" altLang="en-US" b="1" dirty="0" smtClean="0"/>
              <a:t>ακές δραστηριότητες</a:t>
            </a:r>
            <a:r>
              <a:rPr lang="en-US" altLang="en-US" dirty="0" smtClean="0"/>
              <a:t> ενταγμένες σε διαδικασίες </a:t>
            </a:r>
            <a:r>
              <a:rPr lang="en-US" altLang="en-US" b="1" dirty="0" smtClean="0"/>
              <a:t>επίλυσης προβλημάτων</a:t>
            </a:r>
            <a:r>
              <a:rPr lang="en-US" altLang="en-US" dirty="0" smtClean="0"/>
              <a:t> από τον </a:t>
            </a:r>
            <a:r>
              <a:rPr lang="en-US" altLang="en-US" b="1" dirty="0" smtClean="0"/>
              <a:t>πραγματικό κόσμο</a:t>
            </a:r>
            <a:r>
              <a:rPr lang="en-US" altLang="en-US" dirty="0" smtClean="0"/>
              <a:t> ώστε να γεφυρώνεται το χάσμα που υπάρχει ανάμεσα στο σχολείο και στις δραστηριότητες έξω από το σχολείο. 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15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Έκφραση και προσωπική εμπλοκή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dirty="0" err="1" smtClean="0"/>
              <a:t>Πρέ</a:t>
            </a:r>
            <a:r>
              <a:rPr lang="en-US" altLang="en-US" sz="2800" dirty="0" smtClean="0"/>
              <a:t>πει να ενθαρρύνει την έκφραση και την προσωπική εμπλοκή στη μαθησιακή διαδικασία </a:t>
            </a:r>
            <a:endParaRPr lang="el-GR" alt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sz="2800" dirty="0" smtClean="0"/>
              <a:t>Π</a:t>
            </a:r>
            <a:r>
              <a:rPr lang="en-US" altLang="en-US" sz="2800" dirty="0" err="1" smtClean="0"/>
              <a:t>ρέ</a:t>
            </a:r>
            <a:r>
              <a:rPr lang="en-US" altLang="en-US" sz="2800" dirty="0" smtClean="0"/>
              <a:t>πει να λαμβάνει υπόψη του το γεγονός ότι το κοινωνικό πλαίσιο και η κοινωνική αλληλεπίδραση ευνοούν τις γνωστικές κατασκευές</a:t>
            </a:r>
            <a:endParaRPr lang="el-GR" altLang="en-US" sz="2800" dirty="0" smtClean="0"/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dirty="0" err="1" smtClean="0"/>
              <a:t>Στο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σημείο</a:t>
            </a:r>
            <a:r>
              <a:rPr lang="en-US" altLang="en-US" sz="2800" dirty="0" smtClean="0"/>
              <a:t> α</a:t>
            </a:r>
            <a:r>
              <a:rPr lang="en-US" altLang="en-US" sz="2800" dirty="0" err="1" smtClean="0"/>
              <a:t>υτό</a:t>
            </a:r>
            <a:r>
              <a:rPr lang="en-US" altLang="en-US" sz="2800" dirty="0" smtClean="0"/>
              <a:t>, η </a:t>
            </a:r>
            <a:r>
              <a:rPr lang="en-US" altLang="en-US" sz="2800" dirty="0" err="1" smtClean="0"/>
              <a:t>οικοδομηστική</a:t>
            </a:r>
            <a:r>
              <a:rPr lang="en-US" altLang="en-US" sz="2800" dirty="0" smtClean="0"/>
              <a:t> π</a:t>
            </a:r>
            <a:r>
              <a:rPr lang="en-US" altLang="en-US" sz="2800" dirty="0" err="1" smtClean="0"/>
              <a:t>ροσέγγιση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συν</a:t>
            </a:r>
            <a:r>
              <a:rPr lang="en-US" altLang="en-US" sz="2800" dirty="0" smtClean="0"/>
              <a:t>αντά την προσέγγιση της θεωρίας της δραστηριότητας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665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altLang="en-US"/>
              <a:t>Κοινωνικοπολ</a:t>
            </a:r>
            <a:r>
              <a:rPr lang="en-US" altLang="en-US"/>
              <a:t>ιτισμικ</a:t>
            </a:r>
            <a:r>
              <a:rPr lang="el-GR" altLang="en-US"/>
              <a:t>ή</a:t>
            </a:r>
            <a:r>
              <a:rPr lang="en-US" altLang="en-US"/>
              <a:t> αλληλεπ</a:t>
            </a:r>
            <a:r>
              <a:rPr lang="el-GR" altLang="en-US"/>
              <a:t>ίδραση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en-US" altLang="en-US" smtClean="0"/>
              <a:t>Η ανακαλυπτική μάθηση </a:t>
            </a:r>
            <a:endParaRPr lang="el-GR" altLang="en-US" smtClean="0"/>
          </a:p>
          <a:p>
            <a:pPr algn="just" eaLnBrk="1" hangingPunct="1">
              <a:spcAft>
                <a:spcPts val="600"/>
              </a:spcAft>
            </a:pPr>
            <a:r>
              <a:rPr lang="el-GR" altLang="en-US" smtClean="0"/>
              <a:t>Η</a:t>
            </a:r>
            <a:r>
              <a:rPr lang="en-US" altLang="en-US" smtClean="0"/>
              <a:t> θεωρ</a:t>
            </a:r>
            <a:r>
              <a:rPr lang="el-GR" altLang="en-US" smtClean="0"/>
              <a:t>ί</a:t>
            </a:r>
            <a:r>
              <a:rPr lang="en-US" altLang="en-US" smtClean="0"/>
              <a:t>α της δραστηρι</a:t>
            </a:r>
            <a:r>
              <a:rPr lang="el-GR" altLang="en-US" smtClean="0"/>
              <a:t>ότητας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52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 dirty="0"/>
              <a:t>Η ανακα</a:t>
            </a:r>
            <a:r>
              <a:rPr lang="en-US" altLang="en-US" dirty="0" err="1"/>
              <a:t>λυ</a:t>
            </a:r>
            <a:r>
              <a:rPr lang="en-US" altLang="en-US" dirty="0"/>
              <a:t>πτική μάθηση</a:t>
            </a:r>
            <a:endParaRPr lang="el-GR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dirty="0" smtClean="0"/>
              <a:t>(discovery learning) </a:t>
            </a:r>
            <a:r>
              <a:rPr lang="el-GR" altLang="en-US" dirty="0" smtClean="0"/>
              <a:t>-</a:t>
            </a:r>
            <a:r>
              <a:rPr lang="en-US" altLang="en-US" dirty="0" smtClean="0"/>
              <a:t> J. Bruner 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altLang="en-US" dirty="0" err="1" smtClean="0"/>
              <a:t>έμφ</a:t>
            </a:r>
            <a:r>
              <a:rPr lang="en-US" altLang="en-US" dirty="0" smtClean="0"/>
              <a:t>αση στη διευκόλυνση της μάθησης μέσω της κατανόησης των δομών και των επιστημονικών αρχών ενός γνωστικού αντικειμένου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υ</a:t>
            </a:r>
            <a:r>
              <a:rPr lang="el-GR" altLang="en-US" dirty="0" smtClean="0"/>
              <a:t>ϊ</a:t>
            </a:r>
            <a:r>
              <a:rPr lang="en-US" altLang="en-US" dirty="0" err="1" smtClean="0"/>
              <a:t>οθέτηση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της</a:t>
            </a:r>
            <a:r>
              <a:rPr lang="en-US" altLang="en-US" dirty="0" smtClean="0"/>
              <a:t> ανακα</a:t>
            </a:r>
            <a:r>
              <a:rPr lang="en-US" altLang="en-US" dirty="0" err="1" smtClean="0"/>
              <a:t>λυ</a:t>
            </a:r>
            <a:r>
              <a:rPr lang="en-US" altLang="en-US" dirty="0" smtClean="0"/>
              <a:t>πτικής μεθόδου ή της καθοδηγούμενης ανακάλυψης με την ανάπτυξη εσωτερικών κινήτρων μάθησης από το μαθητ</a:t>
            </a:r>
            <a:r>
              <a:rPr lang="el-GR" altLang="en-US" dirty="0" smtClean="0"/>
              <a:t>ή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4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 dirty="0" err="1"/>
              <a:t>Σύμφων</a:t>
            </a:r>
            <a:r>
              <a:rPr lang="en-US" altLang="en-US" dirty="0"/>
              <a:t>α με τον Bruner</a:t>
            </a:r>
            <a:r>
              <a:rPr lang="el-GR" altLang="en-US" dirty="0"/>
              <a:t>, 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buFontTx/>
              <a:buNone/>
            </a:pPr>
            <a:r>
              <a:rPr lang="el-GR" altLang="en-US" dirty="0" smtClean="0"/>
              <a:t>Ο</a:t>
            </a:r>
            <a:r>
              <a:rPr lang="en-US" altLang="en-US" dirty="0" smtClean="0"/>
              <a:t> μα</a:t>
            </a:r>
            <a:r>
              <a:rPr lang="en-US" altLang="en-US" dirty="0" err="1" smtClean="0"/>
              <a:t>θητ</a:t>
            </a:r>
            <a:r>
              <a:rPr lang="el-GR" altLang="en-US" dirty="0" smtClean="0"/>
              <a:t>ή</a:t>
            </a:r>
            <a:r>
              <a:rPr lang="en-US" altLang="en-US" dirty="0" smtClean="0"/>
              <a:t>ς </a:t>
            </a:r>
            <a:r>
              <a:rPr lang="en-US" altLang="en-US" dirty="0" err="1" smtClean="0"/>
              <a:t>οικοδομεί</a:t>
            </a:r>
            <a:r>
              <a:rPr lang="en-US" altLang="en-US" dirty="0" smtClean="0"/>
              <a:t>: 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Α. </a:t>
            </a:r>
            <a:r>
              <a:rPr lang="en-US" altLang="en-US" dirty="0" err="1" smtClean="0"/>
              <a:t>Έμ</a:t>
            </a:r>
            <a:r>
              <a:rPr lang="en-US" altLang="en-US" dirty="0" smtClean="0"/>
              <a:t>πρακτες (ή πραξιακές) αναπαραστάσεις (enactive representations) 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Β. </a:t>
            </a:r>
            <a:r>
              <a:rPr lang="en-US" altLang="en-US" dirty="0" err="1" smtClean="0"/>
              <a:t>Εικονικές</a:t>
            </a:r>
            <a:r>
              <a:rPr lang="en-US" altLang="en-US" dirty="0" smtClean="0"/>
              <a:t> αναπαρα</a:t>
            </a:r>
            <a:r>
              <a:rPr lang="en-US" altLang="en-US" dirty="0" err="1" smtClean="0"/>
              <a:t>στάσεις</a:t>
            </a:r>
            <a:r>
              <a:rPr lang="en-US" altLang="en-US" dirty="0" smtClean="0"/>
              <a:t> (iconic representations) 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Γ. </a:t>
            </a:r>
            <a:r>
              <a:rPr lang="en-US" altLang="en-US" dirty="0" err="1" smtClean="0"/>
              <a:t>Συμ</a:t>
            </a:r>
            <a:r>
              <a:rPr lang="en-US" altLang="en-US" dirty="0" smtClean="0"/>
              <a:t>βολικές αναπαραστάσεις 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59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 dirty="0" err="1"/>
              <a:t>Σύμφων</a:t>
            </a:r>
            <a:r>
              <a:rPr lang="en-US" altLang="en-US" dirty="0"/>
              <a:t>α με τον Bruner</a:t>
            </a:r>
            <a:r>
              <a:rPr lang="el-GR" altLang="en-US" dirty="0"/>
              <a:t>, 2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Ο</a:t>
            </a:r>
            <a:r>
              <a:rPr lang="en-US" altLang="en-US" dirty="0" smtClean="0"/>
              <a:t> μα</a:t>
            </a:r>
            <a:r>
              <a:rPr lang="en-US" altLang="en-US" dirty="0" err="1" smtClean="0"/>
              <a:t>θητής</a:t>
            </a:r>
            <a:r>
              <a:rPr lang="en-US" altLang="en-US" dirty="0" smtClean="0"/>
              <a:t> π</a:t>
            </a:r>
            <a:r>
              <a:rPr lang="en-US" altLang="en-US" dirty="0" err="1" smtClean="0"/>
              <a:t>ρέ</a:t>
            </a:r>
            <a:r>
              <a:rPr lang="en-US" altLang="en-US" dirty="0" smtClean="0"/>
              <a:t>πει να έρχεται αντιμέτωπος με προβληματικές καταστάσεις, 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Τ</a:t>
            </a:r>
            <a:r>
              <a:rPr lang="en-US" altLang="en-US" dirty="0" smtClean="0"/>
              <a:t>ο ανα</a:t>
            </a:r>
            <a:r>
              <a:rPr lang="en-US" altLang="en-US" dirty="0" err="1" smtClean="0"/>
              <a:t>λυτικό</a:t>
            </a:r>
            <a:r>
              <a:rPr lang="en-US" altLang="en-US" dirty="0" smtClean="0"/>
              <a:t> π</a:t>
            </a:r>
            <a:r>
              <a:rPr lang="en-US" altLang="en-US" dirty="0" err="1" smtClean="0"/>
              <a:t>ρόγρ</a:t>
            </a:r>
            <a:r>
              <a:rPr lang="en-US" altLang="en-US" dirty="0" smtClean="0"/>
              <a:t>αμμα πρέπει να οργανώνεται σε σπειροειδή μορφή 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δάσκ</a:t>
            </a:r>
            <a:r>
              <a:rPr lang="en-US" altLang="en-US" dirty="0" smtClean="0"/>
              <a:t>αλος πρέπει να έχει ρόλο διευκολυντή, εμψυχωτή και συντονιστή στη διαδικασία της μάθησης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2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 smtClean="0"/>
              <a:t>Οι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κοινωνικο</a:t>
            </a:r>
            <a:r>
              <a:rPr lang="en-US" altLang="en-US" dirty="0" smtClean="0"/>
              <a:t>- π</a:t>
            </a:r>
            <a:r>
              <a:rPr lang="en-US" altLang="en-US" dirty="0" err="1" smtClean="0"/>
              <a:t>ολιτισμικές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θεωρίες</a:t>
            </a:r>
            <a:endParaRPr lang="en-US" alt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sz="2800" dirty="0" smtClean="0"/>
              <a:t>Σ</a:t>
            </a:r>
            <a:r>
              <a:rPr lang="en-US" altLang="en-US" sz="2800" dirty="0" smtClean="0"/>
              <a:t>οβ</a:t>
            </a:r>
            <a:r>
              <a:rPr lang="en-US" altLang="en-US" sz="2800" dirty="0" err="1" smtClean="0"/>
              <a:t>ιετική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σχολή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της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ψυχολογί</a:t>
            </a:r>
            <a:r>
              <a:rPr lang="en-US" altLang="en-US" sz="2800" dirty="0" smtClean="0"/>
              <a:t>ας με βασικούς εκπροσώπους τον L. Vygotsky και </a:t>
            </a:r>
            <a:r>
              <a:rPr lang="en-US" altLang="en-US" sz="2800" dirty="0" err="1" smtClean="0"/>
              <a:t>τους</a:t>
            </a:r>
            <a:r>
              <a:rPr lang="en-US" altLang="en-US" sz="2800" dirty="0" smtClean="0"/>
              <a:t> μα</a:t>
            </a:r>
            <a:r>
              <a:rPr lang="en-US" altLang="en-US" sz="2800" dirty="0" err="1" smtClean="0"/>
              <a:t>θητές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του</a:t>
            </a:r>
            <a:endParaRPr lang="el-GR" altLang="en-US" sz="28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dirty="0" smtClean="0"/>
              <a:t>Η </a:t>
            </a:r>
            <a:r>
              <a:rPr lang="en-US" altLang="en-US" sz="2800" dirty="0" err="1" smtClean="0"/>
              <a:t>σχολή</a:t>
            </a:r>
            <a:r>
              <a:rPr lang="en-US" altLang="en-US" sz="2800" dirty="0" smtClean="0"/>
              <a:t> α</a:t>
            </a:r>
            <a:r>
              <a:rPr lang="en-US" altLang="en-US" sz="2800" dirty="0" err="1" smtClean="0"/>
              <a:t>υτή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εστιάζει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το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ενδι</a:t>
            </a:r>
            <a:r>
              <a:rPr lang="en-US" altLang="en-US" sz="2800" dirty="0" smtClean="0"/>
              <a:t>αφέρον της στην επικοινωνιακή και πολιτισμική διάσταση της μάθησης. </a:t>
            </a:r>
            <a:r>
              <a:rPr lang="en-US" altLang="en-US" sz="2800" dirty="0" err="1" smtClean="0"/>
              <a:t>Στο</a:t>
            </a:r>
            <a:r>
              <a:rPr lang="en-US" altLang="en-US" sz="2800" dirty="0" smtClean="0"/>
              <a:t> πλα</a:t>
            </a:r>
            <a:r>
              <a:rPr lang="en-US" altLang="en-US" sz="2800" dirty="0" err="1" smtClean="0"/>
              <a:t>ίσιο</a:t>
            </a:r>
            <a:r>
              <a:rPr lang="en-US" altLang="en-US" sz="2800" dirty="0" smtClean="0"/>
              <a:t> α</a:t>
            </a:r>
            <a:r>
              <a:rPr lang="en-US" altLang="en-US" sz="2800" dirty="0" err="1" smtClean="0"/>
              <a:t>υτό</a:t>
            </a:r>
            <a:r>
              <a:rPr lang="en-US" altLang="en-US" sz="2800" dirty="0" smtClean="0"/>
              <a:t>, η α</a:t>
            </a:r>
            <a:r>
              <a:rPr lang="en-US" altLang="en-US" sz="2800" dirty="0" err="1" smtClean="0"/>
              <a:t>νά</a:t>
            </a:r>
            <a:r>
              <a:rPr lang="en-US" altLang="en-US" sz="2800" dirty="0" smtClean="0"/>
              <a:t>πτυξη της νόησης είναι διαδικασία κοινωνικής αλληλεπίδρασης στην οποία κυρίαρχο ρόλο παίζει η γλώσσα. </a:t>
            </a:r>
            <a:r>
              <a:rPr lang="en-US" altLang="en-US" sz="2800" dirty="0" err="1" smtClean="0"/>
              <a:t>Το</a:t>
            </a:r>
            <a:r>
              <a:rPr lang="en-US" altLang="en-US" sz="2800" dirty="0" smtClean="0"/>
              <a:t> πα</a:t>
            </a:r>
            <a:r>
              <a:rPr lang="en-US" altLang="en-US" sz="2800" dirty="0" err="1" smtClean="0"/>
              <a:t>ιδί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στη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δι</a:t>
            </a:r>
            <a:r>
              <a:rPr lang="en-US" altLang="en-US" sz="2800" dirty="0" smtClean="0"/>
              <a:t>αδικασία αυτή δεν είναι παθητικός δέκτης αλλά δρον υποκείμενο που με τις πράξεις του διαμορφώνει τη γνωστική του πραγματικότητα. </a:t>
            </a:r>
          </a:p>
        </p:txBody>
      </p:sp>
    </p:spTree>
    <p:extLst>
      <p:ext uri="{BB962C8B-B14F-4D97-AF65-F5344CB8AC3E}">
        <p14:creationId xmlns:p14="http://schemas.microsoft.com/office/powerpoint/2010/main" val="7650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Z</a:t>
            </a:r>
            <a:r>
              <a:rPr lang="el-GR" altLang="en-US" sz="4000" dirty="0" err="1" smtClean="0"/>
              <a:t>ώνη</a:t>
            </a:r>
            <a:r>
              <a:rPr lang="el-GR" altLang="en-US" sz="4000" dirty="0" smtClean="0"/>
              <a:t> της επικείμενης ανάπτυξης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Βασική αρχή της θεωρίας του είναι η «ζώνη της επικείμενης ανάπτυξης» </a:t>
            </a:r>
            <a:r>
              <a:rPr lang="el-GR" altLang="en-US" sz="2400" dirty="0" smtClean="0">
                <a:latin typeface="+mj-lt"/>
              </a:rPr>
              <a:t>(</a:t>
            </a:r>
            <a:r>
              <a:rPr lang="en-US" altLang="en-US" sz="2400" dirty="0" smtClean="0">
                <a:latin typeface="+mj-lt"/>
              </a:rPr>
              <a:t>zone of proximal development</a:t>
            </a:r>
            <a:r>
              <a:rPr lang="el-GR" altLang="en-US" sz="2400" dirty="0" smtClean="0">
                <a:latin typeface="+mj-lt"/>
              </a:rPr>
              <a:t>)</a:t>
            </a:r>
            <a:r>
              <a:rPr lang="el-GR" altLang="en-US" sz="2800" dirty="0" smtClean="0">
                <a:latin typeface="+mj-lt"/>
              </a:rPr>
              <a:t> </a:t>
            </a:r>
            <a:endParaRPr lang="en-US" altLang="en-US" sz="28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l-GR" altLang="en-US" sz="2800" dirty="0" smtClean="0">
                <a:latin typeface="+mj-lt"/>
              </a:rPr>
              <a:t>που αποτελεί την ανεξερεύνητη περιοχή του εσωτερικού δυναμικού του μαθητή ο οποίος βρίσκεται σε μία εν δυνάμει λανθάνουσα κατάσταση εξέλιξης. Εδώ φαίνεται η σημασία της διαμεσολάβησης του ενηλίκου και ο ρόλος του κοινωνικού περιβάλλοντος στην γνωστική ανάπτυξη του μαθητή.</a:t>
            </a:r>
            <a:endParaRPr lang="el-GR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8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altLang="en-US"/>
              <a:t>Οι συμπεριφοριστικές προσεγγίσεις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sz="2800" dirty="0" smtClean="0"/>
              <a:t>Δίνουν έμφαση στην αναμετάδοση της πληροφορίας και στην τροποποίηση της συμπεριφοράς.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sz="2800" dirty="0" smtClean="0"/>
              <a:t>Το πλαίσιο αυτό προσφέρει μια πολύ </a:t>
            </a:r>
            <a:r>
              <a:rPr lang="el-GR" altLang="en-US" sz="2800" dirty="0" smtClean="0">
                <a:latin typeface="Tahoma" panose="020B0604030504040204" pitchFamily="34" charset="0"/>
              </a:rPr>
              <a:t>«</a:t>
            </a:r>
            <a:r>
              <a:rPr lang="el-GR" altLang="en-US" sz="2800" dirty="0" smtClean="0"/>
              <a:t>τεχνική</a:t>
            </a:r>
            <a:r>
              <a:rPr lang="el-GR" altLang="en-US" sz="2800" dirty="0" smtClean="0">
                <a:latin typeface="Tahoma" panose="020B0604030504040204" pitchFamily="34" charset="0"/>
              </a:rPr>
              <a:t>»</a:t>
            </a:r>
            <a:r>
              <a:rPr lang="el-GR" altLang="en-US" sz="2800" dirty="0" smtClean="0"/>
              <a:t> προσέγγιση των αντίστοιχων εκπαιδευτικών εφαρμογών: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sz="2800" dirty="0" smtClean="0"/>
              <a:t>αυτό που προέχει είναι ο ξεκάθαρος και λειτουργικός ορισμός των παιδαγωγικών και διδακτικών στόχων που πρέπει να επιτευχθούν. </a:t>
            </a:r>
          </a:p>
        </p:txBody>
      </p:sp>
    </p:spTree>
    <p:extLst>
      <p:ext uri="{BB962C8B-B14F-4D97-AF65-F5344CB8AC3E}">
        <p14:creationId xmlns:p14="http://schemas.microsoft.com/office/powerpoint/2010/main" val="34010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smtClean="0"/>
              <a:t>Η θεωρία της δραστηριότητας</a:t>
            </a:r>
            <a:br>
              <a:rPr lang="el-GR" altLang="en-US" smtClean="0"/>
            </a:br>
            <a:r>
              <a:rPr lang="el-GR" altLang="en-US" smtClean="0"/>
              <a:t>(</a:t>
            </a:r>
            <a:r>
              <a:rPr lang="en-US" altLang="en-US" smtClean="0"/>
              <a:t>activity theory</a:t>
            </a:r>
            <a:r>
              <a:rPr lang="el-GR" altLang="en-US" smtClean="0"/>
              <a:t>)</a:t>
            </a:r>
            <a:endParaRPr lang="en-US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n-US" dirty="0" smtClean="0"/>
              <a:t>Τα συστατικά μέρη κάθε δραστηριότητας οργανώνονται σε συστήματα (</a:t>
            </a:r>
            <a:r>
              <a:rPr lang="el-GR" altLang="en-US" dirty="0" err="1" smtClean="0"/>
              <a:t>activity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systems</a:t>
            </a:r>
            <a:r>
              <a:rPr lang="el-GR" altLang="en-US" dirty="0" smtClean="0"/>
              <a:t>), διαμορφώνοντας ένα μοντέλο μάθησης, που περιλαμβάνει</a:t>
            </a:r>
            <a:r>
              <a:rPr lang="en-US" altLang="en-US" dirty="0" smtClean="0"/>
              <a:t>:</a:t>
            </a:r>
            <a:r>
              <a:rPr lang="el-GR" altLang="en-US" dirty="0" smtClean="0"/>
              <a:t> </a:t>
            </a:r>
          </a:p>
          <a:p>
            <a:pPr eaLnBrk="1" hangingPunct="1"/>
            <a:r>
              <a:rPr lang="el-GR" altLang="en-US" dirty="0" smtClean="0"/>
              <a:t>το υποκείμενο, το αντικείμενο, το στόχο, τα εργαλεία, τις δράσεις και τις λειτουργίες που επηρεάζουν το αποτέλεσμα, τους κανόνες, την κοινωνία και τον καταμερισμό της εργασίας. 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15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sz="4000" dirty="0" smtClean="0"/>
              <a:t>Μέρη του συστήματος </a:t>
            </a:r>
            <a:r>
              <a:rPr lang="el-GR" altLang="en-US" sz="4000" dirty="0"/>
              <a:t>δ</a:t>
            </a:r>
            <a:r>
              <a:rPr lang="el-GR" altLang="en-US" sz="4000" dirty="0" smtClean="0"/>
              <a:t>ραστηριότητας </a:t>
            </a:r>
            <a:r>
              <a:rPr lang="el-GR" altLang="en-US" sz="2400" dirty="0" smtClean="0"/>
              <a:t>(υποκείμενο - αντικείμενο)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628800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Υποκείμενο της δραστηριότητας μπορεί να είναι ένα άτομο ή μια ομάδα από συνεργάτες. </a:t>
            </a:r>
          </a:p>
          <a:p>
            <a:pPr eaLnBrk="1" hangingPunct="1"/>
            <a:r>
              <a:rPr lang="el-GR" altLang="en-US" dirty="0" smtClean="0"/>
              <a:t>Αντικείμενο, ουσιαστικά αποτελεί το στόχο της δραστηριότητας είναι δηλαδή η αρχή και το τέλος της. </a:t>
            </a:r>
          </a:p>
        </p:txBody>
      </p:sp>
    </p:spTree>
    <p:extLst>
      <p:ext uri="{BB962C8B-B14F-4D97-AF65-F5344CB8AC3E}">
        <p14:creationId xmlns:p14="http://schemas.microsoft.com/office/powerpoint/2010/main" val="42375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z="4000" dirty="0" smtClean="0"/>
              <a:t>Μέρη του συστήματος δραστηριότητας </a:t>
            </a:r>
            <a:r>
              <a:rPr lang="el-GR" altLang="en-US" sz="2400" dirty="0"/>
              <a:t>(εργαλεία)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639341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800" dirty="0" smtClean="0"/>
              <a:t>Ως εργαλεία θεωρούνται τόσο τα υλικά που χρησιμοποιούνται για τη διαμόρφωση του αντικειμένου π.χ. οι υπολογιστές, όσο και οι νοητικές διαδικασίες (</a:t>
            </a:r>
            <a:r>
              <a:rPr lang="el-GR" altLang="en-US" sz="2800" dirty="0" err="1" smtClean="0"/>
              <a:t>heuristics</a:t>
            </a:r>
            <a:r>
              <a:rPr lang="el-GR" altLang="en-US" sz="2800" dirty="0" smtClean="0"/>
              <a:t>), π.χ. αιτιολόγηση, ανακάλυψη κ.τ.λ.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800" dirty="0" smtClean="0"/>
              <a:t>Επιπλέον σε αντίθεση με την παραδοσιακή γ ψ, η οποία ασχολείται κυρίως με τις νοητικές αναπαραστάσεις, η θεωρία της δραστηριότητας επισημαίνει τη σημασία του ρόλου των κοινωνικά </a:t>
            </a:r>
            <a:r>
              <a:rPr lang="el-GR" altLang="en-US" sz="2800" dirty="0" err="1" smtClean="0"/>
              <a:t>σημασιοδοτημένων</a:t>
            </a:r>
            <a:r>
              <a:rPr lang="el-GR" altLang="en-US" sz="2800" dirty="0" smtClean="0"/>
              <a:t> εργαλείων και συμβόλων καθώς η χρήση τους διαμορφώνει ανάλογα τον τρόπο σκέψης και δράσης των υποκειμένων. </a:t>
            </a:r>
            <a:endParaRPr lang="en-GB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812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altLang="en-US" dirty="0"/>
              <a:t>Η </a:t>
            </a:r>
            <a:r>
              <a:rPr lang="en-US" altLang="en-US" dirty="0" err="1"/>
              <a:t>θεωρί</a:t>
            </a:r>
            <a:r>
              <a:rPr lang="en-US" altLang="en-US" dirty="0"/>
              <a:t>α της επεξεργασίας των πληροφοριών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 smtClean="0"/>
              <a:t>Information Processing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l-GR" altLang="en-US" dirty="0" smtClean="0"/>
              <a:t>Η θεωρία αυτή εντάσσεται στο πλαίσιο των γνωστικών θεωριών μάθησης (</a:t>
            </a:r>
            <a:r>
              <a:rPr lang="en-US" altLang="en-US" dirty="0" smtClean="0"/>
              <a:t>cognitive psychology</a:t>
            </a:r>
            <a:r>
              <a:rPr lang="el-GR" altLang="en-US" dirty="0" smtClean="0"/>
              <a:t>)</a:t>
            </a:r>
            <a:endParaRPr lang="en-US" altLang="en-US" dirty="0" smtClean="0"/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51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n-US"/>
              <a:t>Επεξεργασία της πληροφορίας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sz="2800" smtClean="0"/>
              <a:t>Δ</a:t>
            </a:r>
            <a:r>
              <a:rPr lang="en-US" altLang="en-US" sz="2800" smtClean="0"/>
              <a:t>έχεται τη </a:t>
            </a:r>
            <a:r>
              <a:rPr lang="el-GR" altLang="en-US" sz="2800" smtClean="0"/>
              <a:t>σκέψη </a:t>
            </a:r>
            <a:r>
              <a:rPr lang="en-US" altLang="en-US" sz="2800" smtClean="0"/>
              <a:t>του υποκειμένου ως μέσο επεξεργασίας της πληροφορίας (information processing), </a:t>
            </a:r>
            <a:endParaRPr lang="el-GR" altLang="en-US" sz="280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smtClean="0"/>
              <a:t>άκμασε στα πλαίσια ενός ρεύματος της γνωστικής ψυχολογίας (cognitive psychology) που έχει τις απαρχές του στο αναλογικό παράδειγμα του ανθρώπου που λειτουργεί όπως ο υπολογιστής</a:t>
            </a:r>
            <a:endParaRPr lang="el-GR" altLang="en-US" sz="280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smtClean="0"/>
              <a:t>Βασικοί εκπρόσωποι αυτού του ρεύματος είναι οι R. Gagné, A. Newell και H. Simon. </a:t>
            </a:r>
          </a:p>
        </p:txBody>
      </p:sp>
    </p:spTree>
    <p:extLst>
      <p:ext uri="{BB962C8B-B14F-4D97-AF65-F5344CB8AC3E}">
        <p14:creationId xmlns:p14="http://schemas.microsoft.com/office/powerpoint/2010/main" val="34681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altLang="en-US" dirty="0"/>
              <a:t>Τι είναι μάθηση στη θεωρία </a:t>
            </a:r>
            <a:br>
              <a:rPr lang="el-GR" altLang="en-US" dirty="0"/>
            </a:br>
            <a:r>
              <a:rPr lang="el-GR" altLang="en-US" dirty="0"/>
              <a:t>επεξεργασίας της Πληροφορίας</a:t>
            </a:r>
            <a:endParaRPr lang="en-GB" alt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Η μάθηση συνίσταται στην τροποποίηση των γνώσεων </a:t>
            </a:r>
          </a:p>
          <a:p>
            <a:pPr eaLnBrk="1" hangingPunct="1"/>
            <a:r>
              <a:rPr lang="el-GR" altLang="en-US" dirty="0" smtClean="0"/>
              <a:t>Εξαρτάται συνεπώς άμεσα από τις </a:t>
            </a:r>
            <a:r>
              <a:rPr lang="el-GR" altLang="en-US" dirty="0" err="1" smtClean="0"/>
              <a:t>προϋπάρχουσες</a:t>
            </a:r>
            <a:r>
              <a:rPr lang="el-GR" altLang="en-US" dirty="0" smtClean="0"/>
              <a:t> γνώσεις</a:t>
            </a:r>
          </a:p>
          <a:p>
            <a:pPr eaLnBrk="1" hangingPunct="1"/>
            <a:r>
              <a:rPr lang="el-GR" altLang="en-US" dirty="0" smtClean="0"/>
              <a:t>Η μάθηση είναι ενεργή ατομική διαδικασία οικοδόμησης νοήματος μέσω εμπειριών</a:t>
            </a:r>
          </a:p>
        </p:txBody>
      </p:sp>
    </p:spTree>
    <p:extLst>
      <p:ext uri="{BB962C8B-B14F-4D97-AF65-F5344CB8AC3E}">
        <p14:creationId xmlns:p14="http://schemas.microsoft.com/office/powerpoint/2010/main" val="13920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en-US" altLang="en-US" b="1" smtClean="0"/>
              <a:t>Βασική αρχή </a:t>
            </a:r>
            <a:endParaRPr lang="el-GR" altLang="en-US" b="1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Η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εστί</a:t>
            </a:r>
            <a:r>
              <a:rPr lang="en-US" altLang="en-US" dirty="0" smtClean="0"/>
              <a:t>αση στην αναπαράσταση (representation) από το γνωστικό σύστημα της πληροφοριακής ροής και στην επεξεργασία της. 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Η επ</a:t>
            </a:r>
            <a:r>
              <a:rPr lang="en-US" altLang="en-US" dirty="0" err="1" smtClean="0"/>
              <a:t>εξεργ</a:t>
            </a:r>
            <a:r>
              <a:rPr lang="en-US" altLang="en-US" dirty="0" smtClean="0"/>
              <a:t>ασία της πληροφορίας στο πλαίσιο αυτό νοείται ως υπολογισμός, χειρισμός δηλαδή συμβόλων. 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88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Γ</a:t>
            </a:r>
            <a:r>
              <a:rPr lang="en-US" altLang="en-US" dirty="0" err="1" smtClean="0"/>
              <a:t>νώσεις</a:t>
            </a:r>
            <a:r>
              <a:rPr lang="el-GR" altLang="en-US" b="1" dirty="0" smtClean="0"/>
              <a:t> - </a:t>
            </a:r>
            <a:r>
              <a:rPr lang="el-GR" altLang="en-US" dirty="0" smtClean="0"/>
              <a:t>Αναπαραστάσεις</a:t>
            </a:r>
            <a:r>
              <a:rPr lang="el-GR" altLang="en-US" b="1" dirty="0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sz="2800" dirty="0" smtClean="0"/>
              <a:t>Γνώσεις: </a:t>
            </a:r>
            <a:r>
              <a:rPr lang="en-US" altLang="en-US" sz="2800" dirty="0" smtClean="0"/>
              <a:t>(α</a:t>
            </a:r>
            <a:r>
              <a:rPr lang="en-US" altLang="en-US" sz="2800" dirty="0" err="1" smtClean="0"/>
              <a:t>νεξάρτητ</a:t>
            </a:r>
            <a:r>
              <a:rPr lang="en-US" altLang="en-US" sz="2800" dirty="0" smtClean="0"/>
              <a:t>α από την εγκυρότητά τους) δομές σταθεροποιημένες στη «μακροπρόθεσμη μνήμη». </a:t>
            </a:r>
            <a:endParaRPr lang="el-GR" altLang="en-US" sz="2800" dirty="0" smtClean="0"/>
          </a:p>
          <a:p>
            <a:pPr eaLnBrk="1" hangingPunct="1">
              <a:spcAft>
                <a:spcPts val="600"/>
              </a:spcAft>
            </a:pPr>
            <a:r>
              <a:rPr lang="en-US" altLang="en-US" sz="2800" dirty="0" smtClean="0"/>
              <a:t>Ο </a:t>
            </a:r>
            <a:r>
              <a:rPr lang="en-US" altLang="en-US" sz="2800" dirty="0" err="1" smtClean="0"/>
              <a:t>δι</a:t>
            </a:r>
            <a:r>
              <a:rPr lang="en-US" altLang="en-US" sz="2800" dirty="0" smtClean="0"/>
              <a:t>αρκής αυτός χαρακτήρας τους, τις διακρίνει από τις αναπαραστάσεις </a:t>
            </a:r>
            <a:endParaRPr lang="el-GR" altLang="en-US" sz="28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n-US" sz="2800" dirty="0" smtClean="0"/>
              <a:t>Αναπαραστάσεις: </a:t>
            </a:r>
            <a:r>
              <a:rPr lang="en-US" altLang="en-US" sz="2800" dirty="0" smtClean="0"/>
              <a:t>π</a:t>
            </a:r>
            <a:r>
              <a:rPr lang="en-US" altLang="en-US" sz="2800" dirty="0" err="1" smtClean="0"/>
              <a:t>εριστ</a:t>
            </a:r>
            <a:r>
              <a:rPr lang="en-US" altLang="en-US" sz="2800" dirty="0" smtClean="0"/>
              <a:t>ασιακές δομές που δημιουργήθηκαν σε μια συγκεκριμένη κατάσταση και για συγκεκριμένους στόχους και βρίσκονται αποθηκευμένες στη «βραχυπρόθεσμη μνήμη». </a:t>
            </a: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819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n-US" sz="4000" dirty="0" smtClean="0"/>
              <a:t>Η συμβολή της θεωρίας </a:t>
            </a:r>
            <a:br>
              <a:rPr lang="el-GR" altLang="en-US" sz="4000" dirty="0" smtClean="0"/>
            </a:br>
            <a:r>
              <a:rPr lang="el-GR" altLang="en-US" sz="4000" dirty="0" smtClean="0"/>
              <a:t>επεξεργασίας της πληροφορίας</a:t>
            </a:r>
            <a:endParaRPr lang="en-US" altLang="en-US" sz="40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/>
              <a:t>Στο σχεδιασμό μαθησιακών περιβαλλόντων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Διαδικασίες επίλυσης προβλημάτων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Διάκριση ανάμεσα σε αρχάριους και ειδικούς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Χειρισμός δηλωτικών και διαδικαστικών γνώσεων, καθώς και </a:t>
            </a:r>
            <a:r>
              <a:rPr lang="el-GR" altLang="en-US" dirty="0" err="1" smtClean="0"/>
              <a:t>μεταγνώσεων</a:t>
            </a:r>
            <a:endParaRPr lang="el-GR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Αναζήτηση </a:t>
            </a:r>
            <a:r>
              <a:rPr lang="el-GR" altLang="en-US" dirty="0" err="1" smtClean="0"/>
              <a:t>ευρετικών</a:t>
            </a:r>
            <a:r>
              <a:rPr lang="el-GR" altLang="en-US" dirty="0" smtClean="0"/>
              <a:t> στρατηγικών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Εννοιολογική αλλαγή: ποιοτική αλλαγή του συστήματος των αναπαραστάσεων, των σχημάτων και των νοητικών μοντέλων αυτών που μαθαίνουν 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49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n-US" dirty="0"/>
              <a:t>Τεχνητή νοημοσύνη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dirty="0" smtClean="0"/>
              <a:t>Η π</a:t>
            </a:r>
            <a:r>
              <a:rPr lang="en-US" altLang="en-US" dirty="0" err="1" smtClean="0"/>
              <a:t>ιο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σημ</a:t>
            </a:r>
            <a:r>
              <a:rPr lang="en-US" altLang="en-US" dirty="0" smtClean="0"/>
              <a:t>αντική εφαρμογή της θεωρίας </a:t>
            </a:r>
            <a:r>
              <a:rPr lang="el-GR" altLang="en-US" dirty="0" smtClean="0"/>
              <a:t>επεξεργασίας της πληροφορίας </a:t>
            </a:r>
            <a:r>
              <a:rPr lang="en-US" altLang="en-US" dirty="0" err="1" smtClean="0"/>
              <a:t>στο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σχεδι</a:t>
            </a:r>
            <a:r>
              <a:rPr lang="en-US" altLang="en-US" dirty="0" smtClean="0"/>
              <a:t>ασμό υπολογιστικών περιβαλλόντων μάθησης είναι οι εκπαιδευτικές εφαρμογές της τεχνητής νοημοσύνης</a:t>
            </a:r>
            <a:r>
              <a:rPr lang="el-GR" altLang="en-US" dirty="0" smtClean="0"/>
              <a:t> </a:t>
            </a:r>
            <a:r>
              <a:rPr lang="en-US" altLang="en-US" dirty="0" smtClean="0"/>
              <a:t>π</a:t>
            </a:r>
            <a:r>
              <a:rPr lang="en-US" altLang="en-US" dirty="0" err="1" smtClean="0"/>
              <a:t>ου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ονομάζοντ</a:t>
            </a:r>
            <a:r>
              <a:rPr lang="en-US" altLang="en-US" dirty="0" smtClean="0"/>
              <a:t>αι έμπειρα διδακτικά συστήματα.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18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altLang="en-US"/>
              <a:t>Οι οικοδομητιστικές (γνωστικές) προσεγγίσεις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n-US" sz="2400" dirty="0" smtClean="0"/>
              <a:t>Αναγνωρίζουν ότι τα παιδιά, πριν ακόμα πάνε στο σχολείο διαθέτουν γνώσεις και αυτό που χρειάζεται είναι να βοηθηθούν ώστε να οικοδομήσουν νέες γνώσεις πάνω σε αυτές που ήδη κατέχουν. 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n-US" sz="2400" dirty="0" smtClean="0"/>
              <a:t>Τα παιδιά, κάτω από αυτό το πρίσμα, συμμετέχουν ενεργά στην οικοδόμηση των </a:t>
            </a:r>
            <a:r>
              <a:rPr lang="el-GR" altLang="en-US" sz="2400" dirty="0" err="1" smtClean="0"/>
              <a:t>γνώσεών</a:t>
            </a:r>
            <a:r>
              <a:rPr lang="el-GR" altLang="en-US" sz="2400" dirty="0" smtClean="0"/>
              <a:t> τους. </a:t>
            </a:r>
          </a:p>
          <a:p>
            <a:pPr eaLnBrk="1" hangingPunct="1">
              <a:spcAft>
                <a:spcPts val="600"/>
              </a:spcAft>
            </a:pPr>
            <a:r>
              <a:rPr lang="el-GR" altLang="en-US" sz="2400" dirty="0" smtClean="0"/>
              <a:t>Το πλαίσιο αυτό οδηγεί στην άποψη ότι η εκπαίδευση πρέπει να έχει ως κύριο σκοπό να βοηθήσει τους μαθητές να γεφυρώσουν το χάσμα ανάμεσα στις άτυπες και τις τυπικές γνώσεις τους. </a:t>
            </a:r>
          </a:p>
        </p:txBody>
      </p:sp>
    </p:spTree>
    <p:extLst>
      <p:ext uri="{BB962C8B-B14F-4D97-AF65-F5344CB8AC3E}">
        <p14:creationId xmlns:p14="http://schemas.microsoft.com/office/powerpoint/2010/main" val="16203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09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8830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>
                <a:solidFill>
                  <a:srgbClr val="002060"/>
                </a:solidFill>
              </a:rPr>
              <a:t>Copyright</a:t>
            </a:r>
            <a:r>
              <a:rPr lang="el-GR" sz="2000" dirty="0">
                <a:solidFill>
                  <a:srgbClr val="002060"/>
                </a:solidFill>
              </a:rPr>
              <a:t> Εθνικόν και Καποδιστριακόν </a:t>
            </a:r>
            <a:r>
              <a:rPr lang="el-GR" sz="2000" dirty="0" err="1">
                <a:solidFill>
                  <a:srgbClr val="002060"/>
                </a:solidFill>
              </a:rPr>
              <a:t>Πανεπιστήμιον</a:t>
            </a:r>
            <a:r>
              <a:rPr lang="el-GR" sz="2000" dirty="0">
                <a:solidFill>
                  <a:srgbClr val="002060"/>
                </a:solidFill>
              </a:rPr>
              <a:t> Αθηνών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 2014.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Σμυρναίου. «Παιδαγωγική ή Εκπαίδευση ΙΙ. </a:t>
            </a:r>
            <a:r>
              <a:rPr lang="el-GR" sz="2000" dirty="0"/>
              <a:t>Διδακτική Μάθηση και Διδασκαλία». </a:t>
            </a:r>
            <a:r>
              <a:rPr lang="el-GR" sz="2000" dirty="0">
                <a:solidFill>
                  <a:srgbClr val="002060"/>
                </a:solidFill>
              </a:rPr>
              <a:t>Έκδοση: 1.0. Αθήνα 2014. </a:t>
            </a:r>
            <a:r>
              <a:rPr lang="el-GR" sz="2000" dirty="0"/>
              <a:t>Διαθέσιμο από τη δικτυακή διεύθυνση: </a:t>
            </a:r>
            <a:r>
              <a:rPr lang="en-US" sz="2000" u="sng" dirty="0">
                <a:hlinkClick r:id="rId3"/>
              </a:rPr>
              <a:t>opencourses.uoa.gr</a:t>
            </a:r>
            <a:endParaRPr lang="el-GR" sz="2000" u="sng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</a:t>
            </a:r>
            <a:r>
              <a:rPr lang="el-GR" sz="2000" dirty="0"/>
              <a:t>χρήση των </a:t>
            </a:r>
            <a:r>
              <a:rPr lang="el-GR" sz="2000" dirty="0" smtClean="0"/>
              <a:t>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χρήση </a:t>
            </a:r>
            <a:r>
              <a:rPr lang="el-GR" sz="2000" smtClean="0"/>
              <a:t>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Πίνακες</a:t>
            </a: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altLang="en-US"/>
              <a:t>Οι κοινωνικοπολιτισμικές προσεγγίσεις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sz="2800" dirty="0" smtClean="0"/>
              <a:t>Δεν μπορούν να δουν τη μαθησιακή δραστηριότητα έξω από το κοινωνικό, ιστορικό και πολιτισμικό πλαίσιο μέσα στο οποίο διαδραματίζεται.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sz="2800" dirty="0" smtClean="0"/>
              <a:t>Οι γνωστικές διεργασίες δεν νοούνται συνεπώς ως αυτόνομες οντότητες αλλά συστατικά ενός οργανωμένου όλου, του νου,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l-GR" altLang="en-US" sz="2800" dirty="0" smtClean="0"/>
              <a:t>ο οποίος λειτουργεί και αναπτύσσεται μέσα σε ένα συγκεκριμένο </a:t>
            </a:r>
            <a:r>
              <a:rPr lang="el-GR" altLang="en-US" sz="2800" dirty="0" err="1" smtClean="0"/>
              <a:t>κοινωνικοπολιτισμικό</a:t>
            </a:r>
            <a:r>
              <a:rPr lang="el-GR" altLang="en-US" sz="2800" dirty="0" smtClean="0"/>
              <a:t> περιβάλλον ιστορικά προσδιορισμένο. </a:t>
            </a:r>
          </a:p>
        </p:txBody>
      </p:sp>
    </p:spTree>
    <p:extLst>
      <p:ext uri="{BB962C8B-B14F-4D97-AF65-F5344CB8AC3E}">
        <p14:creationId xmlns:p14="http://schemas.microsoft.com/office/powerpoint/2010/main" val="36192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altLang="en-US" dirty="0"/>
              <a:t>Πίνακας θεωριών</a:t>
            </a:r>
          </a:p>
        </p:txBody>
      </p:sp>
      <p:graphicFrame>
        <p:nvGraphicFramePr>
          <p:cNvPr id="12291" name="Group 3" descr="πίνακας με  τρείς βασικά στήλες που κατηγοριοποιούν τις θεωρίες μάθησης σε 3 κατηγορίες, όσες και οι στήλες: α. συμπεριρορισικές θεωρίς, β. γνωστικές θεωρίες γ. Κοινωνικοπολιτισμικές θεωρίες. 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840388"/>
              </p:ext>
            </p:extLst>
          </p:nvPr>
        </p:nvGraphicFramePr>
        <p:xfrm>
          <a:off x="463550" y="1557338"/>
          <a:ext cx="8229599" cy="4639311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204412"/>
                <a:gridCol w="3114193"/>
                <a:gridCol w="2910994"/>
              </a:tblGrid>
              <a:tr h="6699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Συμπεριφοριστικές θεωρίες</a:t>
                      </a:r>
                      <a:endParaRPr kumimoji="0" lang="el-G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Γνωστικές θεωρίες</a:t>
                      </a:r>
                      <a:endParaRPr kumimoji="0" lang="el-G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Κοινωνικοπολιτισμικές</a:t>
                      </a:r>
                      <a:r>
                        <a:rPr kumimoji="0" lang="el-GR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θεωρίες</a:t>
                      </a:r>
                      <a:endParaRPr kumimoji="0" lang="el-G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</a:tr>
              <a:tr h="85725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Γραμμική Οργάνωση Πληροφορίας (Skinner)</a:t>
                      </a:r>
                      <a:endParaRPr kumimoji="0" lang="el-G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Δομικός 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εποικοδομισμός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Piaget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Κοινωνικός 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εποικοδομισμός</a:t>
                      </a:r>
                      <a:endParaRPr kumimoji="0" lang="el-G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</a:tr>
              <a:tr h="6191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Μέθοδος πολλαπλών Επιλογών (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Crowder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Εποικοδομισμός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του 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Papert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constructionism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Κοινωνικοπολιτισμική θεωρία του Vygotsky</a:t>
                      </a:r>
                      <a:endParaRPr kumimoji="0" lang="el-G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</a:tr>
              <a:tr h="620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Διδακτικός Σχεδιασμός (</a:t>
                      </a:r>
                      <a:r>
                        <a:rPr kumimoji="0" lang="fr-FR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Gagné</a:t>
                      </a:r>
                      <a:r>
                        <a:rPr kumimoji="0" lang="el-GR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Ανακαλυπτική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μάθηση (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Bruner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Εγκαθιδρυμένη γνώση (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situated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cognition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</a:tr>
              <a:tr h="809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Επεξεργασία της πληροφορίας (γνωστικοί ψυχολόγοι)</a:t>
                      </a:r>
                      <a:endParaRPr kumimoji="0" lang="el-G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Κατανεμημένη γνώση (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distributed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cognition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</a:tr>
              <a:tr h="858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Συνδεσιασμός</a:t>
                      </a: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(Varela, Maturana)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Θεωρία της δραστηριότητας (επίγονοι της θεωρίας του </a:t>
                      </a:r>
                      <a:r>
                        <a:rPr kumimoji="0" lang="el-GR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Vygotsky</a:t>
                      </a:r>
                      <a:r>
                        <a:rPr kumimoji="0" lang="el-GR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669" marR="88669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altLang="en-US" dirty="0"/>
              <a:t>Συμπεριφορισμός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l-GR" altLang="en-US" dirty="0"/>
              <a:t>ή Θεωρία της Συμπεριφοράς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711349"/>
            <a:ext cx="8229600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Μ</a:t>
            </a:r>
            <a:r>
              <a:rPr lang="en-US" altLang="en-US" dirty="0" err="1" smtClean="0"/>
              <a:t>άθηση</a:t>
            </a:r>
            <a:r>
              <a:rPr lang="el-GR" altLang="en-US" dirty="0" smtClean="0"/>
              <a:t> είναι </a:t>
            </a:r>
            <a:r>
              <a:rPr lang="en-US" altLang="en-US" dirty="0" err="1" smtClean="0"/>
              <a:t>τρο</a:t>
            </a:r>
            <a:r>
              <a:rPr lang="en-US" altLang="en-US" dirty="0" smtClean="0"/>
              <a:t>ποποίηση της συμπεριφοράς </a:t>
            </a:r>
            <a:r>
              <a:rPr lang="el-GR" altLang="en-US" dirty="0" smtClean="0"/>
              <a:t> (</a:t>
            </a:r>
            <a:r>
              <a:rPr lang="en-US" altLang="en-US" dirty="0" smtClean="0"/>
              <a:t>behaviorism</a:t>
            </a:r>
            <a:r>
              <a:rPr lang="el-GR" altLang="en-US" dirty="0" smtClean="0"/>
              <a:t>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err="1" smtClean="0"/>
              <a:t>Πρόδρομος</a:t>
            </a:r>
            <a:r>
              <a:rPr lang="en-US" altLang="en-US" dirty="0" smtClean="0"/>
              <a:t> α</a:t>
            </a:r>
            <a:r>
              <a:rPr lang="en-US" altLang="en-US" dirty="0" err="1" smtClean="0"/>
              <a:t>υτής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της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σχολής</a:t>
            </a:r>
            <a:r>
              <a:rPr lang="en-US" altLang="en-US" dirty="0" smtClean="0"/>
              <a:t> ο I. Pavlov </a:t>
            </a:r>
            <a:endParaRPr lang="el-GR" altLang="en-US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n-US" dirty="0" smtClean="0"/>
              <a:t>Β</a:t>
            </a:r>
            <a:r>
              <a:rPr lang="en-US" altLang="en-US" dirty="0" smtClean="0"/>
              <a:t>α</a:t>
            </a:r>
            <a:r>
              <a:rPr lang="en-US" altLang="en-US" dirty="0" err="1" smtClean="0"/>
              <a:t>σικοί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εκ</a:t>
            </a:r>
            <a:r>
              <a:rPr lang="en-US" altLang="en-US" dirty="0" smtClean="0"/>
              <a:t>πρόσωποί της οι J.B. Watson, E.L. Thorndike, και B. F. Skinner</a:t>
            </a: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0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l-GR" altLang="en-US"/>
              <a:t>Πρωτεργάτης του Συμπεριφορισμού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J. B. Watson</a:t>
            </a:r>
            <a:r>
              <a:rPr lang="el-GR" altLang="en-US" smtClean="0"/>
              <a:t>, ιδρυτής</a:t>
            </a:r>
          </a:p>
          <a:p>
            <a:pPr eaLnBrk="1" hangingPunct="1"/>
            <a:r>
              <a:rPr lang="el-GR" altLang="en-US" smtClean="0"/>
              <a:t>Με δύο άρθρα το 1913</a:t>
            </a:r>
          </a:p>
          <a:p>
            <a:pPr eaLnBrk="1" hangingPunct="1"/>
            <a:r>
              <a:rPr lang="en-GB" altLang="en-US" smtClean="0"/>
              <a:t> </a:t>
            </a:r>
            <a:r>
              <a:rPr lang="el-GR" altLang="en-US" smtClean="0"/>
              <a:t>θεμελιώνει την ψυχολογία ως αντικειμενική επιστήμη</a:t>
            </a:r>
            <a:endParaRPr lang="en-GB" altLang="en-US" smtClean="0"/>
          </a:p>
          <a:p>
            <a:pPr eaLnBrk="1" hangingPunct="1"/>
            <a:r>
              <a:rPr lang="el-GR" altLang="en-US" smtClean="0"/>
              <a:t>μελέτη ενός αντικειμένου που είναι δημόσια παρατηρήσιμο: η συμπεριφορά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825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2472</Words>
  <Application>Microsoft Office PowerPoint</Application>
  <PresentationFormat>On-screen Show (4:3)</PresentationFormat>
  <Paragraphs>295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Tahoma</vt:lpstr>
      <vt:lpstr>Times New Roman</vt:lpstr>
      <vt:lpstr>Wingdings</vt:lpstr>
      <vt:lpstr>Θέμα του Office</vt:lpstr>
      <vt:lpstr>Παιδαγωγική ή Εκπαίδευση ΙΙ</vt:lpstr>
      <vt:lpstr>Θεωρίες μάθησης</vt:lpstr>
      <vt:lpstr>Θεωρίες Μάθησης και υπολογιστικά περιβάλλοντα</vt:lpstr>
      <vt:lpstr>Οι συμπεριφοριστικές προσεγγίσεις </vt:lpstr>
      <vt:lpstr>Οι οικοδομητιστικές (γνωστικές) προσεγγίσεις </vt:lpstr>
      <vt:lpstr>Οι κοινωνικοπολιτισμικές προσεγγίσεις </vt:lpstr>
      <vt:lpstr>Πίνακας θεωριών</vt:lpstr>
      <vt:lpstr>Συμπεριφορισμός ή Θεωρία της Συμπεριφοράς</vt:lpstr>
      <vt:lpstr>Πρωτεργάτης του Συμπεριφορισμού</vt:lpstr>
      <vt:lpstr>Ο συμπεριφορισμός στην εκπαίδευση</vt:lpstr>
      <vt:lpstr>Για τους συμπεριφοριστές </vt:lpstr>
      <vt:lpstr>Γενικοί νόμοι στην  ανθρώπινη συμπεριφορά </vt:lpstr>
      <vt:lpstr>Μάθηση :  ερεθίσματα – αντιδράσεις</vt:lpstr>
      <vt:lpstr>Ενίσχυση της επιθυμητής συμπεριφοράς</vt:lpstr>
      <vt:lpstr>Εφαρμογή του συμπεριφορισμού</vt:lpstr>
      <vt:lpstr>Οι αρχές της μάθησης (B.F. Skinner) </vt:lpstr>
      <vt:lpstr>Δύο διαφορετικές απόψεις</vt:lpstr>
      <vt:lpstr>Παρακμή του συμπεριφορισμού</vt:lpstr>
      <vt:lpstr>Σύγχρονη εκδοχή</vt:lpstr>
      <vt:lpstr>Το μοντέλο του Διδακτικού Σχεδιασμού </vt:lpstr>
      <vt:lpstr>Θεωρία του Gagné</vt:lpstr>
      <vt:lpstr>Τρία κύρια στάδια </vt:lpstr>
      <vt:lpstr>ΓΝΩΣΤΙΚΕΣ ΘΕΩΡΙΕΣ</vt:lpstr>
      <vt:lpstr>Οι γνωστικές (cognitive) θεωρίες </vt:lpstr>
      <vt:lpstr>Η μάθηση συνίσταται στην τροποποίηση των γνώσεων </vt:lpstr>
      <vt:lpstr>Ο δομικός οικοδομισμός του J. Piaget</vt:lpstr>
      <vt:lpstr> </vt:lpstr>
      <vt:lpstr>Ο οικοδομισμός </vt:lpstr>
      <vt:lpstr>Η βασική αρχή του οικοδομισμού </vt:lpstr>
      <vt:lpstr>Αρχές σχεδιασμού</vt:lpstr>
      <vt:lpstr>Συμπερασματικά</vt:lpstr>
      <vt:lpstr>Επίλυση προβλημάτων </vt:lpstr>
      <vt:lpstr>Έκφραση και προσωπική εμπλοκή</vt:lpstr>
      <vt:lpstr>Κοινωνικοπολιτισμική αλληλεπίδραση</vt:lpstr>
      <vt:lpstr>Η ανακαλυπτική μάθηση</vt:lpstr>
      <vt:lpstr>Σύμφωνα με τον Bruner, 1</vt:lpstr>
      <vt:lpstr>Σύμφωνα με τον Bruner, 2</vt:lpstr>
      <vt:lpstr>Οι κοινωνικο- πολιτισμικές θεωρίες</vt:lpstr>
      <vt:lpstr>Zώνη της επικείμενης ανάπτυξης</vt:lpstr>
      <vt:lpstr>Η θεωρία της δραστηριότητας (activity theory)</vt:lpstr>
      <vt:lpstr>Μέρη του συστήματος δραστηριότητας (υποκείμενο - αντικείμενο)</vt:lpstr>
      <vt:lpstr>Μέρη του συστήματος δραστηριότητας (εργαλεία) </vt:lpstr>
      <vt:lpstr>Η θεωρία της επεξεργασίας των πληροφοριών</vt:lpstr>
      <vt:lpstr>Επεξεργασία της πληροφορίας</vt:lpstr>
      <vt:lpstr>Τι είναι μάθηση στη θεωρία  επεξεργασίας της Πληροφορίας</vt:lpstr>
      <vt:lpstr>Βασική αρχή </vt:lpstr>
      <vt:lpstr>Γνώσεις - Αναπαραστάσεις </vt:lpstr>
      <vt:lpstr>Η συμβολή της θεωρίας  επεξεργασίας της πληροφορίας</vt:lpstr>
      <vt:lpstr>Τεχνητή νοημοσύνη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Παιδαγωγική ή Εκπαίδευση ΙΙ</dc:title>
  <dc:creator>Zaxaroula Smyrneou</dc:creator>
  <dc:description>Revised as open courseware, Katerina Garga. 2014
Templates noc.uoa.gr for opencourses.uoa.gr</dc:description>
  <cp:lastModifiedBy>Costas</cp:lastModifiedBy>
  <cp:revision>215</cp:revision>
  <dcterms:created xsi:type="dcterms:W3CDTF">2012-09-06T09:03:05Z</dcterms:created>
  <dcterms:modified xsi:type="dcterms:W3CDTF">2015-01-16T12:39:40Z</dcterms:modified>
</cp:coreProperties>
</file>