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334"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35" r:id="rId19"/>
    <p:sldId id="327" r:id="rId20"/>
    <p:sldId id="328" r:id="rId21"/>
    <p:sldId id="329" r:id="rId22"/>
    <p:sldId id="331" r:id="rId23"/>
    <p:sldId id="332" r:id="rId24"/>
    <p:sldId id="333" r:id="rId25"/>
    <p:sldId id="299" r:id="rId26"/>
    <p:sldId id="292" r:id="rId27"/>
    <p:sldId id="291" r:id="rId28"/>
    <p:sldId id="294" r:id="rId29"/>
    <p:sldId id="293" r:id="rId30"/>
    <p:sldId id="300"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34"/>
            <p14:sldId id="311"/>
            <p14:sldId id="312"/>
            <p14:sldId id="313"/>
            <p14:sldId id="314"/>
            <p14:sldId id="315"/>
            <p14:sldId id="316"/>
            <p14:sldId id="317"/>
            <p14:sldId id="318"/>
            <p14:sldId id="319"/>
            <p14:sldId id="320"/>
            <p14:sldId id="321"/>
            <p14:sldId id="322"/>
            <p14:sldId id="323"/>
            <p14:sldId id="324"/>
            <p14:sldId id="325"/>
            <p14:sldId id="335"/>
            <p14:sldId id="327"/>
            <p14:sldId id="328"/>
            <p14:sldId id="329"/>
            <p14:sldId id="331"/>
            <p14:sldId id="332"/>
            <p14:sldId id="333"/>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24" autoAdjust="0"/>
    <p:restoredTop sz="99309" autoAdjust="0"/>
  </p:normalViewPr>
  <p:slideViewPr>
    <p:cSldViewPr>
      <p:cViewPr varScale="1">
        <p:scale>
          <a:sx n="81" d="100"/>
          <a:sy n="81" d="100"/>
        </p:scale>
        <p:origin x="516"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12292"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086D4B2-25EF-40C0-B75C-37FFEA4CD63C}" type="slidenum">
              <a:rPr lang="el-GR" altLang="en-US" sz="1200"/>
              <a:pPr eaLnBrk="1" hangingPunct="1"/>
              <a:t>12</a:t>
            </a:fld>
            <a:endParaRPr lang="el-GR" altLang="en-US" sz="1200"/>
          </a:p>
        </p:txBody>
      </p:sp>
    </p:spTree>
    <p:extLst>
      <p:ext uri="{BB962C8B-B14F-4D97-AF65-F5344CB8AC3E}">
        <p14:creationId xmlns:p14="http://schemas.microsoft.com/office/powerpoint/2010/main" val="341309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43012"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7A824E89-6C2C-4877-8000-9F7112F70AA5}" type="slidenum">
              <a:rPr lang="el-GR" altLang="en-US" sz="1200"/>
              <a:pPr algn="r" eaLnBrk="1" hangingPunct="1"/>
              <a:t>14</a:t>
            </a:fld>
            <a:endParaRPr lang="el-GR" altLang="en-US" sz="1200"/>
          </a:p>
        </p:txBody>
      </p:sp>
    </p:spTree>
    <p:extLst>
      <p:ext uri="{BB962C8B-B14F-4D97-AF65-F5344CB8AC3E}">
        <p14:creationId xmlns:p14="http://schemas.microsoft.com/office/powerpoint/2010/main" val="249435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50180"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FB27077-A834-4550-925C-351F06A26C21}" type="slidenum">
              <a:rPr lang="el-GR" altLang="en-US" sz="1200"/>
              <a:pPr algn="r" eaLnBrk="1" hangingPunct="1"/>
              <a:t>15</a:t>
            </a:fld>
            <a:endParaRPr lang="el-GR" altLang="en-US" sz="1200"/>
          </a:p>
        </p:txBody>
      </p:sp>
    </p:spTree>
    <p:extLst>
      <p:ext uri="{BB962C8B-B14F-4D97-AF65-F5344CB8AC3E}">
        <p14:creationId xmlns:p14="http://schemas.microsoft.com/office/powerpoint/2010/main" val="4105037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54276"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8026BC0E-8BD2-4176-AE45-DC76870BE544}" type="slidenum">
              <a:rPr lang="el-GR" altLang="en-US" sz="1200"/>
              <a:pPr algn="r" eaLnBrk="1" hangingPunct="1"/>
              <a:t>16</a:t>
            </a:fld>
            <a:endParaRPr lang="el-GR" altLang="en-US" sz="1200"/>
          </a:p>
        </p:txBody>
      </p:sp>
    </p:spTree>
    <p:extLst>
      <p:ext uri="{BB962C8B-B14F-4D97-AF65-F5344CB8AC3E}">
        <p14:creationId xmlns:p14="http://schemas.microsoft.com/office/powerpoint/2010/main" val="248409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60420"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955103A4-7FFF-4FF9-8BF7-8951700196E8}" type="slidenum">
              <a:rPr lang="el-GR" altLang="en-US" sz="1200"/>
              <a:pPr algn="r" eaLnBrk="1" hangingPunct="1"/>
              <a:t>18</a:t>
            </a:fld>
            <a:endParaRPr lang="el-GR" altLang="en-US" sz="1200"/>
          </a:p>
        </p:txBody>
      </p:sp>
    </p:spTree>
    <p:extLst>
      <p:ext uri="{BB962C8B-B14F-4D97-AF65-F5344CB8AC3E}">
        <p14:creationId xmlns:p14="http://schemas.microsoft.com/office/powerpoint/2010/main" val="130560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401342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58668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651488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409543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 Θέση σημειώσεων"/>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33796" name="3 - Θέση αριθμού διαφάνειας"/>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77BAE320-520F-47C4-843A-358973C71115}" type="slidenum">
              <a:rPr lang="fr-FR" altLang="en-US" sz="1200"/>
              <a:pPr algn="r" eaLnBrk="1" hangingPunct="1"/>
              <a:t>3</a:t>
            </a:fld>
            <a:endParaRPr lang="fr-FR" altLang="en-US" sz="1200"/>
          </a:p>
        </p:txBody>
      </p:sp>
    </p:spTree>
    <p:extLst>
      <p:ext uri="{BB962C8B-B14F-4D97-AF65-F5344CB8AC3E}">
        <p14:creationId xmlns:p14="http://schemas.microsoft.com/office/powerpoint/2010/main" val="1967292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 Θέση σημειώσεων"/>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n-US" smtClean="0"/>
          </a:p>
        </p:txBody>
      </p:sp>
      <p:sp>
        <p:nvSpPr>
          <p:cNvPr id="35844" name="3 - Θέση αριθμού διαφάνειας"/>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CF513883-5925-4AF8-A848-3F6B1CA51DFC}" type="slidenum">
              <a:rPr lang="fr-FR" altLang="en-US" sz="1200"/>
              <a:pPr algn="r" eaLnBrk="1" hangingPunct="1"/>
              <a:t>4</a:t>
            </a:fld>
            <a:endParaRPr lang="fr-FR" altLang="en-US" sz="1200"/>
          </a:p>
        </p:txBody>
      </p:sp>
    </p:spTree>
    <p:extLst>
      <p:ext uri="{BB962C8B-B14F-4D97-AF65-F5344CB8AC3E}">
        <p14:creationId xmlns:p14="http://schemas.microsoft.com/office/powerpoint/2010/main" val="23079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9220"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A40A1F-3F41-4963-9B46-B2FCB08C651C}" type="slidenum">
              <a:rPr lang="el-GR" altLang="en-US" sz="1200"/>
              <a:pPr eaLnBrk="1" hangingPunct="1"/>
              <a:t>6</a:t>
            </a:fld>
            <a:endParaRPr lang="el-GR" altLang="en-US" sz="1200"/>
          </a:p>
        </p:txBody>
      </p:sp>
    </p:spTree>
    <p:extLst>
      <p:ext uri="{BB962C8B-B14F-4D97-AF65-F5344CB8AC3E}">
        <p14:creationId xmlns:p14="http://schemas.microsoft.com/office/powerpoint/2010/main" val="329729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n-US" smtClean="0"/>
          </a:p>
        </p:txBody>
      </p:sp>
      <p:sp>
        <p:nvSpPr>
          <p:cNvPr id="25604"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10E16A61-4DDD-4B58-BADC-55B75C892911}" type="slidenum">
              <a:rPr lang="el-GR" altLang="en-US" sz="1200">
                <a:latin typeface="Calibri" panose="020F0502020204030204" pitchFamily="34" charset="0"/>
                <a:cs typeface="Arial" panose="020B0604020202020204" pitchFamily="34" charset="0"/>
              </a:rPr>
              <a:pPr algn="r" eaLnBrk="1" hangingPunct="1"/>
              <a:t>8</a:t>
            </a:fld>
            <a:endParaRPr lang="el-GR" altLang="en-US" sz="120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0865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29700"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433953B5-B23F-4587-9043-3B18D835CF2C}" type="slidenum">
              <a:rPr lang="el-GR" altLang="en-US" sz="1200"/>
              <a:pPr algn="r" eaLnBrk="1" hangingPunct="1"/>
              <a:t>9</a:t>
            </a:fld>
            <a:endParaRPr lang="el-GR" altLang="en-US" sz="1200"/>
          </a:p>
        </p:txBody>
      </p:sp>
    </p:spTree>
    <p:extLst>
      <p:ext uri="{BB962C8B-B14F-4D97-AF65-F5344CB8AC3E}">
        <p14:creationId xmlns:p14="http://schemas.microsoft.com/office/powerpoint/2010/main" val="16508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102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8A429D-BD85-41DA-8353-23F5E1E2597D}" type="slidenum">
              <a:rPr lang="el-GR" altLang="en-US" sz="1200"/>
              <a:pPr eaLnBrk="1" hangingPunct="1"/>
              <a:t>10</a:t>
            </a:fld>
            <a:endParaRPr lang="el-GR" altLang="en-US" sz="1200"/>
          </a:p>
        </p:txBody>
      </p:sp>
    </p:spTree>
    <p:extLst>
      <p:ext uri="{BB962C8B-B14F-4D97-AF65-F5344CB8AC3E}">
        <p14:creationId xmlns:p14="http://schemas.microsoft.com/office/powerpoint/2010/main" val="3528955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l-GR" altLang="en-US" smtClean="0"/>
          </a:p>
        </p:txBody>
      </p:sp>
      <p:sp>
        <p:nvSpPr>
          <p:cNvPr id="11268" name="3 - Θέση αριθμού διαφάνειας"/>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1665F1-43B5-4937-8770-91465AFE4FA4}" type="slidenum">
              <a:rPr lang="el-GR" altLang="en-US" sz="1200"/>
              <a:pPr eaLnBrk="1" hangingPunct="1"/>
              <a:t>11</a:t>
            </a:fld>
            <a:endParaRPr lang="el-GR" altLang="en-US" sz="1200"/>
          </a:p>
        </p:txBody>
      </p:sp>
    </p:spTree>
    <p:extLst>
      <p:ext uri="{BB962C8B-B14F-4D97-AF65-F5344CB8AC3E}">
        <p14:creationId xmlns:p14="http://schemas.microsoft.com/office/powerpoint/2010/main" val="280468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a:lstStyle>
            <a:lvl1pPr>
              <a:defRPr/>
            </a:lvl1pPr>
          </a:lstStyle>
          <a:p>
            <a:endParaRPr lang="el-GR" alt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l-GR" altLang="en-US"/>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a:lvl1pPr>
          </a:lstStyle>
          <a:p>
            <a:fld id="{AC3B5F41-97C5-497E-B667-FD72886640CA}" type="slidenum">
              <a:rPr lang="en-GB" altLang="en-US"/>
              <a:pPr/>
              <a:t>‹#›</a:t>
            </a:fld>
            <a:endParaRPr lang="en-GB" altLang="en-US"/>
          </a:p>
        </p:txBody>
      </p:sp>
    </p:spTree>
    <p:extLst>
      <p:ext uri="{BB962C8B-B14F-4D97-AF65-F5344CB8AC3E}">
        <p14:creationId xmlns:p14="http://schemas.microsoft.com/office/powerpoint/2010/main" val="224901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Διδακτική </a:t>
            </a:r>
            <a:r>
              <a:rPr lang="el-GR" sz="1000" kern="1200" dirty="0" smtClean="0">
                <a:solidFill>
                  <a:srgbClr val="5075BC"/>
                </a:solidFill>
                <a:latin typeface="+mn-lt"/>
                <a:ea typeface="+mn-ea"/>
                <a:cs typeface="+mn-cs"/>
              </a:rPr>
              <a:t>μάθηση και διδασκαλία</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 id="2147483662"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ictscenarios.g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smtClean="0">
                <a:solidFill>
                  <a:srgbClr val="5075BC"/>
                </a:solidFill>
                <a:latin typeface="+mj-lt"/>
                <a:ea typeface="+mj-ea"/>
                <a:cs typeface="+mj-cs"/>
              </a:rPr>
              <a:t>3</a:t>
            </a:r>
            <a:r>
              <a:rPr lang="el-GR" sz="2800" dirty="0" smtClean="0">
                <a:solidFill>
                  <a:srgbClr val="5075BC"/>
                </a:solidFill>
                <a:latin typeface="+mj-lt"/>
                <a:ea typeface="+mj-ea"/>
                <a:cs typeface="+mj-cs"/>
              </a:rPr>
              <a:t> </a:t>
            </a:r>
            <a:endParaRPr lang="en-US" sz="2800" dirty="0" smtClean="0">
              <a:solidFill>
                <a:srgbClr val="5075BC"/>
              </a:solidFill>
              <a:latin typeface="+mj-lt"/>
              <a:ea typeface="+mj-ea"/>
              <a:cs typeface="+mj-cs"/>
            </a:endParaRPr>
          </a:p>
          <a:p>
            <a:r>
              <a:rPr lang="el-GR" sz="2800" dirty="0" smtClean="0">
                <a:latin typeface="+mj-lt"/>
                <a:ea typeface="+mj-ea"/>
                <a:cs typeface="+mj-cs"/>
              </a:rPr>
              <a:t>Διδακτική μάθηση και διδασκαλία</a:t>
            </a:r>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l-GR" altLang="en-US" sz="4000" dirty="0" smtClean="0"/>
              <a:t>Μέρη του συστήματος δραστηριότητας </a:t>
            </a:r>
            <a:r>
              <a:rPr lang="el-GR" altLang="en-US" dirty="0" smtClean="0"/>
              <a:t/>
            </a:r>
            <a:br>
              <a:rPr lang="el-GR" altLang="en-US" dirty="0" smtClean="0"/>
            </a:br>
            <a:r>
              <a:rPr lang="el-GR" altLang="en-US" sz="3100" dirty="0" smtClean="0"/>
              <a:t>(υποκείμενο - αντικείμενο)</a:t>
            </a:r>
          </a:p>
        </p:txBody>
      </p:sp>
      <p:sp>
        <p:nvSpPr>
          <p:cNvPr id="4099" name="Rectangle 3"/>
          <p:cNvSpPr>
            <a:spLocks noGrp="1" noChangeArrowheads="1"/>
          </p:cNvSpPr>
          <p:nvPr>
            <p:ph idx="1"/>
          </p:nvPr>
        </p:nvSpPr>
        <p:spPr>
          <a:xfrm>
            <a:off x="464156" y="1628800"/>
            <a:ext cx="8229600" cy="4525963"/>
          </a:xfrm>
        </p:spPr>
        <p:txBody>
          <a:bodyPr/>
          <a:lstStyle/>
          <a:p>
            <a:pPr eaLnBrk="1" hangingPunct="1"/>
            <a:r>
              <a:rPr lang="el-GR" altLang="en-US" dirty="0" smtClean="0"/>
              <a:t>Υ</a:t>
            </a:r>
            <a:r>
              <a:rPr lang="el-GR" altLang="en-US" dirty="0" smtClean="0">
                <a:cs typeface="Times New Roman" panose="02020603050405020304" pitchFamily="18" charset="0"/>
              </a:rPr>
              <a:t>ποκείμενο της δραστηριότητας μπορεί να είναι ένα άτομο ή μια ομάδα από συνεργάτες. </a:t>
            </a:r>
            <a:endParaRPr lang="el-GR" altLang="en-US" dirty="0" smtClean="0"/>
          </a:p>
          <a:p>
            <a:pPr eaLnBrk="1" hangingPunct="1"/>
            <a:r>
              <a:rPr lang="el-GR" altLang="en-US" dirty="0" smtClean="0"/>
              <a:t>Α</a:t>
            </a:r>
            <a:r>
              <a:rPr lang="el-GR" altLang="en-US" dirty="0" smtClean="0">
                <a:cs typeface="Times New Roman" panose="02020603050405020304" pitchFamily="18" charset="0"/>
              </a:rPr>
              <a:t>ντικείμενο, ουσιαστικά αποτελεί το στόχο της δραστηριότητας είναι δηλαδή η αρχή και το τέλος της. </a:t>
            </a:r>
            <a:endParaRPr lang="el-GR" altLang="en-US" dirty="0" smtClean="0"/>
          </a:p>
        </p:txBody>
      </p:sp>
    </p:spTree>
    <p:extLst>
      <p:ext uri="{BB962C8B-B14F-4D97-AF65-F5344CB8AC3E}">
        <p14:creationId xmlns:p14="http://schemas.microsoft.com/office/powerpoint/2010/main" val="398913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vert="horz" lIns="91440" tIns="45720" rIns="91440" bIns="45720" rtlCol="0" anchor="ctr">
            <a:normAutofit fontScale="90000"/>
          </a:bodyPr>
          <a:lstStyle/>
          <a:p>
            <a:r>
              <a:rPr lang="el-GR" altLang="en-US" sz="4000" dirty="0"/>
              <a:t>Μέρη του συστήματος </a:t>
            </a:r>
            <a:r>
              <a:rPr lang="el-GR" altLang="en-US" sz="4000" dirty="0" smtClean="0"/>
              <a:t>δραστηριότητας </a:t>
            </a:r>
            <a:r>
              <a:rPr lang="el-GR" altLang="en-US" sz="3100" dirty="0"/>
              <a:t>(εργαλεία</a:t>
            </a:r>
            <a:r>
              <a:rPr lang="el-GR" altLang="en-US" sz="3100" dirty="0" smtClean="0"/>
              <a:t>), 1</a:t>
            </a:r>
            <a:endParaRPr lang="el-GR" altLang="en-US" sz="3100" dirty="0"/>
          </a:p>
        </p:txBody>
      </p:sp>
      <p:sp>
        <p:nvSpPr>
          <p:cNvPr id="5123" name="Rectangle 3"/>
          <p:cNvSpPr>
            <a:spLocks noGrp="1" noChangeArrowheads="1"/>
          </p:cNvSpPr>
          <p:nvPr>
            <p:ph idx="1"/>
          </p:nvPr>
        </p:nvSpPr>
        <p:spPr>
          <a:xfrm>
            <a:off x="464156" y="1639341"/>
            <a:ext cx="8229600" cy="4525963"/>
          </a:xfrm>
        </p:spPr>
        <p:txBody>
          <a:bodyPr/>
          <a:lstStyle/>
          <a:p>
            <a:pPr eaLnBrk="1" hangingPunct="1">
              <a:lnSpc>
                <a:spcPct val="90000"/>
              </a:lnSpc>
            </a:pPr>
            <a:r>
              <a:rPr lang="el-GR" altLang="en-US" sz="2800" dirty="0" smtClean="0">
                <a:cs typeface="Times New Roman" panose="02020603050405020304" pitchFamily="18" charset="0"/>
              </a:rPr>
              <a:t>Ως εργαλεία θεωρούνται τόσο τα υλικά που χρησιμοποιούνται για τη διαμόρφωση του αντικειμένου π.χ. οι υπολογιστές, όσο και οι νοητικές διαδικασίες (</a:t>
            </a:r>
            <a:r>
              <a:rPr lang="el-GR" altLang="en-US" sz="2800" dirty="0" err="1" smtClean="0">
                <a:cs typeface="Times New Roman" panose="02020603050405020304" pitchFamily="18" charset="0"/>
              </a:rPr>
              <a:t>heuristics</a:t>
            </a:r>
            <a:r>
              <a:rPr lang="el-GR" altLang="en-US" sz="2800" dirty="0" smtClean="0">
                <a:cs typeface="Times New Roman" panose="02020603050405020304" pitchFamily="18" charset="0"/>
              </a:rPr>
              <a:t>), π.χ. αιτιολόγηση, ανακάλυψη κ.τ.λ. </a:t>
            </a:r>
            <a:endParaRPr lang="el-GR" altLang="en-US" sz="2800" dirty="0" smtClean="0"/>
          </a:p>
          <a:p>
            <a:pPr eaLnBrk="1" hangingPunct="1">
              <a:lnSpc>
                <a:spcPct val="90000"/>
              </a:lnSpc>
            </a:pPr>
            <a:endParaRPr lang="en-GB" altLang="en-US" sz="2800" dirty="0" smtClean="0"/>
          </a:p>
        </p:txBody>
      </p:sp>
    </p:spTree>
    <p:extLst>
      <p:ext uri="{BB962C8B-B14F-4D97-AF65-F5344CB8AC3E}">
        <p14:creationId xmlns:p14="http://schemas.microsoft.com/office/powerpoint/2010/main" val="883894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vert="horz" lIns="91440" tIns="45720" rIns="91440" bIns="45720" rtlCol="0" anchor="ctr">
            <a:normAutofit fontScale="90000"/>
          </a:bodyPr>
          <a:lstStyle/>
          <a:p>
            <a:r>
              <a:rPr lang="el-GR" altLang="en-US" sz="4000" dirty="0"/>
              <a:t>Μέρη του συστήματος </a:t>
            </a:r>
            <a:r>
              <a:rPr lang="el-GR" altLang="en-US" sz="4000" dirty="0" smtClean="0"/>
              <a:t>δραστηριότητας </a:t>
            </a:r>
            <a:r>
              <a:rPr lang="el-GR" altLang="en-US" sz="3100" dirty="0"/>
              <a:t>(εργαλεία), </a:t>
            </a:r>
            <a:r>
              <a:rPr lang="el-GR" altLang="en-US" sz="3100" dirty="0" smtClean="0"/>
              <a:t>2</a:t>
            </a:r>
            <a:endParaRPr lang="el-GR" altLang="en-US" sz="3100" dirty="0"/>
          </a:p>
        </p:txBody>
      </p:sp>
      <p:sp>
        <p:nvSpPr>
          <p:cNvPr id="6147" name="Rectangle 3"/>
          <p:cNvSpPr>
            <a:spLocks noGrp="1" noChangeArrowheads="1"/>
          </p:cNvSpPr>
          <p:nvPr>
            <p:ph idx="1"/>
          </p:nvPr>
        </p:nvSpPr>
        <p:spPr>
          <a:xfrm>
            <a:off x="464156" y="1639341"/>
            <a:ext cx="8229600" cy="4525963"/>
          </a:xfrm>
        </p:spPr>
        <p:txBody>
          <a:bodyPr/>
          <a:lstStyle/>
          <a:p>
            <a:pPr eaLnBrk="1" hangingPunct="1">
              <a:lnSpc>
                <a:spcPct val="90000"/>
              </a:lnSpc>
            </a:pPr>
            <a:r>
              <a:rPr lang="el-GR" altLang="en-US" sz="2800" dirty="0" smtClean="0">
                <a:cs typeface="Times New Roman" panose="02020603050405020304" pitchFamily="18" charset="0"/>
              </a:rPr>
              <a:t>Επιπλέον σε αντίθεση με την παραδοσιακή γνωστική ψυχολογία, η οποία ασχολείται κυρίως με τις νοητικές αναπαραστάσεις, η θεωρία της δραστηριότητας επισημαίνει τη σημασία του ρόλου των κοινωνικά </a:t>
            </a:r>
            <a:r>
              <a:rPr lang="el-GR" altLang="en-US" sz="2800" dirty="0" err="1" smtClean="0">
                <a:cs typeface="Times New Roman" panose="02020603050405020304" pitchFamily="18" charset="0"/>
              </a:rPr>
              <a:t>σημασιοδοτημένων</a:t>
            </a:r>
            <a:r>
              <a:rPr lang="el-GR" altLang="en-US" sz="2800" dirty="0" smtClean="0">
                <a:cs typeface="Times New Roman" panose="02020603050405020304" pitchFamily="18" charset="0"/>
              </a:rPr>
              <a:t> εργαλείων και συμβόλων καθώς η χρήση τους διαμορφώνει ανάλογα τον τρόπο σκέψης και δράσης των υποκειμένων. </a:t>
            </a:r>
            <a:endParaRPr lang="en-GB" altLang="en-US" sz="2800" dirty="0" smtClean="0">
              <a:cs typeface="Times New Roman" panose="02020603050405020304" pitchFamily="18" charset="0"/>
            </a:endParaRPr>
          </a:p>
          <a:p>
            <a:pPr eaLnBrk="1" hangingPunct="1">
              <a:lnSpc>
                <a:spcPct val="90000"/>
              </a:lnSpc>
            </a:pPr>
            <a:endParaRPr lang="en-GB" altLang="en-US" sz="2800" dirty="0" smtClean="0"/>
          </a:p>
        </p:txBody>
      </p:sp>
    </p:spTree>
    <p:extLst>
      <p:ext uri="{BB962C8B-B14F-4D97-AF65-F5344CB8AC3E}">
        <p14:creationId xmlns:p14="http://schemas.microsoft.com/office/powerpoint/2010/main" val="3230996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Η ανάπτυξη και </a:t>
            </a:r>
            <a:r>
              <a:rPr lang="el-GR" altLang="en-US" dirty="0" smtClean="0"/>
              <a:t/>
            </a:r>
            <a:br>
              <a:rPr lang="el-GR" altLang="en-US" dirty="0" smtClean="0"/>
            </a:br>
            <a:r>
              <a:rPr lang="el-GR" altLang="en-US" dirty="0" smtClean="0"/>
              <a:t>η </a:t>
            </a:r>
            <a:r>
              <a:rPr lang="el-GR" altLang="en-US" dirty="0"/>
              <a:t>ψυχολογική λειτουργία </a:t>
            </a:r>
          </a:p>
        </p:txBody>
      </p:sp>
      <p:sp>
        <p:nvSpPr>
          <p:cNvPr id="46083" name="Rectangle 3"/>
          <p:cNvSpPr>
            <a:spLocks noGrp="1" noChangeArrowheads="1"/>
          </p:cNvSpPr>
          <p:nvPr>
            <p:ph idx="1"/>
          </p:nvPr>
        </p:nvSpPr>
        <p:spPr>
          <a:xfrm>
            <a:off x="464156" y="1711349"/>
            <a:ext cx="8229600" cy="4525963"/>
          </a:xfrm>
        </p:spPr>
        <p:txBody>
          <a:bodyPr/>
          <a:lstStyle/>
          <a:p>
            <a:pPr>
              <a:lnSpc>
                <a:spcPct val="80000"/>
              </a:lnSpc>
            </a:pPr>
            <a:r>
              <a:rPr lang="el-GR" altLang="en-US" sz="2400" dirty="0" smtClean="0"/>
              <a:t>….του ανθρώπου έχουν τις ρίζες τους στις κοινωνικές διαδικασίες. </a:t>
            </a:r>
          </a:p>
          <a:p>
            <a:pPr>
              <a:lnSpc>
                <a:spcPct val="80000"/>
              </a:lnSpc>
            </a:pPr>
            <a:r>
              <a:rPr lang="el-GR" altLang="en-US" sz="2400" dirty="0" smtClean="0"/>
              <a:t>Οι </a:t>
            </a:r>
            <a:r>
              <a:rPr lang="el-GR" altLang="en-US" sz="2400" dirty="0" err="1" smtClean="0"/>
              <a:t>εσωψυχικές</a:t>
            </a:r>
            <a:r>
              <a:rPr lang="el-GR" altLang="en-US" sz="2400" dirty="0" smtClean="0"/>
              <a:t> δομές (γνώση, συναισθήματα, κίνητρα) του υποκειμένου αναπτύσσονται με βάση τις </a:t>
            </a:r>
            <a:r>
              <a:rPr lang="el-GR" altLang="en-US" sz="2400" dirty="0" err="1" smtClean="0"/>
              <a:t>διαψυχικές</a:t>
            </a:r>
            <a:r>
              <a:rPr lang="el-GR" altLang="en-US" sz="2400" dirty="0" smtClean="0"/>
              <a:t> δομές (γλώσσα, κινήσεις) με τις οποίες το υποκείμενο βρίσκεται σε αλληλεπίδραση.</a:t>
            </a:r>
          </a:p>
          <a:p>
            <a:pPr>
              <a:lnSpc>
                <a:spcPct val="80000"/>
              </a:lnSpc>
            </a:pPr>
            <a:r>
              <a:rPr lang="el-GR" altLang="en-US" sz="2400" dirty="0" smtClean="0"/>
              <a:t>Οι σχέσεις τις οποίες ο άνθρωπος διατηρεί με τον κόσμο δεν είναι άμεσες αλλά αντιθέτως ανάμεσα τους μεσολαβούν αντικείμενα κοινωνικά και πολιτιστικά δομημένα: αυτά τα αντικείμενα είναι τα </a:t>
            </a:r>
            <a:r>
              <a:rPr lang="en-US" altLang="en-US" sz="2400" dirty="0" smtClean="0"/>
              <a:t>artefacts</a:t>
            </a:r>
            <a:r>
              <a:rPr lang="el-GR" altLang="en-US" sz="2400" dirty="0" smtClean="0"/>
              <a:t>, μεσολαβητές της δράσης και της </a:t>
            </a:r>
            <a:r>
              <a:rPr lang="el-GR" altLang="en-US" sz="2400" dirty="0" err="1" smtClean="0"/>
              <a:t>στοχευόμενης</a:t>
            </a:r>
            <a:r>
              <a:rPr lang="el-GR" altLang="en-US" sz="2400" dirty="0" smtClean="0"/>
              <a:t> δραστηριότητας των χρηστών (</a:t>
            </a:r>
            <a:r>
              <a:rPr lang="en-US" altLang="en-US" sz="2400" dirty="0" err="1" smtClean="0"/>
              <a:t>Leontiev</a:t>
            </a:r>
            <a:r>
              <a:rPr lang="el-GR" altLang="en-US" sz="2400" dirty="0" smtClean="0"/>
              <a:t> (1978), </a:t>
            </a:r>
            <a:r>
              <a:rPr lang="en-US" altLang="en-US" sz="2400" dirty="0" err="1" smtClean="0"/>
              <a:t>Engestr</a:t>
            </a:r>
            <a:r>
              <a:rPr lang="el-GR" altLang="en-US" sz="2400" dirty="0" smtClean="0"/>
              <a:t>ö</a:t>
            </a:r>
            <a:r>
              <a:rPr lang="en-US" altLang="en-US" sz="2400" dirty="0" smtClean="0"/>
              <a:t>m</a:t>
            </a:r>
            <a:r>
              <a:rPr lang="el-GR" altLang="en-US" sz="2400" dirty="0" smtClean="0"/>
              <a:t> (1990), </a:t>
            </a:r>
            <a:r>
              <a:rPr lang="en-US" altLang="en-US" sz="2400" dirty="0" err="1" smtClean="0"/>
              <a:t>Kaptelinin</a:t>
            </a:r>
            <a:r>
              <a:rPr lang="el-GR" altLang="en-US" sz="2400" dirty="0" smtClean="0"/>
              <a:t> (1996), </a:t>
            </a:r>
            <a:r>
              <a:rPr lang="en-US" altLang="en-US" sz="2400" dirty="0" err="1" smtClean="0"/>
              <a:t>Rabardel</a:t>
            </a:r>
            <a:r>
              <a:rPr lang="el-GR" altLang="en-US" sz="2400" dirty="0" smtClean="0"/>
              <a:t> (1995).</a:t>
            </a:r>
          </a:p>
        </p:txBody>
      </p:sp>
    </p:spTree>
    <p:extLst>
      <p:ext uri="{BB962C8B-B14F-4D97-AF65-F5344CB8AC3E}">
        <p14:creationId xmlns:p14="http://schemas.microsoft.com/office/powerpoint/2010/main" val="4233091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vert="horz" lIns="91440" tIns="45720" rIns="91440" bIns="45720" rtlCol="0" anchor="ctr">
            <a:normAutofit/>
          </a:bodyPr>
          <a:lstStyle/>
          <a:p>
            <a:r>
              <a:rPr lang="en-US" altLang="en-US" dirty="0"/>
              <a:t>Artefact</a:t>
            </a:r>
            <a:endParaRPr lang="el-GR" altLang="en-US" dirty="0"/>
          </a:p>
        </p:txBody>
      </p:sp>
      <p:sp>
        <p:nvSpPr>
          <p:cNvPr id="41987" name="Rectangle 3"/>
          <p:cNvSpPr>
            <a:spLocks noGrp="1" noChangeArrowheads="1"/>
          </p:cNvSpPr>
          <p:nvPr>
            <p:ph idx="1"/>
          </p:nvPr>
        </p:nvSpPr>
        <p:spPr>
          <a:xfrm>
            <a:off x="464156" y="1484784"/>
            <a:ext cx="8229600" cy="4525963"/>
          </a:xfrm>
        </p:spPr>
        <p:txBody>
          <a:bodyPr/>
          <a:lstStyle/>
          <a:p>
            <a:pPr eaLnBrk="1" hangingPunct="1">
              <a:lnSpc>
                <a:spcPct val="80000"/>
              </a:lnSpc>
            </a:pPr>
            <a:r>
              <a:rPr lang="el-GR" altLang="en-US" sz="2800" b="1" dirty="0" smtClean="0"/>
              <a:t>Α</a:t>
            </a:r>
            <a:r>
              <a:rPr lang="en-US" altLang="en-US" sz="2800" b="1" dirty="0" err="1" smtClean="0"/>
              <a:t>rtefact</a:t>
            </a:r>
            <a:r>
              <a:rPr lang="el-GR" altLang="en-US" sz="2800" dirty="0" smtClean="0"/>
              <a:t> είναι κάθε τι το οποίο έχει υποστεί μια μεταμόρφωση ανθρώπινης προέλευσης και είναι πιθανό να συμμετέχει σε  </a:t>
            </a:r>
            <a:r>
              <a:rPr lang="el-GR" altLang="en-US" sz="2800" dirty="0" err="1" smtClean="0"/>
              <a:t>στοχευόμενες</a:t>
            </a:r>
            <a:r>
              <a:rPr lang="el-GR" altLang="en-US" sz="2800" dirty="0" smtClean="0"/>
              <a:t> δραστηριότητες (</a:t>
            </a:r>
            <a:r>
              <a:rPr lang="en-US" altLang="en-US" sz="2800" dirty="0" err="1" smtClean="0"/>
              <a:t>Rabardel</a:t>
            </a:r>
            <a:r>
              <a:rPr lang="el-GR" altLang="en-US" sz="2800" dirty="0" smtClean="0"/>
              <a:t>, 1995)</a:t>
            </a:r>
          </a:p>
          <a:p>
            <a:pPr eaLnBrk="1" hangingPunct="1">
              <a:lnSpc>
                <a:spcPct val="80000"/>
              </a:lnSpc>
            </a:pPr>
            <a:r>
              <a:rPr lang="el-GR" altLang="en-US" sz="2600" dirty="0" smtClean="0"/>
              <a:t>Παραδείγματα</a:t>
            </a:r>
            <a:r>
              <a:rPr lang="en-US" altLang="en-US" sz="2600" dirty="0" smtClean="0"/>
              <a:t>: </a:t>
            </a:r>
            <a:r>
              <a:rPr lang="el-GR" altLang="en-US" sz="2600" dirty="0" smtClean="0"/>
              <a:t>εργαλεία, σημάδια, γλώσσα ή μηχανήματα.</a:t>
            </a:r>
            <a:endParaRPr lang="el-GR" altLang="en-US" sz="2800" dirty="0" smtClean="0"/>
          </a:p>
          <a:p>
            <a:pPr>
              <a:lnSpc>
                <a:spcPct val="80000"/>
              </a:lnSpc>
              <a:buFont typeface="Wingdings" panose="05000000000000000000" pitchFamily="2" charset="2"/>
              <a:buChar char="ü"/>
            </a:pPr>
            <a:r>
              <a:rPr lang="el-GR" altLang="en-US" sz="2800" dirty="0" smtClean="0"/>
              <a:t>ένα ηλεκτρονικό βιβλίο</a:t>
            </a:r>
          </a:p>
          <a:p>
            <a:pPr>
              <a:lnSpc>
                <a:spcPct val="80000"/>
              </a:lnSpc>
              <a:buFont typeface="Wingdings" panose="05000000000000000000" pitchFamily="2" charset="2"/>
              <a:buChar char="ü"/>
            </a:pPr>
            <a:r>
              <a:rPr lang="el-GR" altLang="en-US" sz="2800" dirty="0" smtClean="0"/>
              <a:t>ένας οδηγός αναφοράς ικανοτήτων</a:t>
            </a:r>
          </a:p>
          <a:p>
            <a:pPr>
              <a:lnSpc>
                <a:spcPct val="80000"/>
              </a:lnSpc>
              <a:buFont typeface="Wingdings" panose="05000000000000000000" pitchFamily="2" charset="2"/>
              <a:buChar char="ü"/>
            </a:pPr>
            <a:r>
              <a:rPr lang="el-GR" altLang="en-US" sz="2800" dirty="0" smtClean="0"/>
              <a:t>ένα αυτοματοποιημένο σύστημα θαλάσσιας πλοήγησης </a:t>
            </a:r>
            <a:r>
              <a:rPr lang="el-GR" altLang="en-US" sz="2800" dirty="0" err="1" smtClean="0"/>
              <a:t>κλπ</a:t>
            </a:r>
            <a:r>
              <a:rPr lang="el-GR" altLang="en-US" sz="2800" dirty="0" smtClean="0"/>
              <a:t>…</a:t>
            </a:r>
            <a:endParaRPr lang="fr-FR" altLang="en-US" sz="2800" dirty="0" smtClean="0"/>
          </a:p>
          <a:p>
            <a:pPr eaLnBrk="1" hangingPunct="1">
              <a:lnSpc>
                <a:spcPct val="80000"/>
              </a:lnSpc>
            </a:pPr>
            <a:endParaRPr lang="el-GR" altLang="en-US" sz="2800" dirty="0" smtClean="0"/>
          </a:p>
          <a:p>
            <a:pPr eaLnBrk="1" hangingPunct="1">
              <a:lnSpc>
                <a:spcPct val="80000"/>
              </a:lnSpc>
            </a:pPr>
            <a:endParaRPr lang="en-GB" altLang="en-US" sz="2800" dirty="0" smtClean="0"/>
          </a:p>
        </p:txBody>
      </p:sp>
    </p:spTree>
    <p:extLst>
      <p:ext uri="{BB962C8B-B14F-4D97-AF65-F5344CB8AC3E}">
        <p14:creationId xmlns:p14="http://schemas.microsoft.com/office/powerpoint/2010/main" val="27547784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vert="horz" lIns="91440" tIns="45720" rIns="91440" bIns="45720" rtlCol="0" anchor="ctr">
            <a:normAutofit/>
          </a:bodyPr>
          <a:lstStyle/>
          <a:p>
            <a:r>
              <a:rPr lang="el-GR" altLang="en-US"/>
              <a:t>Εργαλείο</a:t>
            </a:r>
          </a:p>
        </p:txBody>
      </p:sp>
      <p:sp>
        <p:nvSpPr>
          <p:cNvPr id="49155" name="Rectangle 3"/>
          <p:cNvSpPr>
            <a:spLocks noGrp="1" noChangeArrowheads="1"/>
          </p:cNvSpPr>
          <p:nvPr>
            <p:ph idx="1"/>
          </p:nvPr>
        </p:nvSpPr>
        <p:spPr>
          <a:xfrm>
            <a:off x="464156" y="1484784"/>
            <a:ext cx="8229600" cy="4525963"/>
          </a:xfrm>
        </p:spPr>
        <p:txBody>
          <a:bodyPr/>
          <a:lstStyle/>
          <a:p>
            <a:pPr eaLnBrk="1" hangingPunct="1"/>
            <a:r>
              <a:rPr lang="el-GR" altLang="en-US" sz="2800" dirty="0" smtClean="0"/>
              <a:t>Ένα εργαλείο ορίζεται ως μια οντότητα η οποία μεσολαβεί ανάμεσα στο υποκείμενο και το αντικείμενο της δραστηριότητας του.</a:t>
            </a:r>
          </a:p>
          <a:p>
            <a:pPr eaLnBrk="1" hangingPunct="1"/>
            <a:r>
              <a:rPr lang="el-GR" altLang="en-US" sz="2800" dirty="0" smtClean="0"/>
              <a:t>Αποτελείται από  δυο συνιστώσες οι οποίες έχουν στενή σχέση αλλά ταυτόχρονα έχουν μια σχετική αυτονομία: 1/ «</a:t>
            </a:r>
            <a:r>
              <a:rPr lang="en-US" altLang="en-US" sz="2800" dirty="0" smtClean="0"/>
              <a:t>artefact</a:t>
            </a:r>
            <a:r>
              <a:rPr lang="el-GR" altLang="en-US" sz="2800" dirty="0" smtClean="0"/>
              <a:t>»,  η οποία αφορά το υλικό ή συμβολικό τέχνασμα και 2/ «</a:t>
            </a:r>
            <a:r>
              <a:rPr lang="en-US" altLang="en-US" sz="2800" dirty="0" smtClean="0"/>
              <a:t>scheme</a:t>
            </a:r>
            <a:r>
              <a:rPr lang="el-GR" altLang="en-US" sz="2800" dirty="0" smtClean="0"/>
              <a:t>», γενική δομή διαδικασιών,  σχετική με τη δραστηριότητα και τη σταθερή της οργάνωση. </a:t>
            </a:r>
            <a:endParaRPr lang="fr-FR" altLang="en-US" sz="2800" dirty="0" smtClean="0"/>
          </a:p>
          <a:p>
            <a:pPr eaLnBrk="1" hangingPunct="1"/>
            <a:endParaRPr lang="el-GR" altLang="en-US" sz="2800" dirty="0" smtClean="0"/>
          </a:p>
          <a:p>
            <a:pPr eaLnBrk="1" hangingPunct="1"/>
            <a:endParaRPr lang="fr-FR" altLang="en-US" sz="2800" dirty="0" smtClean="0"/>
          </a:p>
          <a:p>
            <a:pPr eaLnBrk="1" hangingPunct="1"/>
            <a:endParaRPr lang="el-GR" altLang="en-US" sz="2800" dirty="0" smtClean="0"/>
          </a:p>
          <a:p>
            <a:pPr eaLnBrk="1" hangingPunct="1"/>
            <a:endParaRPr lang="en-GB" altLang="en-US" sz="2800" dirty="0" smtClean="0"/>
          </a:p>
        </p:txBody>
      </p:sp>
    </p:spTree>
    <p:extLst>
      <p:ext uri="{BB962C8B-B14F-4D97-AF65-F5344CB8AC3E}">
        <p14:creationId xmlns:p14="http://schemas.microsoft.com/office/powerpoint/2010/main" val="894859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Η δραστηριότητα περιλαμβάνει </a:t>
            </a:r>
            <a:r>
              <a:rPr lang="el-GR" altLang="en-US" dirty="0" smtClean="0"/>
              <a:t/>
            </a:r>
            <a:br>
              <a:rPr lang="el-GR" altLang="en-US" dirty="0" smtClean="0"/>
            </a:br>
            <a:r>
              <a:rPr lang="el-GR" altLang="en-US" dirty="0" smtClean="0"/>
              <a:t>δύο </a:t>
            </a:r>
            <a:r>
              <a:rPr lang="el-GR" altLang="en-US" dirty="0"/>
              <a:t>διαστάσεις</a:t>
            </a:r>
          </a:p>
        </p:txBody>
      </p:sp>
      <p:sp>
        <p:nvSpPr>
          <p:cNvPr id="53251" name="Rectangle 3"/>
          <p:cNvSpPr>
            <a:spLocks noGrp="1" noChangeArrowheads="1"/>
          </p:cNvSpPr>
          <p:nvPr>
            <p:ph idx="1"/>
          </p:nvPr>
        </p:nvSpPr>
        <p:spPr>
          <a:xfrm>
            <a:off x="464156" y="1639341"/>
            <a:ext cx="8229600" cy="4525963"/>
          </a:xfrm>
        </p:spPr>
        <p:txBody>
          <a:bodyPr/>
          <a:lstStyle/>
          <a:p>
            <a:pPr eaLnBrk="1" hangingPunct="1"/>
            <a:r>
              <a:rPr lang="el-GR" altLang="en-US" sz="2800" dirty="0" smtClean="0"/>
              <a:t>Την παραγωγική δραστηριότητα</a:t>
            </a:r>
            <a:r>
              <a:rPr lang="en-US" altLang="en-US" sz="2800" dirty="0" smtClean="0"/>
              <a:t>:</a:t>
            </a:r>
            <a:r>
              <a:rPr lang="el-GR" altLang="en-US" sz="2800" dirty="0" smtClean="0"/>
              <a:t> πραγματοποίηση έργων και εκπλήρωση στόχων δράσης και μεταποίησης - το υποκείμενο εργάζεται</a:t>
            </a:r>
            <a:r>
              <a:rPr lang="en-US" altLang="en-US" sz="2800" dirty="0" smtClean="0"/>
              <a:t> </a:t>
            </a:r>
            <a:r>
              <a:rPr lang="el-GR" altLang="en-US" sz="2800" dirty="0" smtClean="0"/>
              <a:t>και αλλάζει το υλικό και συμβολικό του περιβάλλον,</a:t>
            </a:r>
          </a:p>
          <a:p>
            <a:pPr eaLnBrk="1" hangingPunct="1"/>
            <a:r>
              <a:rPr lang="el-GR" altLang="en-US" sz="2800" dirty="0" smtClean="0"/>
              <a:t>Την κατασκευαστική δραστηριότητα</a:t>
            </a:r>
            <a:r>
              <a:rPr lang="en-US" altLang="en-US" sz="2800" dirty="0" smtClean="0"/>
              <a:t>:</a:t>
            </a:r>
            <a:r>
              <a:rPr lang="el-GR" altLang="en-US" sz="2800" dirty="0" smtClean="0"/>
              <a:t> κατασκευή εσωτερικών και εξωτερικών δομών (εργαλεία, ικανότητες, σχήματα, συστήματα αξιών, συλλήψεις ιδεών) - το ίδιο το υποκείμενο μεταμορφώνεται</a:t>
            </a:r>
          </a:p>
          <a:p>
            <a:pPr eaLnBrk="1" hangingPunct="1"/>
            <a:endParaRPr lang="el-GR" altLang="en-US" sz="2800" dirty="0" smtClean="0"/>
          </a:p>
          <a:p>
            <a:pPr eaLnBrk="1" hangingPunct="1"/>
            <a:endParaRPr lang="el-GR" altLang="en-US" sz="2800" dirty="0" smtClean="0"/>
          </a:p>
          <a:p>
            <a:pPr eaLnBrk="1" hangingPunct="1"/>
            <a:endParaRPr lang="fr-FR" altLang="en-US" sz="2800" dirty="0" smtClean="0"/>
          </a:p>
          <a:p>
            <a:pPr eaLnBrk="1" hangingPunct="1"/>
            <a:endParaRPr lang="el-GR" altLang="en-US" sz="2800" dirty="0" smtClean="0"/>
          </a:p>
          <a:p>
            <a:pPr eaLnBrk="1" hangingPunct="1"/>
            <a:endParaRPr lang="en-GB" altLang="en-US" sz="2800" dirty="0" smtClean="0"/>
          </a:p>
        </p:txBody>
      </p:sp>
    </p:spTree>
    <p:extLst>
      <p:ext uri="{BB962C8B-B14F-4D97-AF65-F5344CB8AC3E}">
        <p14:creationId xmlns:p14="http://schemas.microsoft.com/office/powerpoint/2010/main" val="1251445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5"/>
          <p:cNvSpPr>
            <a:spLocks noGrp="1"/>
          </p:cNvSpPr>
          <p:nvPr>
            <p:ph type="title"/>
          </p:nvPr>
        </p:nvSpPr>
        <p:spPr/>
        <p:txBody>
          <a:bodyPr vert="horz" lIns="91440" tIns="45720" rIns="91440" bIns="45720" rtlCol="0" anchor="ctr">
            <a:normAutofit fontScale="90000"/>
          </a:bodyPr>
          <a:lstStyle/>
          <a:p>
            <a:r>
              <a:rPr lang="el-GR" dirty="0"/>
              <a:t>Η δραστηριότητα είναι μία διαδικασία προσαρμογής </a:t>
            </a:r>
          </a:p>
        </p:txBody>
      </p:sp>
      <p:sp>
        <p:nvSpPr>
          <p:cNvPr id="55298" name="Rectangle 2"/>
          <p:cNvSpPr>
            <a:spLocks noGrp="1" noChangeArrowheads="1"/>
          </p:cNvSpPr>
          <p:nvPr>
            <p:ph idx="1"/>
          </p:nvPr>
        </p:nvSpPr>
        <p:spPr>
          <a:xfrm>
            <a:off x="464156" y="1711349"/>
            <a:ext cx="8229600" cy="4525963"/>
          </a:xfrm>
        </p:spPr>
        <p:txBody>
          <a:bodyPr>
            <a:normAutofit/>
          </a:bodyPr>
          <a:lstStyle/>
          <a:p>
            <a:pPr>
              <a:lnSpc>
                <a:spcPct val="90000"/>
              </a:lnSpc>
            </a:pPr>
            <a:r>
              <a:rPr lang="el-GR" altLang="en-US" sz="2800" dirty="0" smtClean="0"/>
              <a:t>…στην τοπική κατάσταση με αλληλοεπίδραση ανάμεσα στο υποκείμενο και το αντικείμενο.</a:t>
            </a:r>
            <a:endParaRPr lang="fr-FR" altLang="en-US" sz="2800" dirty="0" smtClean="0">
              <a:sym typeface="Wingdings" panose="05000000000000000000" pitchFamily="2" charset="2"/>
            </a:endParaRPr>
          </a:p>
          <a:p>
            <a:pPr lvl="1">
              <a:lnSpc>
                <a:spcPct val="0"/>
              </a:lnSpc>
            </a:pPr>
            <a:endParaRPr lang="fr-FR" altLang="en-US" dirty="0" smtClean="0"/>
          </a:p>
          <a:p>
            <a:pPr>
              <a:lnSpc>
                <a:spcPct val="90000"/>
              </a:lnSpc>
            </a:pPr>
            <a:r>
              <a:rPr lang="el-GR" altLang="en-US" sz="2800" dirty="0" smtClean="0"/>
              <a:t>Οι εξωτερικές συνθήκες</a:t>
            </a:r>
            <a:r>
              <a:rPr lang="fr-FR" altLang="en-US" sz="2800" dirty="0" smtClean="0"/>
              <a:t> (</a:t>
            </a:r>
            <a:r>
              <a:rPr lang="el-GR" altLang="en-US" sz="2800" dirty="0" smtClean="0"/>
              <a:t>τα γνωστικά </a:t>
            </a:r>
            <a:r>
              <a:rPr lang="fr-FR" altLang="en-US" sz="2800" dirty="0" smtClean="0"/>
              <a:t>artefacts) </a:t>
            </a:r>
            <a:r>
              <a:rPr lang="el-GR" altLang="en-US" sz="2800" dirty="0" smtClean="0"/>
              <a:t>παίζουν πρωταρχικό ρόλο στη γνώση  και τη δράση.</a:t>
            </a:r>
            <a:endParaRPr lang="fr-FR" altLang="en-US" sz="2800" dirty="0" smtClean="0"/>
          </a:p>
          <a:p>
            <a:pPr>
              <a:lnSpc>
                <a:spcPct val="90000"/>
              </a:lnSpc>
            </a:pPr>
            <a:r>
              <a:rPr lang="el-GR" altLang="en-US" sz="2800" dirty="0" smtClean="0"/>
              <a:t>Οι γνώσεις που κατασκευάζονται για να απαντήσουν στις απαιτήσεις της κατάστασης δεν είναι εύκολα μεταβιβάσιμες σε άλλες καταστάσεις.</a:t>
            </a:r>
            <a:endParaRPr lang="fr-FR" altLang="en-US" sz="2800" dirty="0" smtClean="0"/>
          </a:p>
        </p:txBody>
      </p:sp>
      <p:sp>
        <p:nvSpPr>
          <p:cNvPr id="55305" name="AutoShape 9" descr="9k="/>
          <p:cNvSpPr>
            <a:spLocks noChangeAspect="1" noChangeArrowheads="1"/>
          </p:cNvSpPr>
          <p:nvPr/>
        </p:nvSpPr>
        <p:spPr bwMode="auto">
          <a:xfrm>
            <a:off x="3338513" y="2500313"/>
            <a:ext cx="2466975" cy="18573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07" name="AutoShape 11" descr="9k="/>
          <p:cNvSpPr>
            <a:spLocks noChangeAspect="1" noChangeArrowheads="1"/>
          </p:cNvSpPr>
          <p:nvPr/>
        </p:nvSpPr>
        <p:spPr bwMode="auto">
          <a:xfrm>
            <a:off x="3338513" y="2500313"/>
            <a:ext cx="2466975" cy="185737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343066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684213" y="333375"/>
            <a:ext cx="7772400" cy="1143000"/>
          </a:xfrm>
        </p:spPr>
        <p:txBody>
          <a:bodyPr>
            <a:normAutofit fontScale="90000"/>
          </a:bodyPr>
          <a:lstStyle/>
          <a:p>
            <a:pPr algn="l" eaLnBrk="1" hangingPunct="1"/>
            <a:r>
              <a:rPr lang="el-GR" altLang="en-US" smtClean="0"/>
              <a:t>Η δραστηριότητα είναι οργανωμένη</a:t>
            </a:r>
          </a:p>
        </p:txBody>
      </p:sp>
      <p:sp>
        <p:nvSpPr>
          <p:cNvPr id="59406" name="Rectangle 3"/>
          <p:cNvSpPr>
            <a:spLocks noChangeArrowheads="1"/>
          </p:cNvSpPr>
          <p:nvPr/>
        </p:nvSpPr>
        <p:spPr bwMode="auto">
          <a:xfrm>
            <a:off x="468313" y="1628800"/>
            <a:ext cx="835183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l-GR" altLang="en-US" sz="2800" dirty="0">
                <a:latin typeface="+mn-lt"/>
              </a:rPr>
              <a:t>Είτε είναι παραγωγική είτε είναι κατασκευαστική, η δραστηριότητα υποκινείται από μια γενική δομή διαδικασιών, </a:t>
            </a:r>
            <a:r>
              <a:rPr lang="en-US" altLang="en-US" sz="2800" dirty="0">
                <a:latin typeface="+mn-lt"/>
              </a:rPr>
              <a:t>scheme</a:t>
            </a:r>
            <a:r>
              <a:rPr lang="el-GR" altLang="en-US" sz="2800" dirty="0">
                <a:latin typeface="+mn-lt"/>
              </a:rPr>
              <a:t> (γνωστικό σχήμα).</a:t>
            </a:r>
            <a:r>
              <a:rPr lang="el-GR" altLang="en-US" dirty="0">
                <a:latin typeface="+mn-lt"/>
              </a:rPr>
              <a:t> </a:t>
            </a:r>
          </a:p>
          <a:p>
            <a:pPr eaLnBrk="1" hangingPunct="1"/>
            <a:r>
              <a:rPr lang="el-GR" altLang="en-US" sz="2800" dirty="0">
                <a:latin typeface="+mn-lt"/>
              </a:rPr>
              <a:t>Το </a:t>
            </a:r>
            <a:r>
              <a:rPr lang="en-US" altLang="en-US" sz="2800" dirty="0">
                <a:latin typeface="+mn-lt"/>
              </a:rPr>
              <a:t>scheme</a:t>
            </a:r>
            <a:r>
              <a:rPr lang="el-GR" altLang="en-US" sz="2800" dirty="0">
                <a:latin typeface="+mn-lt"/>
              </a:rPr>
              <a:t> εξηγεί το σταθερό και ταυτόχρονα προσαρμοστικό χαρακτήρα της δραστηριότητας. </a:t>
            </a:r>
          </a:p>
          <a:p>
            <a:pPr eaLnBrk="1" hangingPunct="1"/>
            <a:r>
              <a:rPr lang="el-GR" altLang="en-US" sz="2800" dirty="0">
                <a:latin typeface="+mn-lt"/>
              </a:rPr>
              <a:t>Η αλληλεπίδραση </a:t>
            </a:r>
            <a:r>
              <a:rPr lang="en-US" altLang="en-US" sz="2800" dirty="0">
                <a:latin typeface="+mn-lt"/>
              </a:rPr>
              <a:t>scheme</a:t>
            </a:r>
            <a:r>
              <a:rPr lang="el-GR" altLang="en-US" sz="2800" dirty="0">
                <a:latin typeface="+mn-lt"/>
              </a:rPr>
              <a:t> -  καταστάσεις και </a:t>
            </a:r>
            <a:r>
              <a:rPr lang="en-US" altLang="en-US" sz="2800" dirty="0">
                <a:latin typeface="+mn-lt"/>
              </a:rPr>
              <a:t>artefacts</a:t>
            </a:r>
            <a:r>
              <a:rPr lang="el-GR" altLang="en-US" sz="2800" dirty="0">
                <a:latin typeface="+mn-lt"/>
              </a:rPr>
              <a:t> συνεπάγεται  αυτής της γένεσης των εργαλείων (</a:t>
            </a:r>
            <a:r>
              <a:rPr lang="en-US" altLang="en-US" sz="2800" dirty="0">
                <a:latin typeface="+mn-lt"/>
              </a:rPr>
              <a:t>g</a:t>
            </a:r>
            <a:r>
              <a:rPr lang="el-GR" altLang="en-US" sz="2800" dirty="0">
                <a:latin typeface="+mn-lt"/>
              </a:rPr>
              <a:t>é</a:t>
            </a:r>
            <a:r>
              <a:rPr lang="en-US" altLang="en-US" sz="2800" dirty="0">
                <a:latin typeface="+mn-lt"/>
              </a:rPr>
              <a:t>n</a:t>
            </a:r>
            <a:r>
              <a:rPr lang="el-GR" altLang="en-US" sz="2800" dirty="0">
                <a:latin typeface="+mn-lt"/>
              </a:rPr>
              <a:t>è</a:t>
            </a:r>
            <a:r>
              <a:rPr lang="en-US" altLang="en-US" sz="2800" dirty="0">
                <a:latin typeface="+mn-lt"/>
              </a:rPr>
              <a:t>se </a:t>
            </a:r>
            <a:r>
              <a:rPr lang="en-US" altLang="en-US" sz="2800" dirty="0" err="1">
                <a:latin typeface="+mn-lt"/>
              </a:rPr>
              <a:t>instrumentale</a:t>
            </a:r>
            <a:r>
              <a:rPr lang="el-GR" altLang="en-US" sz="2800" dirty="0">
                <a:latin typeface="+mn-lt"/>
              </a:rPr>
              <a:t>, </a:t>
            </a:r>
            <a:r>
              <a:rPr lang="en-US" altLang="en-US" sz="2800" dirty="0" err="1">
                <a:latin typeface="+mn-lt"/>
              </a:rPr>
              <a:t>Rabardel</a:t>
            </a:r>
            <a:r>
              <a:rPr lang="el-GR" altLang="en-US" sz="2800" dirty="0">
                <a:latin typeface="+mn-lt"/>
              </a:rPr>
              <a:t>, 1995).</a:t>
            </a:r>
          </a:p>
          <a:p>
            <a:pPr algn="just" eaLnBrk="1" hangingPunct="1"/>
            <a:endParaRPr lang="el-GR" altLang="en-US" sz="2800" dirty="0"/>
          </a:p>
          <a:p>
            <a:pPr algn="just" eaLnBrk="1" hangingPunct="1"/>
            <a:endParaRPr lang="en-GB" altLang="en-US" sz="2800" dirty="0"/>
          </a:p>
        </p:txBody>
      </p:sp>
    </p:spTree>
    <p:extLst>
      <p:ext uri="{BB962C8B-B14F-4D97-AF65-F5344CB8AC3E}">
        <p14:creationId xmlns:p14="http://schemas.microsoft.com/office/powerpoint/2010/main" val="3985247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Η ανθρώπινη δραστηριότητα </a:t>
            </a:r>
            <a:r>
              <a:rPr lang="el-GR" altLang="en-US" dirty="0" err="1"/>
              <a:t>διαμεσολαβείται</a:t>
            </a:r>
            <a:endParaRPr lang="el-GR" altLang="en-US" dirty="0"/>
          </a:p>
        </p:txBody>
      </p:sp>
      <p:sp>
        <p:nvSpPr>
          <p:cNvPr id="61443" name="Rectangle 3"/>
          <p:cNvSpPr>
            <a:spLocks noGrp="1" noChangeArrowheads="1"/>
          </p:cNvSpPr>
          <p:nvPr>
            <p:ph idx="1"/>
          </p:nvPr>
        </p:nvSpPr>
        <p:spPr>
          <a:xfrm>
            <a:off x="464156" y="1711349"/>
            <a:ext cx="8229600" cy="4525963"/>
          </a:xfrm>
        </p:spPr>
        <p:txBody>
          <a:bodyPr/>
          <a:lstStyle/>
          <a:p>
            <a:pPr>
              <a:lnSpc>
                <a:spcPct val="90000"/>
              </a:lnSpc>
            </a:pPr>
            <a:r>
              <a:rPr lang="el-GR" altLang="en-US" sz="2800" dirty="0" smtClean="0"/>
              <a:t>…από πολιτισμικά μέσα, τεχνήματα/ τεχνουργήματα (</a:t>
            </a:r>
            <a:r>
              <a:rPr lang="el-GR" altLang="en-US" sz="2800" dirty="0" err="1" smtClean="0"/>
              <a:t>artefact-mediated</a:t>
            </a:r>
            <a:r>
              <a:rPr lang="el-GR" altLang="en-US" sz="2800" dirty="0" smtClean="0"/>
              <a:t>) που κατασκευάστηκαν από τον άνθρωπο για να μπορεί να ελέγξει και να μετασχηματίσει το περιβάλλον του (</a:t>
            </a:r>
            <a:r>
              <a:rPr lang="el-GR" altLang="en-US" sz="2800" dirty="0" err="1" smtClean="0"/>
              <a:t>Vygotsky</a:t>
            </a:r>
            <a:r>
              <a:rPr lang="el-GR" altLang="en-US" sz="2800" dirty="0" smtClean="0"/>
              <a:t>). </a:t>
            </a:r>
          </a:p>
          <a:p>
            <a:pPr>
              <a:lnSpc>
                <a:spcPct val="90000"/>
              </a:lnSpc>
            </a:pPr>
            <a:r>
              <a:rPr lang="el-GR" altLang="en-US" sz="2800" dirty="0" smtClean="0"/>
              <a:t>Σύμφωνα με τον </a:t>
            </a:r>
            <a:r>
              <a:rPr lang="el-GR" altLang="en-US" sz="2800" dirty="0" err="1" smtClean="0"/>
              <a:t>Rabardel</a:t>
            </a:r>
            <a:r>
              <a:rPr lang="el-GR" altLang="en-US" sz="2800" dirty="0" smtClean="0"/>
              <a:t> (1995) υπάρχει διαφορά μεταξύ του τεχνήματος και του «εργαλείου προς δράση» που μπορεί να χρησιμοποιηθεί και ως μέσου για τη μεταφορά γνώσης. </a:t>
            </a:r>
          </a:p>
        </p:txBody>
      </p:sp>
    </p:spTree>
    <p:extLst>
      <p:ext uri="{BB962C8B-B14F-4D97-AF65-F5344CB8AC3E}">
        <p14:creationId xmlns:p14="http://schemas.microsoft.com/office/powerpoint/2010/main" val="1405519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284984"/>
            <a:ext cx="7772400" cy="1362075"/>
          </a:xfrm>
        </p:spPr>
        <p:txBody>
          <a:bodyPr>
            <a:normAutofit fontScale="90000"/>
          </a:bodyPr>
          <a:lstStyle/>
          <a:p>
            <a:r>
              <a:rPr lang="el-GR" dirty="0"/>
              <a:t>Η θεωρία της Δραστηριότητας </a:t>
            </a:r>
            <a:br>
              <a:rPr lang="el-GR" dirty="0"/>
            </a:br>
            <a:r>
              <a:rPr lang="el-GR" dirty="0"/>
              <a:t>Α</a:t>
            </a:r>
            <a:r>
              <a:rPr lang="en-US" dirty="0" err="1" smtClean="0"/>
              <a:t>ctivity</a:t>
            </a:r>
            <a:r>
              <a:rPr lang="en-US" dirty="0" smtClean="0"/>
              <a:t> theory</a:t>
            </a:r>
            <a:r>
              <a:rPr lang="en-US" dirty="0"/>
              <a:t/>
            </a:r>
            <a:br>
              <a:rPr lang="en-US" dirty="0"/>
            </a:br>
            <a:r>
              <a:rPr lang="el-GR" altLang="en-US" sz="2800" dirty="0"/>
              <a:t>(</a:t>
            </a:r>
            <a:r>
              <a:rPr lang="en-US" altLang="en-US" sz="2800" dirty="0"/>
              <a:t>Vygotsky, </a:t>
            </a:r>
            <a:r>
              <a:rPr lang="en-US" altLang="en-US" sz="2800" dirty="0" err="1"/>
              <a:t>Leont’ev</a:t>
            </a:r>
            <a:r>
              <a:rPr lang="en-US" altLang="en-US" sz="2800" dirty="0"/>
              <a:t>, Luria, </a:t>
            </a:r>
            <a:r>
              <a:rPr lang="en-US" altLang="en-US" sz="2800" dirty="0" err="1" smtClean="0"/>
              <a:t>Nardi</a:t>
            </a:r>
            <a:r>
              <a:rPr lang="en-US" altLang="en-US" sz="2800" dirty="0"/>
              <a:t>, Cole and </a:t>
            </a:r>
            <a:r>
              <a:rPr lang="en-US" altLang="en-US" sz="2800" dirty="0" err="1"/>
              <a:t>Engestrom</a:t>
            </a:r>
            <a:r>
              <a:rPr lang="en-US" altLang="en-US" sz="2800" dirty="0"/>
              <a:t>)</a:t>
            </a:r>
            <a:br>
              <a:rPr lang="en-US" altLang="en-US" sz="2800" dirty="0"/>
            </a:br>
            <a:r>
              <a:rPr lang="en-US" dirty="0"/>
              <a:t>&amp; </a:t>
            </a:r>
            <a:br>
              <a:rPr lang="en-US" dirty="0"/>
            </a:br>
            <a:r>
              <a:rPr lang="en-US" dirty="0"/>
              <a:t>Artefacts</a:t>
            </a:r>
            <a:r>
              <a:rPr lang="el-GR" dirty="0"/>
              <a:t/>
            </a:r>
            <a:br>
              <a:rPr lang="el-GR" dirty="0"/>
            </a:br>
            <a:endParaRPr lang="el-GR"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2841261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Η αμφίδρομη σχέση μεταξύ </a:t>
            </a:r>
            <a:r>
              <a:rPr lang="el-GR" altLang="en-US" dirty="0" smtClean="0"/>
              <a:t/>
            </a:r>
            <a:br>
              <a:rPr lang="el-GR" altLang="en-US" dirty="0" smtClean="0"/>
            </a:br>
            <a:r>
              <a:rPr lang="el-GR" altLang="en-US" dirty="0" smtClean="0"/>
              <a:t>του </a:t>
            </a:r>
            <a:r>
              <a:rPr lang="el-GR" altLang="en-US" dirty="0"/>
              <a:t>παίκτη και του τεχνήματος</a:t>
            </a:r>
          </a:p>
        </p:txBody>
      </p:sp>
      <p:sp>
        <p:nvSpPr>
          <p:cNvPr id="63491" name="Rectangle 3"/>
          <p:cNvSpPr>
            <a:spLocks noGrp="1" noChangeArrowheads="1"/>
          </p:cNvSpPr>
          <p:nvPr>
            <p:ph idx="1"/>
          </p:nvPr>
        </p:nvSpPr>
        <p:spPr>
          <a:xfrm>
            <a:off x="464156" y="1711349"/>
            <a:ext cx="8229600" cy="4525963"/>
          </a:xfrm>
        </p:spPr>
        <p:txBody>
          <a:bodyPr>
            <a:normAutofit fontScale="92500"/>
          </a:bodyPr>
          <a:lstStyle/>
          <a:p>
            <a:pPr>
              <a:lnSpc>
                <a:spcPct val="90000"/>
              </a:lnSpc>
            </a:pPr>
            <a:r>
              <a:rPr lang="el-GR" altLang="en-US" sz="2400" dirty="0" smtClean="0"/>
              <a:t>… καλείται “</a:t>
            </a:r>
            <a:r>
              <a:rPr lang="el-GR" altLang="en-US" sz="2400" dirty="0" err="1" smtClean="0"/>
              <a:t>εργαλειακή</a:t>
            </a:r>
            <a:r>
              <a:rPr lang="el-GR" altLang="en-US" sz="2400" dirty="0" smtClean="0"/>
              <a:t> γένεση” (</a:t>
            </a:r>
            <a:r>
              <a:rPr lang="el-GR" altLang="en-US" sz="2400" dirty="0" err="1" smtClean="0"/>
              <a:t>instrumental</a:t>
            </a:r>
            <a:r>
              <a:rPr lang="el-GR" altLang="en-US" sz="2400" dirty="0" smtClean="0"/>
              <a:t> </a:t>
            </a:r>
            <a:r>
              <a:rPr lang="el-GR" altLang="en-US" sz="2400" dirty="0" err="1" smtClean="0"/>
              <a:t>genesis</a:t>
            </a:r>
            <a:r>
              <a:rPr lang="el-GR" altLang="en-US" sz="2400" dirty="0" smtClean="0"/>
              <a:t>)  (</a:t>
            </a:r>
            <a:r>
              <a:rPr lang="el-GR" altLang="en-US" sz="2400" dirty="0" err="1" smtClean="0"/>
              <a:t>Verillon</a:t>
            </a:r>
            <a:r>
              <a:rPr lang="el-GR" altLang="en-US" sz="2400" dirty="0" smtClean="0"/>
              <a:t> and </a:t>
            </a:r>
            <a:r>
              <a:rPr lang="el-GR" altLang="en-US" sz="2400" dirty="0" err="1" smtClean="0"/>
              <a:t>Rabardel</a:t>
            </a:r>
            <a:r>
              <a:rPr lang="el-GR" altLang="en-US" sz="2400" dirty="0" smtClean="0"/>
              <a:t>, 1995). Πρόκειται για μια  «δράση </a:t>
            </a:r>
            <a:r>
              <a:rPr lang="el-GR" altLang="en-US" sz="2400" dirty="0" err="1" smtClean="0"/>
              <a:t>διαμεσολαβούμενη</a:t>
            </a:r>
            <a:r>
              <a:rPr lang="el-GR" altLang="en-US" sz="2400" dirty="0" smtClean="0"/>
              <a:t> από τεχνήματα και δράση </a:t>
            </a:r>
            <a:r>
              <a:rPr lang="el-GR" altLang="en-US" sz="2400" dirty="0" err="1" smtClean="0"/>
              <a:t>στοχοθετημένη</a:t>
            </a:r>
            <a:r>
              <a:rPr lang="el-GR" altLang="en-US" sz="2400" dirty="0" smtClean="0"/>
              <a:t>» (</a:t>
            </a:r>
            <a:r>
              <a:rPr lang="el-GR" altLang="en-US" sz="2400" dirty="0" err="1" smtClean="0"/>
              <a:t>art</a:t>
            </a:r>
            <a:r>
              <a:rPr lang="en-US" altLang="en-US" sz="2400" dirty="0" smtClean="0"/>
              <a:t>e</a:t>
            </a:r>
            <a:r>
              <a:rPr lang="el-GR" altLang="en-US" sz="2400" dirty="0" err="1" smtClean="0"/>
              <a:t>fact-mediated</a:t>
            </a:r>
            <a:r>
              <a:rPr lang="el-GR" altLang="en-US" sz="2400" dirty="0" smtClean="0"/>
              <a:t> and </a:t>
            </a:r>
            <a:r>
              <a:rPr lang="el-GR" altLang="en-US" sz="2400" dirty="0" err="1" smtClean="0"/>
              <a:t>object-oriented</a:t>
            </a:r>
            <a:r>
              <a:rPr lang="el-GR" altLang="en-US" sz="2400" dirty="0" smtClean="0"/>
              <a:t> </a:t>
            </a:r>
            <a:r>
              <a:rPr lang="el-GR" altLang="en-US" sz="2400" dirty="0" err="1" smtClean="0"/>
              <a:t>action</a:t>
            </a:r>
            <a:r>
              <a:rPr lang="el-GR" altLang="en-US" sz="2400" dirty="0" smtClean="0"/>
              <a:t> ). </a:t>
            </a:r>
          </a:p>
          <a:p>
            <a:pPr>
              <a:lnSpc>
                <a:spcPct val="90000"/>
              </a:lnSpc>
            </a:pPr>
            <a:r>
              <a:rPr lang="el-GR" altLang="en-US" sz="2400" dirty="0" smtClean="0"/>
              <a:t>Η </a:t>
            </a:r>
            <a:r>
              <a:rPr lang="el-GR" altLang="en-US" sz="2400" dirty="0" err="1" smtClean="0"/>
              <a:t>εργαλειακή</a:t>
            </a:r>
            <a:r>
              <a:rPr lang="el-GR" altLang="en-US" sz="2400" dirty="0" smtClean="0"/>
              <a:t> γένεση κινείται σε δυο κατευθύνσεις (</a:t>
            </a:r>
            <a:r>
              <a:rPr lang="el-GR" altLang="en-US" sz="2400" dirty="0" err="1" smtClean="0"/>
              <a:t>Artigue</a:t>
            </a:r>
            <a:r>
              <a:rPr lang="el-GR" altLang="en-US" sz="2400" dirty="0" smtClean="0"/>
              <a:t>, 2002): α) το τέχνημα (</a:t>
            </a:r>
            <a:r>
              <a:rPr lang="el-GR" altLang="en-US" sz="2400" dirty="0" err="1" smtClean="0"/>
              <a:t>artefact</a:t>
            </a:r>
            <a:r>
              <a:rPr lang="el-GR" altLang="en-US" sz="2400" dirty="0" smtClean="0"/>
              <a:t>) αποκτά προοδευτικά δυνατότητες και μετασχηματίζεται σταδιακά σε εργαλείο κατάλληλο για µ</a:t>
            </a:r>
            <a:r>
              <a:rPr lang="el-GR" altLang="en-US" sz="2400" dirty="0"/>
              <a:t>ί</a:t>
            </a:r>
            <a:r>
              <a:rPr lang="el-GR" altLang="en-US" sz="2400" dirty="0" smtClean="0"/>
              <a:t>α συγκεκριμένη χρήση (αλλοίωση κατασκευής ή </a:t>
            </a:r>
            <a:r>
              <a:rPr lang="el-GR" altLang="en-US" sz="2400" dirty="0" err="1" smtClean="0"/>
              <a:t>ενοργανοποίηση</a:t>
            </a:r>
            <a:r>
              <a:rPr lang="el-GR" altLang="en-US" sz="2400" dirty="0" smtClean="0"/>
              <a:t> -</a:t>
            </a:r>
            <a:r>
              <a:rPr lang="el-GR" altLang="en-US" sz="2400" dirty="0" err="1" smtClean="0"/>
              <a:t>instrumentalisation</a:t>
            </a:r>
            <a:r>
              <a:rPr lang="el-GR" altLang="en-US" sz="2400" dirty="0" smtClean="0"/>
              <a:t> του </a:t>
            </a:r>
            <a:r>
              <a:rPr lang="el-GR" altLang="en-US" sz="2400" dirty="0" err="1" smtClean="0"/>
              <a:t>artefact</a:t>
            </a:r>
            <a:r>
              <a:rPr lang="el-GR" altLang="en-US" sz="2400" dirty="0" smtClean="0"/>
              <a:t> κατά τον </a:t>
            </a:r>
            <a:r>
              <a:rPr lang="el-GR" altLang="en-US" sz="2400" dirty="0" err="1" smtClean="0"/>
              <a:t>Rabardel</a:t>
            </a:r>
            <a:r>
              <a:rPr lang="el-GR" altLang="en-US" sz="2400" dirty="0" smtClean="0"/>
              <a:t>), β) ο παίκτης αναπτύσσει  ή οικειοποιείται γνωστικά σχήματα </a:t>
            </a:r>
            <a:r>
              <a:rPr lang="el-GR" altLang="en-US" sz="2400" dirty="0" err="1" smtClean="0"/>
              <a:t>εργαλειακής</a:t>
            </a:r>
            <a:r>
              <a:rPr lang="el-GR" altLang="en-US" sz="2400" dirty="0" smtClean="0"/>
              <a:t> δράσης, τα οποία σταδιακά </a:t>
            </a:r>
            <a:r>
              <a:rPr lang="el-GR" altLang="en-US" sz="2400" dirty="0" err="1" smtClean="0"/>
              <a:t>σχηµατοποιούνται</a:t>
            </a:r>
            <a:r>
              <a:rPr lang="el-GR" altLang="en-US" sz="2400" dirty="0" smtClean="0"/>
              <a:t> ως τεχνικές (δημιουργία εργαλείου ή </a:t>
            </a:r>
            <a:r>
              <a:rPr lang="el-GR" altLang="en-US" sz="2400" dirty="0" err="1" smtClean="0"/>
              <a:t>ενοργάνωση</a:t>
            </a:r>
            <a:r>
              <a:rPr lang="el-GR" altLang="en-US" sz="2400" dirty="0" smtClean="0"/>
              <a:t> –</a:t>
            </a:r>
            <a:r>
              <a:rPr lang="el-GR" altLang="en-US" sz="2400" dirty="0" err="1" smtClean="0"/>
              <a:t>instrumentation</a:t>
            </a:r>
            <a:r>
              <a:rPr lang="el-GR" altLang="en-US" sz="2400" dirty="0" smtClean="0"/>
              <a:t> κατά τον </a:t>
            </a:r>
            <a:r>
              <a:rPr lang="el-GR" altLang="en-US" sz="2400" dirty="0" err="1" smtClean="0"/>
              <a:t>Rabardel</a:t>
            </a:r>
            <a:r>
              <a:rPr lang="el-GR" altLang="en-US" sz="2400" dirty="0" smtClean="0"/>
              <a:t>). </a:t>
            </a:r>
          </a:p>
        </p:txBody>
      </p:sp>
    </p:spTree>
    <p:extLst>
      <p:ext uri="{BB962C8B-B14F-4D97-AF65-F5344CB8AC3E}">
        <p14:creationId xmlns:p14="http://schemas.microsoft.com/office/powerpoint/2010/main" val="1486574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Κατά τη διάρκεια της διαδικασίας </a:t>
            </a:r>
            <a:r>
              <a:rPr lang="el-GR" altLang="en-US" dirty="0" smtClean="0"/>
              <a:t/>
            </a:r>
            <a:br>
              <a:rPr lang="el-GR" altLang="en-US" dirty="0" smtClean="0"/>
            </a:br>
            <a:r>
              <a:rPr lang="el-GR" altLang="en-US" dirty="0" smtClean="0"/>
              <a:t>της </a:t>
            </a:r>
            <a:r>
              <a:rPr lang="el-GR" altLang="en-US" dirty="0" err="1"/>
              <a:t>εργαλειακής</a:t>
            </a:r>
            <a:r>
              <a:rPr lang="el-GR" altLang="en-US" dirty="0"/>
              <a:t> γένεσης</a:t>
            </a:r>
          </a:p>
        </p:txBody>
      </p:sp>
      <p:sp>
        <p:nvSpPr>
          <p:cNvPr id="64515" name="Rectangle 3"/>
          <p:cNvSpPr>
            <a:spLocks noGrp="1" noChangeArrowheads="1"/>
          </p:cNvSpPr>
          <p:nvPr>
            <p:ph idx="1"/>
          </p:nvPr>
        </p:nvSpPr>
        <p:spPr>
          <a:xfrm>
            <a:off x="464156" y="1711349"/>
            <a:ext cx="8229600" cy="4525963"/>
          </a:xfrm>
        </p:spPr>
        <p:txBody>
          <a:bodyPr/>
          <a:lstStyle/>
          <a:p>
            <a:pPr>
              <a:lnSpc>
                <a:spcPct val="80000"/>
              </a:lnSpc>
            </a:pPr>
            <a:r>
              <a:rPr lang="el-GR" altLang="en-US" sz="2400" dirty="0" smtClean="0"/>
              <a:t>…οι δυο φάσεις συνυπάρχουν και </a:t>
            </a:r>
            <a:r>
              <a:rPr lang="el-GR" altLang="en-US" sz="2400" dirty="0" err="1" smtClean="0"/>
              <a:t>αλληλεπιδρούν</a:t>
            </a:r>
            <a:r>
              <a:rPr lang="el-GR" altLang="en-US" sz="2400" dirty="0" smtClean="0"/>
              <a:t> επιτρέποντας στο υποκείμενο να χτίζει ενεργά αυτό που ο </a:t>
            </a:r>
            <a:r>
              <a:rPr lang="el-GR" altLang="en-US" sz="2400" dirty="0" err="1" smtClean="0"/>
              <a:t>Rabardel</a:t>
            </a:r>
            <a:r>
              <a:rPr lang="el-GR" altLang="en-US" sz="2400" dirty="0" smtClean="0"/>
              <a:t> ονομάζει σχήματα χρήσης (</a:t>
            </a:r>
            <a:r>
              <a:rPr lang="el-GR" altLang="en-US" sz="2400" dirty="0" err="1" smtClean="0"/>
              <a:t>utilization</a:t>
            </a:r>
            <a:r>
              <a:rPr lang="el-GR" altLang="en-US" sz="2400" dirty="0" smtClean="0"/>
              <a:t> </a:t>
            </a:r>
            <a:r>
              <a:rPr lang="el-GR" altLang="en-US" sz="2400" dirty="0" err="1" smtClean="0"/>
              <a:t>schemes</a:t>
            </a:r>
            <a:r>
              <a:rPr lang="el-GR" altLang="en-US" sz="2400" dirty="0" smtClean="0"/>
              <a:t>) του εργαλείου, </a:t>
            </a:r>
          </a:p>
          <a:p>
            <a:pPr>
              <a:lnSpc>
                <a:spcPct val="80000"/>
              </a:lnSpc>
            </a:pPr>
            <a:r>
              <a:rPr lang="el-GR" altLang="en-US" sz="2400" dirty="0" smtClean="0"/>
              <a:t>δηλαδή νοητικά σχήματα (</a:t>
            </a:r>
            <a:r>
              <a:rPr lang="el-GR" altLang="en-US" sz="2400" dirty="0" err="1" smtClean="0"/>
              <a:t>Vergnaud</a:t>
            </a:r>
            <a:r>
              <a:rPr lang="el-GR" altLang="en-US" sz="2400" dirty="0" smtClean="0"/>
              <a:t>, 2007) που οργανώνουν την δραστηριότητα μέσω του εργαλείου, προκειμένου να πραγματοποιηθεί ένας δεδομένος στόχος. </a:t>
            </a:r>
          </a:p>
          <a:p>
            <a:pPr>
              <a:lnSpc>
                <a:spcPct val="80000"/>
              </a:lnSpc>
            </a:pPr>
            <a:r>
              <a:rPr lang="el-GR" altLang="en-US" sz="2400" dirty="0" smtClean="0"/>
              <a:t>Ο </a:t>
            </a:r>
            <a:r>
              <a:rPr lang="el-GR" altLang="en-US" sz="2400" dirty="0" err="1" smtClean="0"/>
              <a:t>Rabardel</a:t>
            </a:r>
            <a:r>
              <a:rPr lang="el-GR" altLang="en-US" sz="2400" dirty="0" smtClean="0"/>
              <a:t> διακρίνει δυο τύπους των σχημάτων χρήσης: Τα σχήματα τα προσανατολισμένα στη διαχείριση του εργαλείου (</a:t>
            </a:r>
            <a:r>
              <a:rPr lang="el-GR" altLang="en-US" sz="2400" dirty="0" err="1" smtClean="0"/>
              <a:t>usage</a:t>
            </a:r>
            <a:r>
              <a:rPr lang="el-GR" altLang="en-US" sz="2400" dirty="0" smtClean="0"/>
              <a:t> </a:t>
            </a:r>
            <a:r>
              <a:rPr lang="el-GR" altLang="en-US" sz="2400" dirty="0" err="1" smtClean="0"/>
              <a:t>schemes</a:t>
            </a:r>
            <a:r>
              <a:rPr lang="el-GR" altLang="en-US" sz="2400" dirty="0" smtClean="0"/>
              <a:t>) και </a:t>
            </a:r>
          </a:p>
          <a:p>
            <a:pPr>
              <a:lnSpc>
                <a:spcPct val="80000"/>
              </a:lnSpc>
            </a:pPr>
            <a:r>
              <a:rPr lang="el-GR" altLang="en-US" sz="2400" dirty="0" smtClean="0"/>
              <a:t>Τα σχήματα τα προσανατολισμένα στην εκτέλεση ενός συγκεκριμένου στόχου (</a:t>
            </a:r>
            <a:r>
              <a:rPr lang="el-GR" altLang="en-US" sz="2400" dirty="0" err="1" smtClean="0"/>
              <a:t>instrumented</a:t>
            </a:r>
            <a:r>
              <a:rPr lang="el-GR" altLang="en-US" sz="2400" dirty="0" smtClean="0"/>
              <a:t> </a:t>
            </a:r>
            <a:r>
              <a:rPr lang="el-GR" altLang="en-US" sz="2400" dirty="0" err="1" smtClean="0"/>
              <a:t>action</a:t>
            </a:r>
            <a:r>
              <a:rPr lang="el-GR" altLang="en-US" sz="2400" dirty="0" smtClean="0"/>
              <a:t> </a:t>
            </a:r>
            <a:r>
              <a:rPr lang="el-GR" altLang="en-US" sz="2400" dirty="0" err="1" smtClean="0"/>
              <a:t>schemes</a:t>
            </a:r>
            <a:r>
              <a:rPr lang="el-GR" altLang="en-US" sz="2400" dirty="0" smtClean="0"/>
              <a:t>).</a:t>
            </a:r>
          </a:p>
        </p:txBody>
      </p:sp>
    </p:spTree>
    <p:extLst>
      <p:ext uri="{BB962C8B-B14F-4D97-AF65-F5344CB8AC3E}">
        <p14:creationId xmlns:p14="http://schemas.microsoft.com/office/powerpoint/2010/main" val="3583698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a:t>
            </a:r>
            <a:endParaRPr lang="el-GR" dirty="0"/>
          </a:p>
        </p:txBody>
      </p:sp>
    </p:spTree>
    <p:extLst>
      <p:ext uri="{BB962C8B-B14F-4D97-AF65-F5344CB8AC3E}">
        <p14:creationId xmlns:p14="http://schemas.microsoft.com/office/powerpoint/2010/main" val="2722255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848770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3147865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 </a:t>
            </a:r>
            <a:r>
              <a:rPr lang="el-GR" sz="2000" dirty="0"/>
              <a:t>Διδακτική Μάθηση και Διδασκαλία». </a:t>
            </a:r>
            <a:r>
              <a:rPr lang="el-GR" sz="2000" dirty="0">
                <a:solidFill>
                  <a:srgbClr val="002060"/>
                </a:solidFill>
              </a:rPr>
              <a:t>Έκδοση: 1.0. Αθήνα 2014. </a:t>
            </a:r>
            <a:r>
              <a:rPr lang="el-GR" sz="2000" dirty="0"/>
              <a:t>Διαθέσιμο από τη δικτυακή διεύθυνση: </a:t>
            </a:r>
            <a:r>
              <a:rPr lang="en-US" sz="2000" u="sng" dirty="0">
                <a:hlinkClick r:id="rId3"/>
              </a:rPr>
              <a:t>opencourses.uoa.gr</a:t>
            </a:r>
            <a:endParaRPr lang="el-GR" sz="2000" u="sng" dirty="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a:t>ο </a:t>
            </a:r>
            <a:r>
              <a:rPr lang="el-GR" sz="2000" dirty="0"/>
              <a:t>Σημείωμα</a:t>
            </a:r>
            <a:r>
              <a:rPr lang="en-US" sz="2000" dirty="0"/>
              <a:t> </a:t>
            </a:r>
            <a:r>
              <a:rPr lang="el-GR" sz="2000" dirty="0" smtClean="0"/>
              <a:t>Α</a:t>
            </a:r>
            <a:r>
              <a:rPr lang="en-US" sz="2000" dirty="0" smtClean="0"/>
              <a:t>να</a:t>
            </a:r>
            <a:r>
              <a:rPr lang="el-GR" sz="2000" dirty="0" smtClean="0"/>
              <a:t>φοράς</a:t>
            </a:r>
            <a:endParaRPr lang="el-GR" sz="2000" dirty="0"/>
          </a:p>
          <a:p>
            <a:pPr lvl="1">
              <a:buFont typeface="Wingdings" panose="05000000000000000000" pitchFamily="2" charset="2"/>
              <a:buChar char="§"/>
            </a:pPr>
            <a:r>
              <a:rPr lang="el-GR" sz="2000" dirty="0"/>
              <a:t>τ</a:t>
            </a:r>
            <a:r>
              <a:rPr lang="en-US" sz="2000" dirty="0"/>
              <a:t>ο </a:t>
            </a:r>
            <a:r>
              <a:rPr lang="el-GR" sz="2000" dirty="0"/>
              <a:t>Σημείωμα</a:t>
            </a:r>
            <a:r>
              <a:rPr lang="en-US" sz="2000" dirty="0"/>
              <a:t> </a:t>
            </a:r>
            <a:r>
              <a:rPr lang="el-GR" sz="2000" dirty="0" err="1" smtClean="0"/>
              <a:t>Αδειοδότησης</a:t>
            </a:r>
            <a:endParaRPr lang="el-GR" sz="2000" dirty="0"/>
          </a:p>
          <a:p>
            <a:pPr lvl="1">
              <a:buFont typeface="Wingdings" panose="05000000000000000000" pitchFamily="2" charset="2"/>
              <a:buChar char="§"/>
            </a:pPr>
            <a:r>
              <a:rPr lang="el-GR" sz="2000" dirty="0"/>
              <a:t>τ</a:t>
            </a:r>
            <a:r>
              <a:rPr lang="en-US" sz="2000" dirty="0"/>
              <a:t>η </a:t>
            </a:r>
            <a:r>
              <a:rPr lang="el-GR" sz="2000" dirty="0"/>
              <a:t>δήλωση</a:t>
            </a:r>
            <a:r>
              <a:rPr lang="en-US" sz="2000" dirty="0"/>
              <a:t> </a:t>
            </a:r>
            <a:r>
              <a:rPr lang="el-GR" sz="2000" dirty="0"/>
              <a:t>Δ</a:t>
            </a:r>
            <a:r>
              <a:rPr lang="en-US" sz="2000" dirty="0"/>
              <a:t>ια</a:t>
            </a:r>
            <a:r>
              <a:rPr lang="el-GR" sz="2000" dirty="0"/>
              <a:t>τήρησης</a:t>
            </a:r>
            <a:r>
              <a:rPr lang="en-US" sz="2000" dirty="0"/>
              <a:t> </a:t>
            </a:r>
            <a:r>
              <a:rPr lang="el-GR" sz="2000" dirty="0" smtClean="0"/>
              <a:t>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smtClean="0"/>
              <a:t>μαζί </a:t>
            </a:r>
            <a:r>
              <a:rPr lang="el-GR" sz="2400" dirty="0"/>
              <a:t>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dirty="0" smtClean="0"/>
              <a:t>Εικόνα 1. Θεωρία δραστηριότητας. </a:t>
            </a:r>
            <a:r>
              <a:rPr lang="en-US" sz="2000" dirty="0"/>
              <a:t>Copyright CC </a:t>
            </a:r>
            <a:r>
              <a:rPr lang="el-GR" sz="2000" dirty="0" err="1" smtClean="0">
                <a:hlinkClick r:id="rId3"/>
              </a:rPr>
              <a:t>Creative</a:t>
            </a:r>
            <a:r>
              <a:rPr lang="el-GR" sz="2000" dirty="0" smtClean="0">
                <a:hlinkClick r:id="rId3"/>
              </a:rPr>
              <a:t> </a:t>
            </a:r>
            <a:r>
              <a:rPr lang="el-GR" sz="2000" dirty="0" err="1">
                <a:hlinkClick r:id="rId3"/>
              </a:rPr>
              <a:t>Commons</a:t>
            </a:r>
            <a:r>
              <a:rPr lang="el-GR" sz="2000" dirty="0">
                <a:hlinkClick r:id="rId3"/>
              </a:rPr>
              <a:t> Αναφορά προέλευσης-Μη Εμπορική Χρήση-Παρόμοια διανομή 3.0 Μη </a:t>
            </a:r>
            <a:r>
              <a:rPr lang="el-GR" sz="2000" dirty="0" smtClean="0">
                <a:hlinkClick r:id="rId3"/>
              </a:rPr>
              <a:t>εισαγόμενο</a:t>
            </a:r>
            <a:r>
              <a:rPr lang="el-GR" sz="2000" dirty="0" smtClean="0"/>
              <a:t>. </a:t>
            </a:r>
            <a:r>
              <a:rPr lang="el-GR" sz="2000" dirty="0"/>
              <a:t>Π</a:t>
            </a:r>
            <a:r>
              <a:rPr lang="el-GR" sz="2000" dirty="0" smtClean="0"/>
              <a:t>ηγή: </a:t>
            </a:r>
            <a:r>
              <a:rPr lang="en-US" sz="2000" dirty="0" smtClean="0">
                <a:hlinkClick r:id="rId4"/>
              </a:rPr>
              <a:t>http://www.ictscenarios.gr</a:t>
            </a:r>
            <a:r>
              <a:rPr lang="el-GR" sz="2000" dirty="0" smtClean="0"/>
              <a:t> </a:t>
            </a:r>
          </a:p>
          <a:p>
            <a:pPr marL="0" indent="0">
              <a:buNone/>
            </a:pPr>
            <a:endParaRPr lang="el-GR" sz="2000" dirty="0" smtClean="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extLst/>
        </p:spPr>
        <p:txBody>
          <a:bodyPr vert="horz" lIns="91440" tIns="45720" rIns="91440" bIns="45720" rtlCol="0" anchor="ctr">
            <a:normAutofit/>
          </a:bodyPr>
          <a:lstStyle/>
          <a:p>
            <a:r>
              <a:rPr lang="en-US" altLang="en-US" dirty="0">
                <a:solidFill>
                  <a:srgbClr val="5075BC"/>
                </a:solidFill>
              </a:rPr>
              <a:t>Lev Vygotsky</a:t>
            </a:r>
            <a:endParaRPr lang="el-GR" altLang="en-US" dirty="0">
              <a:solidFill>
                <a:srgbClr val="5075BC"/>
              </a:solidFill>
            </a:endParaRPr>
          </a:p>
        </p:txBody>
      </p:sp>
      <p:sp>
        <p:nvSpPr>
          <p:cNvPr id="32771" name="Rectangle 3"/>
          <p:cNvSpPr>
            <a:spLocks noGrp="1" noChangeArrowheads="1"/>
          </p:cNvSpPr>
          <p:nvPr>
            <p:ph idx="1"/>
          </p:nvPr>
        </p:nvSpPr>
        <p:spPr>
          <a:solidFill>
            <a:schemeClr val="bg1"/>
          </a:solidFill>
        </p:spPr>
        <p:txBody>
          <a:bodyPr>
            <a:noAutofit/>
          </a:bodyPr>
          <a:lstStyle/>
          <a:p>
            <a:pPr eaLnBrk="1" hangingPunct="1">
              <a:lnSpc>
                <a:spcPct val="90000"/>
              </a:lnSpc>
            </a:pPr>
            <a:r>
              <a:rPr lang="el-GR" altLang="en-US" sz="2800" dirty="0" smtClean="0">
                <a:cs typeface="Times New Roman" panose="02020603050405020304" pitchFamily="18" charset="0"/>
              </a:rPr>
              <a:t>Ο </a:t>
            </a:r>
            <a:r>
              <a:rPr lang="fr-FR" altLang="en-US" sz="2800" dirty="0" smtClean="0">
                <a:cs typeface="Times New Roman" panose="02020603050405020304" pitchFamily="18" charset="0"/>
              </a:rPr>
              <a:t>Vygotsky</a:t>
            </a:r>
            <a:r>
              <a:rPr lang="el-GR" altLang="en-US" sz="2800" dirty="0" smtClean="0">
                <a:cs typeface="Times New Roman" panose="02020603050405020304" pitchFamily="18" charset="0"/>
              </a:rPr>
              <a:t> γεννήθηκε το 1896, την ίδια χρονιά με τον </a:t>
            </a:r>
            <a:r>
              <a:rPr lang="en-US" altLang="en-US" sz="2800" dirty="0" smtClean="0">
                <a:cs typeface="Times New Roman" panose="02020603050405020304" pitchFamily="18" charset="0"/>
              </a:rPr>
              <a:t>Piaget</a:t>
            </a:r>
            <a:r>
              <a:rPr lang="el-GR" altLang="en-US" sz="2800" dirty="0" smtClean="0">
                <a:cs typeface="Times New Roman" panose="02020603050405020304" pitchFamily="18" charset="0"/>
              </a:rPr>
              <a:t> και τον </a:t>
            </a:r>
            <a:r>
              <a:rPr lang="en-US" altLang="en-US" sz="2800" dirty="0" err="1" smtClean="0">
                <a:cs typeface="Times New Roman" panose="02020603050405020304" pitchFamily="18" charset="0"/>
              </a:rPr>
              <a:t>Freinet</a:t>
            </a:r>
            <a:r>
              <a:rPr lang="el-GR" altLang="en-US" sz="2800" dirty="0" smtClean="0">
                <a:cs typeface="Times New Roman" panose="02020603050405020304" pitchFamily="18" charset="0"/>
              </a:rPr>
              <a:t>. Ήταν ένα πραγματικό δώρο για την έρευνα στον τομέα της ψυχολογίας της εκπαίδευσης. Ο </a:t>
            </a:r>
            <a:r>
              <a:rPr lang="fr-FR" altLang="en-US" sz="2800" dirty="0" smtClean="0">
                <a:cs typeface="Times New Roman" panose="02020603050405020304" pitchFamily="18" charset="0"/>
              </a:rPr>
              <a:t>Vygotsky</a:t>
            </a:r>
            <a:r>
              <a:rPr lang="el-GR" altLang="en-US" sz="2800" dirty="0" smtClean="0">
                <a:cs typeface="Times New Roman" panose="02020603050405020304" pitchFamily="18" charset="0"/>
              </a:rPr>
              <a:t> δε φαίνεται να είχε γνωρίσει τον </a:t>
            </a:r>
            <a:r>
              <a:rPr lang="en-US" altLang="en-US" sz="2800" dirty="0" err="1" smtClean="0">
                <a:cs typeface="Times New Roman" panose="02020603050405020304" pitchFamily="18" charset="0"/>
              </a:rPr>
              <a:t>Freinet</a:t>
            </a:r>
            <a:r>
              <a:rPr lang="el-GR" altLang="en-US" sz="2800" dirty="0" smtClean="0">
                <a:cs typeface="Times New Roman" panose="02020603050405020304" pitchFamily="18" charset="0"/>
              </a:rPr>
              <a:t> και ούτε ο </a:t>
            </a:r>
            <a:r>
              <a:rPr lang="en-US" altLang="en-US" sz="2800" dirty="0" err="1" smtClean="0">
                <a:cs typeface="Times New Roman" panose="02020603050405020304" pitchFamily="18" charset="0"/>
              </a:rPr>
              <a:t>Freinet</a:t>
            </a:r>
            <a:r>
              <a:rPr lang="el-GR" altLang="en-US" sz="2800" dirty="0" smtClean="0">
                <a:cs typeface="Times New Roman" panose="02020603050405020304" pitchFamily="18" charset="0"/>
              </a:rPr>
              <a:t> αναφέρεται στις εργασίες του </a:t>
            </a:r>
            <a:r>
              <a:rPr lang="fr-FR" altLang="en-US" sz="2800" dirty="0" smtClean="0">
                <a:cs typeface="Times New Roman" panose="02020603050405020304" pitchFamily="18" charset="0"/>
              </a:rPr>
              <a:t>Vygotsky</a:t>
            </a:r>
            <a:r>
              <a:rPr lang="el-GR" altLang="en-US" sz="2800" dirty="0" smtClean="0">
                <a:cs typeface="Times New Roman" panose="02020603050405020304" pitchFamily="18" charset="0"/>
              </a:rPr>
              <a:t>. </a:t>
            </a:r>
            <a:endParaRPr lang="en-US" altLang="en-US" sz="2800" dirty="0" smtClean="0">
              <a:cs typeface="Times New Roman" panose="02020603050405020304" pitchFamily="18" charset="0"/>
            </a:endParaRPr>
          </a:p>
          <a:p>
            <a:pPr eaLnBrk="1" hangingPunct="1">
              <a:lnSpc>
                <a:spcPct val="90000"/>
              </a:lnSpc>
            </a:pPr>
            <a:r>
              <a:rPr lang="el-GR" altLang="en-US" sz="2800" dirty="0" smtClean="0">
                <a:cs typeface="Times New Roman" panose="02020603050405020304" pitchFamily="18" charset="0"/>
              </a:rPr>
              <a:t>Αντίθετα το ενδιαφέρον του </a:t>
            </a:r>
            <a:r>
              <a:rPr lang="fr-FR" altLang="en-US" sz="2800" dirty="0" smtClean="0">
                <a:cs typeface="Times New Roman" panose="02020603050405020304" pitchFamily="18" charset="0"/>
              </a:rPr>
              <a:t>Vygotsky</a:t>
            </a:r>
            <a:r>
              <a:rPr lang="el-GR" altLang="en-US" sz="2800" dirty="0" smtClean="0">
                <a:cs typeface="Times New Roman" panose="02020603050405020304" pitchFamily="18" charset="0"/>
              </a:rPr>
              <a:t> για τις εργασίες του </a:t>
            </a:r>
            <a:r>
              <a:rPr lang="en-US" altLang="en-US" sz="2800" dirty="0" smtClean="0">
                <a:cs typeface="Times New Roman" panose="02020603050405020304" pitchFamily="18" charset="0"/>
              </a:rPr>
              <a:t>Piaget</a:t>
            </a:r>
            <a:r>
              <a:rPr lang="el-GR" altLang="en-US" sz="2800" dirty="0" smtClean="0">
                <a:cs typeface="Times New Roman" panose="02020603050405020304" pitchFamily="18" charset="0"/>
              </a:rPr>
              <a:t> δεν χρειάζεται να αποδειχθεί καθώς ο </a:t>
            </a:r>
            <a:r>
              <a:rPr lang="fr-FR" altLang="en-US" sz="2800" dirty="0" smtClean="0">
                <a:cs typeface="Times New Roman" panose="02020603050405020304" pitchFamily="18" charset="0"/>
              </a:rPr>
              <a:t>Vygotsky</a:t>
            </a:r>
            <a:r>
              <a:rPr lang="el-GR" altLang="en-US" sz="2800" dirty="0" smtClean="0">
                <a:cs typeface="Times New Roman" panose="02020603050405020304" pitchFamily="18" charset="0"/>
              </a:rPr>
              <a:t> βασίζεται ξεκάθαρα, προκειμένου να αναπτύξει τις ιδέες του, σε δύο έργα που εμφανίστηκαν πριν από το 1930.</a:t>
            </a:r>
            <a:endParaRPr lang="el-GR" altLang="en-US" dirty="0" smtClean="0"/>
          </a:p>
        </p:txBody>
      </p:sp>
    </p:spTree>
    <p:extLst>
      <p:ext uri="{BB962C8B-B14F-4D97-AF65-F5344CB8AC3E}">
        <p14:creationId xmlns:p14="http://schemas.microsoft.com/office/powerpoint/2010/main" val="1190425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a:t>
            </a:r>
            <a:r>
              <a:rPr lang="en-US" sz="2000" dirty="0" smtClean="0"/>
              <a:t>.</a:t>
            </a:r>
            <a:endParaRPr lang="el-GR" sz="2000" dirty="0"/>
          </a:p>
          <a:p>
            <a:pPr marL="0" indent="0">
              <a:buNone/>
            </a:pPr>
            <a:r>
              <a:rPr lang="el-GR" sz="2000" b="1" dirty="0" smtClean="0"/>
              <a:t>Κατηγορία 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extLst>
            <a:ext uri="{909E8E84-426E-40DD-AFC4-6F175D3DCCD1}">
              <a14:hiddenFill xmlns:a14="http://schemas.microsoft.com/office/drawing/2010/main">
                <a:solidFill>
                  <a:srgbClr val="FF859C"/>
                </a:solidFill>
              </a14:hiddenFill>
            </a:ext>
          </a:extLst>
        </p:spPr>
        <p:txBody>
          <a:bodyPr>
            <a:normAutofit/>
          </a:bodyPr>
          <a:lstStyle/>
          <a:p>
            <a:r>
              <a:rPr lang="el-GR" altLang="en-US" b="0" dirty="0" smtClean="0"/>
              <a:t>Το έργο</a:t>
            </a:r>
            <a:r>
              <a:rPr lang="el-GR" altLang="en-US" b="0" dirty="0" smtClean="0">
                <a:cs typeface="Times New Roman" panose="02020603050405020304" pitchFamily="18" charset="0"/>
              </a:rPr>
              <a:t> </a:t>
            </a:r>
            <a:r>
              <a:rPr lang="el-GR" altLang="en-US" b="0" dirty="0" smtClean="0"/>
              <a:t>του</a:t>
            </a:r>
            <a:r>
              <a:rPr lang="el-GR" altLang="en-US" b="0" dirty="0" smtClean="0">
                <a:cs typeface="Times New Roman" panose="02020603050405020304" pitchFamily="18" charset="0"/>
              </a:rPr>
              <a:t> </a:t>
            </a:r>
            <a:r>
              <a:rPr lang="fr-FR" altLang="en-US" b="0" dirty="0" smtClean="0">
                <a:cs typeface="Times New Roman" panose="02020603050405020304" pitchFamily="18" charset="0"/>
              </a:rPr>
              <a:t>Vygotsky</a:t>
            </a:r>
            <a:endParaRPr lang="el-GR" altLang="en-US" b="0" dirty="0" smtClean="0">
              <a:cs typeface="Times New Roman" panose="02020603050405020304" pitchFamily="18" charset="0"/>
            </a:endParaRPr>
          </a:p>
        </p:txBody>
      </p:sp>
      <p:sp>
        <p:nvSpPr>
          <p:cNvPr id="34819" name="Rectangle 3"/>
          <p:cNvSpPr>
            <a:spLocks noGrp="1" noChangeArrowheads="1"/>
          </p:cNvSpPr>
          <p:nvPr>
            <p:ph idx="1"/>
          </p:nvPr>
        </p:nvSpPr>
        <p:spPr>
          <a:solidFill>
            <a:schemeClr val="bg1"/>
          </a:solidFill>
        </p:spPr>
        <p:txBody>
          <a:bodyPr>
            <a:normAutofit/>
          </a:bodyPr>
          <a:lstStyle/>
          <a:p>
            <a:pPr eaLnBrk="1" hangingPunct="1"/>
            <a:r>
              <a:rPr lang="el-GR" altLang="en-US" sz="2800" i="1" dirty="0" smtClean="0">
                <a:cs typeface="Times New Roman" panose="02020603050405020304" pitchFamily="18" charset="0"/>
              </a:rPr>
              <a:t>Η κρίση και η λογική του παιδιού, </a:t>
            </a:r>
            <a:r>
              <a:rPr lang="el-GR" altLang="en-US" sz="2800" dirty="0" smtClean="0">
                <a:cs typeface="Times New Roman" panose="02020603050405020304" pitchFamily="18" charset="0"/>
              </a:rPr>
              <a:t>και </a:t>
            </a:r>
            <a:r>
              <a:rPr lang="el-GR" altLang="en-US" sz="2800" i="1" dirty="0" smtClean="0">
                <a:cs typeface="Times New Roman" panose="02020603050405020304" pitchFamily="18" charset="0"/>
              </a:rPr>
              <a:t>Η γλώσσα και η σκέψη του παιδιού</a:t>
            </a:r>
            <a:r>
              <a:rPr lang="el-GR" altLang="en-US" sz="2800" dirty="0" smtClean="0">
                <a:cs typeface="Times New Roman" panose="02020603050405020304" pitchFamily="18" charset="0"/>
              </a:rPr>
              <a:t>. </a:t>
            </a:r>
          </a:p>
          <a:p>
            <a:pPr eaLnBrk="1" hangingPunct="1"/>
            <a:r>
              <a:rPr lang="el-GR" altLang="en-US" sz="2800" dirty="0" smtClean="0">
                <a:cs typeface="Times New Roman" panose="02020603050405020304" pitchFamily="18" charset="0"/>
              </a:rPr>
              <a:t>Ο </a:t>
            </a:r>
            <a:r>
              <a:rPr lang="en-US" altLang="en-US" sz="2800" dirty="0" smtClean="0">
                <a:cs typeface="Times New Roman" panose="02020603050405020304" pitchFamily="18" charset="0"/>
              </a:rPr>
              <a:t>Piaget</a:t>
            </a:r>
            <a:r>
              <a:rPr lang="el-GR" altLang="en-US" sz="2800" dirty="0" smtClean="0">
                <a:cs typeface="Times New Roman" panose="02020603050405020304" pitchFamily="18" charset="0"/>
              </a:rPr>
              <a:t> δεν γνώρισε το έργο του </a:t>
            </a:r>
            <a:r>
              <a:rPr lang="fr-FR" altLang="en-US" sz="2800" dirty="0" smtClean="0">
                <a:cs typeface="Times New Roman" panose="02020603050405020304" pitchFamily="18" charset="0"/>
              </a:rPr>
              <a:t>Vygotsky</a:t>
            </a:r>
            <a:r>
              <a:rPr lang="el-GR" altLang="en-US" sz="2800" dirty="0" smtClean="0">
                <a:cs typeface="Times New Roman" panose="02020603050405020304" pitchFamily="18" charset="0"/>
              </a:rPr>
              <a:t> νωρίτερα, παρά μόνο στη δεκαετία του ’60, αρκετό καιρό μετά το θάνατο του τελευταίου, ο οποίος επήλθε το 1934. </a:t>
            </a:r>
          </a:p>
          <a:p>
            <a:pPr eaLnBrk="1" hangingPunct="1"/>
            <a:r>
              <a:rPr lang="el-GR" altLang="en-US" sz="2800" dirty="0" smtClean="0">
                <a:cs typeface="Times New Roman" panose="02020603050405020304" pitchFamily="18" charset="0"/>
              </a:rPr>
              <a:t>Η ευκαιρία προσφέρθηκε στον </a:t>
            </a:r>
            <a:r>
              <a:rPr lang="en-US" altLang="en-US" sz="2800" dirty="0" smtClean="0">
                <a:cs typeface="Times New Roman" panose="02020603050405020304" pitchFamily="18" charset="0"/>
              </a:rPr>
              <a:t>Piaget</a:t>
            </a:r>
            <a:r>
              <a:rPr lang="el-GR" altLang="en-US" sz="2800" dirty="0" smtClean="0">
                <a:cs typeface="Times New Roman" panose="02020603050405020304" pitchFamily="18" charset="0"/>
              </a:rPr>
              <a:t> με την πρώτη αγγλική έκδοση του βασικού έργου του </a:t>
            </a:r>
            <a:r>
              <a:rPr lang="fr-FR" altLang="en-US" sz="2800" dirty="0" smtClean="0">
                <a:cs typeface="Times New Roman" panose="02020603050405020304" pitchFamily="18" charset="0"/>
              </a:rPr>
              <a:t>Vygotsky </a:t>
            </a:r>
            <a:r>
              <a:rPr lang="el-GR" altLang="en-US" sz="2800" i="1" dirty="0" smtClean="0">
                <a:cs typeface="Times New Roman" panose="02020603050405020304" pitchFamily="18" charset="0"/>
              </a:rPr>
              <a:t>Σκέψη και γλώσσα.</a:t>
            </a:r>
            <a:endParaRPr lang="en-GB" altLang="en-US" sz="2800" dirty="0" smtClean="0">
              <a:cs typeface="Times New Roman" panose="02020603050405020304" pitchFamily="18" charset="0"/>
            </a:endParaRPr>
          </a:p>
        </p:txBody>
      </p:sp>
    </p:spTree>
    <p:extLst>
      <p:ext uri="{BB962C8B-B14F-4D97-AF65-F5344CB8AC3E}">
        <p14:creationId xmlns:p14="http://schemas.microsoft.com/office/powerpoint/2010/main" val="3186436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23528" y="1484784"/>
            <a:ext cx="8363272" cy="2862322"/>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eaLnBrk="1" hangingPunct="1">
              <a:buFont typeface="Arial" panose="020B0604020202020204" pitchFamily="34" charset="0"/>
              <a:buChar char="•"/>
            </a:pPr>
            <a:r>
              <a:rPr lang="el-GR" altLang="en-US" sz="2000" dirty="0" smtClean="0">
                <a:latin typeface="+mn-lt"/>
                <a:cs typeface="Arial" panose="020B0604020202020204" pitchFamily="34" charset="0"/>
              </a:rPr>
              <a:t> </a:t>
            </a:r>
            <a:r>
              <a:rPr lang="el-GR" altLang="en-US" sz="2000" dirty="0">
                <a:latin typeface="+mn-lt"/>
                <a:cs typeface="Arial" panose="020B0604020202020204" pitchFamily="34" charset="0"/>
              </a:rPr>
              <a:t>Πατέρας των </a:t>
            </a:r>
            <a:r>
              <a:rPr lang="el-GR" altLang="en-US" sz="2000" dirty="0" err="1">
                <a:latin typeface="+mn-lt"/>
                <a:cs typeface="Arial" panose="020B0604020202020204" pitchFamily="34" charset="0"/>
              </a:rPr>
              <a:t>κοινωνικοπολιτισμικών</a:t>
            </a:r>
            <a:r>
              <a:rPr lang="el-GR" altLang="en-US" sz="2000" dirty="0">
                <a:latin typeface="+mn-lt"/>
                <a:cs typeface="Arial" panose="020B0604020202020204" pitchFamily="34" charset="0"/>
              </a:rPr>
              <a:t> θεωριών  και πρόδρομος της </a:t>
            </a:r>
            <a:r>
              <a:rPr lang="el-GR" altLang="en-US" sz="2000" dirty="0" smtClean="0">
                <a:latin typeface="+mn-lt"/>
                <a:cs typeface="Arial" panose="020B0604020202020204" pitchFamily="34" charset="0"/>
              </a:rPr>
              <a:t>«Θεωρίας </a:t>
            </a:r>
            <a:r>
              <a:rPr lang="el-GR" altLang="en-US" sz="2000" dirty="0">
                <a:latin typeface="+mn-lt"/>
                <a:cs typeface="Arial" panose="020B0604020202020204" pitchFamily="34" charset="0"/>
              </a:rPr>
              <a:t>της </a:t>
            </a:r>
            <a:r>
              <a:rPr lang="el-GR" altLang="en-US" sz="2000" dirty="0" smtClean="0">
                <a:latin typeface="+mn-lt"/>
                <a:cs typeface="Arial" panose="020B0604020202020204" pitchFamily="34" charset="0"/>
              </a:rPr>
              <a:t>Δραστηριότητας».</a:t>
            </a:r>
            <a:endParaRPr lang="el-GR" altLang="en-US" sz="2000" dirty="0">
              <a:latin typeface="+mn-lt"/>
              <a:cs typeface="Arial" panose="020B0604020202020204" pitchFamily="34" charset="0"/>
            </a:endParaRPr>
          </a:p>
          <a:p>
            <a:pPr marL="342900" indent="-342900" eaLnBrk="1" hangingPunct="1">
              <a:buFont typeface="Arial" panose="020B0604020202020204" pitchFamily="34" charset="0"/>
              <a:buChar char="•"/>
            </a:pPr>
            <a:r>
              <a:rPr lang="el-GR" altLang="en-US" sz="2000" dirty="0">
                <a:latin typeface="+mn-lt"/>
                <a:cs typeface="Arial" panose="020B0604020202020204" pitchFamily="34" charset="0"/>
              </a:rPr>
              <a:t> Ο </a:t>
            </a:r>
            <a:r>
              <a:rPr lang="en-US" altLang="en-US" sz="2000" dirty="0" smtClean="0">
                <a:latin typeface="+mn-lt"/>
                <a:cs typeface="Arial" panose="020B0604020202020204" pitchFamily="34" charset="0"/>
              </a:rPr>
              <a:t>Vygotsky </a:t>
            </a:r>
            <a:r>
              <a:rPr lang="el-GR" altLang="en-US" sz="2000" dirty="0">
                <a:latin typeface="+mn-lt"/>
                <a:cs typeface="Arial" panose="020B0604020202020204" pitchFamily="34" charset="0"/>
              </a:rPr>
              <a:t>είχε τονίσει ότι </a:t>
            </a:r>
            <a:r>
              <a:rPr lang="el-GR" altLang="en-US" sz="2000" dirty="0" smtClean="0">
                <a:latin typeface="+mn-lt"/>
                <a:cs typeface="Arial" panose="020B0604020202020204" pitchFamily="34" charset="0"/>
              </a:rPr>
              <a:t>«η </a:t>
            </a:r>
            <a:r>
              <a:rPr lang="el-GR" altLang="en-US" sz="2000" dirty="0">
                <a:latin typeface="+mn-lt"/>
                <a:cs typeface="Arial" panose="020B0604020202020204" pitchFamily="34" charset="0"/>
              </a:rPr>
              <a:t>ανάπτυξη υψηλών νοητικών λειτουργιών προκαλείται</a:t>
            </a:r>
            <a:r>
              <a:rPr lang="en-US" altLang="en-US" sz="2000" dirty="0">
                <a:latin typeface="+mn-lt"/>
                <a:cs typeface="Arial" panose="020B0604020202020204" pitchFamily="34" charset="0"/>
              </a:rPr>
              <a:t> </a:t>
            </a:r>
            <a:r>
              <a:rPr lang="el-GR" altLang="en-US" sz="2000" dirty="0">
                <a:latin typeface="+mn-lt"/>
                <a:cs typeface="Arial" panose="020B0604020202020204" pitchFamily="34" charset="0"/>
              </a:rPr>
              <a:t>με την αλληλεπίδραση του υποκειμένου (</a:t>
            </a:r>
            <a:r>
              <a:rPr lang="en-US" altLang="en-US" sz="2000" dirty="0">
                <a:latin typeface="+mn-lt"/>
                <a:cs typeface="Arial" panose="020B0604020202020204" pitchFamily="34" charset="0"/>
              </a:rPr>
              <a:t>subject) </a:t>
            </a:r>
            <a:r>
              <a:rPr lang="el-GR" altLang="en-US" sz="2000" dirty="0">
                <a:latin typeface="+mn-lt"/>
                <a:cs typeface="Arial" panose="020B0604020202020204" pitchFamily="34" charset="0"/>
              </a:rPr>
              <a:t>με το περιβάλλον</a:t>
            </a:r>
            <a:r>
              <a:rPr lang="en-US" altLang="en-US" sz="2000" dirty="0">
                <a:latin typeface="+mn-lt"/>
                <a:cs typeface="Arial" panose="020B0604020202020204" pitchFamily="34" charset="0"/>
              </a:rPr>
              <a:t> </a:t>
            </a:r>
            <a:r>
              <a:rPr lang="el-GR" altLang="en-US" sz="2000" dirty="0">
                <a:latin typeface="+mn-lt"/>
                <a:cs typeface="Arial" panose="020B0604020202020204" pitchFamily="34" charset="0"/>
              </a:rPr>
              <a:t>στο οποίο γίνεται η δραστηριότητα». (</a:t>
            </a:r>
            <a:r>
              <a:rPr lang="en-US" altLang="en-US" sz="2000" dirty="0" err="1">
                <a:latin typeface="+mn-lt"/>
                <a:cs typeface="Arial" panose="020B0604020202020204" pitchFamily="34" charset="0"/>
              </a:rPr>
              <a:t>Bottino</a:t>
            </a:r>
            <a:r>
              <a:rPr lang="en-US" altLang="en-US" sz="2000" dirty="0">
                <a:latin typeface="+mn-lt"/>
                <a:cs typeface="Arial" panose="020B0604020202020204" pitchFamily="34" charset="0"/>
              </a:rPr>
              <a:t> et al., 1999)</a:t>
            </a:r>
            <a:endParaRPr lang="el-GR" altLang="en-US" sz="2000" dirty="0">
              <a:latin typeface="+mn-lt"/>
              <a:cs typeface="Arial" panose="020B0604020202020204" pitchFamily="34" charset="0"/>
            </a:endParaRPr>
          </a:p>
          <a:p>
            <a:pPr marL="342900" indent="-342900" eaLnBrk="1" hangingPunct="1">
              <a:buFont typeface="Arial" panose="020B0604020202020204" pitchFamily="34" charset="0"/>
              <a:buChar char="•"/>
            </a:pPr>
            <a:r>
              <a:rPr lang="el-GR" altLang="en-US" sz="2000" dirty="0">
                <a:latin typeface="+mn-lt"/>
                <a:cs typeface="Arial" panose="020B0604020202020204" pitchFamily="34" charset="0"/>
              </a:rPr>
              <a:t> Δηλαδή, το </a:t>
            </a:r>
            <a:r>
              <a:rPr lang="el-GR" altLang="en-US" sz="2000" i="1" dirty="0">
                <a:latin typeface="+mn-lt"/>
                <a:cs typeface="Arial" panose="020B0604020202020204" pitchFamily="34" charset="0"/>
              </a:rPr>
              <a:t>υποκείμενο</a:t>
            </a:r>
            <a:r>
              <a:rPr lang="el-GR" altLang="en-US" sz="2000" dirty="0">
                <a:latin typeface="+mn-lt"/>
                <a:cs typeface="Arial" panose="020B0604020202020204" pitchFamily="34" charset="0"/>
              </a:rPr>
              <a:t> (ατομικά ο μαθητής ή σε γκρουπ) </a:t>
            </a:r>
            <a:r>
              <a:rPr lang="el-GR" altLang="en-US" sz="2000" i="1" dirty="0">
                <a:latin typeface="+mn-lt"/>
                <a:cs typeface="Arial" panose="020B0604020202020204" pitchFamily="34" charset="0"/>
              </a:rPr>
              <a:t>δρα </a:t>
            </a:r>
            <a:r>
              <a:rPr lang="el-GR" altLang="en-US" sz="2000" dirty="0">
                <a:latin typeface="+mn-lt"/>
                <a:cs typeface="Arial" panose="020B0604020202020204" pitchFamily="34" charset="0"/>
              </a:rPr>
              <a:t>στο </a:t>
            </a:r>
            <a:r>
              <a:rPr lang="el-GR" altLang="en-US" sz="2000" i="1" dirty="0">
                <a:latin typeface="+mn-lt"/>
                <a:cs typeface="Arial" panose="020B0604020202020204" pitchFamily="34" charset="0"/>
              </a:rPr>
              <a:t>αντικείμενο     </a:t>
            </a:r>
            <a:r>
              <a:rPr lang="el-GR" altLang="en-US" sz="2000" dirty="0">
                <a:latin typeface="+mn-lt"/>
                <a:cs typeface="Arial" panose="020B0604020202020204" pitchFamily="34" charset="0"/>
              </a:rPr>
              <a:t>της μάθησης (στόχοι , τα κίνητρα), χρησιμοποιώντας </a:t>
            </a:r>
            <a:r>
              <a:rPr lang="el-GR" altLang="en-US" sz="2000" i="1" dirty="0">
                <a:latin typeface="+mn-lt"/>
                <a:cs typeface="Arial" panose="020B0604020202020204" pitchFamily="34" charset="0"/>
              </a:rPr>
              <a:t>διαμεσολαβητικά εργαλεία (</a:t>
            </a:r>
            <a:r>
              <a:rPr lang="el-GR" altLang="en-US" sz="2000" dirty="0">
                <a:latin typeface="+mn-lt"/>
                <a:cs typeface="Arial" panose="020B0604020202020204" pitchFamily="34" charset="0"/>
              </a:rPr>
              <a:t>ο προφορικός και γραπτός λόγος, μηχανές κ.τ.λ</a:t>
            </a:r>
            <a:r>
              <a:rPr lang="el-GR" altLang="en-US" sz="2000" dirty="0" smtClean="0">
                <a:latin typeface="+mn-lt"/>
                <a:cs typeface="Arial" panose="020B0604020202020204" pitchFamily="34" charset="0"/>
              </a:rPr>
              <a:t>.)</a:t>
            </a:r>
            <a:endParaRPr lang="el-GR" altLang="en-US" sz="2000" dirty="0">
              <a:latin typeface="+mn-lt"/>
              <a:cs typeface="Arial" panose="020B0604020202020204" pitchFamily="34" charset="0"/>
            </a:endParaRPr>
          </a:p>
        </p:txBody>
      </p:sp>
      <p:sp>
        <p:nvSpPr>
          <p:cNvPr id="4" name="3 - Ισοσκελές τρίγωνο" descr="Σχήμα, ισοσκελές τρίγωνο "/>
          <p:cNvSpPr/>
          <p:nvPr/>
        </p:nvSpPr>
        <p:spPr>
          <a:xfrm>
            <a:off x="3286125" y="4796627"/>
            <a:ext cx="1698625" cy="1482725"/>
          </a:xfrm>
          <a:prstGeom prst="triangle">
            <a:avLst>
              <a:gd name="adj" fmla="val 50000"/>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l-GR" altLang="en-US" sz="1800">
              <a:solidFill>
                <a:srgbClr val="FFFFFF"/>
              </a:solidFill>
              <a:latin typeface="Franklin Gothic Book" panose="020B0503020102020204" pitchFamily="34" charset="0"/>
              <a:cs typeface="Arial" panose="020B0604020202020204" pitchFamily="34" charset="0"/>
            </a:endParaRPr>
          </a:p>
        </p:txBody>
      </p:sp>
      <p:sp>
        <p:nvSpPr>
          <p:cNvPr id="38916" name="5 - TextBox"/>
          <p:cNvSpPr txBox="1">
            <a:spLocks noChangeArrowheads="1"/>
          </p:cNvSpPr>
          <p:nvPr/>
        </p:nvSpPr>
        <p:spPr bwMode="auto">
          <a:xfrm>
            <a:off x="2000250" y="4365104"/>
            <a:ext cx="4303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n-US" sz="1800" dirty="0">
                <a:latin typeface="+mn-lt"/>
                <a:cs typeface="Arial" panose="020B0604020202020204" pitchFamily="34" charset="0"/>
              </a:rPr>
              <a:t>Εργαλεία (</a:t>
            </a:r>
            <a:r>
              <a:rPr lang="en-US" altLang="en-US" sz="1800" dirty="0">
                <a:latin typeface="+mn-lt"/>
                <a:cs typeface="Arial" panose="020B0604020202020204" pitchFamily="34" charset="0"/>
              </a:rPr>
              <a:t>tools)</a:t>
            </a:r>
            <a:r>
              <a:rPr lang="el-GR" altLang="en-US" sz="1800" dirty="0">
                <a:latin typeface="+mn-lt"/>
                <a:cs typeface="Arial" panose="020B0604020202020204" pitchFamily="34" charset="0"/>
              </a:rPr>
              <a:t>- τεχνουργήματα (</a:t>
            </a:r>
            <a:r>
              <a:rPr lang="en-US" altLang="en-US" sz="1800" dirty="0">
                <a:latin typeface="+mn-lt"/>
                <a:cs typeface="Arial" panose="020B0604020202020204" pitchFamily="34" charset="0"/>
              </a:rPr>
              <a:t>artefact) </a:t>
            </a:r>
            <a:endParaRPr lang="el-GR" altLang="en-US" sz="1800" dirty="0">
              <a:latin typeface="+mn-lt"/>
              <a:cs typeface="Arial" panose="020B0604020202020204" pitchFamily="34" charset="0"/>
            </a:endParaRPr>
          </a:p>
        </p:txBody>
      </p:sp>
      <p:sp>
        <p:nvSpPr>
          <p:cNvPr id="38917" name="6 - TextBox"/>
          <p:cNvSpPr txBox="1">
            <a:spLocks noChangeArrowheads="1"/>
          </p:cNvSpPr>
          <p:nvPr/>
        </p:nvSpPr>
        <p:spPr bwMode="auto">
          <a:xfrm>
            <a:off x="5072063" y="6021288"/>
            <a:ext cx="1368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l-GR"/>
            </a:defPPr>
            <a:lvl1pPr>
              <a:defRPr>
                <a:cs typeface="Arial" panose="020B0604020202020204" pitchFamily="34" charset="0"/>
              </a:defRPr>
            </a:lvl1pPr>
            <a:lvl2pPr marL="742950" indent="-285750" eaLnBrk="0" hangingPunct="0">
              <a:defRPr sz="2400">
                <a:latin typeface="Times New Roman" panose="02020603050405020304" pitchFamily="18" charset="0"/>
              </a:defRPr>
            </a:lvl2pPr>
            <a:lvl3pPr marL="1143000" indent="-228600" eaLnBrk="0" hangingPunct="0">
              <a:defRPr sz="2400">
                <a:latin typeface="Times New Roman" panose="02020603050405020304" pitchFamily="18" charset="0"/>
              </a:defRPr>
            </a:lvl3pPr>
            <a:lvl4pPr marL="1600200" indent="-228600" eaLnBrk="0" hangingPunct="0">
              <a:defRPr sz="2400">
                <a:latin typeface="Times New Roman" panose="02020603050405020304" pitchFamily="18" charset="0"/>
              </a:defRPr>
            </a:lvl4pPr>
            <a:lvl5pPr marL="2057400" indent="-228600" eaLnBrk="0" hangingPunct="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l-GR" altLang="en-US" dirty="0"/>
              <a:t>Αντικείμενα </a:t>
            </a:r>
          </a:p>
        </p:txBody>
      </p:sp>
      <p:cxnSp>
        <p:nvCxnSpPr>
          <p:cNvPr id="9" name="8 - Ευθύγραμμο βέλος σύνδεσης" descr="σχήμα ευθύγραμμο βέλος-σύνδεση "/>
          <p:cNvCxnSpPr/>
          <p:nvPr/>
        </p:nvCxnSpPr>
        <p:spPr>
          <a:xfrm>
            <a:off x="6500813" y="6237312"/>
            <a:ext cx="571500" cy="1588"/>
          </a:xfrm>
          <a:prstGeom prst="straightConnector1">
            <a:avLst/>
          </a:prstGeom>
          <a:ln w="285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919" name="9 - TextBox"/>
          <p:cNvSpPr txBox="1">
            <a:spLocks noChangeArrowheads="1"/>
          </p:cNvSpPr>
          <p:nvPr/>
        </p:nvSpPr>
        <p:spPr bwMode="auto">
          <a:xfrm>
            <a:off x="7286625" y="6021288"/>
            <a:ext cx="1406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n-US" sz="1800" dirty="0">
                <a:latin typeface="+mn-lt"/>
                <a:cs typeface="Arial" panose="020B0604020202020204" pitchFamily="34" charset="0"/>
              </a:rPr>
              <a:t>Αποτέλεσμα </a:t>
            </a:r>
          </a:p>
        </p:txBody>
      </p:sp>
      <p:sp>
        <p:nvSpPr>
          <p:cNvPr id="38920" name="10 - TextBox"/>
          <p:cNvSpPr txBox="1">
            <a:spLocks noChangeArrowheads="1"/>
          </p:cNvSpPr>
          <p:nvPr/>
        </p:nvSpPr>
        <p:spPr bwMode="auto">
          <a:xfrm>
            <a:off x="1857375" y="6021288"/>
            <a:ext cx="1331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n-US" sz="1800" dirty="0">
                <a:latin typeface="+mn-lt"/>
                <a:cs typeface="Arial" panose="020B0604020202020204" pitchFamily="34" charset="0"/>
              </a:rPr>
              <a:t>Υποκείμενα </a:t>
            </a:r>
          </a:p>
        </p:txBody>
      </p:sp>
      <p:sp>
        <p:nvSpPr>
          <p:cNvPr id="2" name="Title 1"/>
          <p:cNvSpPr>
            <a:spLocks noGrp="1"/>
          </p:cNvSpPr>
          <p:nvPr>
            <p:ph type="title"/>
          </p:nvPr>
        </p:nvSpPr>
        <p:spPr/>
        <p:txBody>
          <a:bodyPr/>
          <a:lstStyle/>
          <a:p>
            <a:r>
              <a:rPr lang="en-US" dirty="0" smtClean="0"/>
              <a:t>LEV VYGOTSKY (1896-1933)</a:t>
            </a:r>
            <a:endParaRPr lang="en-US" dirty="0"/>
          </a:p>
        </p:txBody>
      </p:sp>
    </p:spTree>
    <p:extLst>
      <p:ext uri="{BB962C8B-B14F-4D97-AF65-F5344CB8AC3E}">
        <p14:creationId xmlns:p14="http://schemas.microsoft.com/office/powerpoint/2010/main" val="1531023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eaLnBrk="1" hangingPunct="1"/>
            <a:r>
              <a:rPr lang="el-GR" altLang="en-US" dirty="0" smtClean="0"/>
              <a:t>Η Θεωρία της Δραστηριότητας</a:t>
            </a:r>
            <a:endParaRPr lang="en-US" altLang="en-US" dirty="0" smtClean="0"/>
          </a:p>
        </p:txBody>
      </p:sp>
      <p:sp>
        <p:nvSpPr>
          <p:cNvPr id="3075" name="Rectangle 3"/>
          <p:cNvSpPr>
            <a:spLocks noGrp="1" noChangeArrowheads="1"/>
          </p:cNvSpPr>
          <p:nvPr>
            <p:ph idx="1"/>
          </p:nvPr>
        </p:nvSpPr>
        <p:spPr/>
        <p:txBody>
          <a:bodyPr/>
          <a:lstStyle/>
          <a:p>
            <a:pPr>
              <a:lnSpc>
                <a:spcPct val="90000"/>
              </a:lnSpc>
              <a:spcBef>
                <a:spcPct val="0"/>
              </a:spcBef>
            </a:pPr>
            <a:r>
              <a:rPr lang="el-GR" altLang="en-US" sz="2400" dirty="0" smtClean="0"/>
              <a:t>Ανήκει στις </a:t>
            </a:r>
            <a:r>
              <a:rPr lang="el-GR" altLang="en-US" sz="2400" dirty="0" err="1" smtClean="0"/>
              <a:t>κοινωνικοπολιτισμικές</a:t>
            </a:r>
            <a:r>
              <a:rPr lang="el-GR" altLang="en-US" sz="2400" dirty="0" smtClean="0"/>
              <a:t> θεωρίες μάθησης, στις οποίες η κεντρική θέση είναι ότι η μαθησιακή </a:t>
            </a:r>
            <a:r>
              <a:rPr lang="el-GR" altLang="en-US" sz="2400" i="1" dirty="0" smtClean="0"/>
              <a:t>δραστηριότητα </a:t>
            </a:r>
            <a:r>
              <a:rPr lang="el-GR" altLang="en-US" sz="2400" dirty="0" smtClean="0"/>
              <a:t>συμβαίνει πάντα μέσα σε κάποιο κοινωνικό, πολιτισμικό και ιστορικό πλαίσιο.</a:t>
            </a:r>
          </a:p>
          <a:p>
            <a:pPr>
              <a:lnSpc>
                <a:spcPct val="90000"/>
              </a:lnSpc>
              <a:spcBef>
                <a:spcPct val="0"/>
              </a:spcBef>
            </a:pPr>
            <a:r>
              <a:rPr lang="el-GR" altLang="en-US" sz="2400" dirty="0" smtClean="0"/>
              <a:t>Βασίζεται στο έργο των </a:t>
            </a:r>
            <a:r>
              <a:rPr lang="en-US" altLang="en-US" sz="2400" u="sng" dirty="0" smtClean="0"/>
              <a:t>Vygotsky</a:t>
            </a:r>
            <a:r>
              <a:rPr lang="el-GR" altLang="en-US" sz="2400" dirty="0" smtClean="0"/>
              <a:t> (1934-1985), </a:t>
            </a:r>
            <a:r>
              <a:rPr lang="en-US" altLang="en-US" sz="2400" u="sng" dirty="0" err="1" smtClean="0"/>
              <a:t>Leontiev</a:t>
            </a:r>
            <a:r>
              <a:rPr lang="el-GR" altLang="en-US" sz="2400" dirty="0" smtClean="0"/>
              <a:t> (1978) και </a:t>
            </a:r>
            <a:r>
              <a:rPr lang="en-US" altLang="en-US" sz="2400" u="sng" dirty="0" err="1" smtClean="0"/>
              <a:t>Engestr</a:t>
            </a:r>
            <a:r>
              <a:rPr lang="el-GR" altLang="en-US" sz="2400" u="sng" dirty="0" smtClean="0"/>
              <a:t>ö</a:t>
            </a:r>
            <a:r>
              <a:rPr lang="en-US" altLang="en-US" sz="2400" u="sng" dirty="0" smtClean="0"/>
              <a:t>m</a:t>
            </a:r>
            <a:r>
              <a:rPr lang="el-GR" altLang="en-US" sz="2400" dirty="0" smtClean="0"/>
              <a:t> (1990) η δραστηριότητα του υποκειμένου περιέχει συνιστώσες ψυχικές, σωματικές και μια συνιστώσα </a:t>
            </a:r>
            <a:r>
              <a:rPr lang="en-US" altLang="en-US" sz="2400" u="sng" dirty="0" smtClean="0"/>
              <a:t>artefact</a:t>
            </a:r>
            <a:r>
              <a:rPr lang="en-US" altLang="en-US" sz="2400" dirty="0" smtClean="0"/>
              <a:t> </a:t>
            </a:r>
            <a:r>
              <a:rPr lang="el-GR" altLang="en-US" sz="2400" dirty="0" smtClean="0"/>
              <a:t>(υλική ή γνωστική) η οποία μεσολαβεί.</a:t>
            </a:r>
          </a:p>
          <a:p>
            <a:pPr>
              <a:lnSpc>
                <a:spcPct val="90000"/>
              </a:lnSpc>
              <a:spcBef>
                <a:spcPct val="0"/>
              </a:spcBef>
            </a:pPr>
            <a:r>
              <a:rPr lang="el-GR" altLang="en-US" sz="2400" dirty="0" smtClean="0"/>
              <a:t>Μπορεί να αξιοποιηθεί στη νέα εκπαιδευτική πραγματικότητα, η οποία έχει διαμορφωθεί με την εισαγωγή των ψηφιακών τεχνολογιών στις σχολικές τάξεις και σχολική ζωή.</a:t>
            </a:r>
          </a:p>
          <a:p>
            <a:pPr marL="609600" indent="-609600" eaLnBrk="1" hangingPunct="1">
              <a:lnSpc>
                <a:spcPct val="90000"/>
              </a:lnSpc>
              <a:spcBef>
                <a:spcPct val="0"/>
              </a:spcBef>
              <a:buFont typeface="Wingdings" panose="05000000000000000000" pitchFamily="2" charset="2"/>
              <a:buChar char="Ø"/>
            </a:pPr>
            <a:endParaRPr lang="el-GR" altLang="en-US" sz="2400" dirty="0" smtClean="0"/>
          </a:p>
          <a:p>
            <a:pPr marL="609600" indent="-609600" eaLnBrk="1" hangingPunct="1">
              <a:lnSpc>
                <a:spcPct val="90000"/>
              </a:lnSpc>
              <a:spcBef>
                <a:spcPct val="0"/>
              </a:spcBef>
              <a:buFont typeface="Wingdings" panose="05000000000000000000" pitchFamily="2" charset="2"/>
              <a:buNone/>
            </a:pPr>
            <a:endParaRPr lang="en-US" altLang="en-US" sz="2400" dirty="0" smtClean="0">
              <a:cs typeface="Times New Roman" panose="02020603050405020304" pitchFamily="18" charset="0"/>
            </a:endParaRPr>
          </a:p>
          <a:p>
            <a:pPr marL="609600" indent="-609600" algn="just" eaLnBrk="1" hangingPunct="1">
              <a:lnSpc>
                <a:spcPct val="90000"/>
              </a:lnSpc>
            </a:pPr>
            <a:endParaRPr lang="en-US" altLang="en-US" sz="2400" dirty="0" smtClean="0">
              <a:cs typeface="Times New Roman" panose="02020603050405020304" pitchFamily="18" charset="0"/>
            </a:endParaRPr>
          </a:p>
        </p:txBody>
      </p:sp>
    </p:spTree>
    <p:extLst>
      <p:ext uri="{BB962C8B-B14F-4D97-AF65-F5344CB8AC3E}">
        <p14:creationId xmlns:p14="http://schemas.microsoft.com/office/powerpoint/2010/main" val="1749111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l-GR" altLang="en-US" dirty="0" smtClean="0"/>
              <a:t>Βασική αρχή</a:t>
            </a:r>
          </a:p>
        </p:txBody>
      </p:sp>
      <p:sp>
        <p:nvSpPr>
          <p:cNvPr id="36867" name="Rectangle 3"/>
          <p:cNvSpPr>
            <a:spLocks noGrp="1" noChangeArrowheads="1"/>
          </p:cNvSpPr>
          <p:nvPr>
            <p:ph idx="1"/>
          </p:nvPr>
        </p:nvSpPr>
        <p:spPr/>
        <p:txBody>
          <a:bodyPr/>
          <a:lstStyle/>
          <a:p>
            <a:r>
              <a:rPr lang="el-GR" altLang="en-US" dirty="0" smtClean="0"/>
              <a:t>Η ανθρώπινη δράση είναι συλλογική και </a:t>
            </a:r>
            <a:r>
              <a:rPr lang="el-GR" altLang="en-US" dirty="0" err="1" smtClean="0"/>
              <a:t>διαμεσολαβείται</a:t>
            </a:r>
            <a:r>
              <a:rPr lang="el-GR" altLang="en-US" dirty="0" smtClean="0"/>
              <a:t> από πολιτισμικά σύμβολα, λέξεις και εργαλεία, τα οποία επιδρούν στις δραστηριότητες του παιδιού</a:t>
            </a:r>
          </a:p>
          <a:p>
            <a:r>
              <a:rPr lang="el-GR" altLang="en-US" dirty="0" smtClean="0"/>
              <a:t>εργαλεία</a:t>
            </a:r>
            <a:r>
              <a:rPr lang="en-US" altLang="en-US" dirty="0" smtClean="0"/>
              <a:t> (tools),</a:t>
            </a:r>
            <a:r>
              <a:rPr lang="el-GR" altLang="en-US" dirty="0" smtClean="0"/>
              <a:t> τεχνουργήματα</a:t>
            </a:r>
            <a:r>
              <a:rPr lang="en-US" altLang="en-US" dirty="0" smtClean="0"/>
              <a:t> (artefacts)</a:t>
            </a:r>
            <a:r>
              <a:rPr lang="el-GR" altLang="en-US" dirty="0" smtClean="0"/>
              <a:t>,  σύμβολα</a:t>
            </a:r>
            <a:r>
              <a:rPr lang="en-US" altLang="en-US" dirty="0" smtClean="0"/>
              <a:t> (signs)</a:t>
            </a:r>
            <a:r>
              <a:rPr lang="el-GR" altLang="en-US" dirty="0" smtClean="0"/>
              <a:t>, λέξεις-γλώσσα, διαμεσολάβηση</a:t>
            </a:r>
            <a:r>
              <a:rPr lang="en-US" altLang="en-US" dirty="0" smtClean="0"/>
              <a:t> (mediation)</a:t>
            </a:r>
            <a:r>
              <a:rPr lang="el-GR" altLang="en-US" dirty="0" smtClean="0"/>
              <a:t>, αλληλεπίδραση</a:t>
            </a:r>
            <a:r>
              <a:rPr lang="en-US" altLang="en-US" dirty="0" smtClean="0"/>
              <a:t> </a:t>
            </a:r>
            <a:r>
              <a:rPr lang="el-GR" altLang="en-US" dirty="0" smtClean="0"/>
              <a:t>(</a:t>
            </a:r>
            <a:r>
              <a:rPr lang="en-US" altLang="en-US" dirty="0" smtClean="0"/>
              <a:t>interaction)</a:t>
            </a:r>
            <a:r>
              <a:rPr lang="el-GR" altLang="en-US" dirty="0" smtClean="0"/>
              <a:t>.</a:t>
            </a:r>
          </a:p>
          <a:p>
            <a:endParaRPr lang="el-GR" altLang="en-US" dirty="0" smtClean="0"/>
          </a:p>
        </p:txBody>
      </p:sp>
    </p:spTree>
    <p:extLst>
      <p:ext uri="{BB962C8B-B14F-4D97-AF65-F5344CB8AC3E}">
        <p14:creationId xmlns:p14="http://schemas.microsoft.com/office/powerpoint/2010/main" val="13890992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4624"/>
            <a:ext cx="8229600" cy="1143000"/>
          </a:xfrm>
        </p:spPr>
        <p:txBody>
          <a:bodyPr vert="horz" lIns="91440" tIns="45720" rIns="91440" bIns="45720" rtlCol="0" anchor="ctr">
            <a:normAutofit/>
          </a:bodyPr>
          <a:lstStyle/>
          <a:p>
            <a:r>
              <a:rPr lang="el-GR" altLang="en-US" sz="3600" dirty="0">
                <a:solidFill>
                  <a:srgbClr val="5075BC"/>
                </a:solidFill>
              </a:rPr>
              <a:t>Θεωρία δραστηριότητας</a:t>
            </a:r>
          </a:p>
        </p:txBody>
      </p:sp>
      <p:pic>
        <p:nvPicPr>
          <p:cNvPr id="24579" name="9 - Εικόνα" descr="Σχήμα, θεωρία δραστηριότητας. Τρίγωνο στη μέση και γύρω του διατεταγμένα τα συστατικά μέρη κάθε δραστηριότητας. Οργανώνονται σε συστήματα (activity systems), διαμορφώνοντας ένα μοντέλο μάθησης, που περιλαμβάνει το υποκείμενο, το αντικείμενο, το στόχο, τα εργαλεία, τις δράσεις και τις λειτουργίες που επηρεάζουν το αποτέλεσμα, τους κανόνες, την κοινωνία και τον καταμερισμό της εργασίας"/>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581" y="1062881"/>
            <a:ext cx="8143875"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10 - Ορθογώνιο"/>
          <p:cNvSpPr>
            <a:spLocks noChangeArrowheads="1"/>
          </p:cNvSpPr>
          <p:nvPr/>
        </p:nvSpPr>
        <p:spPr bwMode="auto">
          <a:xfrm>
            <a:off x="5720853" y="6286500"/>
            <a:ext cx="2595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b="1" dirty="0">
                <a:latin typeface="Georgia" panose="02040502050405020303" pitchFamily="18" charset="0"/>
                <a:cs typeface="Arial" panose="020B0604020202020204" pitchFamily="34" charset="0"/>
              </a:rPr>
              <a:t>www.ictscenarios.gr</a:t>
            </a:r>
            <a:endParaRPr lang="el-GR" altLang="en-US" sz="1800" dirty="0">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24519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vert="horz" lIns="91440" tIns="45720" rIns="91440" bIns="45720" rtlCol="0" anchor="ctr">
            <a:normAutofit fontScale="90000"/>
          </a:bodyPr>
          <a:lstStyle/>
          <a:p>
            <a:r>
              <a:rPr lang="el-GR" altLang="en-US" dirty="0"/>
              <a:t>Συστήματα δραστηριότητας </a:t>
            </a:r>
            <a:r>
              <a:rPr lang="en-US" altLang="en-US" dirty="0"/>
              <a:t/>
            </a:r>
            <a:br>
              <a:rPr lang="en-US" altLang="en-US" dirty="0"/>
            </a:br>
            <a:r>
              <a:rPr lang="el-GR" altLang="en-US" dirty="0"/>
              <a:t>(</a:t>
            </a:r>
            <a:r>
              <a:rPr lang="en-US" altLang="en-US" dirty="0"/>
              <a:t>Activity systems</a:t>
            </a:r>
            <a:r>
              <a:rPr lang="el-GR" altLang="en-US" dirty="0"/>
              <a:t>)</a:t>
            </a:r>
            <a:endParaRPr lang="en-US" altLang="en-US" dirty="0"/>
          </a:p>
        </p:txBody>
      </p:sp>
      <p:sp>
        <p:nvSpPr>
          <p:cNvPr id="28675" name="Rectangle 3"/>
          <p:cNvSpPr>
            <a:spLocks noGrp="1" noChangeArrowheads="1"/>
          </p:cNvSpPr>
          <p:nvPr>
            <p:ph idx="1"/>
          </p:nvPr>
        </p:nvSpPr>
        <p:spPr>
          <a:xfrm>
            <a:off x="464156" y="1639341"/>
            <a:ext cx="8229600" cy="4525963"/>
          </a:xfrm>
        </p:spPr>
        <p:txBody>
          <a:bodyPr/>
          <a:lstStyle/>
          <a:p>
            <a:pPr eaLnBrk="1" hangingPunct="1"/>
            <a:r>
              <a:rPr lang="el-GR" altLang="en-US" dirty="0" smtClean="0">
                <a:cs typeface="Times New Roman" panose="02020603050405020304" pitchFamily="18" charset="0"/>
              </a:rPr>
              <a:t>Τα συστατικά μέρη κάθε δραστηριότητας οργανώνονται σε συστήματα (</a:t>
            </a:r>
            <a:r>
              <a:rPr lang="el-GR" altLang="en-US" dirty="0" err="1" smtClean="0">
                <a:cs typeface="Times New Roman" panose="02020603050405020304" pitchFamily="18" charset="0"/>
              </a:rPr>
              <a:t>activity</a:t>
            </a:r>
            <a:r>
              <a:rPr lang="el-GR" altLang="en-US" dirty="0" smtClean="0">
                <a:cs typeface="Times New Roman" panose="02020603050405020304" pitchFamily="18" charset="0"/>
              </a:rPr>
              <a:t> </a:t>
            </a:r>
            <a:r>
              <a:rPr lang="el-GR" altLang="en-US" dirty="0" err="1" smtClean="0">
                <a:cs typeface="Times New Roman" panose="02020603050405020304" pitchFamily="18" charset="0"/>
              </a:rPr>
              <a:t>systems</a:t>
            </a:r>
            <a:r>
              <a:rPr lang="el-GR" altLang="en-US" dirty="0" smtClean="0">
                <a:cs typeface="Times New Roman" panose="02020603050405020304" pitchFamily="18" charset="0"/>
              </a:rPr>
              <a:t>), διαμορφώνοντας ένα μοντέλο μάθησης, που περιλαμβάνει το υποκείμενο, το αντικείμενο, το στόχο, τα εργαλεία, τις δράσεις και τις λειτουργίες που επηρεάζουν το αποτέλεσμα, τους κανόνες, την κοινωνία και τον καταμερισμό της εργασίας. </a:t>
            </a:r>
            <a:endParaRPr lang="en-US" altLang="en-US" dirty="0" smtClean="0">
              <a:cs typeface="Times New Roman" panose="02020603050405020304" pitchFamily="18" charset="0"/>
            </a:endParaRPr>
          </a:p>
          <a:p>
            <a:pPr eaLnBrk="1" hangingPunct="1"/>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val="14564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1645</Words>
  <Application>Microsoft Office PowerPoint</Application>
  <PresentationFormat>On-screen Show (4:3)</PresentationFormat>
  <Paragraphs>141</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Franklin Gothic Book</vt:lpstr>
      <vt:lpstr>Georgia</vt:lpstr>
      <vt:lpstr>Times New Roman</vt:lpstr>
      <vt:lpstr>Wingdings</vt:lpstr>
      <vt:lpstr>Θέμα του Office</vt:lpstr>
      <vt:lpstr>Παιδαγωγική ή Εκπαίδευση ΙΙ</vt:lpstr>
      <vt:lpstr>Η θεωρία της Δραστηριότητας  Αctivity theory (Vygotsky, Leont’ev, Luria, Nardi, Cole and Engestrom) &amp;  Artefacts </vt:lpstr>
      <vt:lpstr>Lev Vygotsky</vt:lpstr>
      <vt:lpstr>Το έργο του Vygotsky</vt:lpstr>
      <vt:lpstr>LEV VYGOTSKY (1896-1933)</vt:lpstr>
      <vt:lpstr>Η Θεωρία της Δραστηριότητας</vt:lpstr>
      <vt:lpstr>Βασική αρχή</vt:lpstr>
      <vt:lpstr>Θεωρία δραστηριότητας</vt:lpstr>
      <vt:lpstr>Συστήματα δραστηριότητας  (Activity systems)</vt:lpstr>
      <vt:lpstr>Μέρη του συστήματος δραστηριότητας  (υποκείμενο - αντικείμενο)</vt:lpstr>
      <vt:lpstr>Μέρη του συστήματος δραστηριότητας (εργαλεία), 1</vt:lpstr>
      <vt:lpstr>Μέρη του συστήματος δραστηριότητας (εργαλεία), 2</vt:lpstr>
      <vt:lpstr>Η ανάπτυξη και  η ψυχολογική λειτουργία </vt:lpstr>
      <vt:lpstr>Artefact</vt:lpstr>
      <vt:lpstr>Εργαλείο</vt:lpstr>
      <vt:lpstr>Η δραστηριότητα περιλαμβάνει  δύο διαστάσεις</vt:lpstr>
      <vt:lpstr>Η δραστηριότητα είναι μία διαδικασία προσαρμογής </vt:lpstr>
      <vt:lpstr>Η δραστηριότητα είναι οργανωμένη</vt:lpstr>
      <vt:lpstr>Η ανθρώπινη δραστηριότητα διαμεσολαβείται</vt:lpstr>
      <vt:lpstr>Η αμφίδρομη σχέση μεταξύ  του παίκτη και του τεχνήματος</vt:lpstr>
      <vt:lpstr>Κατά τη διάρκεια της διαδικασίας  της εργαλειακής γένεσης</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235</cp:revision>
  <dcterms:created xsi:type="dcterms:W3CDTF">2012-09-06T09:03:05Z</dcterms:created>
  <dcterms:modified xsi:type="dcterms:W3CDTF">2015-01-16T12:42:25Z</dcterms:modified>
</cp:coreProperties>
</file>