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56" r:id="rId3"/>
    <p:sldId id="354"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55" r:id="rId40"/>
    <p:sldId id="348" r:id="rId41"/>
    <p:sldId id="349" r:id="rId42"/>
    <p:sldId id="350" r:id="rId43"/>
    <p:sldId id="351" r:id="rId44"/>
    <p:sldId id="352" r:id="rId45"/>
    <p:sldId id="353" r:id="rId46"/>
    <p:sldId id="357" r:id="rId47"/>
    <p:sldId id="358" r:id="rId48"/>
    <p:sldId id="359" r:id="rId49"/>
    <p:sldId id="299" r:id="rId50"/>
    <p:sldId id="292" r:id="rId51"/>
    <p:sldId id="291" r:id="rId52"/>
    <p:sldId id="294" r:id="rId53"/>
    <p:sldId id="293" r:id="rId54"/>
    <p:sldId id="300"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56"/>
            <p14:sldId id="354"/>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55"/>
            <p14:sldId id="348"/>
            <p14:sldId id="349"/>
            <p14:sldId id="350"/>
            <p14:sldId id="351"/>
            <p14:sldId id="352"/>
            <p14:sldId id="353"/>
            <p14:sldId id="357"/>
            <p14:sldId id="358"/>
            <p14:sldId id="359"/>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1" d="100"/>
          <a:sy n="81" d="100"/>
        </p:scale>
        <p:origin x="966" y="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a:ln/>
        </p:spPr>
      </p:sp>
      <p:sp>
        <p:nvSpPr>
          <p:cNvPr id="5632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632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896E30F-6406-4173-ADDF-40A63D8ECAB8}" type="slidenum">
              <a:rPr lang="el-GR" altLang="en-US" sz="1000" u="none">
                <a:latin typeface="Times New Roman" panose="02020603050405020304" pitchFamily="18" charset="0"/>
              </a:rPr>
              <a:pPr/>
              <a:t>10</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43190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9FF59A34-9D4C-485B-8FAD-BD2F7B5A019F}" type="slidenum">
              <a:rPr lang="el-GR" altLang="en-US" sz="1000" u="none">
                <a:latin typeface="Times New Roman" panose="02020603050405020304" pitchFamily="18" charset="0"/>
              </a:rPr>
              <a:pPr/>
              <a:t>11</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44752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a:ln/>
        </p:spPr>
      </p:sp>
      <p:sp>
        <p:nvSpPr>
          <p:cNvPr id="5837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01CDB6B3-0C6B-4B2D-81EF-B90363B4D62B}" type="slidenum">
              <a:rPr lang="el-GR" altLang="en-US" sz="1000" u="none">
                <a:latin typeface="Times New Roman" panose="02020603050405020304" pitchFamily="18" charset="0"/>
              </a:rPr>
              <a:pPr/>
              <a:t>12</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10497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F89675ED-75FF-4802-B888-CB37963CA58F}" type="slidenum">
              <a:rPr lang="el-GR" altLang="en-US" sz="1000" u="none">
                <a:latin typeface="Times New Roman" panose="02020603050405020304" pitchFamily="18" charset="0"/>
              </a:rPr>
              <a:pPr/>
              <a:t>13</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20948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a:ln/>
        </p:spPr>
      </p:sp>
      <p:sp>
        <p:nvSpPr>
          <p:cNvPr id="6041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6BFF43A0-ADE0-41E2-A11C-741833A5AC66}" type="slidenum">
              <a:rPr lang="el-GR" altLang="en-US" sz="1000" u="none">
                <a:latin typeface="Times New Roman" panose="02020603050405020304" pitchFamily="18" charset="0"/>
              </a:rPr>
              <a:pPr/>
              <a:t>14</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28345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a:ln/>
        </p:spPr>
      </p:sp>
      <p:sp>
        <p:nvSpPr>
          <p:cNvPr id="614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200059BE-0597-4190-B9AB-3896E46ACF42}" type="slidenum">
              <a:rPr lang="el-GR" altLang="en-US" sz="1000" u="none">
                <a:latin typeface="Times New Roman" panose="02020603050405020304" pitchFamily="18" charset="0"/>
              </a:rPr>
              <a:pPr/>
              <a:t>15</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07725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a:ln/>
        </p:spPr>
      </p:sp>
      <p:sp>
        <p:nvSpPr>
          <p:cNvPr id="6246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246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A7B6BA3F-CBCD-4A03-BD7E-2784E22A2D2A}" type="slidenum">
              <a:rPr lang="el-GR" altLang="en-US" sz="1000" u="none">
                <a:latin typeface="Times New Roman" panose="02020603050405020304" pitchFamily="18" charset="0"/>
              </a:rPr>
              <a:pPr/>
              <a:t>16</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77341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a:ln/>
        </p:spPr>
      </p:sp>
      <p:sp>
        <p:nvSpPr>
          <p:cNvPr id="634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E0A53476-1581-465E-B89E-A22921014361}" type="slidenum">
              <a:rPr lang="el-GR" altLang="en-US" sz="1000" u="none">
                <a:latin typeface="Times New Roman" panose="02020603050405020304" pitchFamily="18" charset="0"/>
              </a:rPr>
              <a:pPr/>
              <a:t>17</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20102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45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C79415EE-B4FF-45B2-B062-05EFDD7428C1}" type="slidenum">
              <a:rPr lang="el-GR" altLang="en-US" sz="1000" u="none">
                <a:latin typeface="Times New Roman" panose="02020603050405020304" pitchFamily="18" charset="0"/>
              </a:rPr>
              <a:pPr/>
              <a:t>18</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83538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a:ln/>
        </p:spPr>
      </p:sp>
      <p:sp>
        <p:nvSpPr>
          <p:cNvPr id="6553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554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7C32128-C84D-427B-9E79-123DE0481976}" type="slidenum">
              <a:rPr lang="el-GR" altLang="en-US" sz="1000" u="none">
                <a:latin typeface="Times New Roman" panose="02020603050405020304" pitchFamily="18" charset="0"/>
              </a:rPr>
              <a:pPr/>
              <a:t>19</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93684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250371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a:ln/>
        </p:spPr>
      </p:sp>
      <p:sp>
        <p:nvSpPr>
          <p:cNvPr id="6656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CF2356A0-AACB-4F80-9702-EB2F233BE5B1}" type="slidenum">
              <a:rPr lang="el-GR" altLang="en-US" sz="1000" u="none">
                <a:latin typeface="Times New Roman" panose="02020603050405020304" pitchFamily="18" charset="0"/>
              </a:rPr>
              <a:pPr/>
              <a:t>20</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107081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a:ln/>
        </p:spPr>
      </p:sp>
      <p:sp>
        <p:nvSpPr>
          <p:cNvPr id="675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758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7352645-B6D6-49E1-AF5D-CDAE50156AF7}" type="slidenum">
              <a:rPr lang="el-GR" altLang="en-US" sz="1000" u="none">
                <a:latin typeface="Times New Roman" panose="02020603050405020304" pitchFamily="18" charset="0"/>
              </a:rPr>
              <a:pPr/>
              <a:t>21</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753974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a:ln/>
        </p:spPr>
      </p:sp>
      <p:sp>
        <p:nvSpPr>
          <p:cNvPr id="6861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C97BEF01-D05E-446B-84D0-2C39AFBCA0C2}" type="slidenum">
              <a:rPr lang="el-GR" altLang="en-US" sz="1000" u="none">
                <a:latin typeface="Times New Roman" panose="02020603050405020304" pitchFamily="18" charset="0"/>
              </a:rPr>
              <a:pPr/>
              <a:t>22</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206783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a:ln/>
        </p:spPr>
      </p:sp>
      <p:sp>
        <p:nvSpPr>
          <p:cNvPr id="6963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963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0F5AB9F-F7FF-4368-9C27-054E426B1D2C}" type="slidenum">
              <a:rPr lang="el-GR" altLang="en-US" sz="1000" u="none">
                <a:latin typeface="Times New Roman" panose="02020603050405020304" pitchFamily="18" charset="0"/>
              </a:rPr>
              <a:pPr/>
              <a:t>23</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513385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a:ln/>
        </p:spPr>
      </p:sp>
      <p:sp>
        <p:nvSpPr>
          <p:cNvPr id="7065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87408299-A3D8-4F46-A2D6-B0A124CF6664}" type="slidenum">
              <a:rPr lang="el-GR" altLang="en-US" sz="1000" u="none">
                <a:latin typeface="Times New Roman" panose="02020603050405020304" pitchFamily="18" charset="0"/>
              </a:rPr>
              <a:pPr/>
              <a:t>24</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549847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a:ln/>
        </p:spPr>
      </p:sp>
      <p:sp>
        <p:nvSpPr>
          <p:cNvPr id="7168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769836C-D777-4941-96B4-3FB602F9C7AA}" type="slidenum">
              <a:rPr lang="el-GR" altLang="en-US" sz="1000" u="none">
                <a:latin typeface="Times New Roman" panose="02020603050405020304" pitchFamily="18" charset="0"/>
              </a:rPr>
              <a:pPr/>
              <a:t>25</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887193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a:ln/>
        </p:spPr>
      </p:sp>
      <p:sp>
        <p:nvSpPr>
          <p:cNvPr id="7270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195DB30A-B6D2-4778-94B7-EEE679AB3B28}" type="slidenum">
              <a:rPr lang="el-GR" altLang="en-US" sz="1000" u="none">
                <a:latin typeface="Times New Roman" panose="02020603050405020304" pitchFamily="18" charset="0"/>
              </a:rPr>
              <a:pPr/>
              <a:t>26</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770238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a:ln/>
        </p:spPr>
      </p:sp>
      <p:sp>
        <p:nvSpPr>
          <p:cNvPr id="7373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373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F6D8581A-D701-4A4B-8F18-C4FE859E3B2C}" type="slidenum">
              <a:rPr lang="el-GR" altLang="en-US" sz="1000" u="none">
                <a:latin typeface="Times New Roman" panose="02020603050405020304" pitchFamily="18" charset="0"/>
              </a:rPr>
              <a:pPr/>
              <a:t>27</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79637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a:ln/>
        </p:spPr>
      </p:sp>
      <p:sp>
        <p:nvSpPr>
          <p:cNvPr id="7475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475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E7AF5B43-7504-4272-94AD-B61D2B438C71}" type="slidenum">
              <a:rPr lang="el-GR" altLang="en-US" sz="1000" u="none">
                <a:latin typeface="Times New Roman" panose="02020603050405020304" pitchFamily="18" charset="0"/>
              </a:rPr>
              <a:pPr/>
              <a:t>28</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342710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a:ln/>
        </p:spPr>
      </p:sp>
      <p:sp>
        <p:nvSpPr>
          <p:cNvPr id="7577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578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77147C96-C7D9-417C-A381-E0DA32E0E205}" type="slidenum">
              <a:rPr lang="el-GR" altLang="en-US" sz="1000" u="none">
                <a:latin typeface="Times New Roman" panose="02020603050405020304" pitchFamily="18" charset="0"/>
              </a:rPr>
              <a:pPr/>
              <a:t>29</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29036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887315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a:ln/>
        </p:spPr>
      </p:sp>
      <p:sp>
        <p:nvSpPr>
          <p:cNvPr id="7680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782EA78C-4EC6-4EBA-85CE-72CABB0B172F}" type="slidenum">
              <a:rPr lang="el-GR" altLang="en-US" sz="1000" u="none">
                <a:latin typeface="Times New Roman" panose="02020603050405020304" pitchFamily="18" charset="0"/>
              </a:rPr>
              <a:pPr/>
              <a:t>30</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099872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a:ln/>
        </p:spPr>
      </p:sp>
      <p:sp>
        <p:nvSpPr>
          <p:cNvPr id="7782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1E277B2D-4917-4AB5-8BBF-383B6BD1986E}" type="slidenum">
              <a:rPr lang="el-GR" altLang="en-US" sz="1000" u="none">
                <a:latin typeface="Times New Roman" panose="02020603050405020304" pitchFamily="18" charset="0"/>
              </a:rPr>
              <a:pPr/>
              <a:t>31</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846416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a:ln/>
        </p:spPr>
      </p:sp>
      <p:sp>
        <p:nvSpPr>
          <p:cNvPr id="7885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885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85A383EF-B3EE-4AAC-BBBE-D0F2558D40E0}" type="slidenum">
              <a:rPr lang="el-GR" altLang="en-US" sz="1000" u="none">
                <a:latin typeface="Times New Roman" panose="02020603050405020304" pitchFamily="18" charset="0"/>
              </a:rPr>
              <a:pPr/>
              <a:t>32</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772703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TextEdit="1"/>
          </p:cNvSpPr>
          <p:nvPr>
            <p:ph type="sldImg"/>
          </p:nvPr>
        </p:nvSpPr>
        <p:spPr>
          <a:ln/>
        </p:spPr>
      </p:sp>
      <p:sp>
        <p:nvSpPr>
          <p:cNvPr id="798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987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9FC9A265-F11E-4845-A864-56609F55B3D5}" type="slidenum">
              <a:rPr lang="el-GR" altLang="en-US" sz="1000" u="none">
                <a:latin typeface="Times New Roman" panose="02020603050405020304" pitchFamily="18" charset="0"/>
              </a:rPr>
              <a:pPr/>
              <a:t>33</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444083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a:ln/>
        </p:spPr>
      </p:sp>
      <p:sp>
        <p:nvSpPr>
          <p:cNvPr id="808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090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FC39108E-4AD2-4493-9B24-78E73DB63D2D}" type="slidenum">
              <a:rPr lang="el-GR" altLang="en-US" sz="1000" u="none">
                <a:latin typeface="Times New Roman" panose="02020603050405020304" pitchFamily="18" charset="0"/>
              </a:rPr>
              <a:pPr/>
              <a:t>34</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95802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Θέση εικόνας διαφάνειας"/>
          <p:cNvSpPr>
            <a:spLocks noGrp="1" noRot="1" noChangeAspect="1" noTextEdit="1"/>
          </p:cNvSpPr>
          <p:nvPr>
            <p:ph type="sldImg"/>
          </p:nvPr>
        </p:nvSpPr>
        <p:spPr>
          <a:ln/>
        </p:spPr>
      </p:sp>
      <p:sp>
        <p:nvSpPr>
          <p:cNvPr id="8192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192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BFA6ABB-2904-4F72-B73F-60265A4BD71C}" type="slidenum">
              <a:rPr lang="el-GR" altLang="en-US" sz="1000" u="none">
                <a:latin typeface="Times New Roman" panose="02020603050405020304" pitchFamily="18" charset="0"/>
              </a:rPr>
              <a:pPr/>
              <a:t>35</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497232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a:ln/>
        </p:spPr>
      </p:sp>
      <p:sp>
        <p:nvSpPr>
          <p:cNvPr id="829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294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7525540A-B183-450B-A03D-12D5505BD157}" type="slidenum">
              <a:rPr lang="el-GR" altLang="en-US" sz="1000" u="none">
                <a:latin typeface="Times New Roman" panose="02020603050405020304" pitchFamily="18" charset="0"/>
              </a:rPr>
              <a:pPr/>
              <a:t>36</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889985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p:cNvSpPr>
            <a:spLocks noGrp="1" noRot="1" noChangeAspect="1" noTextEdit="1"/>
          </p:cNvSpPr>
          <p:nvPr>
            <p:ph type="sldImg"/>
          </p:nvPr>
        </p:nvSpPr>
        <p:spPr>
          <a:ln/>
        </p:spPr>
      </p:sp>
      <p:sp>
        <p:nvSpPr>
          <p:cNvPr id="8397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397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5263556-9D65-4E42-AD2E-6095E0942EA3}" type="slidenum">
              <a:rPr lang="el-GR" altLang="en-US" sz="1000" u="none">
                <a:latin typeface="Times New Roman" panose="02020603050405020304" pitchFamily="18" charset="0"/>
              </a:rPr>
              <a:pPr/>
              <a:t>37</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590449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a:ln/>
        </p:spPr>
      </p:sp>
      <p:sp>
        <p:nvSpPr>
          <p:cNvPr id="8499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A51F403D-2C76-4E7E-9328-99C35B9FD00A}" type="slidenum">
              <a:rPr lang="el-GR" altLang="en-US" sz="1000" u="none">
                <a:latin typeface="Times New Roman" panose="02020603050405020304" pitchFamily="18" charset="0"/>
              </a:rPr>
              <a:pPr/>
              <a:t>38</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29064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8585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a:ln/>
        </p:spPr>
      </p:sp>
      <p:sp>
        <p:nvSpPr>
          <p:cNvPr id="5017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018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6B690180-BD35-4038-94B5-E2C67492EB81}" type="slidenum">
              <a:rPr lang="el-GR" altLang="en-US" sz="1000" u="none">
                <a:latin typeface="Times New Roman" panose="02020603050405020304" pitchFamily="18" charset="0"/>
              </a:rPr>
              <a:pPr/>
              <a:t>4</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151871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a:ln/>
        </p:spPr>
      </p:sp>
      <p:sp>
        <p:nvSpPr>
          <p:cNvPr id="870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70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0E92113-A0A3-49D2-81DC-C3FABFC6EA6F}" type="slidenum">
              <a:rPr lang="el-GR" altLang="en-US" sz="1000" u="none">
                <a:latin typeface="Times New Roman" panose="02020603050405020304" pitchFamily="18" charset="0"/>
              </a:rPr>
              <a:pPr/>
              <a:t>40</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036184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a:ln/>
        </p:spPr>
      </p:sp>
      <p:sp>
        <p:nvSpPr>
          <p:cNvPr id="8806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806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486C852F-BD95-412F-AC2A-6947374C6415}" type="slidenum">
              <a:rPr lang="el-GR" altLang="en-US" sz="1000" u="none">
                <a:latin typeface="Times New Roman" panose="02020603050405020304" pitchFamily="18" charset="0"/>
              </a:rPr>
              <a:pPr/>
              <a:t>41</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115133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a:ln/>
        </p:spPr>
      </p:sp>
      <p:sp>
        <p:nvSpPr>
          <p:cNvPr id="890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90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80DB8F63-EEC0-4087-9CE3-BBDB2F30F3C6}" type="slidenum">
              <a:rPr lang="el-GR" altLang="en-US" sz="1000" u="none">
                <a:latin typeface="Times New Roman" panose="02020603050405020304" pitchFamily="18" charset="0"/>
              </a:rPr>
              <a:pPr/>
              <a:t>42</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896294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Θέση εικόνας διαφάνειας"/>
          <p:cNvSpPr>
            <a:spLocks noGrp="1" noRot="1" noChangeAspect="1" noTextEdit="1"/>
          </p:cNvSpPr>
          <p:nvPr>
            <p:ph type="sldImg"/>
          </p:nvPr>
        </p:nvSpPr>
        <p:spPr>
          <a:ln/>
        </p:spPr>
      </p:sp>
      <p:sp>
        <p:nvSpPr>
          <p:cNvPr id="901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01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5617C8E7-2559-46C5-A750-2E87D5316DDB}" type="slidenum">
              <a:rPr lang="el-GR" altLang="en-US" sz="1000" u="none">
                <a:latin typeface="Times New Roman" panose="02020603050405020304" pitchFamily="18" charset="0"/>
              </a:rPr>
              <a:pPr/>
              <a:t>43</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831285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a:ln/>
        </p:spPr>
      </p:sp>
      <p:sp>
        <p:nvSpPr>
          <p:cNvPr id="9113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114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BF004CA-0CA2-4361-9788-3688CD1E7EDB}" type="slidenum">
              <a:rPr lang="el-GR" altLang="en-US" sz="1000" u="none">
                <a:latin typeface="Times New Roman" panose="02020603050405020304" pitchFamily="18" charset="0"/>
              </a:rPr>
              <a:pPr/>
              <a:t>44</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3514871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a:ln/>
        </p:spPr>
      </p:sp>
      <p:sp>
        <p:nvSpPr>
          <p:cNvPr id="9216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216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9541E0BA-BA54-47AB-8DF0-CB2846019672}" type="slidenum">
              <a:rPr lang="el-GR" altLang="en-US" sz="1000" u="none">
                <a:latin typeface="Times New Roman" panose="02020603050405020304" pitchFamily="18" charset="0"/>
              </a:rPr>
              <a:pPr/>
              <a:t>45</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977324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850685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860030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07566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a:ln/>
        </p:spPr>
      </p:sp>
      <p:sp>
        <p:nvSpPr>
          <p:cNvPr id="5120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120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080EDAE9-EA42-4C44-BE24-BC09E8AE0B8F}" type="slidenum">
              <a:rPr lang="el-GR" altLang="en-US" sz="1000" u="none">
                <a:latin typeface="Times New Roman" panose="02020603050405020304" pitchFamily="18" charset="0"/>
              </a:rPr>
              <a:pPr/>
              <a:t>5</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302464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a:ln/>
        </p:spPr>
      </p:sp>
      <p:sp>
        <p:nvSpPr>
          <p:cNvPr id="5222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222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B3252A85-B722-474B-9D5B-CD3DD899CEBC}" type="slidenum">
              <a:rPr lang="el-GR" altLang="en-US" sz="1000" u="none">
                <a:latin typeface="Times New Roman" panose="02020603050405020304" pitchFamily="18" charset="0"/>
              </a:rPr>
              <a:pPr/>
              <a:t>6</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63353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a:ln/>
        </p:spPr>
      </p:sp>
      <p:sp>
        <p:nvSpPr>
          <p:cNvPr id="5325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325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975C6740-2F79-4D44-BD20-59E06BAF4577}" type="slidenum">
              <a:rPr lang="el-GR" altLang="en-US" sz="1000" u="none">
                <a:latin typeface="Times New Roman" panose="02020603050405020304" pitchFamily="18" charset="0"/>
              </a:rPr>
              <a:pPr/>
              <a:t>7</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114069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a:ln/>
        </p:spPr>
      </p:sp>
      <p:sp>
        <p:nvSpPr>
          <p:cNvPr id="542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427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8209319F-E0F4-4972-8F3A-547DEEEDB776}" type="slidenum">
              <a:rPr lang="el-GR" altLang="en-US" sz="1000" u="none">
                <a:latin typeface="Times New Roman" panose="02020603050405020304" pitchFamily="18" charset="0"/>
              </a:rPr>
              <a:pPr/>
              <a:t>8</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404735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30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71C94710-2263-4F64-A582-E7B7CAECD624}" type="slidenum">
              <a:rPr lang="el-GR" altLang="en-US" sz="1000" u="none">
                <a:latin typeface="Times New Roman" panose="02020603050405020304" pitchFamily="18" charset="0"/>
              </a:rPr>
              <a:pPr/>
              <a:t>9</a:t>
            </a:fld>
            <a:endParaRPr lang="el-GR" altLang="en-US" sz="1000" u="none">
              <a:latin typeface="Times New Roman" panose="02020603050405020304" pitchFamily="18" charset="0"/>
            </a:endParaRPr>
          </a:p>
        </p:txBody>
      </p:sp>
    </p:spTree>
    <p:extLst>
      <p:ext uri="{BB962C8B-B14F-4D97-AF65-F5344CB8AC3E}">
        <p14:creationId xmlns:p14="http://schemas.microsoft.com/office/powerpoint/2010/main" val="252567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3</a:t>
            </a:r>
          </a:p>
          <a:p>
            <a:r>
              <a:rPr lang="el-GR" sz="2800" dirty="0" smtClean="0">
                <a:latin typeface="+mj-lt"/>
                <a:ea typeface="+mj-ea"/>
                <a:cs typeface="+mj-cs"/>
              </a:rPr>
              <a:t>Διδακτική μάθηση και διδασκαλία </a:t>
            </a:r>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vert="horz" lIns="91440" tIns="45720" rIns="91440" bIns="45720" rtlCol="0" anchor="ctr">
            <a:normAutofit/>
          </a:bodyPr>
          <a:lstStyle/>
          <a:p>
            <a:r>
              <a:rPr lang="el-GR" altLang="en-US" dirty="0"/>
              <a:t>Έννοια της δομής </a:t>
            </a:r>
          </a:p>
        </p:txBody>
      </p:sp>
      <p:sp>
        <p:nvSpPr>
          <p:cNvPr id="10243" name="Rectangle 3"/>
          <p:cNvSpPr>
            <a:spLocks noGrp="1" noChangeArrowheads="1"/>
          </p:cNvSpPr>
          <p:nvPr>
            <p:ph idx="1"/>
          </p:nvPr>
        </p:nvSpPr>
        <p:spPr/>
        <p:txBody>
          <a:bodyPr>
            <a:normAutofit fontScale="92500" lnSpcReduction="20000"/>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Οι δομές δεν είναι δοσμένες από την αρχή αλλά οικοδομούνται προοδευτικά</a:t>
            </a:r>
            <a:r>
              <a:rPr lang="el-GR" altLang="en-US" sz="2800" dirty="0" smtClean="0">
                <a:solidFill>
                  <a:srgbClr val="000000"/>
                </a:solidFill>
                <a:latin typeface="+mj-lt"/>
              </a:rPr>
              <a:t>.</a:t>
            </a:r>
          </a:p>
          <a:p>
            <a:pPr eaLnBrk="1" hangingPunct="1">
              <a:lnSpc>
                <a:spcPct val="90000"/>
              </a:lnSpc>
            </a:pPr>
            <a:r>
              <a:rPr lang="el-GR" altLang="en-US" sz="2800" dirty="0" smtClean="0">
                <a:solidFill>
                  <a:srgbClr val="000000"/>
                </a:solidFill>
                <a:latin typeface="+mj-lt"/>
                <a:cs typeface="Times New Roman" panose="02020603050405020304" pitchFamily="18" charset="0"/>
              </a:rPr>
              <a:t>Η δομή είναι μια οργανική ολότητα που μετασχηματίζεται και αυτορυθμίζεται</a:t>
            </a:r>
            <a:r>
              <a:rPr lang="el-GR" altLang="en-US" sz="2800" dirty="0" smtClean="0">
                <a:solidFill>
                  <a:srgbClr val="000000"/>
                </a:solidFill>
                <a:latin typeface="+mj-lt"/>
              </a:rPr>
              <a:t>.</a:t>
            </a:r>
            <a:r>
              <a:rPr lang="el-GR" altLang="en-US" sz="2800" dirty="0" smtClean="0">
                <a:solidFill>
                  <a:srgbClr val="000000"/>
                </a:solidFill>
                <a:latin typeface="+mj-lt"/>
                <a:cs typeface="Times New Roman" panose="02020603050405020304" pitchFamily="18" charset="0"/>
              </a:rPr>
              <a:t>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Η δομή είναι σύστημα μετασχηματισμών από το απλούστερο στο συνθετότερο</a:t>
            </a:r>
            <a:r>
              <a:rPr lang="el-GR" altLang="en-US" sz="2800" dirty="0" smtClean="0">
                <a:solidFill>
                  <a:srgbClr val="000000"/>
                </a:solidFill>
                <a:latin typeface="+mj-lt"/>
              </a:rPr>
              <a:t>.</a:t>
            </a:r>
          </a:p>
          <a:p>
            <a:pPr eaLnBrk="1" hangingPunct="1">
              <a:lnSpc>
                <a:spcPct val="90000"/>
              </a:lnSpc>
            </a:pPr>
            <a:r>
              <a:rPr lang="el-GR" altLang="en-US" sz="2800" dirty="0" smtClean="0">
                <a:solidFill>
                  <a:srgbClr val="000000"/>
                </a:solidFill>
                <a:latin typeface="+mj-lt"/>
                <a:cs typeface="Times New Roman" panose="02020603050405020304" pitchFamily="18" charset="0"/>
              </a:rPr>
              <a:t>Το "παράδοξο" της έγκειται  στο ότι  ενώ είναι  μια ολότητα είναι  όμως  και αφετηρία νέων Δομών</a:t>
            </a:r>
            <a:r>
              <a:rPr lang="el-GR" altLang="en-US" sz="2800" dirty="0" smtClean="0">
                <a:solidFill>
                  <a:srgbClr val="000000"/>
                </a:solidFill>
                <a:latin typeface="+mj-lt"/>
              </a:rPr>
              <a:t>.</a:t>
            </a:r>
          </a:p>
          <a:p>
            <a:pPr eaLnBrk="1" hangingPunct="1">
              <a:lnSpc>
                <a:spcPct val="90000"/>
              </a:lnSpc>
            </a:pPr>
            <a:r>
              <a:rPr lang="el-GR" altLang="en-US" sz="2800" dirty="0" smtClean="0">
                <a:solidFill>
                  <a:srgbClr val="000000"/>
                </a:solidFill>
                <a:latin typeface="+mj-lt"/>
                <a:cs typeface="Times New Roman" panose="02020603050405020304" pitchFamily="18" charset="0"/>
              </a:rPr>
              <a:t>Η δομή εμφανίζεται λόγου της ανάγκης για εσωτερική συνοχή.</a:t>
            </a:r>
            <a:r>
              <a:rPr lang="el-GR" altLang="en-US" sz="2800" dirty="0" smtClean="0">
                <a:solidFill>
                  <a:srgbClr val="000000"/>
                </a:solidFill>
                <a:latin typeface="+mj-lt"/>
              </a:rPr>
              <a:t>  </a:t>
            </a:r>
            <a:r>
              <a:rPr lang="el-GR" altLang="en-US" sz="2800" dirty="0" smtClean="0">
                <a:solidFill>
                  <a:srgbClr val="000000"/>
                </a:solidFill>
                <a:latin typeface="+mj-lt"/>
                <a:cs typeface="Times New Roman" panose="02020603050405020304" pitchFamily="18" charset="0"/>
              </a:rPr>
              <a:t>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Η εμφάνιση μιας ανώτερης δομής δεν φέρει την εκμηδένιση καταστροφή προηγούμενων δομών, </a:t>
            </a:r>
          </a:p>
        </p:txBody>
      </p:sp>
    </p:spTree>
    <p:extLst>
      <p:ext uri="{BB962C8B-B14F-4D97-AF65-F5344CB8AC3E}">
        <p14:creationId xmlns:p14="http://schemas.microsoft.com/office/powerpoint/2010/main" val="219122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vert="horz" lIns="91440" tIns="45720" rIns="91440" bIns="45720" rtlCol="0" anchor="ctr">
            <a:normAutofit/>
          </a:bodyPr>
          <a:lstStyle/>
          <a:p>
            <a:r>
              <a:rPr lang="el-GR" altLang="en-US" dirty="0"/>
              <a:t>Αφομοίωση  </a:t>
            </a:r>
          </a:p>
        </p:txBody>
      </p:sp>
      <p:sp>
        <p:nvSpPr>
          <p:cNvPr id="11267" name="Rectangle 3"/>
          <p:cNvSpPr>
            <a:spLocks noGrp="1" noChangeArrowheads="1"/>
          </p:cNvSpPr>
          <p:nvPr>
            <p:ph idx="1"/>
          </p:nvPr>
        </p:nvSpPr>
        <p:spPr/>
        <p:txBody>
          <a:bodyPr>
            <a:normAutofit/>
          </a:bodyPr>
          <a:lstStyle/>
          <a:p>
            <a:pPr eaLnBrk="1" hangingPunct="1">
              <a:lnSpc>
                <a:spcPct val="90000"/>
              </a:lnSpc>
              <a:buFontTx/>
              <a:buNone/>
            </a:pPr>
            <a:r>
              <a:rPr lang="el-GR" altLang="en-US" sz="2800" dirty="0" smtClean="0">
                <a:solidFill>
                  <a:srgbClr val="000000"/>
                </a:solidFill>
                <a:latin typeface="+mj-lt"/>
                <a:cs typeface="Times New Roman" panose="02020603050405020304" pitchFamily="18" charset="0"/>
              </a:rPr>
              <a:t>Η αφομοίωση είναι  βασική έννοια της Βιολογίας: ο οργανισμός με την τροφή αφομοιώνει το περιβάλλον και όχι το περιβάλλον τον οργανισμό (το χόρτο γίνεται κουνέλι και όχι το αντίστροφο).</a:t>
            </a:r>
            <a:endParaRPr lang="el-GR" altLang="en-US" sz="2800" dirty="0" smtClean="0">
              <a:solidFill>
                <a:srgbClr val="000000"/>
              </a:solidFill>
              <a:latin typeface="+mj-lt"/>
            </a:endParaRPr>
          </a:p>
          <a:p>
            <a:pPr eaLnBrk="1" hangingPunct="1">
              <a:lnSpc>
                <a:spcPct val="90000"/>
              </a:lnSpc>
              <a:buFontTx/>
              <a:buNone/>
            </a:pPr>
            <a:r>
              <a:rPr lang="el-GR" altLang="en-US" sz="2800" dirty="0" smtClean="0">
                <a:solidFill>
                  <a:srgbClr val="000000"/>
                </a:solidFill>
                <a:latin typeface="+mj-lt"/>
                <a:cs typeface="Times New Roman" panose="02020603050405020304" pitchFamily="18" charset="0"/>
              </a:rPr>
              <a:t>Από ψυχολογική άποψη η Αφομοίωση έγκειται στην ενσωμάτωση των ερεθισμάτων του περιβάλλοντος στις εσωτερικές δομές.</a:t>
            </a:r>
            <a:endParaRPr lang="en-AU" altLang="en-US" sz="2800" dirty="0" smtClean="0">
              <a:solidFill>
                <a:srgbClr val="000000"/>
              </a:solidFill>
              <a:latin typeface="+mj-lt"/>
              <a:cs typeface="Times New Roman" panose="02020603050405020304" pitchFamily="18" charset="0"/>
            </a:endParaRPr>
          </a:p>
          <a:p>
            <a:pPr eaLnBrk="1" hangingPunct="1">
              <a:lnSpc>
                <a:spcPct val="90000"/>
              </a:lnSpc>
              <a:buFontTx/>
              <a:buNone/>
            </a:pPr>
            <a:r>
              <a:rPr lang="el-GR" altLang="en-US" sz="2800" dirty="0" smtClean="0">
                <a:solidFill>
                  <a:srgbClr val="000000"/>
                </a:solidFill>
                <a:latin typeface="+mj-lt"/>
                <a:cs typeface="Times New Roman" panose="02020603050405020304" pitchFamily="18" charset="0"/>
              </a:rPr>
              <a:t>Κατά τον </a:t>
            </a:r>
            <a:r>
              <a:rPr lang="en-US" altLang="en-US" sz="2800" dirty="0" smtClean="0">
                <a:solidFill>
                  <a:srgbClr val="000000"/>
                </a:solidFill>
                <a:latin typeface="+mj-lt"/>
                <a:cs typeface="Times New Roman" panose="02020603050405020304" pitchFamily="18" charset="0"/>
              </a:rPr>
              <a:t>PIAGET</a:t>
            </a:r>
            <a:r>
              <a:rPr lang="el-GR" altLang="en-US" sz="2800" dirty="0" smtClean="0">
                <a:solidFill>
                  <a:srgbClr val="000000"/>
                </a:solidFill>
                <a:latin typeface="+mj-lt"/>
                <a:cs typeface="Times New Roman" panose="02020603050405020304" pitchFamily="18" charset="0"/>
              </a:rPr>
              <a:t> απόδειξη ότι υπάρχουν Δομές είναι το φαινόμενο της Αφομοίωσης </a:t>
            </a:r>
            <a:endParaRPr lang="en-AU" altLang="en-US" sz="2800" dirty="0" smtClean="0">
              <a:latin typeface="+mj-lt"/>
            </a:endParaRPr>
          </a:p>
          <a:p>
            <a:pPr eaLnBrk="1" hangingPunct="1">
              <a:lnSpc>
                <a:spcPct val="90000"/>
              </a:lnSpc>
            </a:pPr>
            <a:endParaRPr lang="el-GR" altLang="en-US" sz="2800" dirty="0" smtClean="0"/>
          </a:p>
        </p:txBody>
      </p:sp>
    </p:spTree>
    <p:extLst>
      <p:ext uri="{BB962C8B-B14F-4D97-AF65-F5344CB8AC3E}">
        <p14:creationId xmlns:p14="http://schemas.microsoft.com/office/powerpoint/2010/main" val="201773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lIns="91440" tIns="45720" rIns="91440" bIns="45720" rtlCol="0" anchor="ctr">
            <a:normAutofit/>
          </a:bodyPr>
          <a:lstStyle/>
          <a:p>
            <a:r>
              <a:rPr lang="el-GR" altLang="en-US" dirty="0"/>
              <a:t>    Τρόποι Αφομοίωσης</a:t>
            </a:r>
            <a:endParaRPr lang="en-AU" altLang="en-US" dirty="0"/>
          </a:p>
        </p:txBody>
      </p:sp>
      <p:sp>
        <p:nvSpPr>
          <p:cNvPr id="12291" name="Rectangle 3"/>
          <p:cNvSpPr>
            <a:spLocks noGrp="1" noChangeArrowheads="1"/>
          </p:cNvSpPr>
          <p:nvPr>
            <p:ph idx="1"/>
          </p:nvPr>
        </p:nvSpPr>
        <p:spPr/>
        <p:txBody>
          <a:bodyPr>
            <a:normAutofit fontScale="92500"/>
          </a:bodyPr>
          <a:lstStyle/>
          <a:p>
            <a:pPr eaLnBrk="1" hangingPunct="1">
              <a:lnSpc>
                <a:spcPct val="90000"/>
              </a:lnSpc>
            </a:pPr>
            <a:r>
              <a:rPr lang="el-GR" altLang="en-US" sz="2800" dirty="0" smtClean="0">
                <a:solidFill>
                  <a:srgbClr val="000000"/>
                </a:solidFill>
                <a:cs typeface="Times New Roman" panose="02020603050405020304" pitchFamily="18" charset="0"/>
              </a:rPr>
              <a:t>Αναπαραγωγική Αφομοίωση</a:t>
            </a:r>
            <a:r>
              <a:rPr lang="en-US" altLang="en-US" sz="2800" dirty="0" smtClean="0">
                <a:solidFill>
                  <a:srgbClr val="000000"/>
                </a:solidFill>
                <a:cs typeface="Times New Roman" panose="02020603050405020304" pitchFamily="18" charset="0"/>
              </a:rPr>
              <a:t>:</a:t>
            </a:r>
            <a:r>
              <a:rPr lang="el-GR" altLang="en-US" sz="2800" dirty="0" smtClean="0">
                <a:solidFill>
                  <a:srgbClr val="000000"/>
                </a:solidFill>
                <a:cs typeface="Times New Roman" panose="02020603050405020304" pitchFamily="18" charset="0"/>
              </a:rPr>
              <a:t> απλή επανάληψη μιας ενέργειας που εξασφαλίζει και την σταθεροποίηση της.</a:t>
            </a:r>
            <a:endParaRPr lang="en-AU" altLang="en-US" sz="2800" dirty="0" smtClean="0">
              <a:cs typeface="Times New Roman" panose="02020603050405020304" pitchFamily="18" charset="0"/>
            </a:endParaRPr>
          </a:p>
          <a:p>
            <a:pPr eaLnBrk="1" hangingPunct="1">
              <a:lnSpc>
                <a:spcPct val="90000"/>
              </a:lnSpc>
            </a:pPr>
            <a:r>
              <a:rPr lang="el-GR" altLang="en-US" sz="2800" dirty="0" smtClean="0">
                <a:solidFill>
                  <a:srgbClr val="000000"/>
                </a:solidFill>
                <a:cs typeface="Times New Roman" panose="02020603050405020304" pitchFamily="18" charset="0"/>
              </a:rPr>
              <a:t>Αναγ</a:t>
            </a:r>
            <a:r>
              <a:rPr lang="el-GR" altLang="en-US" sz="2800" dirty="0" smtClean="0">
                <a:solidFill>
                  <a:srgbClr val="000000"/>
                </a:solidFill>
              </a:rPr>
              <a:t>ν</a:t>
            </a:r>
            <a:r>
              <a:rPr lang="el-GR" altLang="en-US" sz="2800" dirty="0" smtClean="0">
                <a:solidFill>
                  <a:srgbClr val="000000"/>
                </a:solidFill>
                <a:cs typeface="Times New Roman" panose="02020603050405020304" pitchFamily="18" charset="0"/>
              </a:rPr>
              <a:t>ω</a:t>
            </a:r>
            <a:r>
              <a:rPr lang="el-GR" altLang="en-US" sz="2800" dirty="0" smtClean="0">
                <a:solidFill>
                  <a:srgbClr val="000000"/>
                </a:solidFill>
              </a:rPr>
              <a:t>ρ</a:t>
            </a:r>
            <a:r>
              <a:rPr lang="el-GR" altLang="en-US" sz="2800" dirty="0" smtClean="0">
                <a:solidFill>
                  <a:srgbClr val="000000"/>
                </a:solidFill>
                <a:cs typeface="Times New Roman" panose="02020603050405020304" pitchFamily="18" charset="0"/>
              </a:rPr>
              <a:t>ι</a:t>
            </a:r>
            <a:r>
              <a:rPr lang="el-GR" altLang="en-US" sz="2800" dirty="0" smtClean="0">
                <a:solidFill>
                  <a:srgbClr val="000000"/>
                </a:solidFill>
              </a:rPr>
              <a:t>στι</a:t>
            </a:r>
            <a:r>
              <a:rPr lang="el-GR" altLang="en-US" sz="2800" dirty="0" smtClean="0">
                <a:solidFill>
                  <a:srgbClr val="000000"/>
                </a:solidFill>
                <a:cs typeface="Times New Roman" panose="02020603050405020304" pitchFamily="18" charset="0"/>
              </a:rPr>
              <a:t>κή Αφομοίωση</a:t>
            </a:r>
            <a:r>
              <a:rPr lang="en-US" altLang="en-US" sz="2800" dirty="0" smtClean="0">
                <a:solidFill>
                  <a:srgbClr val="000000"/>
                </a:solidFill>
                <a:cs typeface="Times New Roman" panose="02020603050405020304" pitchFamily="18" charset="0"/>
              </a:rPr>
              <a:t>: </a:t>
            </a:r>
            <a:r>
              <a:rPr lang="el-GR" altLang="en-US" sz="2800" dirty="0" smtClean="0">
                <a:solidFill>
                  <a:srgbClr val="000000"/>
                </a:solidFill>
                <a:cs typeface="Times New Roman" panose="02020603050405020304" pitchFamily="18" charset="0"/>
              </a:rPr>
              <a:t>ξεχώρισμα εκείνων των αντικειμένων που μπορούν να αφομοιωθούν σε ένα ιδιαίτερο σχήμα</a:t>
            </a:r>
            <a:r>
              <a:rPr lang="en-US" altLang="en-US" sz="2800" dirty="0" smtClean="0">
                <a:solidFill>
                  <a:srgbClr val="000000"/>
                </a:solidFill>
                <a:cs typeface="Times New Roman" panose="02020603050405020304" pitchFamily="18" charset="0"/>
              </a:rPr>
              <a:t>.</a:t>
            </a:r>
            <a:endParaRPr lang="el-GR" altLang="en-US" sz="2800" dirty="0" smtClean="0">
              <a:solidFill>
                <a:srgbClr val="000000"/>
              </a:solidFill>
            </a:endParaRPr>
          </a:p>
          <a:p>
            <a:pPr eaLnBrk="1" hangingPunct="1">
              <a:lnSpc>
                <a:spcPct val="90000"/>
              </a:lnSpc>
            </a:pPr>
            <a:r>
              <a:rPr lang="el-GR" altLang="en-US" sz="2800" dirty="0" smtClean="0">
                <a:solidFill>
                  <a:srgbClr val="000000"/>
                </a:solidFill>
                <a:cs typeface="Times New Roman" panose="02020603050405020304" pitchFamily="18" charset="0"/>
              </a:rPr>
              <a:t>Γενικευτική Αφομοίωση, οδηγεί στην διεύρυνση της  περιοχής ενός δεδομένου σχηματισμού και μ' αυτόν τον τρόπο στην διεύρυνση της τάξης των αντικειμένων που μπορούν να αφομοιωθούν στο σχηματισμό αυτό.</a:t>
            </a:r>
            <a:endParaRPr lang="en-US" altLang="en-US" sz="2800" dirty="0" smtClean="0">
              <a:solidFill>
                <a:srgbClr val="000000"/>
              </a:solidFill>
              <a:cs typeface="Times New Roman" panose="02020603050405020304" pitchFamily="18" charset="0"/>
            </a:endParaRPr>
          </a:p>
          <a:p>
            <a:pPr eaLnBrk="1" hangingPunct="1">
              <a:lnSpc>
                <a:spcPct val="90000"/>
              </a:lnSpc>
            </a:pPr>
            <a:r>
              <a:rPr lang="el-GR" altLang="en-US" sz="2800" dirty="0" smtClean="0">
                <a:solidFill>
                  <a:srgbClr val="000000"/>
                </a:solidFill>
                <a:cs typeface="Times New Roman" panose="02020603050405020304" pitchFamily="18" charset="0"/>
              </a:rPr>
              <a:t>Αμοιβαία Αφομοίωση που συμβάλλει στην οργάνωση των Σχημάτων. </a:t>
            </a:r>
            <a:endParaRPr lang="en-AU" altLang="en-US" sz="2800" dirty="0" smtClean="0">
              <a:solidFill>
                <a:srgbClr val="000000"/>
              </a:solidFill>
              <a:cs typeface="Times New Roman" panose="02020603050405020304" pitchFamily="18" charset="0"/>
            </a:endParaRPr>
          </a:p>
          <a:p>
            <a:pPr eaLnBrk="1" hangingPunct="1">
              <a:lnSpc>
                <a:spcPct val="90000"/>
              </a:lnSpc>
            </a:pPr>
            <a:endParaRPr lang="en-AU" altLang="en-US" sz="2800" dirty="0" smtClean="0"/>
          </a:p>
          <a:p>
            <a:pPr eaLnBrk="1" hangingPunct="1">
              <a:lnSpc>
                <a:spcPct val="90000"/>
              </a:lnSpc>
            </a:pPr>
            <a:endParaRPr lang="el-GR" altLang="en-US" sz="2800" dirty="0" smtClean="0"/>
          </a:p>
        </p:txBody>
      </p:sp>
    </p:spTree>
    <p:extLst>
      <p:ext uri="{BB962C8B-B14F-4D97-AF65-F5344CB8AC3E}">
        <p14:creationId xmlns:p14="http://schemas.microsoft.com/office/powerpoint/2010/main" val="215167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pPr eaLnBrk="1" hangingPunct="1"/>
            <a:r>
              <a:rPr lang="el-GR" altLang="en-US" sz="4000" dirty="0" smtClean="0">
                <a:solidFill>
                  <a:srgbClr val="000000"/>
                </a:solidFill>
                <a:cs typeface="Times New Roman" panose="02020603050405020304" pitchFamily="18" charset="0"/>
              </a:rPr>
              <a:t>   </a:t>
            </a:r>
            <a:r>
              <a:rPr lang="el-GR" altLang="en-US" sz="4000" dirty="0" smtClean="0">
                <a:solidFill>
                  <a:schemeClr val="accent1"/>
                </a:solidFill>
                <a:cs typeface="Times New Roman" panose="02020603050405020304" pitchFamily="18" charset="0"/>
              </a:rPr>
              <a:t> Σ</a:t>
            </a:r>
            <a:r>
              <a:rPr lang="el-GR" altLang="en-US" sz="4000" dirty="0" smtClean="0">
                <a:solidFill>
                  <a:schemeClr val="accent1"/>
                </a:solidFill>
              </a:rPr>
              <a:t>υμμόρφωση</a:t>
            </a:r>
            <a:r>
              <a:rPr lang="el-GR" altLang="en-US" sz="4000" dirty="0" smtClean="0">
                <a:solidFill>
                  <a:schemeClr val="accent1"/>
                </a:solidFill>
                <a:cs typeface="Times New Roman" panose="02020603050405020304" pitchFamily="18" charset="0"/>
              </a:rPr>
              <a:t> </a:t>
            </a:r>
            <a:r>
              <a:rPr lang="el-GR" altLang="en-US" sz="4000" dirty="0" smtClean="0">
                <a:solidFill>
                  <a:schemeClr val="accent1"/>
                </a:solidFill>
              </a:rPr>
              <a:t> </a:t>
            </a:r>
            <a:br>
              <a:rPr lang="el-GR" altLang="en-US" sz="4000" dirty="0" smtClean="0">
                <a:solidFill>
                  <a:schemeClr val="accent1"/>
                </a:solidFill>
              </a:rPr>
            </a:br>
            <a:r>
              <a:rPr lang="el-GR" altLang="en-US" sz="4000" dirty="0" smtClean="0">
                <a:solidFill>
                  <a:schemeClr val="accent1"/>
                </a:solidFill>
              </a:rPr>
              <a:t>    </a:t>
            </a:r>
            <a:r>
              <a:rPr lang="en-US" altLang="en-US" sz="4000" dirty="0" err="1" smtClean="0">
                <a:solidFill>
                  <a:schemeClr val="accent1"/>
                </a:solidFill>
                <a:cs typeface="Times New Roman" panose="02020603050405020304" pitchFamily="18" charset="0"/>
              </a:rPr>
              <a:t>Accomodation</a:t>
            </a:r>
            <a:endParaRPr lang="el-GR" altLang="en-US" sz="4000" dirty="0" smtClean="0">
              <a:solidFill>
                <a:schemeClr val="accent1"/>
              </a:solidFill>
              <a:cs typeface="Times New Roman" panose="02020603050405020304" pitchFamily="18" charset="0"/>
            </a:endParaRPr>
          </a:p>
        </p:txBody>
      </p:sp>
      <p:sp>
        <p:nvSpPr>
          <p:cNvPr id="13315" name="Rectangle 3"/>
          <p:cNvSpPr>
            <a:spLocks noGrp="1" noChangeArrowheads="1"/>
          </p:cNvSpPr>
          <p:nvPr>
            <p:ph idx="1"/>
          </p:nvPr>
        </p:nvSpPr>
        <p:spPr>
          <a:xfrm>
            <a:off x="464156" y="1711349"/>
            <a:ext cx="8229600" cy="4525963"/>
          </a:xfrm>
        </p:spPr>
        <p:txBody>
          <a:bodyPr>
            <a:normAutofit/>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(ή διαρρύθμιση ή </a:t>
            </a:r>
            <a:r>
              <a:rPr lang="el-GR" altLang="en-US" sz="2800" dirty="0" err="1" smtClean="0">
                <a:solidFill>
                  <a:srgbClr val="000000"/>
                </a:solidFill>
                <a:latin typeface="+mj-lt"/>
                <a:cs typeface="Times New Roman" panose="02020603050405020304" pitchFamily="18" charset="0"/>
              </a:rPr>
              <a:t>συμμορφωτική</a:t>
            </a:r>
            <a:r>
              <a:rPr lang="el-GR" altLang="en-US" sz="2800" dirty="0" smtClean="0">
                <a:solidFill>
                  <a:srgbClr val="000000"/>
                </a:solidFill>
                <a:latin typeface="+mj-lt"/>
                <a:cs typeface="Times New Roman" panose="02020603050405020304" pitchFamily="18" charset="0"/>
              </a:rPr>
              <a:t> </a:t>
            </a:r>
            <a:r>
              <a:rPr lang="el-GR" altLang="en-US" sz="2800" dirty="0" err="1" smtClean="0">
                <a:solidFill>
                  <a:srgbClr val="000000"/>
                </a:solidFill>
                <a:latin typeface="+mj-lt"/>
                <a:cs typeface="Times New Roman" panose="02020603050405020304" pitchFamily="18" charset="0"/>
              </a:rPr>
              <a:t>αναρίθμηση</a:t>
            </a:r>
            <a:r>
              <a:rPr lang="el-GR" altLang="en-US" sz="2800" dirty="0" smtClean="0">
                <a:solidFill>
                  <a:srgbClr val="000000"/>
                </a:solidFill>
                <a:latin typeface="+mj-lt"/>
                <a:cs typeface="Times New Roman" panose="02020603050405020304" pitchFamily="18" charset="0"/>
              </a:rPr>
              <a:t> ).</a:t>
            </a:r>
            <a:endParaRPr lang="el-GR" altLang="en-US" sz="2800" dirty="0" smtClean="0">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Είναι λειτουργία αντίστροφη της Αφομοίωσης. Είναι η τροποποίηση των νοητικών σχημάτων για την αφομοίωση νέων εμπειριών δηλ. είναι οι ενέργειες που πραγματοποιεί ο οργανισμός σύμφωνα με τις απαιτήσεις του περιβάλλοντος για την επίτευξη ενός σκοπού.</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Η Συμμόρφωση είναι επακόλουθο της γενικευτικής τάσης της Αφομοίωσης. Δεν υπάρχει Αφομοίωση χωρίς Συμμόρφωση </a:t>
            </a:r>
            <a:endParaRPr lang="en-AU" altLang="en-US" sz="2800" dirty="0" smtClean="0">
              <a:latin typeface="+mj-lt"/>
            </a:endParaRPr>
          </a:p>
          <a:p>
            <a:pPr eaLnBrk="1" hangingPunct="1">
              <a:lnSpc>
                <a:spcPct val="90000"/>
              </a:lnSpc>
            </a:pPr>
            <a:endParaRPr lang="el-GR" altLang="en-US" sz="2800" dirty="0" smtClean="0">
              <a:cs typeface="Times New Roman" panose="02020603050405020304" pitchFamily="18" charset="0"/>
            </a:endParaRPr>
          </a:p>
        </p:txBody>
      </p:sp>
    </p:spTree>
    <p:extLst>
      <p:ext uri="{BB962C8B-B14F-4D97-AF65-F5344CB8AC3E}">
        <p14:creationId xmlns:p14="http://schemas.microsoft.com/office/powerpoint/2010/main" val="85871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vert="horz" lIns="91440" tIns="45720" rIns="91440" bIns="45720" rtlCol="0" anchor="ctr">
            <a:normAutofit/>
          </a:bodyPr>
          <a:lstStyle/>
          <a:p>
            <a:r>
              <a:rPr lang="el-GR" altLang="en-US" dirty="0"/>
              <a:t>Παράδειγμα</a:t>
            </a:r>
          </a:p>
        </p:txBody>
      </p:sp>
      <p:sp>
        <p:nvSpPr>
          <p:cNvPr id="14339" name="Rectangle 3"/>
          <p:cNvSpPr>
            <a:spLocks noGrp="1" noChangeArrowheads="1"/>
          </p:cNvSpPr>
          <p:nvPr>
            <p:ph idx="1"/>
          </p:nvPr>
        </p:nvSpPr>
        <p:spPr/>
        <p:txBody>
          <a:bodyPr>
            <a:normAutofit/>
          </a:bodyPr>
          <a:lstStyle/>
          <a:p>
            <a:pPr>
              <a:lnSpc>
                <a:spcPct val="90000"/>
              </a:lnSpc>
            </a:pPr>
            <a:r>
              <a:rPr lang="el-GR" altLang="en-US" sz="2800" dirty="0" smtClean="0">
                <a:solidFill>
                  <a:srgbClr val="000000"/>
                </a:solidFill>
                <a:latin typeface="+mj-lt"/>
                <a:cs typeface="Times New Roman" panose="02020603050405020304" pitchFamily="18" charset="0"/>
              </a:rPr>
              <a:t>Όταν ένα παιδί ανακαλύψει την δυνατότητα να "πιάνει", τότε από εκεί και πέρα ό,τι βλέπει αφομοιώνεται, στα σχήματα του "πιασίματος" (λαβής). </a:t>
            </a:r>
            <a:endParaRPr lang="el-GR" altLang="en-US" sz="2800" dirty="0" smtClean="0">
              <a:solidFill>
                <a:srgbClr val="000000"/>
              </a:solidFill>
              <a:latin typeface="+mj-lt"/>
            </a:endParaRPr>
          </a:p>
          <a:p>
            <a:pPr>
              <a:lnSpc>
                <a:spcPct val="90000"/>
              </a:lnSpc>
            </a:pPr>
            <a:r>
              <a:rPr lang="el-GR" altLang="en-US" sz="2800" dirty="0" smtClean="0">
                <a:solidFill>
                  <a:srgbClr val="000000"/>
                </a:solidFill>
                <a:latin typeface="+mj-lt"/>
                <a:cs typeface="Times New Roman" panose="02020603050405020304" pitchFamily="18" charset="0"/>
              </a:rPr>
              <a:t>Το παιδί τροποποιεί το σχήμα του "πιασίματος" ανάλογα με το αντικείμενο (ανάλογα με το αν είναι μεγάλο το πιάνει με τα δυο χέρια, ή μικρό σφίγγοντας τα δάχτυλα του). Έτσι γίνεται  προσαρμογή του σχήματος στην ειδική κατάσταση (την κατάλληλη για το αντικείμενο ).</a:t>
            </a:r>
            <a:endParaRPr lang="en-AU" altLang="en-US" sz="2800" dirty="0" smtClean="0">
              <a:latin typeface="+mj-lt"/>
              <a:cs typeface="Times New Roman" panose="02020603050405020304" pitchFamily="18" charset="0"/>
            </a:endParaRPr>
          </a:p>
          <a:p>
            <a:pPr>
              <a:lnSpc>
                <a:spcPct val="90000"/>
              </a:lnSpc>
            </a:pPr>
            <a:endParaRPr lang="el-GR" altLang="en-US" sz="2800" dirty="0" smtClean="0"/>
          </a:p>
        </p:txBody>
      </p:sp>
    </p:spTree>
    <p:extLst>
      <p:ext uri="{BB962C8B-B14F-4D97-AF65-F5344CB8AC3E}">
        <p14:creationId xmlns:p14="http://schemas.microsoft.com/office/powerpoint/2010/main" val="25062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
            </a:r>
            <a:br>
              <a:rPr lang="el-GR" altLang="en-US" dirty="0"/>
            </a:br>
            <a:r>
              <a:rPr lang="el-GR" altLang="en-US" dirty="0"/>
              <a:t>Προσαρμογή </a:t>
            </a:r>
            <a:br>
              <a:rPr lang="el-GR" altLang="en-US" dirty="0"/>
            </a:br>
            <a:r>
              <a:rPr lang="el-GR" altLang="en-US" dirty="0"/>
              <a:t>(</a:t>
            </a:r>
            <a:r>
              <a:rPr lang="en-US" altLang="en-US" dirty="0"/>
              <a:t>Adaptation</a:t>
            </a:r>
            <a:r>
              <a:rPr lang="el-GR" altLang="en-US" dirty="0"/>
              <a:t>)</a:t>
            </a:r>
            <a:r>
              <a:rPr lang="en-AU" altLang="en-US" dirty="0"/>
              <a:t/>
            </a:r>
            <a:br>
              <a:rPr lang="en-AU" altLang="en-US" dirty="0"/>
            </a:br>
            <a:endParaRPr lang="el-GR" altLang="en-US" dirty="0"/>
          </a:p>
        </p:txBody>
      </p:sp>
      <p:sp>
        <p:nvSpPr>
          <p:cNvPr id="15363" name="Rectangle 3"/>
          <p:cNvSpPr>
            <a:spLocks noGrp="1" noChangeArrowheads="1"/>
          </p:cNvSpPr>
          <p:nvPr>
            <p:ph idx="1"/>
          </p:nvPr>
        </p:nvSpPr>
        <p:spPr>
          <a:xfrm>
            <a:off x="464156" y="1711349"/>
            <a:ext cx="8229600" cy="4525963"/>
          </a:xfrm>
        </p:spPr>
        <p:txBody>
          <a:bodyPr>
            <a:normAutofit/>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Προσαρμογή ονομάζει την ισορροπία μεταξύ Αφομοίωσης και Συμμόρφωσης. Το πρόβλημα της προσαρμογής στο περιβάλλον είναι πρόβλημα ισορροπίας που πρέπει να υπάρχει ανάμεσα στον οργανισμό και το βιωματικό του περίγυρο.</a:t>
            </a:r>
            <a:endParaRPr lang="en-AU" altLang="en-US" sz="2800" dirty="0" smtClean="0">
              <a:latin typeface="+mj-lt"/>
              <a:cs typeface="Times New Roman" panose="02020603050405020304" pitchFamily="18" charset="0"/>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Ουσιαστικά η προσαρμογή είναι η νοητική πάλη του οργανισμού να βρει ισορροπία μεταξύ του εαυτού του και του περιβάλλοντος μέσα από δύο αλληλοσυμπληρούμενες λειτουργίες: την Αφομοίωση και την Συμμόρφωση.</a:t>
            </a:r>
            <a:endParaRPr lang="en-AU" altLang="en-US" sz="2800" dirty="0" smtClean="0">
              <a:latin typeface="+mj-lt"/>
              <a:cs typeface="Times New Roman" panose="02020603050405020304" pitchFamily="18" charset="0"/>
            </a:endParaRPr>
          </a:p>
          <a:p>
            <a:pPr eaLnBrk="1" hangingPunct="1">
              <a:lnSpc>
                <a:spcPct val="90000"/>
              </a:lnSpc>
            </a:pPr>
            <a:endParaRPr lang="el-GR" altLang="en-US" sz="2800" dirty="0" smtClean="0"/>
          </a:p>
        </p:txBody>
      </p:sp>
    </p:spTree>
    <p:extLst>
      <p:ext uri="{BB962C8B-B14F-4D97-AF65-F5344CB8AC3E}">
        <p14:creationId xmlns:p14="http://schemas.microsoft.com/office/powerpoint/2010/main" val="317882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vert="horz" lIns="91440" tIns="45720" rIns="91440" bIns="45720" rtlCol="0" anchor="ctr">
            <a:normAutofit/>
          </a:bodyPr>
          <a:lstStyle/>
          <a:p>
            <a:r>
              <a:rPr lang="el-GR" altLang="en-US" dirty="0"/>
              <a:t>Η Νοημοσύνη </a:t>
            </a:r>
          </a:p>
        </p:txBody>
      </p:sp>
      <p:sp>
        <p:nvSpPr>
          <p:cNvPr id="16387" name="Rectangle 3"/>
          <p:cNvSpPr>
            <a:spLocks noGrp="1" noChangeArrowheads="1"/>
          </p:cNvSpPr>
          <p:nvPr>
            <p:ph idx="1"/>
          </p:nvPr>
        </p:nvSpPr>
        <p:spPr/>
        <p:txBody>
          <a:bodyPr>
            <a:normAutofit lnSpcReduction="10000"/>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Η νοημοσύνη σύμφωνα με τον </a:t>
            </a:r>
            <a:r>
              <a:rPr lang="en-US" altLang="en-US" sz="2800" dirty="0" smtClean="0">
                <a:solidFill>
                  <a:srgbClr val="000000"/>
                </a:solidFill>
                <a:latin typeface="+mj-lt"/>
                <a:cs typeface="Times New Roman" panose="02020603050405020304" pitchFamily="18" charset="0"/>
              </a:rPr>
              <a:t>PIAG</a:t>
            </a:r>
            <a:r>
              <a:rPr lang="el-GR" altLang="en-US" sz="2800" dirty="0" smtClean="0">
                <a:solidFill>
                  <a:srgbClr val="000000"/>
                </a:solidFill>
                <a:latin typeface="+mj-lt"/>
                <a:cs typeface="Times New Roman" panose="02020603050405020304" pitchFamily="18" charset="0"/>
              </a:rPr>
              <a:t>ΕΤ  είναι μια βιολογική λειτουργία που βοηθά τον οργανισμό να γνωρίσει το συνεχώς μεταβαλλόμενο περιβάλλον και να προσαρμοστεί.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Η λειτουργική ισορροπία οργανισμού - περιβάλλοντος επέρχεται με την προσαρμογή που συνίσταται από δυο λειτουργίες, την Αφομοίωση και την Συμμόρφωση.</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η διάνοια αφομοιώνει τις  νέες εμπειρίες</a:t>
            </a:r>
            <a:r>
              <a:rPr lang="el-GR" altLang="en-US" sz="2800" dirty="0" smtClean="0">
                <a:solidFill>
                  <a:srgbClr val="000000"/>
                </a:solidFill>
                <a:latin typeface="+mj-lt"/>
              </a:rPr>
              <a:t>,</a:t>
            </a:r>
            <a:r>
              <a:rPr lang="el-GR" altLang="en-US" sz="2800" dirty="0" smtClean="0">
                <a:solidFill>
                  <a:srgbClr val="000000"/>
                </a:solidFill>
                <a:latin typeface="+mj-lt"/>
                <a:cs typeface="Times New Roman" panose="02020603050405020304" pitchFamily="18" charset="0"/>
              </a:rPr>
              <a:t>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rPr>
              <a:t>η</a:t>
            </a:r>
            <a:r>
              <a:rPr lang="el-GR" altLang="en-US" sz="2800" dirty="0" smtClean="0">
                <a:solidFill>
                  <a:srgbClr val="000000"/>
                </a:solidFill>
                <a:latin typeface="+mj-lt"/>
                <a:cs typeface="Times New Roman" panose="02020603050405020304" pitchFamily="18" charset="0"/>
              </a:rPr>
              <a:t> ευφυΐα είναι αφομοίωση</a:t>
            </a:r>
            <a:r>
              <a:rPr lang="el-GR" altLang="en-US" sz="2800" dirty="0" smtClean="0">
                <a:solidFill>
                  <a:srgbClr val="000000"/>
                </a:solidFill>
                <a:latin typeface="+mj-lt"/>
              </a:rPr>
              <a:t>,</a:t>
            </a:r>
            <a:r>
              <a:rPr lang="el-GR" altLang="en-US" sz="2800" dirty="0" smtClean="0">
                <a:solidFill>
                  <a:srgbClr val="000000"/>
                </a:solidFill>
                <a:latin typeface="+mj-lt"/>
                <a:cs typeface="Times New Roman" panose="02020603050405020304" pitchFamily="18" charset="0"/>
              </a:rPr>
              <a:t> ενσωματώνει  στο πλαίσιο της όλα τα στοιχεία της εμπειρίας </a:t>
            </a:r>
            <a:endParaRPr lang="en-AU" altLang="en-US" sz="2800" dirty="0" smtClean="0">
              <a:latin typeface="+mj-lt"/>
            </a:endParaRPr>
          </a:p>
          <a:p>
            <a:pPr eaLnBrk="1" hangingPunct="1">
              <a:lnSpc>
                <a:spcPct val="90000"/>
              </a:lnSpc>
            </a:pPr>
            <a:endParaRPr lang="el-GR" altLang="en-US" sz="2800" dirty="0" smtClean="0"/>
          </a:p>
        </p:txBody>
      </p:sp>
    </p:spTree>
    <p:extLst>
      <p:ext uri="{BB962C8B-B14F-4D97-AF65-F5344CB8AC3E}">
        <p14:creationId xmlns:p14="http://schemas.microsoft.com/office/powerpoint/2010/main" val="211331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        </a:t>
            </a:r>
            <a:br>
              <a:rPr lang="el-GR" altLang="en-US" dirty="0"/>
            </a:br>
            <a:r>
              <a:rPr lang="el-GR" altLang="en-US" dirty="0"/>
              <a:t>Σχήμα (</a:t>
            </a:r>
            <a:r>
              <a:rPr lang="en-US" altLang="en-US" dirty="0"/>
              <a:t>Scheme</a:t>
            </a:r>
            <a:r>
              <a:rPr lang="el-GR" altLang="en-US" dirty="0"/>
              <a:t>)</a:t>
            </a:r>
            <a:r>
              <a:rPr lang="en-AU" altLang="en-US" dirty="0"/>
              <a:t/>
            </a:r>
            <a:br>
              <a:rPr lang="en-AU" altLang="en-US" dirty="0"/>
            </a:br>
            <a:endParaRPr lang="el-GR" altLang="en-US" dirty="0"/>
          </a:p>
        </p:txBody>
      </p:sp>
      <p:sp>
        <p:nvSpPr>
          <p:cNvPr id="17411" name="Rectangle 3"/>
          <p:cNvSpPr>
            <a:spLocks noGrp="1" noChangeArrowheads="1"/>
          </p:cNvSpPr>
          <p:nvPr>
            <p:ph idx="1"/>
          </p:nvPr>
        </p:nvSpPr>
        <p:spPr/>
        <p:txBody>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Η δομή αναφέρει υποδιαιρείται σε  υποδομές που κληρονομούν τις  ιδιότητες της παρουσιάζοντας ταυτόχρονα η κάθε μια τα περιοριστικά της χαρακτηριστικά.</a:t>
            </a:r>
            <a:endParaRPr lang="en-AU" altLang="en-US" sz="2800" dirty="0" smtClean="0">
              <a:latin typeface="+mj-lt"/>
              <a:cs typeface="Times New Roman" panose="02020603050405020304" pitchFamily="18" charset="0"/>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Τα σχήματα θα μπορούσαν να χαρακτηριστούν σαν υποδομές δυναμικά οργανωμένες  που παρουσιάζουν τις ιδιότητες </a:t>
            </a:r>
            <a:r>
              <a:rPr lang="el-GR" altLang="en-US" sz="2800" b="1" dirty="0" smtClean="0">
                <a:solidFill>
                  <a:srgbClr val="000000"/>
                </a:solidFill>
                <a:latin typeface="+mj-lt"/>
                <a:cs typeface="Times New Roman" panose="02020603050405020304" pitchFamily="18" charset="0"/>
              </a:rPr>
              <a:t>α</a:t>
            </a:r>
            <a:r>
              <a:rPr lang="el-GR" altLang="en-US" sz="2800" dirty="0" smtClean="0">
                <a:solidFill>
                  <a:srgbClr val="000000"/>
                </a:solidFill>
                <a:latin typeface="+mj-lt"/>
                <a:cs typeface="Times New Roman" panose="02020603050405020304" pitchFamily="18" charset="0"/>
              </a:rPr>
              <a:t>) της αναπαραγωγικής </a:t>
            </a:r>
            <a:r>
              <a:rPr lang="el-GR" altLang="en-US" sz="2800" b="1" dirty="0" smtClean="0">
                <a:solidFill>
                  <a:srgbClr val="000000"/>
                </a:solidFill>
                <a:latin typeface="+mj-lt"/>
                <a:cs typeface="Times New Roman" panose="02020603050405020304" pitchFamily="18" charset="0"/>
              </a:rPr>
              <a:t>β</a:t>
            </a:r>
            <a:r>
              <a:rPr lang="el-GR" altLang="en-US" sz="2800" dirty="0" smtClean="0">
                <a:solidFill>
                  <a:srgbClr val="000000"/>
                </a:solidFill>
                <a:latin typeface="+mj-lt"/>
                <a:cs typeface="Times New Roman" panose="02020603050405020304" pitchFamily="18" charset="0"/>
              </a:rPr>
              <a:t>) της γενικεύουσας, </a:t>
            </a:r>
            <a:r>
              <a:rPr lang="el-GR" altLang="en-US" sz="2800" b="1" dirty="0" smtClean="0">
                <a:solidFill>
                  <a:srgbClr val="000000"/>
                </a:solidFill>
                <a:latin typeface="+mj-lt"/>
                <a:cs typeface="Times New Roman" panose="02020603050405020304" pitchFamily="18" charset="0"/>
              </a:rPr>
              <a:t>γ</a:t>
            </a:r>
            <a:r>
              <a:rPr lang="el-GR" altLang="en-US" sz="2800" dirty="0" smtClean="0">
                <a:solidFill>
                  <a:srgbClr val="000000"/>
                </a:solidFill>
                <a:latin typeface="+mj-lt"/>
                <a:cs typeface="Times New Roman" panose="02020603050405020304" pitchFamily="18" charset="0"/>
              </a:rPr>
              <a:t>) της αναγνωριστικής  και </a:t>
            </a:r>
            <a:r>
              <a:rPr lang="el-GR" altLang="en-US" sz="2800" b="1" dirty="0" smtClean="0">
                <a:solidFill>
                  <a:srgbClr val="000000"/>
                </a:solidFill>
                <a:latin typeface="+mj-lt"/>
                <a:cs typeface="Times New Roman" panose="02020603050405020304" pitchFamily="18" charset="0"/>
              </a:rPr>
              <a:t>δ</a:t>
            </a:r>
            <a:r>
              <a:rPr lang="el-GR" altLang="en-US" sz="2800" dirty="0" smtClean="0">
                <a:solidFill>
                  <a:srgbClr val="000000"/>
                </a:solidFill>
                <a:latin typeface="+mj-lt"/>
                <a:cs typeface="Times New Roman" panose="02020603050405020304" pitchFamily="18" charset="0"/>
              </a:rPr>
              <a:t>) της αμοιβαίας αφομοίωσης.</a:t>
            </a:r>
            <a:endParaRPr lang="en-AU" altLang="en-US" sz="2800" dirty="0" smtClean="0">
              <a:latin typeface="+mj-lt"/>
              <a:cs typeface="Times New Roman" panose="02020603050405020304" pitchFamily="18" charset="0"/>
            </a:endParaRPr>
          </a:p>
          <a:p>
            <a:pPr eaLnBrk="1" hangingPunct="1">
              <a:lnSpc>
                <a:spcPct val="90000"/>
              </a:lnSpc>
            </a:pPr>
            <a:endParaRPr lang="el-GR" altLang="en-US" sz="2800" dirty="0" smtClean="0"/>
          </a:p>
        </p:txBody>
      </p:sp>
    </p:spTree>
    <p:extLst>
      <p:ext uri="{BB962C8B-B14F-4D97-AF65-F5344CB8AC3E}">
        <p14:creationId xmlns:p14="http://schemas.microsoft.com/office/powerpoint/2010/main" val="428182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vert="horz" lIns="91440" tIns="45720" rIns="91440" bIns="45720" rtlCol="0" anchor="ctr">
            <a:normAutofit/>
          </a:bodyPr>
          <a:lstStyle/>
          <a:p>
            <a:r>
              <a:rPr lang="el-GR" altLang="en-US" dirty="0"/>
              <a:t>Ο τρόπος εργασίας ενός σχήματος</a:t>
            </a:r>
          </a:p>
        </p:txBody>
      </p:sp>
      <p:sp>
        <p:nvSpPr>
          <p:cNvPr id="18435" name="Rectangle 3"/>
          <p:cNvSpPr>
            <a:spLocks noGrp="1" noChangeArrowheads="1"/>
          </p:cNvSpPr>
          <p:nvPr>
            <p:ph idx="1"/>
          </p:nvPr>
        </p:nvSpPr>
        <p:spPr/>
        <p:txBody>
          <a:bodyPr>
            <a:normAutofit/>
          </a:bodyPr>
          <a:lstStyle/>
          <a:p>
            <a:pPr eaLnBrk="1" hangingPunct="1">
              <a:lnSpc>
                <a:spcPct val="90000"/>
              </a:lnSpc>
              <a:buFontTx/>
              <a:buNone/>
            </a:pPr>
            <a:r>
              <a:rPr lang="el-GR" altLang="en-US" sz="2800" dirty="0" smtClean="0">
                <a:solidFill>
                  <a:srgbClr val="000000"/>
                </a:solidFill>
                <a:latin typeface="+mj-lt"/>
              </a:rPr>
              <a:t>Σ</a:t>
            </a:r>
            <a:r>
              <a:rPr lang="el-GR" altLang="en-US" sz="2800" dirty="0" smtClean="0">
                <a:solidFill>
                  <a:srgbClr val="000000"/>
                </a:solidFill>
                <a:latin typeface="+mj-lt"/>
                <a:cs typeface="Times New Roman" panose="02020603050405020304" pitchFamily="18" charset="0"/>
              </a:rPr>
              <a:t>υμβάλλουν οι τρεις  πρώτες  ιδιότητες της αφομοίωσης:</a:t>
            </a:r>
            <a:endParaRPr lang="en-AU" altLang="en-US" sz="2800" dirty="0" smtClean="0">
              <a:latin typeface="+mj-lt"/>
              <a:cs typeface="Times New Roman" panose="02020603050405020304" pitchFamily="18" charset="0"/>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α</a:t>
            </a:r>
            <a:r>
              <a:rPr lang="el-GR" altLang="en-US" sz="2800" dirty="0" smtClean="0">
                <a:solidFill>
                  <a:srgbClr val="000000"/>
                </a:solidFill>
                <a:latin typeface="+mj-lt"/>
                <a:cs typeface="Times New Roman" panose="02020603050405020304" pitchFamily="18" charset="0"/>
              </a:rPr>
              <a:t>) η αναπαραγωγική αφομοίωση συνίσταται  στην επανάληψη μιας πράξης και κατά συνέπεια στην σταθεροποίηση της.</a:t>
            </a:r>
            <a:endParaRPr lang="en-AU" altLang="en-US" sz="2800" dirty="0" smtClean="0">
              <a:latin typeface="+mj-lt"/>
              <a:cs typeface="Times New Roman" panose="02020603050405020304" pitchFamily="18" charset="0"/>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β</a:t>
            </a:r>
            <a:r>
              <a:rPr lang="el-GR" altLang="en-US" sz="2800" dirty="0" smtClean="0">
                <a:solidFill>
                  <a:srgbClr val="000000"/>
                </a:solidFill>
                <a:latin typeface="+mj-lt"/>
                <a:cs typeface="Times New Roman" panose="02020603050405020304" pitchFamily="18" charset="0"/>
              </a:rPr>
              <a:t>)</a:t>
            </a:r>
            <a:r>
              <a:rPr lang="el-GR" altLang="en-US" sz="2800" b="1" dirty="0" smtClean="0">
                <a:solidFill>
                  <a:srgbClr val="000000"/>
                </a:solidFill>
                <a:latin typeface="+mj-lt"/>
                <a:cs typeface="Times New Roman" panose="02020603050405020304" pitchFamily="18" charset="0"/>
              </a:rPr>
              <a:t> </a:t>
            </a:r>
            <a:r>
              <a:rPr lang="el-GR" altLang="en-US" sz="2800" dirty="0" smtClean="0">
                <a:solidFill>
                  <a:srgbClr val="000000"/>
                </a:solidFill>
                <a:latin typeface="+mj-lt"/>
                <a:cs typeface="Times New Roman" panose="02020603050405020304" pitchFamily="18" charset="0"/>
              </a:rPr>
              <a:t>γενικεύουσα αποτέλεσμα έχει τη Συμμόρφωση: διευρύνει το πεδίο εφαρμογής του σχήματος,</a:t>
            </a:r>
            <a:endParaRPr lang="el-GR" altLang="en-US" sz="2800" dirty="0" smtClean="0">
              <a:solidFill>
                <a:srgbClr val="000000"/>
              </a:solidFill>
              <a:latin typeface="+mj-lt"/>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γ)</a:t>
            </a:r>
            <a:r>
              <a:rPr lang="el-GR" altLang="en-US" sz="2800" dirty="0" smtClean="0">
                <a:solidFill>
                  <a:srgbClr val="000000"/>
                </a:solidFill>
                <a:latin typeface="+mj-lt"/>
                <a:cs typeface="Times New Roman" panose="02020603050405020304" pitchFamily="18" charset="0"/>
              </a:rPr>
              <a:t> η αναγνωριστική αφομοίωση διακρίνει, τα αντικείμενα που μπορούν να αφομοιωθούν σε σχέση μ' ένα ορισμένο «σχήμα».</a:t>
            </a:r>
            <a:endParaRPr lang="en-AU" altLang="en-US" sz="2800" dirty="0" smtClean="0">
              <a:latin typeface="+mj-lt"/>
              <a:cs typeface="Times New Roman" panose="02020603050405020304" pitchFamily="18" charset="0"/>
            </a:endParaRPr>
          </a:p>
          <a:p>
            <a:pPr eaLnBrk="1" hangingPunct="1">
              <a:lnSpc>
                <a:spcPct val="90000"/>
              </a:lnSpc>
              <a:buFontTx/>
              <a:buNone/>
            </a:pPr>
            <a:endParaRPr lang="en-AU" altLang="en-US" sz="2800" dirty="0" smtClean="0">
              <a:latin typeface="+mj-lt"/>
            </a:endParaRPr>
          </a:p>
          <a:p>
            <a:pPr eaLnBrk="1" hangingPunct="1">
              <a:lnSpc>
                <a:spcPct val="90000"/>
              </a:lnSpc>
            </a:pPr>
            <a:endParaRPr lang="el-GR" altLang="en-US" sz="2800" dirty="0" smtClean="0">
              <a:latin typeface="+mj-lt"/>
            </a:endParaRPr>
          </a:p>
        </p:txBody>
      </p:sp>
    </p:spTree>
    <p:extLst>
      <p:ext uri="{BB962C8B-B14F-4D97-AF65-F5344CB8AC3E}">
        <p14:creationId xmlns:p14="http://schemas.microsoft.com/office/powerpoint/2010/main" val="90714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vert="horz" lIns="91440" tIns="45720" rIns="91440" bIns="45720" rtlCol="0" anchor="ctr">
            <a:normAutofit/>
          </a:bodyPr>
          <a:lstStyle/>
          <a:p>
            <a:r>
              <a:rPr lang="el-GR" altLang="en-US" dirty="0"/>
              <a:t>Η  βασική δραστηριότητα…</a:t>
            </a:r>
          </a:p>
        </p:txBody>
      </p:sp>
      <p:sp>
        <p:nvSpPr>
          <p:cNvPr id="19459" name="Rectangle 3"/>
          <p:cNvSpPr>
            <a:spLocks noGrp="1" noChangeArrowheads="1"/>
          </p:cNvSpPr>
          <p:nvPr>
            <p:ph idx="1"/>
          </p:nvPr>
        </p:nvSpPr>
        <p:spPr/>
        <p:txBody>
          <a:bodyPr>
            <a:normAutofit/>
          </a:bodyPr>
          <a:lstStyle/>
          <a:p>
            <a:pPr eaLnBrk="1" hangingPunct="1">
              <a:lnSpc>
                <a:spcPct val="90000"/>
              </a:lnSpc>
              <a:buFontTx/>
              <a:buNone/>
            </a:pPr>
            <a:r>
              <a:rPr lang="el-GR" altLang="en-US" sz="2800" dirty="0" smtClean="0">
                <a:solidFill>
                  <a:srgbClr val="000000"/>
                </a:solidFill>
                <a:latin typeface="+mj-lt"/>
                <a:cs typeface="Times New Roman" panose="02020603050405020304" pitchFamily="18" charset="0"/>
              </a:rPr>
              <a:t>ενός  σχήματος έγκειται: </a:t>
            </a:r>
            <a:endParaRPr lang="el-GR" altLang="en-US" sz="2800" dirty="0" smtClean="0">
              <a:solidFill>
                <a:srgbClr val="000000"/>
              </a:solidFill>
              <a:latin typeface="+mj-lt"/>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α</a:t>
            </a:r>
            <a:r>
              <a:rPr lang="el-GR" altLang="en-US" sz="2800" dirty="0" smtClean="0">
                <a:solidFill>
                  <a:srgbClr val="000000"/>
                </a:solidFill>
                <a:latin typeface="+mj-lt"/>
                <a:cs typeface="Times New Roman" panose="02020603050405020304" pitchFamily="18" charset="0"/>
              </a:rPr>
              <a:t>) στην επανάληψη  και  με   βάση αυτό το σχήμα,</a:t>
            </a:r>
            <a:endParaRPr lang="el-GR" altLang="en-US" sz="2800" dirty="0" smtClean="0">
              <a:solidFill>
                <a:srgbClr val="000000"/>
              </a:solidFill>
              <a:latin typeface="+mj-lt"/>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β</a:t>
            </a:r>
            <a:r>
              <a:rPr lang="el-GR" altLang="en-US" sz="2800" dirty="0" smtClean="0">
                <a:solidFill>
                  <a:srgbClr val="000000"/>
                </a:solidFill>
                <a:latin typeface="+mj-lt"/>
                <a:cs typeface="Times New Roman" panose="02020603050405020304" pitchFamily="18" charset="0"/>
              </a:rPr>
              <a:t>) στην γενίκευση  (γιατί πολυάριθμα αντικείμενα  μπορούν να ικανοποιήσουν την επαναληπτική διαδικασία),  </a:t>
            </a:r>
            <a:endParaRPr lang="el-GR" altLang="en-US" sz="2800" dirty="0" smtClean="0">
              <a:solidFill>
                <a:srgbClr val="000000"/>
              </a:solidFill>
              <a:latin typeface="+mj-lt"/>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γ)</a:t>
            </a:r>
            <a:r>
              <a:rPr lang="el-GR" altLang="en-US" sz="2800" dirty="0" smtClean="0">
                <a:solidFill>
                  <a:srgbClr val="000000"/>
                </a:solidFill>
                <a:latin typeface="+mj-lt"/>
              </a:rPr>
              <a:t> </a:t>
            </a:r>
            <a:r>
              <a:rPr lang="el-GR" altLang="en-US" sz="2800" dirty="0" smtClean="0">
                <a:solidFill>
                  <a:srgbClr val="000000"/>
                </a:solidFill>
                <a:latin typeface="+mj-lt"/>
                <a:cs typeface="Times New Roman" panose="02020603050405020304" pitchFamily="18" charset="0"/>
              </a:rPr>
              <a:t>στην διαφοροποίηση σαν αποτέλεσμα της  ποικιλίας των αντικειμένων. </a:t>
            </a:r>
            <a:r>
              <a:rPr lang="el-GR" altLang="en-US" sz="2800" dirty="0" smtClean="0">
                <a:solidFill>
                  <a:srgbClr val="000000"/>
                </a:solidFill>
                <a:latin typeface="+mj-lt"/>
              </a:rPr>
              <a:t>Τ</a:t>
            </a:r>
            <a:r>
              <a:rPr lang="el-GR" altLang="en-US" sz="2800" dirty="0" smtClean="0">
                <a:solidFill>
                  <a:srgbClr val="000000"/>
                </a:solidFill>
                <a:latin typeface="+mj-lt"/>
                <a:cs typeface="Times New Roman" panose="02020603050405020304" pitchFamily="18" charset="0"/>
              </a:rPr>
              <a:t>ο σχήμα ανταποκρίνεται διαφορετικά στα διάφορα αντικείμενα που αφομοιώνει. Η συνολική αυτή διαδικασία παράγει  ένα οργανωμένο σύνολο ή υποδομή.</a:t>
            </a:r>
            <a:endParaRPr lang="en-AU" altLang="en-US" sz="2800" dirty="0" smtClean="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61070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Βασικές θέσεις και θεμελιώδεις έννοιες στο έργο του </a:t>
            </a:r>
            <a:r>
              <a:rPr lang="en-US" dirty="0" smtClean="0"/>
              <a:t>Piaget</a:t>
            </a:r>
            <a:endParaRPr lang="el-GR"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201262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vert="horz" lIns="91440" tIns="45720" rIns="91440" bIns="45720" rtlCol="0" anchor="ctr">
            <a:normAutofit/>
          </a:bodyPr>
          <a:lstStyle/>
          <a:p>
            <a:r>
              <a:rPr lang="el-GR" altLang="en-US" dirty="0"/>
              <a:t>ΠΕΡΙΟΔΟΙ  </a:t>
            </a:r>
            <a:r>
              <a:rPr lang="el-GR" altLang="en-US" dirty="0" smtClean="0"/>
              <a:t>ΑΝΑΠΤΥΞΗΣ </a:t>
            </a:r>
            <a:endParaRPr lang="el-GR" altLang="en-US" dirty="0"/>
          </a:p>
        </p:txBody>
      </p:sp>
      <p:sp>
        <p:nvSpPr>
          <p:cNvPr id="20483" name="Rectangle 3"/>
          <p:cNvSpPr>
            <a:spLocks noGrp="1" noChangeArrowheads="1"/>
          </p:cNvSpPr>
          <p:nvPr>
            <p:ph idx="1"/>
          </p:nvPr>
        </p:nvSpPr>
        <p:spPr/>
        <p:txBody>
          <a:bodyPr/>
          <a:lstStyle/>
          <a:p>
            <a:pPr algn="just" eaLnBrk="1" hangingPunct="1"/>
            <a:endParaRPr lang="el-GR" altLang="en-US" sz="2800" dirty="0" smtClean="0">
              <a:solidFill>
                <a:srgbClr val="000000"/>
              </a:solidFill>
              <a:latin typeface="+mj-lt"/>
              <a:cs typeface="Times New Roman" panose="02020603050405020304" pitchFamily="18" charset="0"/>
            </a:endParaRPr>
          </a:p>
          <a:p>
            <a:pPr algn="just" eaLnBrk="1" hangingPunct="1"/>
            <a:r>
              <a:rPr lang="el-GR" altLang="en-US" sz="2800" dirty="0" smtClean="0">
                <a:solidFill>
                  <a:srgbClr val="000000"/>
                </a:solidFill>
                <a:latin typeface="+mj-lt"/>
                <a:cs typeface="Times New Roman" panose="02020603050405020304" pitchFamily="18" charset="0"/>
              </a:rPr>
              <a:t>ΑΣΘΗΣΙΟΚΙΝΗΤΙΚΗ Ο - 18 μηνών ή Ο - 2 ετών</a:t>
            </a:r>
            <a:endParaRPr lang="el-GR" altLang="en-US" sz="2800" dirty="0" smtClean="0">
              <a:solidFill>
                <a:srgbClr val="000000"/>
              </a:solidFill>
              <a:latin typeface="+mj-lt"/>
            </a:endParaRPr>
          </a:p>
          <a:p>
            <a:pPr algn="just" eaLnBrk="1" hangingPunct="1"/>
            <a:r>
              <a:rPr lang="el-GR" altLang="en-US" sz="2800" dirty="0" smtClean="0">
                <a:solidFill>
                  <a:srgbClr val="000000"/>
                </a:solidFill>
                <a:latin typeface="+mj-lt"/>
                <a:cs typeface="Times New Roman" panose="02020603050405020304" pitchFamily="18" charset="0"/>
              </a:rPr>
              <a:t>ΠΡΟΕΝΟΙΟΛΟΓΙΚΗ ΣΚΕΨΗ (2-4 ετών)</a:t>
            </a:r>
            <a:endParaRPr lang="el-GR" altLang="en-US" sz="2800" dirty="0" smtClean="0">
              <a:solidFill>
                <a:srgbClr val="000000"/>
              </a:solidFill>
              <a:latin typeface="+mj-lt"/>
            </a:endParaRPr>
          </a:p>
          <a:p>
            <a:pPr algn="just" eaLnBrk="1" hangingPunct="1"/>
            <a:r>
              <a:rPr lang="el-GR" altLang="en-US" sz="2800" dirty="0" smtClean="0">
                <a:solidFill>
                  <a:srgbClr val="000000"/>
                </a:solidFill>
                <a:latin typeface="+mj-lt"/>
                <a:cs typeface="Times New Roman" panose="02020603050405020304" pitchFamily="18" charset="0"/>
              </a:rPr>
              <a:t>ΑΥΘΟΡΜΗΤΗ ΣΚΕΨΗ (4ο - 7ο έτος)</a:t>
            </a:r>
            <a:endParaRPr lang="el-GR" altLang="en-US" sz="2800" dirty="0" smtClean="0">
              <a:solidFill>
                <a:srgbClr val="000000"/>
              </a:solidFill>
              <a:latin typeface="+mj-lt"/>
            </a:endParaRPr>
          </a:p>
          <a:p>
            <a:pPr algn="just" eaLnBrk="1" hangingPunct="1"/>
            <a:r>
              <a:rPr lang="el-GR" altLang="en-US" sz="2800" dirty="0" smtClean="0">
                <a:solidFill>
                  <a:srgbClr val="000000"/>
                </a:solidFill>
                <a:latin typeface="+mj-lt"/>
                <a:cs typeface="Times New Roman" panose="02020603050405020304" pitchFamily="18" charset="0"/>
              </a:rPr>
              <a:t>ΣΥΓΚΕΚΡΙΜΕΝΏΝ ΛΕΙΤΟΥΡΓΙΩΝ (8 - 11 ετών)</a:t>
            </a:r>
            <a:endParaRPr lang="el-GR" altLang="en-US" sz="2800" dirty="0" smtClean="0">
              <a:solidFill>
                <a:srgbClr val="000000"/>
              </a:solidFill>
              <a:latin typeface="+mj-lt"/>
            </a:endParaRPr>
          </a:p>
          <a:p>
            <a:pPr algn="just" eaLnBrk="1" hangingPunct="1"/>
            <a:r>
              <a:rPr lang="el-GR" altLang="en-US" sz="2800" dirty="0" smtClean="0">
                <a:solidFill>
                  <a:srgbClr val="000000"/>
                </a:solidFill>
                <a:latin typeface="+mj-lt"/>
                <a:cs typeface="Times New Roman" panose="02020603050405020304" pitchFamily="18" charset="0"/>
              </a:rPr>
              <a:t>ΜΟΡΦΟΠΟΙΗΜΕΝΩΝ ΛΕΙΤΟΥΡΓΙΩΝ (11ο - Ι5ο έτος )</a:t>
            </a:r>
            <a:endParaRPr lang="en-AU" altLang="en-US" sz="2800" dirty="0" smtClean="0">
              <a:solidFill>
                <a:srgbClr val="000000"/>
              </a:solidFill>
              <a:latin typeface="+mj-lt"/>
              <a:cs typeface="Times New Roman" panose="02020603050405020304" pitchFamily="18" charset="0"/>
            </a:endParaRPr>
          </a:p>
          <a:p>
            <a:pPr algn="just" eaLnBrk="1" hangingPunct="1"/>
            <a:endParaRPr lang="en-AU" altLang="en-US" sz="2800" b="1" dirty="0" smtClean="0">
              <a:solidFill>
                <a:srgbClr val="000000"/>
              </a:solidFill>
              <a:latin typeface="+mj-lt"/>
            </a:endParaRPr>
          </a:p>
          <a:p>
            <a:pPr algn="just" eaLnBrk="1" hangingPunct="1"/>
            <a:endParaRPr lang="en-AU" altLang="en-US" sz="2800" b="1" dirty="0" smtClean="0">
              <a:solidFill>
                <a:srgbClr val="000000"/>
              </a:solidFill>
              <a:latin typeface="+mj-lt"/>
            </a:endParaRPr>
          </a:p>
          <a:p>
            <a:pPr algn="just" eaLnBrk="1" hangingPunct="1"/>
            <a:endParaRPr lang="el-GR" altLang="en-US" sz="2800" b="1" dirty="0" smtClean="0">
              <a:solidFill>
                <a:srgbClr val="000000"/>
              </a:solidFill>
              <a:latin typeface="+mj-lt"/>
            </a:endParaRPr>
          </a:p>
          <a:p>
            <a:pPr algn="just" eaLnBrk="1" hangingPunct="1"/>
            <a:endParaRPr lang="en-AU" altLang="en-US" sz="2800" b="1" dirty="0" smtClean="0">
              <a:solidFill>
                <a:srgbClr val="000000"/>
              </a:solidFill>
              <a:latin typeface="+mj-lt"/>
            </a:endParaRPr>
          </a:p>
        </p:txBody>
      </p:sp>
    </p:spTree>
    <p:extLst>
      <p:ext uri="{BB962C8B-B14F-4D97-AF65-F5344CB8AC3E}">
        <p14:creationId xmlns:p14="http://schemas.microsoft.com/office/powerpoint/2010/main" val="215599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vert="horz" lIns="91440" tIns="45720" rIns="91440" bIns="45720" rtlCol="0" anchor="ctr">
            <a:normAutofit/>
          </a:bodyPr>
          <a:lstStyle/>
          <a:p>
            <a:r>
              <a:rPr lang="el-GR" altLang="en-US" dirty="0" smtClean="0"/>
              <a:t>ΑΣΘΗΣΙΟΚΙΝΗΤΙΚΗ</a:t>
            </a:r>
            <a:endParaRPr lang="el-GR" altLang="en-US" dirty="0"/>
          </a:p>
        </p:txBody>
      </p:sp>
      <p:sp>
        <p:nvSpPr>
          <p:cNvPr id="21507" name="Rectangle 3"/>
          <p:cNvSpPr>
            <a:spLocks noGrp="1" noChangeArrowheads="1"/>
          </p:cNvSpPr>
          <p:nvPr>
            <p:ph idx="1"/>
          </p:nvPr>
        </p:nvSpPr>
        <p:spPr/>
        <p:txBody>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Στάδιο της Λειτουργικής άσκησης των Αντανακλαστικών (Γέννηση - Ι μήνα).</a:t>
            </a:r>
            <a:endParaRPr lang="en-AU" altLang="en-US" sz="2800" dirty="0" smtClean="0">
              <a:latin typeface="+mj-lt"/>
              <a:cs typeface="Times New Roman" panose="02020603050405020304" pitchFamily="18" charset="0"/>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Στάδιο των Πρωτογενών </a:t>
            </a:r>
            <a:r>
              <a:rPr lang="el-GR" altLang="en-US" sz="2800" dirty="0" err="1" smtClean="0">
                <a:solidFill>
                  <a:srgbClr val="000000"/>
                </a:solidFill>
                <a:latin typeface="+mj-lt"/>
                <a:cs typeface="Times New Roman" panose="02020603050405020304" pitchFamily="18" charset="0"/>
              </a:rPr>
              <a:t>ανακυκλωτικών</a:t>
            </a:r>
            <a:r>
              <a:rPr lang="el-GR" altLang="en-US" sz="2800" dirty="0" smtClean="0">
                <a:solidFill>
                  <a:srgbClr val="000000"/>
                </a:solidFill>
                <a:latin typeface="+mj-lt"/>
                <a:cs typeface="Times New Roman" panose="02020603050405020304" pitchFamily="18" charset="0"/>
              </a:rPr>
              <a:t> αντιδράσεων (2 - 4 μηνών). Πρωτογενείς λέγονται οι αντιδράσεις  οι οποίες αναφέρονται στην προοδευτική ανακάλυψη και χρησιμοποίηση του ίδιου του σώματος  (π.χ.  θηλασμός δακτύλου ) β)  σχετίζονται με το υποκείμενο, </a:t>
            </a:r>
            <a:r>
              <a:rPr lang="el-GR" altLang="en-US" sz="2800" b="1" dirty="0" smtClean="0">
                <a:solidFill>
                  <a:srgbClr val="000000"/>
                </a:solidFill>
                <a:latin typeface="+mj-lt"/>
                <a:cs typeface="Times New Roman" panose="02020603050405020304" pitchFamily="18" charset="0"/>
              </a:rPr>
              <a:t>γ</a:t>
            </a:r>
            <a:r>
              <a:rPr lang="el-GR" altLang="en-US" sz="2800" dirty="0" smtClean="0">
                <a:solidFill>
                  <a:srgbClr val="000000"/>
                </a:solidFill>
                <a:latin typeface="+mj-lt"/>
                <a:cs typeface="Times New Roman" panose="02020603050405020304" pitchFamily="18" charset="0"/>
              </a:rPr>
              <a:t>) η επανάληψη τους αποτελεί αυτοσκοπό.</a:t>
            </a:r>
            <a:endParaRPr lang="el-GR" altLang="en-US" sz="2800" dirty="0" smtClean="0">
              <a:solidFill>
                <a:srgbClr val="000000"/>
              </a:solidFill>
              <a:latin typeface="+mj-lt"/>
            </a:endParaRPr>
          </a:p>
          <a:p>
            <a:pPr eaLnBrk="1" hangingPunct="1">
              <a:lnSpc>
                <a:spcPct val="90000"/>
              </a:lnSpc>
            </a:pPr>
            <a:endParaRPr lang="en-AU" altLang="en-US" sz="2800" dirty="0" smtClean="0">
              <a:latin typeface="+mj-lt"/>
            </a:endParaRPr>
          </a:p>
          <a:p>
            <a:pPr eaLnBrk="1" hangingPunct="1">
              <a:lnSpc>
                <a:spcPct val="90000"/>
              </a:lnSpc>
            </a:pPr>
            <a:endParaRPr lang="el-GR" altLang="en-US" sz="2800" dirty="0" smtClean="0">
              <a:latin typeface="+mj-lt"/>
            </a:endParaRPr>
          </a:p>
        </p:txBody>
      </p:sp>
    </p:spTree>
    <p:extLst>
      <p:ext uri="{BB962C8B-B14F-4D97-AF65-F5344CB8AC3E}">
        <p14:creationId xmlns:p14="http://schemas.microsoft.com/office/powerpoint/2010/main" val="2583657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vert="horz" lIns="91440" tIns="45720" rIns="91440" bIns="45720" rtlCol="0" anchor="ctr">
            <a:normAutofit/>
          </a:bodyPr>
          <a:lstStyle/>
          <a:p>
            <a:r>
              <a:rPr lang="el-GR" altLang="en-US" dirty="0" smtClean="0"/>
              <a:t>ΑΣΘΗΣΙΟΚΙΝΗΤΙΚΗ</a:t>
            </a:r>
            <a:r>
              <a:rPr lang="en-US" altLang="en-US" dirty="0" smtClean="0"/>
              <a:t>,</a:t>
            </a:r>
            <a:r>
              <a:rPr lang="el-GR" altLang="en-US" dirty="0" smtClean="0"/>
              <a:t> 2</a:t>
            </a:r>
            <a:endParaRPr lang="el-GR" altLang="en-US" dirty="0"/>
          </a:p>
        </p:txBody>
      </p:sp>
      <p:sp>
        <p:nvSpPr>
          <p:cNvPr id="22531" name="Rectangle 3"/>
          <p:cNvSpPr>
            <a:spLocks noGrp="1" noChangeArrowheads="1"/>
          </p:cNvSpPr>
          <p:nvPr>
            <p:ph idx="1"/>
          </p:nvPr>
        </p:nvSpPr>
        <p:spPr/>
        <p:txBody>
          <a:bodyPr>
            <a:normAutofit lnSpcReduction="10000"/>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Στάδιο των δευτερογενών </a:t>
            </a:r>
            <a:r>
              <a:rPr lang="el-GR" altLang="en-US" sz="2800" dirty="0" err="1" smtClean="0">
                <a:solidFill>
                  <a:srgbClr val="000000"/>
                </a:solidFill>
                <a:latin typeface="+mj-lt"/>
                <a:cs typeface="Times New Roman" panose="02020603050405020304" pitchFamily="18" charset="0"/>
              </a:rPr>
              <a:t>ανακυκλωτικών</a:t>
            </a:r>
            <a:r>
              <a:rPr lang="el-GR" altLang="en-US" sz="2800" dirty="0" smtClean="0">
                <a:solidFill>
                  <a:srgbClr val="000000"/>
                </a:solidFill>
                <a:latin typeface="+mj-lt"/>
                <a:cs typeface="Times New Roman" panose="02020603050405020304" pitchFamily="18" charset="0"/>
              </a:rPr>
              <a:t> αντιδράσεων (4 -9 μήνες).</a:t>
            </a:r>
            <a:endParaRPr lang="en-AU" altLang="en-US" sz="2800" dirty="0" smtClean="0">
              <a:latin typeface="+mj-lt"/>
              <a:cs typeface="Times New Roman" panose="02020603050405020304" pitchFamily="18" charset="0"/>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Ενώ πριν οι  κινήσεις του σχετίζονται με το σώμα του τώρα οι  κυκλικές αντιδράσεις  έχουν σχέση με αντικείμενα του εξωτερικού κόσμου.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Στάδιο συνδυασμού των δευτερογενών "σχημάτων"  (8 - </a:t>
            </a:r>
            <a:r>
              <a:rPr lang="en-US" altLang="en-US" sz="2800" dirty="0" smtClean="0">
                <a:solidFill>
                  <a:srgbClr val="000000"/>
                </a:solidFill>
                <a:latin typeface="+mj-lt"/>
                <a:cs typeface="Times New Roman" panose="02020603050405020304" pitchFamily="18" charset="0"/>
              </a:rPr>
              <a:t>II</a:t>
            </a:r>
            <a:r>
              <a:rPr lang="el-GR" altLang="en-US" sz="2800" dirty="0" smtClean="0">
                <a:solidFill>
                  <a:srgbClr val="000000"/>
                </a:solidFill>
                <a:latin typeface="+mj-lt"/>
                <a:cs typeface="Times New Roman" panose="02020603050405020304" pitchFamily="18" charset="0"/>
              </a:rPr>
              <a:t> μηνών).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Στάδιο των τριτογενών </a:t>
            </a:r>
            <a:r>
              <a:rPr lang="el-GR" altLang="en-US" sz="2800" dirty="0" err="1" smtClean="0">
                <a:solidFill>
                  <a:srgbClr val="000000"/>
                </a:solidFill>
                <a:latin typeface="+mj-lt"/>
                <a:cs typeface="Times New Roman" panose="02020603050405020304" pitchFamily="18" charset="0"/>
              </a:rPr>
              <a:t>ανακυκλωτικών</a:t>
            </a:r>
            <a:r>
              <a:rPr lang="el-GR" altLang="en-US" sz="2800" dirty="0" smtClean="0">
                <a:solidFill>
                  <a:srgbClr val="000000"/>
                </a:solidFill>
                <a:latin typeface="+mj-lt"/>
                <a:cs typeface="Times New Roman" panose="02020603050405020304" pitchFamily="18" charset="0"/>
              </a:rPr>
              <a:t> αντιδράσεων (Ι2ο - Ι8ο μήνα). Κατά τις τριτογενείς κυκλικές αντιδράσεις  έχουμε την απαρχή του συσχετισμού των αντικειμένων του εξωτερικού κόσμου. </a:t>
            </a:r>
          </a:p>
        </p:txBody>
      </p:sp>
    </p:spTree>
    <p:extLst>
      <p:ext uri="{BB962C8B-B14F-4D97-AF65-F5344CB8AC3E}">
        <p14:creationId xmlns:p14="http://schemas.microsoft.com/office/powerpoint/2010/main" val="308826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vert="horz" lIns="91440" tIns="45720" rIns="91440" bIns="45720" rtlCol="0" anchor="ctr">
            <a:normAutofit/>
          </a:bodyPr>
          <a:lstStyle/>
          <a:p>
            <a:r>
              <a:rPr lang="el-GR" altLang="en-US" dirty="0"/>
              <a:t>ΠΡΟΕΝΟΙΟΛΟΓΙΚΗ </a:t>
            </a:r>
            <a:r>
              <a:rPr lang="el-GR" altLang="en-US" dirty="0" smtClean="0"/>
              <a:t>ΣΚΕΨΗ</a:t>
            </a:r>
            <a:endParaRPr lang="el-GR" altLang="en-US" dirty="0"/>
          </a:p>
        </p:txBody>
      </p:sp>
      <p:sp>
        <p:nvSpPr>
          <p:cNvPr id="23555" name="Rectangle 3"/>
          <p:cNvSpPr>
            <a:spLocks noGrp="1" noChangeArrowheads="1"/>
          </p:cNvSpPr>
          <p:nvPr>
            <p:ph idx="1"/>
          </p:nvPr>
        </p:nvSpPr>
        <p:spPr/>
        <p:txBody>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Τα χαρακτηριστικά γνωρίσματα της σκέψης είναι: </a:t>
            </a:r>
            <a:endParaRPr lang="en-AU" altLang="en-US" sz="2800" dirty="0" smtClean="0">
              <a:latin typeface="+mj-lt"/>
              <a:cs typeface="Times New Roman" panose="02020603050405020304" pitchFamily="18" charset="0"/>
            </a:endParaRPr>
          </a:p>
          <a:p>
            <a:pPr marL="400050" lvl="1" indent="0">
              <a:lnSpc>
                <a:spcPct val="90000"/>
              </a:lnSpc>
              <a:buNone/>
            </a:pPr>
            <a:r>
              <a:rPr lang="el-GR" altLang="en-US" dirty="0" smtClean="0">
                <a:solidFill>
                  <a:srgbClr val="000000"/>
                </a:solidFill>
                <a:latin typeface="+mj-lt"/>
                <a:cs typeface="Times New Roman" panose="02020603050405020304" pitchFamily="18" charset="0"/>
              </a:rPr>
              <a:t>α) Η διανόηση στηρίζεται σε ατελείς έννοιες, τις </a:t>
            </a:r>
            <a:r>
              <a:rPr lang="el-GR" altLang="en-US" dirty="0" err="1" smtClean="0">
                <a:solidFill>
                  <a:srgbClr val="000000"/>
                </a:solidFill>
                <a:latin typeface="+mj-lt"/>
                <a:cs typeface="Times New Roman" panose="02020603050405020304" pitchFamily="18" charset="0"/>
              </a:rPr>
              <a:t>προέννοιες</a:t>
            </a:r>
            <a:r>
              <a:rPr lang="el-GR" altLang="en-US" dirty="0" smtClean="0">
                <a:solidFill>
                  <a:srgbClr val="000000"/>
                </a:solidFill>
                <a:latin typeface="+mj-lt"/>
                <a:cs typeface="Times New Roman" panose="02020603050405020304" pitchFamily="18" charset="0"/>
              </a:rPr>
              <a:t>.</a:t>
            </a:r>
            <a:endParaRPr lang="en-AU" altLang="en-US" dirty="0" smtClean="0">
              <a:latin typeface="+mj-lt"/>
              <a:cs typeface="Times New Roman" panose="02020603050405020304" pitchFamily="18" charset="0"/>
            </a:endParaRPr>
          </a:p>
          <a:p>
            <a:pPr marL="400050" lvl="1" indent="0">
              <a:lnSpc>
                <a:spcPct val="90000"/>
              </a:lnSpc>
              <a:buNone/>
            </a:pPr>
            <a:r>
              <a:rPr lang="el-GR" altLang="en-US" dirty="0" smtClean="0">
                <a:solidFill>
                  <a:srgbClr val="000000"/>
                </a:solidFill>
                <a:latin typeface="+mj-lt"/>
                <a:cs typeface="Times New Roman" panose="02020603050405020304" pitchFamily="18" charset="0"/>
              </a:rPr>
              <a:t>β) Οι έννοιες αυτής της περιόδου έχουν μια γενικότητα π.χ. όλοι οι άντρες αποκαλούνται "μπαμπά".</a:t>
            </a:r>
            <a:endParaRPr lang="en-AU" altLang="en-US" dirty="0" smtClean="0">
              <a:latin typeface="+mj-lt"/>
              <a:cs typeface="Times New Roman" panose="02020603050405020304" pitchFamily="18" charset="0"/>
            </a:endParaRPr>
          </a:p>
          <a:p>
            <a:pPr marL="400050" lvl="1" indent="0">
              <a:lnSpc>
                <a:spcPct val="90000"/>
              </a:lnSpc>
              <a:buNone/>
            </a:pPr>
            <a:r>
              <a:rPr lang="el-GR" altLang="en-US" b="1" dirty="0" smtClean="0">
                <a:solidFill>
                  <a:srgbClr val="000000"/>
                </a:solidFill>
                <a:latin typeface="+mj-lt"/>
                <a:cs typeface="Times New Roman" panose="02020603050405020304" pitchFamily="18" charset="0"/>
              </a:rPr>
              <a:t>γ</a:t>
            </a:r>
            <a:r>
              <a:rPr lang="el-GR" altLang="en-US" dirty="0" smtClean="0">
                <a:solidFill>
                  <a:srgbClr val="000000"/>
                </a:solidFill>
                <a:latin typeface="+mj-lt"/>
                <a:cs typeface="Times New Roman" panose="02020603050405020304" pitchFamily="18" charset="0"/>
              </a:rPr>
              <a:t>) Το παιδί δεν μπορεί να εντάξει τα αντικείμενα σε λογικές κατηγορίες</a:t>
            </a:r>
            <a:r>
              <a:rPr lang="el-GR" altLang="en-US" sz="2400" dirty="0" smtClean="0">
                <a:solidFill>
                  <a:srgbClr val="000000"/>
                </a:solidFill>
                <a:latin typeface="+mj-lt"/>
                <a:cs typeface="Times New Roman" panose="02020603050405020304" pitchFamily="18" charset="0"/>
              </a:rPr>
              <a:t>.</a:t>
            </a:r>
            <a:endParaRPr lang="en-AU" altLang="en-US" sz="2400" dirty="0" smtClean="0">
              <a:latin typeface="+mj-lt"/>
              <a:cs typeface="Times New Roman" panose="02020603050405020304" pitchFamily="18" charset="0"/>
            </a:endParaRPr>
          </a:p>
          <a:p>
            <a:pPr eaLnBrk="1" hangingPunct="1">
              <a:lnSpc>
                <a:spcPct val="90000"/>
              </a:lnSpc>
            </a:pPr>
            <a:endParaRPr lang="el-GR" altLang="en-US" sz="2800" dirty="0" smtClean="0">
              <a:latin typeface="+mj-lt"/>
            </a:endParaRPr>
          </a:p>
        </p:txBody>
      </p:sp>
    </p:spTree>
    <p:extLst>
      <p:ext uri="{BB962C8B-B14F-4D97-AF65-F5344CB8AC3E}">
        <p14:creationId xmlns:p14="http://schemas.microsoft.com/office/powerpoint/2010/main" val="106180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1440" tIns="45720" rIns="91440" bIns="45720" rtlCol="0" anchor="ctr">
            <a:normAutofit/>
          </a:bodyPr>
          <a:lstStyle/>
          <a:p>
            <a:r>
              <a:rPr lang="el-GR" altLang="en-US" dirty="0"/>
              <a:t>ΠΡΟΕΝΟΙΟΛΟΓΙΚΗ </a:t>
            </a:r>
            <a:r>
              <a:rPr lang="el-GR" altLang="en-US" dirty="0" smtClean="0"/>
              <a:t>ΣΚΕΨΗ</a:t>
            </a:r>
            <a:r>
              <a:rPr lang="en-US" altLang="en-US" dirty="0" smtClean="0"/>
              <a:t>,</a:t>
            </a:r>
            <a:r>
              <a:rPr lang="el-GR" altLang="en-US" dirty="0" smtClean="0"/>
              <a:t> </a:t>
            </a:r>
            <a:r>
              <a:rPr lang="el-GR" altLang="en-US" dirty="0"/>
              <a:t>2</a:t>
            </a:r>
          </a:p>
        </p:txBody>
      </p:sp>
      <p:sp>
        <p:nvSpPr>
          <p:cNvPr id="24579" name="Rectangle 3"/>
          <p:cNvSpPr>
            <a:spLocks noGrp="1" noChangeArrowheads="1"/>
          </p:cNvSpPr>
          <p:nvPr>
            <p:ph idx="1"/>
          </p:nvPr>
        </p:nvSpPr>
        <p:spPr/>
        <p:txBody>
          <a:bodyPr/>
          <a:lstStyle/>
          <a:p>
            <a:pPr marL="400050" lvl="1" indent="0">
              <a:lnSpc>
                <a:spcPct val="90000"/>
              </a:lnSpc>
              <a:buNone/>
            </a:pPr>
            <a:r>
              <a:rPr lang="el-GR" altLang="en-US" sz="2400" dirty="0" smtClean="0">
                <a:solidFill>
                  <a:srgbClr val="000000"/>
                </a:solidFill>
                <a:latin typeface="+mj-lt"/>
                <a:cs typeface="Times New Roman" panose="02020603050405020304" pitchFamily="18" charset="0"/>
              </a:rPr>
              <a:t>δ) </a:t>
            </a:r>
            <a:r>
              <a:rPr lang="el-GR" altLang="en-US" dirty="0" smtClean="0">
                <a:solidFill>
                  <a:srgbClr val="000000"/>
                </a:solidFill>
                <a:latin typeface="+mj-lt"/>
                <a:cs typeface="Times New Roman" panose="02020603050405020304" pitchFamily="18" charset="0"/>
              </a:rPr>
              <a:t>Οι συλλογισμοί είναι αναλογικοί, μεταγωγικοί (αυθαίρετη σύνδεση του μερικού με το μερικό ).</a:t>
            </a:r>
            <a:endParaRPr lang="en-AU" altLang="en-US" dirty="0" smtClean="0">
              <a:latin typeface="+mj-lt"/>
              <a:cs typeface="Times New Roman" panose="02020603050405020304" pitchFamily="18" charset="0"/>
            </a:endParaRPr>
          </a:p>
          <a:p>
            <a:pPr marL="400050" lvl="1" indent="0">
              <a:lnSpc>
                <a:spcPct val="90000"/>
              </a:lnSpc>
              <a:buNone/>
            </a:pPr>
            <a:r>
              <a:rPr lang="el-GR" altLang="en-US" dirty="0" smtClean="0">
                <a:solidFill>
                  <a:srgbClr val="000000"/>
                </a:solidFill>
                <a:latin typeface="+mj-lt"/>
                <a:cs typeface="Times New Roman" panose="02020603050405020304" pitchFamily="18" charset="0"/>
              </a:rPr>
              <a:t>ε) Η σκέψη είναι Εμπειρική και δεν έχει αντιστρεψιμότητα.</a:t>
            </a:r>
            <a:endParaRPr lang="en-AU" altLang="en-US" dirty="0" smtClean="0">
              <a:latin typeface="+mj-lt"/>
              <a:cs typeface="Times New Roman" panose="02020603050405020304" pitchFamily="18" charset="0"/>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Επίσης χαρακτηριστικό αυτής της περιόδου είναι η ανάπτυξη του εγωκεντρισμού.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Το παιδί δίνει ζωή στα άψυχα (ανθρωπομορφισμός) και δύναμη στα αντικείμενα (ανιμισμός). </a:t>
            </a:r>
          </a:p>
        </p:txBody>
      </p:sp>
    </p:spTree>
    <p:extLst>
      <p:ext uri="{BB962C8B-B14F-4D97-AF65-F5344CB8AC3E}">
        <p14:creationId xmlns:p14="http://schemas.microsoft.com/office/powerpoint/2010/main" val="1786880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vert="horz" lIns="91440" tIns="45720" rIns="91440" bIns="45720" rtlCol="0" anchor="ctr">
            <a:normAutofit/>
          </a:bodyPr>
          <a:lstStyle/>
          <a:p>
            <a:r>
              <a:rPr lang="el-GR" altLang="en-US" dirty="0"/>
              <a:t>ΜΙΜΗΣΗ</a:t>
            </a:r>
          </a:p>
        </p:txBody>
      </p:sp>
      <p:sp>
        <p:nvSpPr>
          <p:cNvPr id="25603" name="Rectangle 3"/>
          <p:cNvSpPr>
            <a:spLocks noGrp="1" noChangeArrowheads="1"/>
          </p:cNvSpPr>
          <p:nvPr>
            <p:ph idx="1"/>
          </p:nvPr>
        </p:nvSpPr>
        <p:spPr/>
        <p:txBody>
          <a:bodyPr>
            <a:normAutofit/>
          </a:bodyPr>
          <a:lstStyle/>
          <a:p>
            <a:pPr eaLnBrk="1" hangingPunct="1"/>
            <a:r>
              <a:rPr lang="el-GR" altLang="en-US" dirty="0" smtClean="0">
                <a:solidFill>
                  <a:srgbClr val="000000"/>
                </a:solidFill>
                <a:latin typeface="+mj-lt"/>
                <a:cs typeface="Times New Roman" panose="02020603050405020304" pitchFamily="18" charset="0"/>
              </a:rPr>
              <a:t>Στο τέλος της </a:t>
            </a:r>
            <a:r>
              <a:rPr lang="el-GR" altLang="en-US" dirty="0" err="1" smtClean="0">
                <a:solidFill>
                  <a:srgbClr val="000000"/>
                </a:solidFill>
                <a:latin typeface="+mj-lt"/>
                <a:cs typeface="Times New Roman" panose="02020603050405020304" pitchFamily="18" charset="0"/>
              </a:rPr>
              <a:t>αισθησιοκινητικής</a:t>
            </a:r>
            <a:r>
              <a:rPr lang="el-GR" altLang="en-US" dirty="0" smtClean="0">
                <a:solidFill>
                  <a:srgbClr val="000000"/>
                </a:solidFill>
                <a:latin typeface="+mj-lt"/>
                <a:cs typeface="Times New Roman" panose="02020603050405020304" pitchFamily="18" charset="0"/>
              </a:rPr>
              <a:t>  περιόδου το παιδί μπορεί να αναδημιουργήσει τις  μιμήσεις  που προήλθαν από τα εξωτερικά δεδομένα και  να παραγάγει μια νοητική εικόνα (ανεσταλμένη μίμηση). </a:t>
            </a:r>
            <a:endParaRPr lang="el-GR" altLang="en-US" dirty="0" smtClean="0">
              <a:solidFill>
                <a:srgbClr val="000000"/>
              </a:solidFill>
              <a:latin typeface="+mj-lt"/>
            </a:endParaRPr>
          </a:p>
          <a:p>
            <a:pPr eaLnBrk="1" hangingPunct="1"/>
            <a:r>
              <a:rPr lang="el-GR" altLang="en-US" dirty="0" smtClean="0">
                <a:solidFill>
                  <a:srgbClr val="000000"/>
                </a:solidFill>
                <a:latin typeface="+mj-lt"/>
                <a:cs typeface="Times New Roman" panose="02020603050405020304" pitchFamily="18" charset="0"/>
              </a:rPr>
              <a:t>Οι  νοητικές εικόνες είναι τα σύμβολα που επιτρέπουν την παραπέρα ανάπτυξη της σκέψης.</a:t>
            </a:r>
            <a:endParaRPr lang="en-AU" altLang="en-US" dirty="0" smtClean="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281359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vert="horz" lIns="91440" tIns="45720" rIns="91440" bIns="45720" rtlCol="0" anchor="ctr">
            <a:normAutofit/>
          </a:bodyPr>
          <a:lstStyle/>
          <a:p>
            <a:r>
              <a:rPr lang="el-GR" altLang="en-US" dirty="0"/>
              <a:t>ΙΧΝΟΓΡΑΦΗΜΑ</a:t>
            </a:r>
          </a:p>
        </p:txBody>
      </p:sp>
      <p:sp>
        <p:nvSpPr>
          <p:cNvPr id="26627" name="Rectangle 3"/>
          <p:cNvSpPr>
            <a:spLocks noGrp="1" noChangeArrowheads="1"/>
          </p:cNvSpPr>
          <p:nvPr>
            <p:ph idx="1"/>
          </p:nvPr>
        </p:nvSpPr>
        <p:spPr/>
        <p:txBody>
          <a:bodyPr>
            <a:normAutofit/>
          </a:bodyPr>
          <a:lstStyle/>
          <a:p>
            <a:pPr eaLnBrk="1" hangingPunct="1"/>
            <a:r>
              <a:rPr lang="el-GR" altLang="en-US" dirty="0" smtClean="0">
                <a:solidFill>
                  <a:srgbClr val="000000"/>
                </a:solidFill>
                <a:latin typeface="+mj-lt"/>
                <a:cs typeface="Times New Roman" panose="02020603050405020304" pitchFamily="18" charset="0"/>
              </a:rPr>
              <a:t>Σ’ αυτήν την ηλικία είναι  ένα είδος   συμβολικού παιγνιδιού. </a:t>
            </a:r>
            <a:endParaRPr lang="el-GR" altLang="en-US" dirty="0" smtClean="0">
              <a:solidFill>
                <a:srgbClr val="000000"/>
              </a:solidFill>
              <a:latin typeface="+mj-lt"/>
            </a:endParaRPr>
          </a:p>
          <a:p>
            <a:pPr eaLnBrk="1" hangingPunct="1"/>
            <a:r>
              <a:rPr lang="el-GR" altLang="en-US" dirty="0" smtClean="0">
                <a:solidFill>
                  <a:srgbClr val="000000"/>
                </a:solidFill>
                <a:latin typeface="+mj-lt"/>
                <a:cs typeface="Times New Roman" panose="02020603050405020304" pitchFamily="18" charset="0"/>
              </a:rPr>
              <a:t>Ύστερα από το μουντζούρωμα και τον τυχαίο ρεαλισμό (</a:t>
            </a:r>
            <a:r>
              <a:rPr lang="en-US" altLang="en-US" dirty="0" smtClean="0">
                <a:solidFill>
                  <a:srgbClr val="000000"/>
                </a:solidFill>
                <a:latin typeface="+mj-lt"/>
                <a:cs typeface="Times New Roman" panose="02020603050405020304" pitchFamily="18" charset="0"/>
              </a:rPr>
              <a:t>0</a:t>
            </a:r>
            <a:r>
              <a:rPr lang="el-GR" altLang="en-US" dirty="0" smtClean="0">
                <a:solidFill>
                  <a:srgbClr val="000000"/>
                </a:solidFill>
                <a:latin typeface="+mj-lt"/>
                <a:cs typeface="Times New Roman" panose="02020603050405020304" pitchFamily="18" charset="0"/>
              </a:rPr>
              <a:t>-2ετών) ερχόμαστε στον "διανοητικό ρεαλισμό" όπου το παιδί ιχνογραφεί τα αντικείμενα όπως τα σκέπτεται και όχι  όπως τα βλέπει.</a:t>
            </a:r>
            <a:endParaRPr lang="en-AU" altLang="en-US" dirty="0" smtClean="0">
              <a:latin typeface="+mj-lt"/>
              <a:cs typeface="Times New Roman" panose="02020603050405020304" pitchFamily="18" charset="0"/>
            </a:endParaRPr>
          </a:p>
          <a:p>
            <a:pPr eaLnBrk="1" hangingPunct="1"/>
            <a:endParaRPr lang="el-GR" altLang="en-US" dirty="0" smtClean="0">
              <a:latin typeface="+mj-lt"/>
            </a:endParaRPr>
          </a:p>
        </p:txBody>
      </p:sp>
    </p:spTree>
    <p:extLst>
      <p:ext uri="{BB962C8B-B14F-4D97-AF65-F5344CB8AC3E}">
        <p14:creationId xmlns:p14="http://schemas.microsoft.com/office/powerpoint/2010/main" val="4176213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vert="horz" lIns="91440" tIns="45720" rIns="91440" bIns="45720" rtlCol="0" anchor="ctr">
            <a:normAutofit/>
          </a:bodyPr>
          <a:lstStyle/>
          <a:p>
            <a:r>
              <a:rPr lang="el-GR" altLang="en-US" dirty="0"/>
              <a:t>ΓΛΩΣΣΑ</a:t>
            </a:r>
          </a:p>
        </p:txBody>
      </p:sp>
      <p:sp>
        <p:nvSpPr>
          <p:cNvPr id="27651" name="Rectangle 3"/>
          <p:cNvSpPr>
            <a:spLocks noGrp="1" noChangeArrowheads="1"/>
          </p:cNvSpPr>
          <p:nvPr>
            <p:ph idx="1"/>
          </p:nvPr>
        </p:nvSpPr>
        <p:spPr/>
        <p:txBody>
          <a:bodyPr>
            <a:normAutofit/>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Από το 2ο έτος το βρέφος συνδυάζει  προτάσεις υπό μορφή "τηλεγραφικού λόγου". Σιγά - σιγά εμπλουτίζεται  και  γίνεται εγωκεντρικός. Η γλώσσα δεν είναι απαραίτητη προϋπόθεση για την διανόηση.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Η λέξη χρησιμοποιείται </a:t>
            </a:r>
            <a:r>
              <a:rPr lang="el-GR" altLang="en-US" sz="2800" dirty="0" err="1" smtClean="0">
                <a:solidFill>
                  <a:srgbClr val="000000"/>
                </a:solidFill>
                <a:latin typeface="+mj-lt"/>
                <a:cs typeface="Times New Roman" panose="02020603050405020304" pitchFamily="18" charset="0"/>
              </a:rPr>
              <a:t>επιγενώς</a:t>
            </a:r>
            <a:r>
              <a:rPr lang="el-GR" altLang="en-US" sz="2800" dirty="0" smtClean="0">
                <a:solidFill>
                  <a:srgbClr val="000000"/>
                </a:solidFill>
                <a:latin typeface="+mj-lt"/>
                <a:cs typeface="Times New Roman" panose="02020603050405020304" pitchFamily="18" charset="0"/>
              </a:rPr>
              <a:t> για να εκφράσει εννοιολογικά σχήματα στο σχηματισμό των οποίων δεν είναι απαραίτητη.  Η χρήση της γλώσσας συμβάλλει στην ανάπτυξη της συμβολικής σκέψης. Η γλώσσα είναι ένα πλούσιο και  οργανωμένο σύστημα σύμβολων.</a:t>
            </a:r>
            <a:endParaRPr lang="en-AU" altLang="en-US" sz="2800" dirty="0" smtClean="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2922227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vert="horz" lIns="91440" tIns="45720" rIns="91440" bIns="45720" rtlCol="0" anchor="ctr">
            <a:normAutofit/>
          </a:bodyPr>
          <a:lstStyle/>
          <a:p>
            <a:r>
              <a:rPr lang="el-GR" altLang="en-US" dirty="0"/>
              <a:t>ΠΑΙΓΝΙΔΙ</a:t>
            </a:r>
          </a:p>
        </p:txBody>
      </p:sp>
      <p:sp>
        <p:nvSpPr>
          <p:cNvPr id="28675" name="Rectangle 3"/>
          <p:cNvSpPr>
            <a:spLocks noGrp="1" noChangeArrowheads="1"/>
          </p:cNvSpPr>
          <p:nvPr>
            <p:ph idx="1"/>
          </p:nvPr>
        </p:nvSpPr>
        <p:spPr/>
        <p:txBody>
          <a:bodyPr>
            <a:normAutofit/>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Το παιδί χρησιμοποιεί το συμβολικό παιγνίδι  που </a:t>
            </a:r>
            <a:r>
              <a:rPr lang="el-GR" altLang="en-US" sz="2800" dirty="0" err="1" smtClean="0">
                <a:solidFill>
                  <a:srgbClr val="000000"/>
                </a:solidFill>
                <a:latin typeface="+mj-lt"/>
                <a:cs typeface="Times New Roman" panose="02020603050405020304" pitchFamily="18" charset="0"/>
              </a:rPr>
              <a:t>διέπεται</a:t>
            </a:r>
            <a:r>
              <a:rPr lang="el-GR" altLang="en-US" sz="2800" dirty="0" smtClean="0">
                <a:solidFill>
                  <a:srgbClr val="000000"/>
                </a:solidFill>
                <a:latin typeface="+mj-lt"/>
                <a:cs typeface="Times New Roman" panose="02020603050405020304" pitchFamily="18" charset="0"/>
              </a:rPr>
              <a:t> από εγωκεντρισμό π.χ. παριστάνει τον οδηγό χρησιμοποιεί ένα καλάμι για "άλογο" κλπ.  Στην αρχή το παιδί παίζει μόνο του.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Στο 3ο έτος το παιγνίδι  γίνεται  παράλληλο,  δηλ. το νήπιο παίζει  δίπλα στα άλλα παιδία χωρίς όμως  να "παίζει" μαζί τους και χωρίς  να το ενδιαφέρουν.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Στο 4ο έτος το παιγνίδι γίνεται συνεργατικό. Παίζει με άλλα παιδιά αλλά χωρίς να υπάρχει  διαχωρισμός  ρόλων και σκοπιμότητα.</a:t>
            </a:r>
            <a:endParaRPr lang="en-AU" altLang="en-US" sz="2800" dirty="0" smtClean="0">
              <a:latin typeface="+mj-lt"/>
              <a:cs typeface="Times New Roman" panose="02020603050405020304" pitchFamily="18" charset="0"/>
            </a:endParaRPr>
          </a:p>
          <a:p>
            <a:pPr eaLnBrk="1" hangingPunct="1">
              <a:lnSpc>
                <a:spcPct val="90000"/>
              </a:lnSpc>
            </a:pPr>
            <a:endParaRPr lang="el-GR" altLang="en-US" sz="2800" dirty="0" smtClean="0">
              <a:latin typeface="+mj-lt"/>
            </a:endParaRPr>
          </a:p>
        </p:txBody>
      </p:sp>
    </p:spTree>
    <p:extLst>
      <p:ext uri="{BB962C8B-B14F-4D97-AF65-F5344CB8AC3E}">
        <p14:creationId xmlns:p14="http://schemas.microsoft.com/office/powerpoint/2010/main" val="273237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vert="horz" lIns="91440" tIns="45720" rIns="91440" bIns="45720" rtlCol="0" anchor="ctr">
            <a:normAutofit/>
          </a:bodyPr>
          <a:lstStyle/>
          <a:p>
            <a:r>
              <a:rPr lang="el-GR" altLang="en-US" dirty="0"/>
              <a:t>ΑΥΘΟΡΜΗΤΗ </a:t>
            </a:r>
            <a:r>
              <a:rPr lang="el-GR" altLang="en-US" dirty="0" smtClean="0"/>
              <a:t>ΣΚΕΨΗ</a:t>
            </a:r>
            <a:endParaRPr lang="el-GR" altLang="en-US" dirty="0"/>
          </a:p>
        </p:txBody>
      </p:sp>
      <p:sp>
        <p:nvSpPr>
          <p:cNvPr id="29699" name="Rectangle 3"/>
          <p:cNvSpPr>
            <a:spLocks noGrp="1" noChangeArrowheads="1"/>
          </p:cNvSpPr>
          <p:nvPr>
            <p:ph idx="1"/>
          </p:nvPr>
        </p:nvSpPr>
        <p:spPr/>
        <p:txBody>
          <a:bodyPr>
            <a:normAutofit lnSpcReduction="10000"/>
          </a:bodyPr>
          <a:lstStyle/>
          <a:p>
            <a:pPr eaLnBrk="1" hangingPunct="1">
              <a:lnSpc>
                <a:spcPct val="90000"/>
              </a:lnSpc>
            </a:pPr>
            <a:r>
              <a:rPr lang="el-GR" altLang="en-US" sz="2800" dirty="0" smtClean="0">
                <a:solidFill>
                  <a:srgbClr val="000000"/>
                </a:solidFill>
                <a:latin typeface="+mj-lt"/>
                <a:cs typeface="Times New Roman" panose="02020603050405020304" pitchFamily="18" charset="0"/>
              </a:rPr>
              <a:t>Η σκέψη του παιδιού σ' αυτήν την ηλικία δεν είναι Λογική γιατί δεν έχει αποκτήσει την νοητική ικανότητα: </a:t>
            </a:r>
            <a:endParaRPr lang="en-AU" altLang="en-US" sz="2800" dirty="0" smtClean="0">
              <a:latin typeface="+mj-lt"/>
              <a:cs typeface="Times New Roman" panose="02020603050405020304" pitchFamily="18" charset="0"/>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α) για αντιστρεψιμότητα, β) για διατήρηση (του αναλλοίωτου της ύλης ).</a:t>
            </a:r>
            <a:endParaRPr lang="en-AU" altLang="en-US" sz="2800" dirty="0" smtClean="0">
              <a:latin typeface="+mj-lt"/>
              <a:cs typeface="Times New Roman" panose="02020603050405020304" pitchFamily="18" charset="0"/>
            </a:endParaRPr>
          </a:p>
          <a:p>
            <a:pPr eaLnBrk="1" hangingPunct="1">
              <a:lnSpc>
                <a:spcPct val="90000"/>
              </a:lnSpc>
              <a:buFontTx/>
              <a:buNone/>
            </a:pPr>
            <a:r>
              <a:rPr lang="el-GR" altLang="en-US" sz="2800" dirty="0" smtClean="0">
                <a:solidFill>
                  <a:srgbClr val="000000"/>
                </a:solidFill>
                <a:latin typeface="+mj-lt"/>
              </a:rPr>
              <a:t>   </a:t>
            </a:r>
            <a:r>
              <a:rPr lang="en-US" altLang="en-US" sz="2800" dirty="0" smtClean="0">
                <a:solidFill>
                  <a:srgbClr val="000000"/>
                </a:solidFill>
                <a:latin typeface="+mj-lt"/>
              </a:rPr>
              <a:t> </a:t>
            </a:r>
            <a:r>
              <a:rPr lang="el-GR" altLang="en-US" sz="2800" dirty="0" smtClean="0">
                <a:solidFill>
                  <a:srgbClr val="000000"/>
                </a:solidFill>
                <a:latin typeface="+mj-lt"/>
                <a:cs typeface="Times New Roman" panose="02020603050405020304" pitchFamily="18" charset="0"/>
              </a:rPr>
              <a:t>εύκολα </a:t>
            </a:r>
            <a:r>
              <a:rPr lang="el-GR" altLang="en-US" sz="2800" dirty="0" smtClean="0">
                <a:solidFill>
                  <a:srgbClr val="000000"/>
                </a:solidFill>
                <a:latin typeface="+mj-lt"/>
                <a:cs typeface="Times New Roman" panose="02020603050405020304" pitchFamily="18" charset="0"/>
              </a:rPr>
              <a:t>μαθαίνει 5+4=9 δυσκολεύεται  να κατανοήσει το 9-4=5 ή το 9-5=4.</a:t>
            </a:r>
            <a:endParaRPr lang="en-AU" altLang="en-US" sz="2800" dirty="0" smtClean="0">
              <a:latin typeface="+mj-lt"/>
              <a:cs typeface="Times New Roman" panose="02020603050405020304" pitchFamily="18" charset="0"/>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Δυσκολίες εμφανίζονται  στην κατάταξη των ομοειδών αντικειμένων λόγω έλλειψης λογικής  σκέψης και ικανότητας για αντιστρεψιμότητα, όπως φαίνεται στο πείραμα (20 ξύλινοι βώλοι)</a:t>
            </a:r>
          </a:p>
        </p:txBody>
      </p:sp>
    </p:spTree>
    <p:extLst>
      <p:ext uri="{BB962C8B-B14F-4D97-AF65-F5344CB8AC3E}">
        <p14:creationId xmlns:p14="http://schemas.microsoft.com/office/powerpoint/2010/main" val="952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Γνώση</a:t>
            </a:r>
            <a:endParaRPr lang="el-GR" dirty="0"/>
          </a:p>
        </p:txBody>
      </p:sp>
      <p:sp>
        <p:nvSpPr>
          <p:cNvPr id="3" name="Θέση περιεχομένου 2"/>
          <p:cNvSpPr>
            <a:spLocks noGrp="1"/>
          </p:cNvSpPr>
          <p:nvPr>
            <p:ph idx="1"/>
          </p:nvPr>
        </p:nvSpPr>
        <p:spPr>
          <a:xfrm>
            <a:off x="464156" y="1711349"/>
            <a:ext cx="8229600" cy="4525963"/>
          </a:xfrm>
        </p:spPr>
        <p:txBody>
          <a:bodyPr>
            <a:normAutofit fontScale="70000" lnSpcReduction="20000"/>
          </a:bodyPr>
          <a:lstStyle/>
          <a:p>
            <a:pPr>
              <a:buFont typeface="Wingdings" panose="05000000000000000000" pitchFamily="2" charset="2"/>
              <a:buNone/>
            </a:pPr>
            <a:r>
              <a:rPr lang="el-GR" altLang="en-US" sz="4000" dirty="0" smtClean="0">
                <a:solidFill>
                  <a:srgbClr val="000000"/>
                </a:solidFill>
                <a:cs typeface="Times New Roman" panose="02020603050405020304" pitchFamily="18" charset="0"/>
                <a:sym typeface="Wingdings" panose="05000000000000000000" pitchFamily="2" charset="2"/>
              </a:rPr>
              <a:t>Η </a:t>
            </a:r>
            <a:r>
              <a:rPr lang="el-GR" altLang="en-US" sz="4000" dirty="0">
                <a:solidFill>
                  <a:srgbClr val="000000"/>
                </a:solidFill>
                <a:cs typeface="Times New Roman" panose="02020603050405020304" pitchFamily="18" charset="0"/>
                <a:sym typeface="Wingdings" panose="05000000000000000000" pitchFamily="2" charset="2"/>
              </a:rPr>
              <a:t>Γνώση κατά τον </a:t>
            </a:r>
            <a:r>
              <a:rPr lang="en-US" altLang="en-US" sz="4000" dirty="0">
                <a:solidFill>
                  <a:srgbClr val="000000"/>
                </a:solidFill>
                <a:cs typeface="Times New Roman" panose="02020603050405020304" pitchFamily="18" charset="0"/>
                <a:sym typeface="Wingdings" panose="05000000000000000000" pitchFamily="2" charset="2"/>
              </a:rPr>
              <a:t>PIAGET</a:t>
            </a:r>
            <a:r>
              <a:rPr lang="el-GR" altLang="en-US" sz="4000" dirty="0">
                <a:solidFill>
                  <a:srgbClr val="000000"/>
                </a:solidFill>
                <a:cs typeface="Times New Roman" panose="02020603050405020304" pitchFamily="18" charset="0"/>
                <a:sym typeface="Wingdings" panose="05000000000000000000" pitchFamily="2" charset="2"/>
              </a:rPr>
              <a:t> αρχίζει το σημείο που μπορεί να μεταδοθεί και  να ελεγχθεί.</a:t>
            </a:r>
            <a:endParaRPr lang="en-AU" altLang="en-US" sz="4000" dirty="0">
              <a:solidFill>
                <a:srgbClr val="800000"/>
              </a:solidFill>
              <a:cs typeface="Times New Roman" panose="02020603050405020304" pitchFamily="18" charset="0"/>
              <a:sym typeface="Wingdings" panose="05000000000000000000" pitchFamily="2" charset="2"/>
            </a:endParaRPr>
          </a:p>
          <a:p>
            <a:pPr>
              <a:buFont typeface="Wingdings" panose="05000000000000000000" pitchFamily="2" charset="2"/>
              <a:buNone/>
            </a:pPr>
            <a:r>
              <a:rPr lang="en-US" altLang="en-US" sz="4000" dirty="0">
                <a:solidFill>
                  <a:srgbClr val="000000"/>
                </a:solidFill>
                <a:cs typeface="Times New Roman" panose="02020603050405020304" pitchFamily="18" charset="0"/>
                <a:sym typeface="Wingdings" panose="05000000000000000000" pitchFamily="2" charset="2"/>
              </a:rPr>
              <a:t>  </a:t>
            </a:r>
            <a:r>
              <a:rPr lang="el-GR" altLang="en-US" sz="4000" dirty="0">
                <a:solidFill>
                  <a:srgbClr val="000000"/>
                </a:solidFill>
                <a:cs typeface="Times New Roman" panose="02020603050405020304" pitchFamily="18" charset="0"/>
                <a:sym typeface="Wingdings" panose="05000000000000000000" pitchFamily="2" charset="2"/>
              </a:rPr>
              <a:t>Η Γνώση από βιολογική άποψη είναι μια αέναη οικοδομή με εναλλαγές ανάμεσα στον οργανισμό και στο περιβάλλον. Από γνωστική άποψη η Γνώση είναι μια οικοδόμηση με ανταλλαγές ανάμεσα στην σκέψη και το αντικείμενο. Κάθε γνώση είναι μια ενδογενής </a:t>
            </a:r>
            <a:r>
              <a:rPr lang="el-GR" altLang="en-US" sz="4000" dirty="0" err="1">
                <a:solidFill>
                  <a:srgbClr val="000000"/>
                </a:solidFill>
                <a:cs typeface="Times New Roman" panose="02020603050405020304" pitchFamily="18" charset="0"/>
                <a:sym typeface="Wingdings" panose="05000000000000000000" pitchFamily="2" charset="2"/>
              </a:rPr>
              <a:t>ανα</a:t>
            </a:r>
            <a:r>
              <a:rPr lang="el-GR" altLang="en-US" sz="4000" dirty="0">
                <a:solidFill>
                  <a:srgbClr val="000000"/>
                </a:solidFill>
                <a:cs typeface="Times New Roman" panose="02020603050405020304" pitchFamily="18" charset="0"/>
                <a:sym typeface="Wingdings" panose="05000000000000000000" pitchFamily="2" charset="2"/>
              </a:rPr>
              <a:t>-συγκρότηση των εξωγενών δεδομένων που προσφέρει η πείρα. </a:t>
            </a:r>
            <a:endParaRPr lang="en-AU" altLang="en-US" sz="4000" dirty="0">
              <a:solidFill>
                <a:srgbClr val="800000"/>
              </a:solidFill>
              <a:cs typeface="Times New Roman" panose="02020603050405020304" pitchFamily="18" charset="0"/>
              <a:sym typeface="Wingdings" panose="05000000000000000000" pitchFamily="2" charset="2"/>
            </a:endParaRPr>
          </a:p>
          <a:p>
            <a:pPr>
              <a:buFont typeface="Wingdings" panose="05000000000000000000" pitchFamily="2" charset="2"/>
              <a:buNone/>
            </a:pPr>
            <a:r>
              <a:rPr lang="en-GB" altLang="en-US" sz="4000" b="1" dirty="0">
                <a:solidFill>
                  <a:srgbClr val="800000"/>
                </a:solidFill>
                <a:sym typeface="Wingdings" panose="05000000000000000000" pitchFamily="2" charset="2"/>
              </a:rPr>
              <a:t>    </a:t>
            </a:r>
            <a:r>
              <a:rPr lang="en-GB" altLang="en-US" sz="4000" b="1" i="1" dirty="0">
                <a:solidFill>
                  <a:srgbClr val="800000"/>
                </a:solidFill>
                <a:latin typeface="Trebuchet MS" panose="020B0603020202020204" pitchFamily="34" charset="0"/>
                <a:cs typeface="Times New Roman" panose="02020603050405020304" pitchFamily="18" charset="0"/>
              </a:rPr>
              <a:t> </a:t>
            </a:r>
          </a:p>
          <a:p>
            <a:pPr marL="0" indent="0">
              <a:buNone/>
            </a:pPr>
            <a:endParaRPr lang="el-GR" altLang="zh-TW" sz="4000" dirty="0" smtClean="0">
              <a:solidFill>
                <a:srgbClr val="000000"/>
              </a:solidFill>
              <a:cs typeface="Times New Roman" panose="02020603050405020304" pitchFamily="18" charset="0"/>
            </a:endParaRPr>
          </a:p>
        </p:txBody>
      </p:sp>
    </p:spTree>
    <p:extLst>
      <p:ext uri="{BB962C8B-B14F-4D97-AF65-F5344CB8AC3E}">
        <p14:creationId xmlns:p14="http://schemas.microsoft.com/office/powerpoint/2010/main" val="2687103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vert="horz" lIns="91440" tIns="45720" rIns="91440" bIns="45720" rtlCol="0" anchor="ctr">
            <a:normAutofit/>
          </a:bodyPr>
          <a:lstStyle/>
          <a:p>
            <a:r>
              <a:rPr lang="el-GR" altLang="en-US" dirty="0"/>
              <a:t>ΑΥΘΟΡΜΗΤΗ </a:t>
            </a:r>
            <a:r>
              <a:rPr lang="el-GR" altLang="en-US" dirty="0" smtClean="0"/>
              <a:t>ΣΚΕΨΗ</a:t>
            </a:r>
            <a:r>
              <a:rPr lang="en-US" altLang="en-US" dirty="0" smtClean="0"/>
              <a:t>,</a:t>
            </a:r>
            <a:r>
              <a:rPr lang="el-GR" altLang="en-US" dirty="0" smtClean="0"/>
              <a:t> </a:t>
            </a:r>
            <a:r>
              <a:rPr lang="el-GR" altLang="en-US" dirty="0"/>
              <a:t>2</a:t>
            </a:r>
          </a:p>
        </p:txBody>
      </p:sp>
      <p:sp>
        <p:nvSpPr>
          <p:cNvPr id="30723" name="Rectangle 3"/>
          <p:cNvSpPr>
            <a:spLocks noGrp="1" noChangeArrowheads="1"/>
          </p:cNvSpPr>
          <p:nvPr>
            <p:ph idx="1"/>
          </p:nvPr>
        </p:nvSpPr>
        <p:spPr/>
        <p:txBody>
          <a:bodyPr>
            <a:normAutofit/>
          </a:bodyPr>
          <a:lstStyle/>
          <a:p>
            <a:pPr eaLnBrk="1" hangingPunct="1"/>
            <a:r>
              <a:rPr lang="el-GR" altLang="en-US" sz="2800" dirty="0" smtClean="0">
                <a:solidFill>
                  <a:srgbClr val="000000"/>
                </a:solidFill>
                <a:latin typeface="+mj-lt"/>
                <a:cs typeface="Times New Roman" panose="02020603050405020304" pitchFamily="18" charset="0"/>
              </a:rPr>
              <a:t>Σ' αυτήν την περίοδο το άτομο δεν έχει την ικανότητα διατήρησης δηλαδή της  ενεργειακής διαδικασίας του νου που οδηγεί στην διαπίστωση ότι μερικές όψεις της μεταβαλλόμενης κατάστασης  είναι αμετάβλητες  παρά τις αλλαγές  που συμβαίνουν.                </a:t>
            </a:r>
            <a:endParaRPr lang="el-GR" altLang="en-US" sz="2800" dirty="0" smtClean="0">
              <a:solidFill>
                <a:srgbClr val="000000"/>
              </a:solidFill>
              <a:latin typeface="+mj-lt"/>
            </a:endParaRPr>
          </a:p>
          <a:p>
            <a:pPr eaLnBrk="1" hangingPunct="1"/>
            <a:r>
              <a:rPr lang="el-GR" altLang="en-US" sz="2800" dirty="0" smtClean="0">
                <a:solidFill>
                  <a:srgbClr val="000000"/>
                </a:solidFill>
                <a:latin typeface="+mj-lt"/>
                <a:cs typeface="Times New Roman" panose="02020603050405020304" pitchFamily="18" charset="0"/>
              </a:rPr>
              <a:t> Είδη διατηρήσεων είναι η διατήρηση του μήκους, του αριθμού, της τάξης του βάρους, της έκτασης, του όγκου και της  ποσότητας.</a:t>
            </a:r>
            <a:endParaRPr lang="en-AU" altLang="en-US" sz="2800" dirty="0" smtClean="0">
              <a:solidFill>
                <a:srgbClr val="000000"/>
              </a:solidFill>
              <a:latin typeface="+mj-lt"/>
              <a:cs typeface="Times New Roman" panose="02020603050405020304" pitchFamily="18" charset="0"/>
            </a:endParaRPr>
          </a:p>
          <a:p>
            <a:pPr eaLnBrk="1" hangingPunct="1"/>
            <a:endParaRPr lang="el-GR" altLang="en-US" sz="2800" dirty="0" smtClean="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3270888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vert="horz" lIns="91440" tIns="45720" rIns="91440" bIns="45720" rtlCol="0" anchor="ctr">
            <a:normAutofit/>
          </a:bodyPr>
          <a:lstStyle/>
          <a:p>
            <a:r>
              <a:rPr lang="el-GR" altLang="en-US" dirty="0"/>
              <a:t>Διατήρηση της ποσότητας </a:t>
            </a:r>
          </a:p>
        </p:txBody>
      </p:sp>
      <p:sp>
        <p:nvSpPr>
          <p:cNvPr id="31747" name="Rectangle 3"/>
          <p:cNvSpPr>
            <a:spLocks noGrp="1" noChangeArrowheads="1"/>
          </p:cNvSpPr>
          <p:nvPr>
            <p:ph idx="1"/>
          </p:nvPr>
        </p:nvSpPr>
        <p:spPr/>
        <p:txBody>
          <a:bodyPr/>
          <a:lstStyle/>
          <a:p>
            <a:pPr eaLnBrk="1" hangingPunct="1"/>
            <a:r>
              <a:rPr lang="el-GR" altLang="en-US" sz="2800" dirty="0" smtClean="0">
                <a:solidFill>
                  <a:srgbClr val="000000"/>
                </a:solidFill>
                <a:latin typeface="+mj-lt"/>
                <a:cs typeface="Times New Roman" panose="02020603050405020304" pitchFamily="18" charset="0"/>
              </a:rPr>
              <a:t>Έχουμε δύο όμοια ποτήρια (Α) και (Β) με την ίδια ποσότητα νερού. Το νερό του ποτηριού (Β) το μεταγγίζουμε σ' ένα ψηλότερο και στενότερο ποτήρι (Γ). </a:t>
            </a:r>
            <a:endParaRPr lang="el-GR" altLang="en-US" sz="2800" dirty="0" smtClean="0">
              <a:solidFill>
                <a:srgbClr val="000000"/>
              </a:solidFill>
              <a:latin typeface="+mj-lt"/>
            </a:endParaRPr>
          </a:p>
          <a:p>
            <a:pPr eaLnBrk="1" hangingPunct="1"/>
            <a:r>
              <a:rPr lang="el-GR" altLang="en-US" sz="2800" dirty="0" smtClean="0">
                <a:solidFill>
                  <a:srgbClr val="000000"/>
                </a:solidFill>
                <a:latin typeface="+mj-lt"/>
                <a:cs typeface="Times New Roman" panose="02020603050405020304" pitchFamily="18" charset="0"/>
              </a:rPr>
              <a:t>Το παιδί όταν ερωτηθεί απαντά ότι η ποσότητα του νερού στο ποτήρι  (Γ)  είναι  περισσότερη από του ποτηριού (Α) γιατί στο ποτήρι (Γ) η στάθμη του νερού βρίσκεται σε ψηλότερο επίπεδο.</a:t>
            </a:r>
            <a:endParaRPr lang="en-AU" altLang="en-US" sz="2800" dirty="0" smtClean="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19020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Διατήρηση της έννοιας του αριθμού</a:t>
            </a:r>
          </a:p>
        </p:txBody>
      </p:sp>
      <p:sp>
        <p:nvSpPr>
          <p:cNvPr id="32771" name="Rectangle 3"/>
          <p:cNvSpPr>
            <a:spLocks noGrp="1" noChangeArrowheads="1"/>
          </p:cNvSpPr>
          <p:nvPr>
            <p:ph idx="1"/>
          </p:nvPr>
        </p:nvSpPr>
        <p:spPr/>
        <p:txBody>
          <a:bodyPr/>
          <a:lstStyle/>
          <a:p>
            <a:pPr eaLnBrk="1" hangingPunct="1"/>
            <a:r>
              <a:rPr lang="el-GR" altLang="en-US" sz="2800" dirty="0" smtClean="0">
                <a:solidFill>
                  <a:srgbClr val="000000"/>
                </a:solidFill>
                <a:latin typeface="+mj-lt"/>
                <a:cs typeface="Times New Roman" panose="02020603050405020304" pitchFamily="18" charset="0"/>
              </a:rPr>
              <a:t>Η αδυναμία της διατήρησης της έννοιας του αριθμού φαίνεται  όταν έχουμε δυο σειρές από επτά ελαστικά κέρματα διαφορετικών χρωμάτων με ακριβή αντιστοιχία. </a:t>
            </a:r>
            <a:endParaRPr lang="el-GR" altLang="en-US" sz="2800" dirty="0" smtClean="0">
              <a:solidFill>
                <a:srgbClr val="000000"/>
              </a:solidFill>
              <a:latin typeface="+mj-lt"/>
            </a:endParaRPr>
          </a:p>
          <a:p>
            <a:pPr eaLnBrk="1" hangingPunct="1"/>
            <a:r>
              <a:rPr lang="el-GR" altLang="en-US" sz="2800" dirty="0" smtClean="0">
                <a:solidFill>
                  <a:srgbClr val="000000"/>
                </a:solidFill>
                <a:latin typeface="+mj-lt"/>
                <a:cs typeface="Times New Roman" panose="02020603050405020304" pitchFamily="18" charset="0"/>
              </a:rPr>
              <a:t>Το παιδί σ' αυτήν την περίπτωση απαντάει σωστά ότι  οι δύο σειρές  είναι  ίσες. Αν όμως αραιώσουμε τη μια σειρά τότε απαντά ότι η σειρά αυτή έχει περισσότερα κέρματα γιατί καταλαμβάνουν περισσότερο χώρο.</a:t>
            </a:r>
            <a:endParaRPr lang="en-AU" altLang="en-US" sz="2800" dirty="0" smtClean="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342823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vert="horz" lIns="91440" tIns="45720" rIns="91440" bIns="45720" rtlCol="0" anchor="ctr">
            <a:normAutofit/>
          </a:bodyPr>
          <a:lstStyle/>
          <a:p>
            <a:r>
              <a:rPr lang="el-GR" altLang="en-US" dirty="0"/>
              <a:t>Διατήρηση του μήκους </a:t>
            </a:r>
          </a:p>
        </p:txBody>
      </p:sp>
      <p:sp>
        <p:nvSpPr>
          <p:cNvPr id="33795" name="Rectangle 3"/>
          <p:cNvSpPr>
            <a:spLocks noGrp="1" noChangeArrowheads="1"/>
          </p:cNvSpPr>
          <p:nvPr>
            <p:ph idx="1"/>
          </p:nvPr>
        </p:nvSpPr>
        <p:spPr/>
        <p:txBody>
          <a:bodyPr/>
          <a:lstStyle/>
          <a:p>
            <a:pPr eaLnBrk="1" hangingPunct="1"/>
            <a:r>
              <a:rPr lang="el-GR" altLang="en-US" sz="2800" dirty="0" smtClean="0">
                <a:solidFill>
                  <a:srgbClr val="000000"/>
                </a:solidFill>
                <a:latin typeface="+mj-lt"/>
              </a:rPr>
              <a:t>Έ</a:t>
            </a:r>
            <a:r>
              <a:rPr lang="el-GR" altLang="en-US" sz="2800" dirty="0" smtClean="0">
                <a:solidFill>
                  <a:srgbClr val="000000"/>
                </a:solidFill>
                <a:latin typeface="+mj-lt"/>
                <a:cs typeface="Times New Roman" panose="02020603050405020304" pitchFamily="18" charset="0"/>
              </a:rPr>
              <a:t>χουμε δύο ίσες ράβδους (Α)  και (Β)  σε  θέση  παράλληλη το παιδί απαντά ορθά ότι  είναι ίσες. </a:t>
            </a:r>
            <a:endParaRPr lang="el-GR" altLang="en-US" sz="2800" dirty="0" smtClean="0">
              <a:solidFill>
                <a:srgbClr val="000000"/>
              </a:solidFill>
              <a:latin typeface="+mj-lt"/>
            </a:endParaRPr>
          </a:p>
          <a:p>
            <a:pPr eaLnBrk="1" hangingPunct="1"/>
            <a:r>
              <a:rPr lang="el-GR" altLang="en-US" sz="2800" dirty="0" smtClean="0">
                <a:solidFill>
                  <a:srgbClr val="000000"/>
                </a:solidFill>
                <a:latin typeface="+mj-lt"/>
                <a:cs typeface="Times New Roman" panose="02020603050405020304" pitchFamily="18" charset="0"/>
              </a:rPr>
              <a:t>Αν όμως  μετατοπίσουμε  την μια</a:t>
            </a:r>
            <a:r>
              <a:rPr lang="el-GR" altLang="en-US" sz="2800" i="1" dirty="0" smtClean="0">
                <a:solidFill>
                  <a:srgbClr val="000000"/>
                </a:solidFill>
                <a:latin typeface="+mj-lt"/>
                <a:cs typeface="Times New Roman" panose="02020603050405020304" pitchFamily="18" charset="0"/>
              </a:rPr>
              <a:t>  </a:t>
            </a:r>
            <a:r>
              <a:rPr lang="el-GR" altLang="en-US" sz="2800" dirty="0" smtClean="0">
                <a:solidFill>
                  <a:srgbClr val="000000"/>
                </a:solidFill>
                <a:latin typeface="+mj-lt"/>
                <a:cs typeface="Times New Roman" panose="02020603050405020304" pitchFamily="18" charset="0"/>
              </a:rPr>
              <a:t>δεξιότερα</a:t>
            </a:r>
            <a:r>
              <a:rPr lang="el-GR" altLang="en-US" sz="2800" i="1" dirty="0" smtClean="0">
                <a:solidFill>
                  <a:srgbClr val="000000"/>
                </a:solidFill>
                <a:latin typeface="+mj-lt"/>
                <a:cs typeface="Times New Roman" panose="02020603050405020304" pitchFamily="18" charset="0"/>
              </a:rPr>
              <a:t> </a:t>
            </a:r>
            <a:r>
              <a:rPr lang="el-GR" altLang="en-US" sz="2800" dirty="0" smtClean="0">
                <a:solidFill>
                  <a:srgbClr val="000000"/>
                </a:solidFill>
                <a:latin typeface="+mj-lt"/>
                <a:cs typeface="Times New Roman" panose="02020603050405020304" pitchFamily="18" charset="0"/>
              </a:rPr>
              <a:t>της</a:t>
            </a:r>
            <a:r>
              <a:rPr lang="el-GR" altLang="en-US" sz="2800" i="1" dirty="0" smtClean="0">
                <a:solidFill>
                  <a:srgbClr val="000000"/>
                </a:solidFill>
                <a:latin typeface="+mj-lt"/>
                <a:cs typeface="Times New Roman" panose="02020603050405020304" pitchFamily="18" charset="0"/>
              </a:rPr>
              <a:t>  </a:t>
            </a:r>
            <a:r>
              <a:rPr lang="el-GR" altLang="en-US" sz="2800" dirty="0" smtClean="0">
                <a:solidFill>
                  <a:srgbClr val="000000"/>
                </a:solidFill>
                <a:latin typeface="+mj-lt"/>
                <a:cs typeface="Times New Roman" panose="02020603050405020304" pitchFamily="18" charset="0"/>
              </a:rPr>
              <a:t>άλλης</a:t>
            </a:r>
            <a:r>
              <a:rPr lang="el-GR" altLang="en-US" sz="2800" i="1" dirty="0" smtClean="0">
                <a:solidFill>
                  <a:srgbClr val="000000"/>
                </a:solidFill>
                <a:latin typeface="+mj-lt"/>
                <a:cs typeface="Times New Roman" panose="02020603050405020304" pitchFamily="18" charset="0"/>
              </a:rPr>
              <a:t>,   </a:t>
            </a:r>
            <a:r>
              <a:rPr lang="el-GR" altLang="en-US" sz="2800" dirty="0" smtClean="0">
                <a:solidFill>
                  <a:srgbClr val="000000"/>
                </a:solidFill>
                <a:latin typeface="+mj-lt"/>
                <a:cs typeface="Times New Roman" panose="02020603050405020304" pitchFamily="18" charset="0"/>
              </a:rPr>
              <a:t>το παιδί απαντά ότι η (Α)  είναι  μεγαλύτερη γιατί προεξέχει δεξιότερα της  (Β)  και  η  (Β)  είναι μικρότερη της   (Α) γιατί προεξέχει αριστερότερα.</a:t>
            </a:r>
            <a:endParaRPr lang="en-AU" altLang="en-US" sz="2800" dirty="0" smtClean="0">
              <a:latin typeface="+mj-lt"/>
              <a:cs typeface="Times New Roman" panose="02020603050405020304" pitchFamily="18" charset="0"/>
            </a:endParaRPr>
          </a:p>
          <a:p>
            <a:pPr marL="0" indent="0" eaLnBrk="1" hangingPunct="1">
              <a:buNone/>
            </a:pPr>
            <a:endParaRPr lang="el-GR" altLang="en-US" sz="2800" dirty="0" smtClean="0">
              <a:latin typeface="+mj-lt"/>
            </a:endParaRPr>
          </a:p>
        </p:txBody>
      </p:sp>
    </p:spTree>
    <p:extLst>
      <p:ext uri="{BB962C8B-B14F-4D97-AF65-F5344CB8AC3E}">
        <p14:creationId xmlns:p14="http://schemas.microsoft.com/office/powerpoint/2010/main" val="297232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vert="horz" lIns="91440" tIns="45720" rIns="91440" bIns="45720" rtlCol="0" anchor="ctr">
            <a:normAutofit/>
          </a:bodyPr>
          <a:lstStyle/>
          <a:p>
            <a:r>
              <a:rPr lang="el-GR" altLang="en-US" dirty="0"/>
              <a:t>Διατήρηση της έκτασης </a:t>
            </a:r>
          </a:p>
        </p:txBody>
      </p:sp>
      <p:sp>
        <p:nvSpPr>
          <p:cNvPr id="34819" name="Rectangle 3"/>
          <p:cNvSpPr>
            <a:spLocks noGrp="1" noChangeArrowheads="1"/>
          </p:cNvSpPr>
          <p:nvPr>
            <p:ph idx="1"/>
          </p:nvPr>
        </p:nvSpPr>
        <p:spPr/>
        <p:txBody>
          <a:bodyPr>
            <a:normAutofit/>
          </a:bodyPr>
          <a:lstStyle/>
          <a:p>
            <a:pPr eaLnBrk="1" hangingPunct="1">
              <a:lnSpc>
                <a:spcPct val="90000"/>
              </a:lnSpc>
            </a:pPr>
            <a:r>
              <a:rPr lang="el-GR" altLang="en-US" sz="2800" dirty="0" smtClean="0">
                <a:solidFill>
                  <a:srgbClr val="000000"/>
                </a:solidFill>
                <a:latin typeface="+mj-lt"/>
              </a:rPr>
              <a:t>Α</a:t>
            </a:r>
            <a:r>
              <a:rPr lang="el-GR" altLang="en-US" sz="2800" dirty="0" smtClean="0">
                <a:solidFill>
                  <a:srgbClr val="000000"/>
                </a:solidFill>
                <a:latin typeface="+mj-lt"/>
                <a:cs typeface="Times New Roman" panose="02020603050405020304" pitchFamily="18" charset="0"/>
              </a:rPr>
              <a:t>ν έχουμε δύο όμοια τετράγωνα </a:t>
            </a:r>
            <a:r>
              <a:rPr lang="el-GR" altLang="en-US" sz="2800" dirty="0" err="1" smtClean="0">
                <a:solidFill>
                  <a:srgbClr val="000000"/>
                </a:solidFill>
                <a:latin typeface="+mj-lt"/>
                <a:cs typeface="Times New Roman" panose="02020603050405020304" pitchFamily="18" charset="0"/>
              </a:rPr>
              <a:t>χάρτου</a:t>
            </a:r>
            <a:r>
              <a:rPr lang="el-GR" altLang="en-US" sz="2800" dirty="0" smtClean="0">
                <a:solidFill>
                  <a:srgbClr val="000000"/>
                </a:solidFill>
                <a:latin typeface="+mj-lt"/>
                <a:cs typeface="Times New Roman" panose="02020603050405020304" pitchFamily="18" charset="0"/>
              </a:rPr>
              <a:t> το παιδί τα αντιλαμβάνεται ως  ίσα. Αν όμως κολλήσουμε στο καθένα από 10 όμοια πολύ μικρά τετραγωνάκια αλλά σε διαφορετική διάταξη. </a:t>
            </a:r>
            <a:endParaRPr lang="el-GR" altLang="en-US" sz="2800" dirty="0" smtClean="0">
              <a:solidFill>
                <a:srgbClr val="000000"/>
              </a:solidFill>
              <a:latin typeface="+mj-lt"/>
            </a:endParaRPr>
          </a:p>
          <a:p>
            <a:pPr eaLnBrk="1" hangingPunct="1">
              <a:lnSpc>
                <a:spcPct val="90000"/>
              </a:lnSpc>
            </a:pPr>
            <a:r>
              <a:rPr lang="el-GR" altLang="en-US" sz="2800" dirty="0" smtClean="0">
                <a:solidFill>
                  <a:srgbClr val="000000"/>
                </a:solidFill>
                <a:latin typeface="+mj-lt"/>
                <a:cs typeface="Times New Roman" panose="02020603050405020304" pitchFamily="18" charset="0"/>
              </a:rPr>
              <a:t>Τότε το παιδί απαντά ότι στο  (Α) χαρτί ο χώρος είναι περισσότερο ακάλυπτος από ότι στο (Β) γιατί δεν μπορεί νοητικά να υπολογίσει την  </a:t>
            </a:r>
            <a:r>
              <a:rPr lang="el-GR" altLang="en-US" sz="2800" dirty="0" err="1" smtClean="0">
                <a:solidFill>
                  <a:srgbClr val="000000"/>
                </a:solidFill>
                <a:latin typeface="+mj-lt"/>
                <a:cs typeface="Times New Roman" panose="02020603050405020304" pitchFamily="18" charset="0"/>
              </a:rPr>
              <a:t>ισαριθμία</a:t>
            </a:r>
            <a:r>
              <a:rPr lang="el-GR" altLang="en-US" sz="2800" dirty="0" smtClean="0">
                <a:solidFill>
                  <a:srgbClr val="000000"/>
                </a:solidFill>
                <a:latin typeface="+mj-lt"/>
                <a:cs typeface="Times New Roman" panose="02020603050405020304" pitchFamily="18" charset="0"/>
              </a:rPr>
              <a:t> των (δέκα) πρόσθετων μικρών τετραγώνων, αλλά επηρεάζεται από την αντιληπτική μορφή. </a:t>
            </a:r>
          </a:p>
        </p:txBody>
      </p:sp>
    </p:spTree>
    <p:extLst>
      <p:ext uri="{BB962C8B-B14F-4D97-AF65-F5344CB8AC3E}">
        <p14:creationId xmlns:p14="http://schemas.microsoft.com/office/powerpoint/2010/main" val="2044555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vert="horz" lIns="91440" tIns="45720" rIns="91440" bIns="45720" rtlCol="0" anchor="ctr">
            <a:normAutofit/>
          </a:bodyPr>
          <a:lstStyle/>
          <a:p>
            <a:r>
              <a:rPr lang="el-GR" altLang="en-US" dirty="0"/>
              <a:t>Γλώσσα</a:t>
            </a:r>
          </a:p>
        </p:txBody>
      </p:sp>
      <p:sp>
        <p:nvSpPr>
          <p:cNvPr id="35843" name="Rectangle 3"/>
          <p:cNvSpPr>
            <a:spLocks noGrp="1" noChangeArrowheads="1"/>
          </p:cNvSpPr>
          <p:nvPr>
            <p:ph idx="1"/>
          </p:nvPr>
        </p:nvSpPr>
        <p:spPr/>
        <p:txBody>
          <a:bodyPr/>
          <a:lstStyle/>
          <a:p>
            <a:pPr eaLnBrk="1" hangingPunct="1"/>
            <a:r>
              <a:rPr lang="el-GR" altLang="en-US" sz="2800" dirty="0" smtClean="0">
                <a:solidFill>
                  <a:srgbClr val="000000"/>
                </a:solidFill>
                <a:latin typeface="+mj-lt"/>
                <a:cs typeface="Times New Roman" panose="02020603050405020304" pitchFamily="18" charset="0"/>
              </a:rPr>
              <a:t> Η γλωσσική ανάπτυξη της   περιόδου 4-7 ετών  παρουσιάζει  καταπληκτικές  προόδους  και αλλαγές (106).</a:t>
            </a:r>
            <a:endParaRPr lang="en-AU" altLang="en-US" sz="2800" dirty="0" smtClean="0">
              <a:latin typeface="+mj-lt"/>
              <a:cs typeface="Times New Roman" panose="02020603050405020304" pitchFamily="18" charset="0"/>
            </a:endParaRPr>
          </a:p>
          <a:p>
            <a:pPr eaLnBrk="1" hangingPunct="1"/>
            <a:r>
              <a:rPr lang="el-GR" altLang="en-US" sz="2800" dirty="0" smtClean="0">
                <a:solidFill>
                  <a:srgbClr val="000000"/>
                </a:solidFill>
                <a:latin typeface="+mj-lt"/>
              </a:rPr>
              <a:t> </a:t>
            </a:r>
            <a:r>
              <a:rPr lang="el-GR" altLang="en-US" sz="2800" dirty="0" smtClean="0">
                <a:solidFill>
                  <a:srgbClr val="000000"/>
                </a:solidFill>
                <a:latin typeface="+mj-lt"/>
                <a:cs typeface="Times New Roman" panose="02020603050405020304" pitchFamily="18" charset="0"/>
              </a:rPr>
              <a:t>Εμπλουτίζεται το λεξιλόγιο,  η άρθρωση ευχερέστερη. Ο λόγος του νηπίου είναι εγωκεντρικός, ο οποίος άρχισε  από την προηγούμενη  περίοδο. Χρησιμοποιεί την γλώσσα για να εκφράσει τις  θελήσεις του χωρίς  να το ενδιαφέρει  η  στάση του ακροατή.</a:t>
            </a:r>
            <a:endParaRPr lang="en-AU" altLang="en-US" sz="2800" dirty="0" smtClean="0">
              <a:latin typeface="+mj-lt"/>
              <a:cs typeface="Times New Roman" panose="02020603050405020304" pitchFamily="18" charset="0"/>
            </a:endParaRPr>
          </a:p>
          <a:p>
            <a:pPr eaLnBrk="1" hangingPunct="1"/>
            <a:endParaRPr lang="el-GR" altLang="en-US" sz="2800" dirty="0" smtClean="0">
              <a:latin typeface="+mj-lt"/>
            </a:endParaRPr>
          </a:p>
        </p:txBody>
      </p:sp>
    </p:spTree>
    <p:extLst>
      <p:ext uri="{BB962C8B-B14F-4D97-AF65-F5344CB8AC3E}">
        <p14:creationId xmlns:p14="http://schemas.microsoft.com/office/powerpoint/2010/main" val="594428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Την εγωκεντρική γλώσσα ο ΡΙΑ</a:t>
            </a:r>
            <a:r>
              <a:rPr lang="en-US" altLang="en-US" dirty="0"/>
              <a:t>G</a:t>
            </a:r>
            <a:r>
              <a:rPr lang="el-GR" altLang="en-US" dirty="0"/>
              <a:t>ΕΤ </a:t>
            </a:r>
            <a:br>
              <a:rPr lang="el-GR" altLang="en-US" dirty="0"/>
            </a:br>
            <a:r>
              <a:rPr lang="el-GR" altLang="en-US" dirty="0"/>
              <a:t>την διακρίνει </a:t>
            </a:r>
          </a:p>
        </p:txBody>
      </p:sp>
      <p:sp>
        <p:nvSpPr>
          <p:cNvPr id="36867" name="Rectangle 3"/>
          <p:cNvSpPr>
            <a:spLocks noGrp="1" noChangeArrowheads="1"/>
          </p:cNvSpPr>
          <p:nvPr>
            <p:ph idx="1"/>
          </p:nvPr>
        </p:nvSpPr>
        <p:spPr>
          <a:xfrm>
            <a:off x="464156" y="1711349"/>
            <a:ext cx="8229600" cy="4525963"/>
          </a:xfrm>
        </p:spPr>
        <p:txBody>
          <a:bodyPr>
            <a:normAutofit lnSpcReduction="10000"/>
          </a:bodyPr>
          <a:lstStyle/>
          <a:p>
            <a:pPr>
              <a:lnSpc>
                <a:spcPct val="90000"/>
              </a:lnSpc>
            </a:pPr>
            <a:r>
              <a:rPr lang="el-GR" altLang="en-US" sz="2800" b="1" dirty="0" smtClean="0">
                <a:solidFill>
                  <a:srgbClr val="000000"/>
                </a:solidFill>
                <a:latin typeface="+mj-lt"/>
                <a:cs typeface="Times New Roman" panose="02020603050405020304" pitchFamily="18" charset="0"/>
              </a:rPr>
              <a:t>Επανάληψη ή ηχολαλία. </a:t>
            </a:r>
            <a:r>
              <a:rPr lang="el-GR" altLang="en-US" sz="2800" dirty="0" smtClean="0">
                <a:solidFill>
                  <a:srgbClr val="000000"/>
                </a:solidFill>
                <a:latin typeface="+mj-lt"/>
                <a:cs typeface="Times New Roman" panose="02020603050405020304" pitchFamily="18" charset="0"/>
              </a:rPr>
              <a:t>Το νήπιο επαναλαμβάνει  ευχάριστα τις λέξεις που ακούει χωρίς  να θέλει  να εκφράσει τίποτα.</a:t>
            </a:r>
            <a:endParaRPr lang="en-AU" altLang="en-US" sz="2800" dirty="0" smtClean="0">
              <a:latin typeface="+mj-lt"/>
              <a:cs typeface="Times New Roman" panose="02020603050405020304" pitchFamily="18" charset="0"/>
            </a:endParaRPr>
          </a:p>
          <a:p>
            <a:pPr>
              <a:lnSpc>
                <a:spcPct val="90000"/>
              </a:lnSpc>
            </a:pPr>
            <a:r>
              <a:rPr lang="el-GR" altLang="en-US" sz="2800" b="1" dirty="0" smtClean="0">
                <a:solidFill>
                  <a:srgbClr val="000000"/>
                </a:solidFill>
                <a:latin typeface="+mj-lt"/>
                <a:cs typeface="Times New Roman" panose="02020603050405020304" pitchFamily="18" charset="0"/>
              </a:rPr>
              <a:t>Μονόλογο. </a:t>
            </a:r>
            <a:r>
              <a:rPr lang="el-GR" altLang="en-US" sz="2800" dirty="0" smtClean="0">
                <a:solidFill>
                  <a:srgbClr val="000000"/>
                </a:solidFill>
                <a:latin typeface="+mj-lt"/>
                <a:cs typeface="Times New Roman" panose="02020603050405020304" pitchFamily="18" charset="0"/>
              </a:rPr>
              <a:t>Είναι  μια  πρωτόγονη  μορφή λόγου.  Το  παιδί μιλάει  χωρίς να ενδιαφέρεται αν το ακούει κανένας. Ο μονόλογος προξενεί ευχαρίστηση και  συνοδεύεται  από κινητικές ενέργειες. </a:t>
            </a:r>
            <a:endParaRPr lang="el-GR" altLang="en-US" sz="2800" dirty="0" smtClean="0">
              <a:solidFill>
                <a:srgbClr val="000000"/>
              </a:solidFill>
              <a:latin typeface="+mj-lt"/>
            </a:endParaRPr>
          </a:p>
          <a:p>
            <a:pPr>
              <a:lnSpc>
                <a:spcPct val="90000"/>
              </a:lnSpc>
            </a:pPr>
            <a:r>
              <a:rPr lang="el-GR" altLang="en-US" sz="2800" b="1" dirty="0" smtClean="0">
                <a:solidFill>
                  <a:srgbClr val="000000"/>
                </a:solidFill>
                <a:latin typeface="+mj-lt"/>
                <a:cs typeface="Times New Roman" panose="02020603050405020304" pitchFamily="18" charset="0"/>
              </a:rPr>
              <a:t>Συλλογικό μονόλογο: </a:t>
            </a:r>
            <a:r>
              <a:rPr lang="el-GR" altLang="en-US" sz="2800" dirty="0" smtClean="0">
                <a:solidFill>
                  <a:srgbClr val="000000"/>
                </a:solidFill>
                <a:latin typeface="+mj-lt"/>
                <a:cs typeface="Times New Roman" panose="02020603050405020304" pitchFamily="18" charset="0"/>
              </a:rPr>
              <a:t>Αυτός  γίνεται   παρουσία άλλων  προσπαθώντας  να τούς τραβήξει  την  προσοχή αλλά ουσιαστικά το παιδί δεν ενδιαφέρεται αν οι άλλοι   παρακολουθούν τι  λέει.</a:t>
            </a:r>
            <a:endParaRPr lang="en-AU" altLang="en-US" sz="2800" dirty="0" smtClean="0">
              <a:solidFill>
                <a:srgbClr val="000000"/>
              </a:solidFill>
              <a:latin typeface="+mj-lt"/>
              <a:cs typeface="Times New Roman" panose="02020603050405020304" pitchFamily="18" charset="0"/>
            </a:endParaRPr>
          </a:p>
          <a:p>
            <a:pPr algn="just" eaLnBrk="1" hangingPunct="1">
              <a:lnSpc>
                <a:spcPct val="90000"/>
              </a:lnSpc>
              <a:buFontTx/>
              <a:buNone/>
            </a:pPr>
            <a:endParaRPr lang="en-AU" altLang="en-US" sz="2800" dirty="0" smtClean="0">
              <a:latin typeface="+mj-lt"/>
              <a:cs typeface="Times New Roman" panose="02020603050405020304" pitchFamily="18" charset="0"/>
            </a:endParaRPr>
          </a:p>
          <a:p>
            <a:pPr eaLnBrk="1" hangingPunct="1">
              <a:lnSpc>
                <a:spcPct val="90000"/>
              </a:lnSpc>
            </a:pPr>
            <a:endParaRPr lang="el-GR" altLang="en-US" sz="2800" dirty="0" smtClean="0">
              <a:latin typeface="+mj-lt"/>
            </a:endParaRPr>
          </a:p>
        </p:txBody>
      </p:sp>
    </p:spTree>
    <p:extLst>
      <p:ext uri="{BB962C8B-B14F-4D97-AF65-F5344CB8AC3E}">
        <p14:creationId xmlns:p14="http://schemas.microsoft.com/office/powerpoint/2010/main" val="1022101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vert="horz" lIns="91440" tIns="45720" rIns="91440" bIns="45720" rtlCol="0" anchor="ctr">
            <a:normAutofit/>
          </a:bodyPr>
          <a:lstStyle/>
          <a:p>
            <a:r>
              <a:rPr lang="el-GR" altLang="en-US" dirty="0"/>
              <a:t>Παιγνίδι</a:t>
            </a:r>
          </a:p>
        </p:txBody>
      </p:sp>
      <p:sp>
        <p:nvSpPr>
          <p:cNvPr id="37891" name="Rectangle 3"/>
          <p:cNvSpPr>
            <a:spLocks noGrp="1" noChangeArrowheads="1"/>
          </p:cNvSpPr>
          <p:nvPr>
            <p:ph idx="1"/>
          </p:nvPr>
        </p:nvSpPr>
        <p:spPr/>
        <p:txBody>
          <a:bodyPr>
            <a:normAutofit/>
          </a:bodyPr>
          <a:lstStyle/>
          <a:p>
            <a:pPr eaLnBrk="1" hangingPunct="1">
              <a:lnSpc>
                <a:spcPct val="90000"/>
              </a:lnSpc>
            </a:pPr>
            <a:r>
              <a:rPr lang="el-GR" altLang="en-US" sz="2800" dirty="0" smtClean="0">
                <a:solidFill>
                  <a:srgbClr val="000000"/>
                </a:solidFill>
                <a:cs typeface="Times New Roman" panose="02020603050405020304" pitchFamily="18" charset="0"/>
              </a:rPr>
              <a:t>Το παιγνίδι είναι ακόμα συμβολικό στο οποίο συμβολίζονται παραστάσεις απόντων προσώπων, πραγμάτων και καταστάσεων. Από</a:t>
            </a:r>
            <a:r>
              <a:rPr lang="el-GR" altLang="en-US" sz="2800" i="1" dirty="0" smtClean="0">
                <a:solidFill>
                  <a:srgbClr val="000000"/>
                </a:solidFill>
                <a:cs typeface="Times New Roman" panose="02020603050405020304" pitchFamily="18" charset="0"/>
              </a:rPr>
              <a:t> </a:t>
            </a:r>
            <a:r>
              <a:rPr lang="el-GR" altLang="en-US" sz="2800" dirty="0" smtClean="0">
                <a:solidFill>
                  <a:srgbClr val="000000"/>
                </a:solidFill>
                <a:cs typeface="Times New Roman" panose="02020603050405020304" pitchFamily="18" charset="0"/>
              </a:rPr>
              <a:t>το 4ο έτος το παιδί παίζει με άλλα παιδιά αλλά χωρίς να υπάρχει διαχωρισμός ρόλων και σκοπιμότητα. Από το 5ο έτος το νήπιο μέσω του παιγνιδιού δημιουργεί και εκφράζεται (κατασκευαστικά παιγνίδια).</a:t>
            </a:r>
            <a:endParaRPr lang="en-AU" altLang="en-US" sz="2800" dirty="0" smtClean="0">
              <a:cs typeface="Times New Roman" panose="02020603050405020304" pitchFamily="18" charset="0"/>
            </a:endParaRPr>
          </a:p>
          <a:p>
            <a:pPr eaLnBrk="1" hangingPunct="1">
              <a:lnSpc>
                <a:spcPct val="90000"/>
              </a:lnSpc>
            </a:pPr>
            <a:endParaRPr lang="el-GR" altLang="en-US" dirty="0" smtClean="0">
              <a:latin typeface="+mj-lt"/>
            </a:endParaRPr>
          </a:p>
        </p:txBody>
      </p:sp>
    </p:spTree>
    <p:extLst>
      <p:ext uri="{BB962C8B-B14F-4D97-AF65-F5344CB8AC3E}">
        <p14:creationId xmlns:p14="http://schemas.microsoft.com/office/powerpoint/2010/main" val="887627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vert="horz" lIns="91440" tIns="45720" rIns="91440" bIns="45720" rtlCol="0" anchor="ctr">
            <a:normAutofit/>
          </a:bodyPr>
          <a:lstStyle/>
          <a:p>
            <a:r>
              <a:rPr lang="el-GR" altLang="en-US" dirty="0"/>
              <a:t>Ηθικότητα</a:t>
            </a:r>
          </a:p>
        </p:txBody>
      </p:sp>
      <p:sp>
        <p:nvSpPr>
          <p:cNvPr id="38915" name="Rectangle 3"/>
          <p:cNvSpPr>
            <a:spLocks noGrp="1" noChangeArrowheads="1"/>
          </p:cNvSpPr>
          <p:nvPr>
            <p:ph idx="1"/>
          </p:nvPr>
        </p:nvSpPr>
        <p:spPr/>
        <p:txBody>
          <a:bodyPr/>
          <a:lstStyle/>
          <a:p>
            <a:pPr eaLnBrk="1" hangingPunct="1"/>
            <a:r>
              <a:rPr lang="el-GR" altLang="en-US" dirty="0" smtClean="0">
                <a:solidFill>
                  <a:srgbClr val="000000"/>
                </a:solidFill>
                <a:latin typeface="+mj-lt"/>
                <a:cs typeface="Times New Roman" panose="02020603050405020304" pitchFamily="18" charset="0"/>
              </a:rPr>
              <a:t> Η ηθικότητα ευρίσκεται ακόμα στο Ετερώνυμο στάδιο. Οι ηθικοί κανόνες </a:t>
            </a:r>
            <a:r>
              <a:rPr lang="el-GR" altLang="en-US" dirty="0" err="1" smtClean="0">
                <a:solidFill>
                  <a:srgbClr val="000000"/>
                </a:solidFill>
                <a:latin typeface="+mj-lt"/>
                <a:cs typeface="Times New Roman" panose="02020603050405020304" pitchFamily="18" charset="0"/>
              </a:rPr>
              <a:t>διέπονται</a:t>
            </a:r>
            <a:r>
              <a:rPr lang="el-GR" altLang="en-US" dirty="0" smtClean="0">
                <a:solidFill>
                  <a:srgbClr val="000000"/>
                </a:solidFill>
                <a:latin typeface="+mj-lt"/>
                <a:cs typeface="Times New Roman" panose="02020603050405020304" pitchFamily="18" charset="0"/>
              </a:rPr>
              <a:t> από ρεαλισμό. Παρατηρείται επίσης εμφάνιση του αρνητισμού.</a:t>
            </a:r>
            <a:endParaRPr lang="en-AU" altLang="en-US" dirty="0" smtClean="0">
              <a:latin typeface="+mj-lt"/>
              <a:cs typeface="Times New Roman" panose="02020603050405020304" pitchFamily="18" charset="0"/>
            </a:endParaRPr>
          </a:p>
          <a:p>
            <a:pPr eaLnBrk="1" hangingPunct="1"/>
            <a:r>
              <a:rPr lang="el-GR" altLang="en-US" dirty="0" smtClean="0">
                <a:solidFill>
                  <a:srgbClr val="000000"/>
                </a:solidFill>
                <a:latin typeface="+mj-lt"/>
                <a:cs typeface="Times New Roman" panose="02020603050405020304" pitchFamily="18" charset="0"/>
              </a:rPr>
              <a:t>Σιγά - σιγά εμφανίζεται στο παιδί η έντονη ερευνητική διάθεση και η θέληση για μάθηση. Αυτό φαίνεται από τις πολυάριθμες ερωτήσεις του.</a:t>
            </a:r>
            <a:endParaRPr lang="en-AU" altLang="en-US" dirty="0" smtClean="0">
              <a:latin typeface="+mj-lt"/>
              <a:cs typeface="Times New Roman" panose="02020603050405020304" pitchFamily="18" charset="0"/>
            </a:endParaRPr>
          </a:p>
          <a:p>
            <a:pPr eaLnBrk="1" hangingPunct="1"/>
            <a:endParaRPr lang="el-GR" altLang="en-US" dirty="0" smtClean="0">
              <a:latin typeface="+mj-lt"/>
            </a:endParaRPr>
          </a:p>
        </p:txBody>
      </p:sp>
    </p:spTree>
    <p:extLst>
      <p:ext uri="{BB962C8B-B14F-4D97-AF65-F5344CB8AC3E}">
        <p14:creationId xmlns:p14="http://schemas.microsoft.com/office/powerpoint/2010/main" val="452977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a:bodyPr>
          <a:lstStyle/>
          <a:p>
            <a:r>
              <a:rPr lang="el-GR" dirty="0"/>
              <a:t>Συγκεκριμένες λειτουργίες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altLang="en-US" sz="4400" dirty="0">
                <a:solidFill>
                  <a:srgbClr val="000000"/>
                </a:solidFill>
                <a:latin typeface="+mj-lt"/>
              </a:rPr>
              <a:t>Ι</a:t>
            </a:r>
            <a:r>
              <a:rPr lang="el-GR" altLang="en-US" sz="4400" dirty="0">
                <a:solidFill>
                  <a:srgbClr val="000000"/>
                </a:solidFill>
                <a:latin typeface="+mj-lt"/>
                <a:cs typeface="Times New Roman" panose="02020603050405020304" pitchFamily="18" charset="0"/>
              </a:rPr>
              <a:t>κανότητα για αντιστρεψιμότητα και ικανότητα για διατήρηση της ύλης. </a:t>
            </a:r>
            <a:endParaRPr lang="el-GR" altLang="en-US" sz="4400" dirty="0">
              <a:solidFill>
                <a:srgbClr val="000000"/>
              </a:solidFill>
              <a:latin typeface="+mj-lt"/>
            </a:endParaRPr>
          </a:p>
          <a:p>
            <a:r>
              <a:rPr lang="el-GR" altLang="en-US" sz="4400" dirty="0">
                <a:solidFill>
                  <a:srgbClr val="000000"/>
                </a:solidFill>
                <a:latin typeface="+mj-lt"/>
                <a:cs typeface="Times New Roman" panose="02020603050405020304" pitchFamily="18" charset="0"/>
              </a:rPr>
              <a:t>Οι σημαντικότεροι  συλλογισμοί είναι: </a:t>
            </a:r>
            <a:r>
              <a:rPr lang="el-GR" altLang="en-US" sz="4400" b="1" dirty="0">
                <a:solidFill>
                  <a:srgbClr val="000000"/>
                </a:solidFill>
                <a:latin typeface="+mj-lt"/>
                <a:cs typeface="Times New Roman" panose="02020603050405020304" pitchFamily="18" charset="0"/>
              </a:rPr>
              <a:t>α</a:t>
            </a:r>
            <a:r>
              <a:rPr lang="el-GR" altLang="en-US" sz="4400" dirty="0">
                <a:solidFill>
                  <a:srgbClr val="000000"/>
                </a:solidFill>
                <a:latin typeface="+mj-lt"/>
                <a:cs typeface="Times New Roman" panose="02020603050405020304" pitchFamily="18" charset="0"/>
              </a:rPr>
              <a:t>) η κατηγοριοποίηση, </a:t>
            </a:r>
            <a:r>
              <a:rPr lang="el-GR" altLang="en-US" sz="4400" b="1" dirty="0">
                <a:solidFill>
                  <a:srgbClr val="000000"/>
                </a:solidFill>
                <a:latin typeface="+mj-lt"/>
                <a:cs typeface="Times New Roman" panose="02020603050405020304" pitchFamily="18" charset="0"/>
              </a:rPr>
              <a:t>β</a:t>
            </a:r>
            <a:r>
              <a:rPr lang="el-GR" altLang="en-US" sz="4400" dirty="0">
                <a:solidFill>
                  <a:srgbClr val="000000"/>
                </a:solidFill>
                <a:latin typeface="+mj-lt"/>
                <a:cs typeface="Times New Roman" panose="02020603050405020304" pitchFamily="18" charset="0"/>
              </a:rPr>
              <a:t>) συσχέτιση,   </a:t>
            </a:r>
            <a:r>
              <a:rPr lang="el-GR" altLang="en-US" sz="4400" b="1" dirty="0">
                <a:solidFill>
                  <a:srgbClr val="000000"/>
                </a:solidFill>
                <a:latin typeface="+mj-lt"/>
                <a:cs typeface="Times New Roman" panose="02020603050405020304" pitchFamily="18" charset="0"/>
              </a:rPr>
              <a:t>γ</a:t>
            </a:r>
            <a:r>
              <a:rPr lang="el-GR" altLang="en-US" sz="4400" dirty="0">
                <a:solidFill>
                  <a:srgbClr val="000000"/>
                </a:solidFill>
                <a:latin typeface="+mj-lt"/>
                <a:cs typeface="Times New Roman" panose="02020603050405020304" pitchFamily="18" charset="0"/>
              </a:rPr>
              <a:t>)  η αρίθμηση.</a:t>
            </a:r>
            <a:endParaRPr lang="el-GR" altLang="en-US" sz="4400" dirty="0">
              <a:solidFill>
                <a:srgbClr val="000000"/>
              </a:solidFill>
              <a:latin typeface="+mj-lt"/>
            </a:endParaRPr>
          </a:p>
          <a:p>
            <a:r>
              <a:rPr lang="el-GR" altLang="en-US" sz="4400" dirty="0" smtClean="0">
                <a:solidFill>
                  <a:srgbClr val="000000"/>
                </a:solidFill>
                <a:latin typeface="+mj-lt"/>
                <a:cs typeface="Times New Roman" panose="02020603050405020304" pitchFamily="18" charset="0"/>
              </a:rPr>
              <a:t>Σ</a:t>
            </a:r>
            <a:r>
              <a:rPr lang="el-GR" altLang="en-US" sz="4400" dirty="0" smtClean="0">
                <a:solidFill>
                  <a:srgbClr val="000000"/>
                </a:solidFill>
                <a:latin typeface="+mj-lt"/>
                <a:cs typeface="Times New Roman" panose="02020603050405020304" pitchFamily="18" charset="0"/>
              </a:rPr>
              <a:t>΄</a:t>
            </a:r>
            <a:r>
              <a:rPr lang="en-US" altLang="en-US" sz="4400" dirty="0" smtClean="0">
                <a:solidFill>
                  <a:srgbClr val="000000"/>
                </a:solidFill>
                <a:latin typeface="+mj-lt"/>
                <a:cs typeface="Times New Roman" panose="02020603050405020304" pitchFamily="18" charset="0"/>
              </a:rPr>
              <a:t> </a:t>
            </a:r>
            <a:r>
              <a:rPr lang="el-GR" altLang="en-US" sz="4400" dirty="0" smtClean="0">
                <a:solidFill>
                  <a:srgbClr val="000000"/>
                </a:solidFill>
                <a:latin typeface="+mj-lt"/>
                <a:cs typeface="Times New Roman" panose="02020603050405020304" pitchFamily="18" charset="0"/>
              </a:rPr>
              <a:t>αυτήν </a:t>
            </a:r>
            <a:r>
              <a:rPr lang="el-GR" altLang="en-US" sz="4400" dirty="0">
                <a:solidFill>
                  <a:srgbClr val="000000"/>
                </a:solidFill>
                <a:latin typeface="+mj-lt"/>
                <a:cs typeface="Times New Roman" panose="02020603050405020304" pitchFamily="18" charset="0"/>
              </a:rPr>
              <a:t>την  περίοδο το  παιδί αντιλαμβάνεται  τις έννοιες του χώρου και του χρόνου. Όσον αφορά το χώρο το άτομο των 9 ετών κατορθώνει να σχηματίσει συστήματα συντεταγμένων ή αναφοράς</a:t>
            </a:r>
            <a:r>
              <a:rPr lang="el-GR" altLang="en-US" sz="4400" dirty="0">
                <a:solidFill>
                  <a:srgbClr val="000000"/>
                </a:solidFill>
                <a:latin typeface="+mj-lt"/>
              </a:rPr>
              <a:t>.</a:t>
            </a:r>
            <a:r>
              <a:rPr lang="el-GR" altLang="en-US" sz="4400" dirty="0">
                <a:solidFill>
                  <a:srgbClr val="000000"/>
                </a:solidFill>
                <a:latin typeface="+mj-lt"/>
                <a:cs typeface="Times New Roman" panose="02020603050405020304" pitchFamily="18" charset="0"/>
              </a:rPr>
              <a:t> </a:t>
            </a:r>
            <a:r>
              <a:rPr lang="el-GR" altLang="en-US" sz="4400" dirty="0">
                <a:solidFill>
                  <a:srgbClr val="000000"/>
                </a:solidFill>
                <a:latin typeface="+mj-lt"/>
              </a:rPr>
              <a:t>Π</a:t>
            </a:r>
            <a:r>
              <a:rPr lang="el-GR" altLang="en-US" sz="4400" dirty="0">
                <a:solidFill>
                  <a:srgbClr val="000000"/>
                </a:solidFill>
                <a:latin typeface="+mj-lt"/>
                <a:cs typeface="Times New Roman" panose="02020603050405020304" pitchFamily="18" charset="0"/>
              </a:rPr>
              <a:t>λήρως υποχώρηση του εγωκεντρισμού και εμφάνιση της κοινωνικότητας</a:t>
            </a:r>
            <a:endParaRPr lang="el-GR" sz="4400" dirty="0" smtClean="0">
              <a:latin typeface="+mj-lt"/>
            </a:endParaRPr>
          </a:p>
        </p:txBody>
      </p:sp>
    </p:spTree>
    <p:extLst>
      <p:ext uri="{BB962C8B-B14F-4D97-AF65-F5344CB8AC3E}">
        <p14:creationId xmlns:p14="http://schemas.microsoft.com/office/powerpoint/2010/main" val="250079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l-GR" sz="4000" dirty="0"/>
              <a:t>Η </a:t>
            </a:r>
            <a:r>
              <a:rPr lang="el-GR" sz="4000" dirty="0" smtClean="0"/>
              <a:t>Γνώση, 2</a:t>
            </a:r>
            <a:endParaRPr lang="el-GR" altLang="en-US" sz="4000" b="1" dirty="0" smtClean="0">
              <a:solidFill>
                <a:srgbClr val="000000"/>
              </a:solidFill>
              <a:latin typeface="Bookman Old Style" panose="02050604050505020204" pitchFamily="18" charset="0"/>
              <a:cs typeface="Times New Roman" panose="02020603050405020304" pitchFamily="18" charset="0"/>
              <a:sym typeface="Wingdings" panose="05000000000000000000" pitchFamily="2" charset="2"/>
            </a:endParaRPr>
          </a:p>
        </p:txBody>
      </p:sp>
      <p:sp>
        <p:nvSpPr>
          <p:cNvPr id="4099" name="Rectangle 3"/>
          <p:cNvSpPr>
            <a:spLocks noGrp="1" noChangeArrowheads="1"/>
          </p:cNvSpPr>
          <p:nvPr>
            <p:ph idx="1"/>
          </p:nvPr>
        </p:nvSpPr>
        <p:spPr/>
        <p:txBody>
          <a:bodyPr/>
          <a:lstStyle/>
          <a:p>
            <a:pPr marL="0" indent="0" eaLnBrk="1" hangingPunct="1">
              <a:lnSpc>
                <a:spcPct val="90000"/>
              </a:lnSpc>
              <a:buNone/>
            </a:pPr>
            <a:r>
              <a:rPr lang="el-GR" altLang="en-US" dirty="0" smtClean="0">
                <a:cs typeface="Times New Roman" panose="02020603050405020304" pitchFamily="18" charset="0"/>
              </a:rPr>
              <a:t>Στην διαμόρφωση της  Γνώσεως κατά τον </a:t>
            </a:r>
            <a:r>
              <a:rPr lang="en-US" altLang="en-US" dirty="0" smtClean="0">
                <a:cs typeface="Times New Roman" panose="02020603050405020304" pitchFamily="18" charset="0"/>
              </a:rPr>
              <a:t>PIAGET</a:t>
            </a:r>
            <a:r>
              <a:rPr lang="el-GR" altLang="en-US" dirty="0" smtClean="0">
                <a:cs typeface="Times New Roman" panose="02020603050405020304" pitchFamily="18" charset="0"/>
              </a:rPr>
              <a:t> παρεμβαίνουν δυο παράγοντες:</a:t>
            </a:r>
            <a:endParaRPr lang="en-US" altLang="en-US" dirty="0" smtClean="0">
              <a:cs typeface="Times New Roman" panose="02020603050405020304" pitchFamily="18" charset="0"/>
            </a:endParaRPr>
          </a:p>
          <a:p>
            <a:pPr eaLnBrk="1" hangingPunct="1">
              <a:lnSpc>
                <a:spcPct val="90000"/>
              </a:lnSpc>
              <a:buFontTx/>
              <a:buNone/>
            </a:pPr>
            <a:r>
              <a:rPr lang="el-GR" altLang="en-US" b="1" dirty="0" smtClean="0">
                <a:cs typeface="Times New Roman" panose="02020603050405020304" pitchFamily="18" charset="0"/>
              </a:rPr>
              <a:t>α</a:t>
            </a:r>
            <a:r>
              <a:rPr lang="el-GR" altLang="en-US" dirty="0" smtClean="0">
                <a:cs typeface="Times New Roman" panose="02020603050405020304" pitchFamily="18" charset="0"/>
              </a:rPr>
              <a:t>) αυτοί που οφείλονται στην εξωτερική εμπειρία,  στην κοινωνική ζωή, στη γλώσσα και  </a:t>
            </a:r>
            <a:endParaRPr lang="en-US" altLang="en-US" dirty="0" smtClean="0">
              <a:cs typeface="Times New Roman" panose="02020603050405020304" pitchFamily="18" charset="0"/>
            </a:endParaRPr>
          </a:p>
          <a:p>
            <a:pPr eaLnBrk="1" hangingPunct="1">
              <a:lnSpc>
                <a:spcPct val="90000"/>
              </a:lnSpc>
              <a:buFontTx/>
              <a:buNone/>
            </a:pPr>
            <a:r>
              <a:rPr lang="el-GR" altLang="en-US" b="1" dirty="0" smtClean="0">
                <a:cs typeface="Times New Roman" panose="02020603050405020304" pitchFamily="18" charset="0"/>
              </a:rPr>
              <a:t>β</a:t>
            </a:r>
            <a:r>
              <a:rPr lang="el-GR" altLang="en-US" dirty="0" smtClean="0">
                <a:cs typeface="Times New Roman" panose="02020603050405020304" pitchFamily="18" charset="0"/>
              </a:rPr>
              <a:t>)αυτοί που οφείλονται στην εσωτερική δομή της σκέψης του υποκειμένου, που οικοδομείται και εξελίσσεται.</a:t>
            </a:r>
            <a:endParaRPr lang="en-AU" altLang="en-US" dirty="0" smtClean="0">
              <a:cs typeface="Times New Roman" panose="02020603050405020304" pitchFamily="18" charset="0"/>
            </a:endParaRPr>
          </a:p>
          <a:p>
            <a:pPr eaLnBrk="1" hangingPunct="1">
              <a:lnSpc>
                <a:spcPct val="90000"/>
              </a:lnSpc>
            </a:pPr>
            <a:endParaRPr lang="el-GR" altLang="en-US" dirty="0" smtClean="0"/>
          </a:p>
        </p:txBody>
      </p:sp>
    </p:spTree>
    <p:extLst>
      <p:ext uri="{BB962C8B-B14F-4D97-AF65-F5344CB8AC3E}">
        <p14:creationId xmlns:p14="http://schemas.microsoft.com/office/powerpoint/2010/main" val="4096244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vert="horz" lIns="91440" tIns="45720" rIns="91440" bIns="45720" rtlCol="0" anchor="ctr">
            <a:normAutofit/>
          </a:bodyPr>
          <a:lstStyle/>
          <a:p>
            <a:r>
              <a:rPr lang="el-GR" altLang="en-US" dirty="0"/>
              <a:t>Γλώσσα</a:t>
            </a:r>
          </a:p>
        </p:txBody>
      </p:sp>
      <p:sp>
        <p:nvSpPr>
          <p:cNvPr id="40963" name="Rectangle 3"/>
          <p:cNvSpPr>
            <a:spLocks noGrp="1" noChangeArrowheads="1"/>
          </p:cNvSpPr>
          <p:nvPr>
            <p:ph idx="1"/>
          </p:nvPr>
        </p:nvSpPr>
        <p:spPr/>
        <p:txBody>
          <a:bodyPr/>
          <a:lstStyle/>
          <a:p>
            <a:pPr marL="0" indent="0" eaLnBrk="1" hangingPunct="1">
              <a:buNone/>
            </a:pPr>
            <a:r>
              <a:rPr lang="el-GR" altLang="en-US" dirty="0" smtClean="0">
                <a:solidFill>
                  <a:srgbClr val="000000"/>
                </a:solidFill>
                <a:latin typeface="+mj-lt"/>
              </a:rPr>
              <a:t>Α</a:t>
            </a:r>
            <a:r>
              <a:rPr lang="el-GR" altLang="en-US" dirty="0" smtClean="0">
                <a:solidFill>
                  <a:srgbClr val="000000"/>
                </a:solidFill>
                <a:latin typeface="+mj-lt"/>
                <a:cs typeface="Times New Roman" panose="02020603050405020304" pitchFamily="18" charset="0"/>
              </a:rPr>
              <a:t>πό εγωκεντρική γίνεται κοινωνικοποιημένη. Κατά τον </a:t>
            </a:r>
            <a:r>
              <a:rPr lang="en-US" altLang="en-US" dirty="0" smtClean="0">
                <a:solidFill>
                  <a:srgbClr val="000000"/>
                </a:solidFill>
                <a:latin typeface="+mj-lt"/>
                <a:cs typeface="Times New Roman" panose="02020603050405020304" pitchFamily="18" charset="0"/>
              </a:rPr>
              <a:t>VIGOTSKY</a:t>
            </a:r>
            <a:r>
              <a:rPr lang="el-GR" altLang="en-US" dirty="0" smtClean="0">
                <a:solidFill>
                  <a:srgbClr val="000000"/>
                </a:solidFill>
                <a:latin typeface="+mj-lt"/>
                <a:cs typeface="Times New Roman" panose="02020603050405020304" pitchFamily="18" charset="0"/>
              </a:rPr>
              <a:t> ο εγωκεντρικός  λόγος  ήταν ένας τρόπος  έκφρασης  και  ένα πραγματικό όργανο σκέψης που βοηθούσε  στην επίλυση  προβλημάτων και  στην μείωση της   εσωτερικής  έντασης.</a:t>
            </a:r>
            <a:endParaRPr lang="en-AU" altLang="en-US" dirty="0" smtClean="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373258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vert="horz" lIns="91440" tIns="45720" rIns="91440" bIns="45720" rtlCol="0" anchor="ctr">
            <a:normAutofit/>
          </a:bodyPr>
          <a:lstStyle/>
          <a:p>
            <a:r>
              <a:rPr lang="el-GR" altLang="en-US" dirty="0"/>
              <a:t>Παιγνίδι</a:t>
            </a:r>
          </a:p>
        </p:txBody>
      </p:sp>
      <p:sp>
        <p:nvSpPr>
          <p:cNvPr id="41987" name="Rectangle 3"/>
          <p:cNvSpPr>
            <a:spLocks noGrp="1" noChangeArrowheads="1"/>
          </p:cNvSpPr>
          <p:nvPr>
            <p:ph idx="1"/>
          </p:nvPr>
        </p:nvSpPr>
        <p:spPr/>
        <p:txBody>
          <a:bodyPr/>
          <a:lstStyle/>
          <a:p>
            <a:pPr eaLnBrk="1" hangingPunct="1"/>
            <a:r>
              <a:rPr lang="el-GR" altLang="en-US" sz="2800" dirty="0" smtClean="0">
                <a:solidFill>
                  <a:srgbClr val="000000"/>
                </a:solidFill>
                <a:latin typeface="+mj-lt"/>
                <a:cs typeface="Times New Roman" panose="02020603050405020304" pitchFamily="18" charset="0"/>
              </a:rPr>
              <a:t>Το παιγνίδι αυτής της περιόδου </a:t>
            </a:r>
            <a:r>
              <a:rPr lang="el-GR" altLang="en-US" sz="2800" dirty="0" err="1" smtClean="0">
                <a:solidFill>
                  <a:srgbClr val="000000"/>
                </a:solidFill>
                <a:latin typeface="+mj-lt"/>
                <a:cs typeface="Times New Roman" panose="02020603050405020304" pitchFamily="18" charset="0"/>
              </a:rPr>
              <a:t>διέπεται</a:t>
            </a:r>
            <a:r>
              <a:rPr lang="el-GR" altLang="en-US" sz="2800" dirty="0" smtClean="0">
                <a:solidFill>
                  <a:srgbClr val="000000"/>
                </a:solidFill>
                <a:latin typeface="+mj-lt"/>
                <a:cs typeface="Times New Roman" panose="02020603050405020304" pitchFamily="18" charset="0"/>
              </a:rPr>
              <a:t> από κανόνες (Κανονικό παιγνίδι). Το παιδί εισέρχεται στην ομάδα (συλλογικό παιγνίδι) και πραγματοποιεί με αυτήν ορισμένα παιγνίδια. Οι ομάδες συνομηλίκων αποτελούνται από άτομα του ίδιου φύλου. Ο </a:t>
            </a:r>
            <a:r>
              <a:rPr lang="en-US" altLang="en-US" sz="2800" dirty="0" smtClean="0">
                <a:solidFill>
                  <a:srgbClr val="000000"/>
                </a:solidFill>
                <a:latin typeface="+mj-lt"/>
                <a:cs typeface="Times New Roman" panose="02020603050405020304" pitchFamily="18" charset="0"/>
              </a:rPr>
              <a:t>PIAGET</a:t>
            </a:r>
            <a:r>
              <a:rPr lang="el-GR" altLang="en-US" sz="2800" dirty="0" smtClean="0">
                <a:solidFill>
                  <a:srgbClr val="000000"/>
                </a:solidFill>
                <a:latin typeface="+mj-lt"/>
                <a:cs typeface="Times New Roman" panose="02020603050405020304" pitchFamily="18" charset="0"/>
              </a:rPr>
              <a:t> συνδέει την τήρηση των κανόνων του παιγνιδιού με την ηθική εξέλιξη. Η συνειδητοποίηση των κανόνων διέρχεται τρία στάδια:</a:t>
            </a:r>
            <a:endParaRPr lang="en-AU" altLang="en-US" sz="2800" dirty="0" smtClean="0">
              <a:latin typeface="+mj-lt"/>
              <a:cs typeface="Times New Roman" panose="02020603050405020304" pitchFamily="18" charset="0"/>
            </a:endParaRPr>
          </a:p>
          <a:p>
            <a:pPr eaLnBrk="1" hangingPunct="1"/>
            <a:endParaRPr lang="el-GR" altLang="en-US" sz="2800" dirty="0" smtClean="0">
              <a:latin typeface="+mj-lt"/>
            </a:endParaRPr>
          </a:p>
        </p:txBody>
      </p:sp>
    </p:spTree>
    <p:extLst>
      <p:ext uri="{BB962C8B-B14F-4D97-AF65-F5344CB8AC3E}">
        <p14:creationId xmlns:p14="http://schemas.microsoft.com/office/powerpoint/2010/main" val="1799968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vert="horz" lIns="91440" tIns="45720" rIns="91440" bIns="45720" rtlCol="0" anchor="ctr">
            <a:normAutofit fontScale="90000"/>
          </a:bodyPr>
          <a:lstStyle/>
          <a:p>
            <a:r>
              <a:rPr lang="en-US" altLang="en-US" dirty="0"/>
              <a:t/>
            </a:r>
            <a:br>
              <a:rPr lang="en-US" altLang="en-US" dirty="0"/>
            </a:br>
            <a:r>
              <a:rPr lang="el-GR" altLang="en-US" dirty="0"/>
              <a:t>ΜΟΡΦΟΠΟΙΗΜΕΝΩΝ ΛΕΙΤΟΥΡΓΙΩΝ</a:t>
            </a:r>
            <a:r>
              <a:rPr lang="en-US" altLang="en-US" dirty="0"/>
              <a:t> </a:t>
            </a:r>
            <a:r>
              <a:rPr lang="el-GR" altLang="en-US" dirty="0"/>
              <a:t> </a:t>
            </a:r>
            <a:r>
              <a:rPr lang="en-US" altLang="en-US" dirty="0"/>
              <a:t/>
            </a:r>
            <a:br>
              <a:rPr lang="en-US" altLang="en-US" dirty="0"/>
            </a:br>
            <a:r>
              <a:rPr lang="el-GR" altLang="en-US" dirty="0"/>
              <a:t>(11ο - 15ο έτος)</a:t>
            </a:r>
            <a:r>
              <a:rPr lang="en-AU" altLang="en-US" dirty="0"/>
              <a:t/>
            </a:r>
            <a:br>
              <a:rPr lang="en-AU" altLang="en-US" dirty="0"/>
            </a:br>
            <a:endParaRPr lang="el-GR" altLang="en-US" dirty="0"/>
          </a:p>
        </p:txBody>
      </p:sp>
      <p:sp>
        <p:nvSpPr>
          <p:cNvPr id="43011" name="Rectangle 3"/>
          <p:cNvSpPr>
            <a:spLocks noGrp="1" noChangeArrowheads="1"/>
          </p:cNvSpPr>
          <p:nvPr>
            <p:ph idx="1"/>
          </p:nvPr>
        </p:nvSpPr>
        <p:spPr>
          <a:xfrm>
            <a:off x="464156" y="1711349"/>
            <a:ext cx="8229600" cy="4525963"/>
          </a:xfrm>
        </p:spPr>
        <p:txBody>
          <a:bodyPr>
            <a:normAutofit/>
          </a:bodyPr>
          <a:lstStyle/>
          <a:p>
            <a:pPr eaLnBrk="1" hangingPunct="1">
              <a:lnSpc>
                <a:spcPct val="90000"/>
              </a:lnSpc>
              <a:buFontTx/>
              <a:buNone/>
            </a:pPr>
            <a:r>
              <a:rPr lang="el-GR" altLang="en-US" sz="2800" dirty="0" smtClean="0">
                <a:solidFill>
                  <a:srgbClr val="000000"/>
                </a:solidFill>
                <a:latin typeface="+mj-lt"/>
              </a:rPr>
              <a:t>   Π</a:t>
            </a:r>
            <a:r>
              <a:rPr lang="el-GR" altLang="en-US" sz="2800" dirty="0" smtClean="0">
                <a:solidFill>
                  <a:srgbClr val="000000"/>
                </a:solidFill>
                <a:latin typeface="+mj-lt"/>
                <a:cs typeface="Times New Roman" panose="02020603050405020304" pitchFamily="18" charset="0"/>
              </a:rPr>
              <a:t>ερίοδος των τυπικών διεργασιών</a:t>
            </a:r>
            <a:r>
              <a:rPr lang="el-GR" altLang="en-US" sz="2800" dirty="0" smtClean="0">
                <a:latin typeface="+mj-lt"/>
              </a:rPr>
              <a:t> </a:t>
            </a:r>
          </a:p>
          <a:p>
            <a:pPr marL="0" indent="0" eaLnBrk="1" hangingPunct="1">
              <a:lnSpc>
                <a:spcPct val="90000"/>
              </a:lnSpc>
              <a:buNone/>
            </a:pPr>
            <a:r>
              <a:rPr lang="el-GR" altLang="en-US" sz="2800" b="1" dirty="0" smtClean="0">
                <a:solidFill>
                  <a:srgbClr val="000000"/>
                </a:solidFill>
                <a:latin typeface="+mj-lt"/>
                <a:cs typeface="Times New Roman" panose="02020603050405020304" pitchFamily="18" charset="0"/>
              </a:rPr>
              <a:t>α</a:t>
            </a:r>
            <a:r>
              <a:rPr lang="el-GR" altLang="en-US" sz="2800" dirty="0" smtClean="0">
                <a:solidFill>
                  <a:srgbClr val="000000"/>
                </a:solidFill>
                <a:latin typeface="+mj-lt"/>
                <a:cs typeface="Times New Roman" panose="02020603050405020304" pitchFamily="18" charset="0"/>
              </a:rPr>
              <a:t>) η ανακάλυψη του  πιθανού - δυνατού: ο έφηβος ανοίγει την σκέψη του στο χώρο και αντιλαμβάνεται  ότι  υπάρχουν πολλές λύσεις, σ' ένα πρόβλημα. Αυτό τον μεταβάλλει από πραγματιστή σε ιδεαλιστή.</a:t>
            </a:r>
            <a:endParaRPr lang="en-US" altLang="en-US" sz="2800" dirty="0" smtClean="0">
              <a:solidFill>
                <a:srgbClr val="000000"/>
              </a:solidFill>
              <a:latin typeface="+mj-lt"/>
              <a:cs typeface="Times New Roman" panose="02020603050405020304" pitchFamily="18" charset="0"/>
            </a:endParaRPr>
          </a:p>
          <a:p>
            <a:pPr marL="0" indent="0" eaLnBrk="1" hangingPunct="1">
              <a:lnSpc>
                <a:spcPct val="90000"/>
              </a:lnSpc>
              <a:buNone/>
            </a:pPr>
            <a:r>
              <a:rPr lang="el-GR" altLang="en-US" sz="2800" dirty="0" smtClean="0">
                <a:solidFill>
                  <a:srgbClr val="000000"/>
                </a:solidFill>
                <a:latin typeface="+mj-lt"/>
                <a:cs typeface="Times New Roman" panose="02020603050405020304" pitchFamily="18" charset="0"/>
              </a:rPr>
              <a:t> </a:t>
            </a:r>
            <a:r>
              <a:rPr lang="el-GR" altLang="en-US" sz="2800" b="1" dirty="0" smtClean="0">
                <a:solidFill>
                  <a:srgbClr val="000000"/>
                </a:solidFill>
                <a:latin typeface="+mj-lt"/>
                <a:cs typeface="Times New Roman" panose="02020603050405020304" pitchFamily="18" charset="0"/>
              </a:rPr>
              <a:t>β</a:t>
            </a:r>
            <a:r>
              <a:rPr lang="el-GR" altLang="en-US" sz="2800" dirty="0" smtClean="0">
                <a:solidFill>
                  <a:srgbClr val="000000"/>
                </a:solidFill>
                <a:latin typeface="+mj-lt"/>
                <a:cs typeface="Times New Roman" panose="02020603050405020304" pitchFamily="18" charset="0"/>
              </a:rPr>
              <a:t>) η χρήση του υποθετικού-παραγωγικού συλλογισμού. Ο έφηβος χρησιμοποιεί τον  παραγωγικό συλλογισμό </a:t>
            </a:r>
            <a:r>
              <a:rPr lang="el-GR" altLang="en-US" sz="2800" dirty="0" smtClean="0">
                <a:solidFill>
                  <a:srgbClr val="000000"/>
                </a:solidFill>
                <a:latin typeface="+mj-lt"/>
              </a:rPr>
              <a:t>(</a:t>
            </a:r>
            <a:r>
              <a:rPr lang="el-GR" altLang="en-US" sz="2800" dirty="0" smtClean="0">
                <a:solidFill>
                  <a:srgbClr val="000000"/>
                </a:solidFill>
                <a:latin typeface="+mj-lt"/>
                <a:cs typeface="Times New Roman" panose="02020603050405020304" pitchFamily="18" charset="0"/>
              </a:rPr>
              <a:t>μερικό για  να καταλήξει  στο γενικό</a:t>
            </a:r>
            <a:r>
              <a:rPr lang="el-GR" altLang="en-US" sz="2800" dirty="0" smtClean="0">
                <a:solidFill>
                  <a:srgbClr val="000000"/>
                </a:solidFill>
                <a:latin typeface="+mj-lt"/>
              </a:rPr>
              <a:t>)</a:t>
            </a:r>
            <a:r>
              <a:rPr lang="el-GR" altLang="en-US" sz="2800" dirty="0" smtClean="0">
                <a:solidFill>
                  <a:srgbClr val="000000"/>
                </a:solidFill>
                <a:latin typeface="+mj-lt"/>
                <a:cs typeface="Times New Roman" panose="02020603050405020304" pitchFamily="18" charset="0"/>
              </a:rPr>
              <a:t> σε αντίθεση με το παιδί μεταγωγικό συλλογισμό  (από το μερικό στο μερικό).  </a:t>
            </a:r>
          </a:p>
        </p:txBody>
      </p:sp>
    </p:spTree>
    <p:extLst>
      <p:ext uri="{BB962C8B-B14F-4D97-AF65-F5344CB8AC3E}">
        <p14:creationId xmlns:p14="http://schemas.microsoft.com/office/powerpoint/2010/main" val="1321732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ΜΟΡΦΟΠΟΙΗΜΕΝΩΝ </a:t>
            </a:r>
            <a:r>
              <a:rPr lang="el-GR" altLang="en-US" dirty="0" smtClean="0"/>
              <a:t>ΛΕΙΤΟΥΡΓΙΩΝ</a:t>
            </a:r>
            <a:r>
              <a:rPr lang="en-US" altLang="en-US" dirty="0" smtClean="0"/>
              <a:t>,</a:t>
            </a:r>
            <a:r>
              <a:rPr lang="el-GR" altLang="en-US" dirty="0" smtClean="0"/>
              <a:t> </a:t>
            </a:r>
            <a:r>
              <a:rPr lang="el-GR" altLang="en-US" dirty="0"/>
              <a:t>2</a:t>
            </a:r>
          </a:p>
        </p:txBody>
      </p:sp>
      <p:sp>
        <p:nvSpPr>
          <p:cNvPr id="44035" name="Rectangle 3"/>
          <p:cNvSpPr>
            <a:spLocks noGrp="1" noChangeArrowheads="1"/>
          </p:cNvSpPr>
          <p:nvPr>
            <p:ph idx="1"/>
          </p:nvPr>
        </p:nvSpPr>
        <p:spPr/>
        <p:txBody>
          <a:bodyPr/>
          <a:lstStyle/>
          <a:p>
            <a:pPr marL="0" indent="0" eaLnBrk="1" hangingPunct="1">
              <a:lnSpc>
                <a:spcPct val="90000"/>
              </a:lnSpc>
              <a:buNone/>
            </a:pPr>
            <a:r>
              <a:rPr lang="el-GR" altLang="en-US" sz="2800" b="1" dirty="0" smtClean="0">
                <a:solidFill>
                  <a:srgbClr val="000000"/>
                </a:solidFill>
                <a:latin typeface="+mj-lt"/>
                <a:cs typeface="Times New Roman" panose="02020603050405020304" pitchFamily="18" charset="0"/>
              </a:rPr>
              <a:t>γ</a:t>
            </a:r>
            <a:r>
              <a:rPr lang="el-GR" altLang="en-US" sz="2800" dirty="0" smtClean="0">
                <a:solidFill>
                  <a:srgbClr val="000000"/>
                </a:solidFill>
                <a:latin typeface="+mj-lt"/>
                <a:cs typeface="Times New Roman" panose="02020603050405020304" pitchFamily="18" charset="0"/>
              </a:rPr>
              <a:t>) χρήση συνδυαστικών συστημάτων και της  Επιστημονικής- Πειραματικής μεθόδου. Η Επιστημονική - Πειραματική μέθοδος   περιλαμβάνει την διατύπωση  ενός  γενικού κανόνα- συμπεράσματος. </a:t>
            </a:r>
            <a:endParaRPr lang="el-GR" altLang="en-US" sz="2800" dirty="0" smtClean="0">
              <a:solidFill>
                <a:srgbClr val="000000"/>
              </a:solidFill>
              <a:latin typeface="+mj-lt"/>
            </a:endParaRPr>
          </a:p>
          <a:p>
            <a:pPr marL="0" indent="0" eaLnBrk="1" hangingPunct="1">
              <a:lnSpc>
                <a:spcPct val="90000"/>
              </a:lnSpc>
              <a:buNone/>
            </a:pPr>
            <a:r>
              <a:rPr lang="el-GR" altLang="en-US" sz="2800" b="1" dirty="0" smtClean="0">
                <a:solidFill>
                  <a:srgbClr val="000000"/>
                </a:solidFill>
                <a:latin typeface="+mj-lt"/>
                <a:cs typeface="Times New Roman" panose="02020603050405020304" pitchFamily="18" charset="0"/>
              </a:rPr>
              <a:t>δ) </a:t>
            </a:r>
            <a:r>
              <a:rPr lang="el-GR" altLang="en-US" sz="2800" dirty="0" smtClean="0">
                <a:solidFill>
                  <a:srgbClr val="000000"/>
                </a:solidFill>
                <a:latin typeface="+mj-lt"/>
                <a:cs typeface="Times New Roman" panose="02020603050405020304" pitchFamily="18" charset="0"/>
              </a:rPr>
              <a:t>χρήση της  προτασιακής  λογικής: Το σύστημα των 16  δυαδικών ερωτήσεων. Το σύστημα αυτό αφορά στη  σχέση μεταξύ  δυο μεταβλητών (Ρ και </a:t>
            </a:r>
            <a:r>
              <a:rPr lang="en-US" altLang="en-US" sz="2800" dirty="0" smtClean="0">
                <a:solidFill>
                  <a:srgbClr val="000000"/>
                </a:solidFill>
                <a:latin typeface="+mj-lt"/>
                <a:cs typeface="Times New Roman" panose="02020603050405020304" pitchFamily="18" charset="0"/>
              </a:rPr>
              <a:t>q</a:t>
            </a:r>
            <a:r>
              <a:rPr lang="el-GR" altLang="en-US" sz="2800" dirty="0" smtClean="0">
                <a:solidFill>
                  <a:srgbClr val="000000"/>
                </a:solidFill>
                <a:latin typeface="+mj-lt"/>
                <a:cs typeface="Times New Roman" panose="02020603050405020304" pitchFamily="18" charset="0"/>
              </a:rPr>
              <a:t>) και που η  κάθε  μια  παίρνει   δύο τιμές   (ρ=ρ και  ρ) και (</a:t>
            </a:r>
            <a:r>
              <a:rPr lang="en-US" altLang="en-US" sz="2800" dirty="0" smtClean="0">
                <a:solidFill>
                  <a:srgbClr val="000000"/>
                </a:solidFill>
                <a:latin typeface="+mj-lt"/>
                <a:cs typeface="Times New Roman" panose="02020603050405020304" pitchFamily="18" charset="0"/>
              </a:rPr>
              <a:t>q</a:t>
            </a:r>
            <a:r>
              <a:rPr lang="el-GR" altLang="en-US" sz="2800" dirty="0" smtClean="0">
                <a:solidFill>
                  <a:srgbClr val="000000"/>
                </a:solidFill>
                <a:latin typeface="+mj-lt"/>
                <a:cs typeface="Times New Roman" panose="02020603050405020304" pitchFamily="18" charset="0"/>
              </a:rPr>
              <a:t>=</a:t>
            </a:r>
            <a:r>
              <a:rPr lang="en-US" altLang="en-US" sz="2800" dirty="0" smtClean="0">
                <a:solidFill>
                  <a:srgbClr val="000000"/>
                </a:solidFill>
                <a:latin typeface="+mj-lt"/>
                <a:cs typeface="Times New Roman" panose="02020603050405020304" pitchFamily="18" charset="0"/>
              </a:rPr>
              <a:t>q</a:t>
            </a:r>
            <a:r>
              <a:rPr lang="el-GR" altLang="en-US" sz="2800" dirty="0" smtClean="0">
                <a:solidFill>
                  <a:srgbClr val="000000"/>
                </a:solidFill>
                <a:latin typeface="+mj-lt"/>
                <a:cs typeface="Times New Roman" panose="02020603050405020304" pitchFamily="18" charset="0"/>
              </a:rPr>
              <a:t> και </a:t>
            </a:r>
            <a:r>
              <a:rPr lang="en-US" altLang="en-US" sz="2800" dirty="0" smtClean="0">
                <a:solidFill>
                  <a:srgbClr val="000000"/>
                </a:solidFill>
                <a:latin typeface="+mj-lt"/>
                <a:cs typeface="Times New Roman" panose="02020603050405020304" pitchFamily="18" charset="0"/>
              </a:rPr>
              <a:t>q</a:t>
            </a:r>
            <a:r>
              <a:rPr lang="el-GR" altLang="en-US" sz="2800" dirty="0" smtClean="0">
                <a:solidFill>
                  <a:srgbClr val="000000"/>
                </a:solidFill>
                <a:latin typeface="+mj-lt"/>
                <a:cs typeface="Times New Roman" panose="02020603050405020304" pitchFamily="18" charset="0"/>
              </a:rPr>
              <a:t>). </a:t>
            </a:r>
            <a:endParaRPr lang="en-AU" altLang="en-US" sz="2800" dirty="0" smtClean="0">
              <a:solidFill>
                <a:srgbClr val="000000"/>
              </a:solidFill>
              <a:latin typeface="+mj-lt"/>
              <a:cs typeface="Times New Roman" panose="02020603050405020304" pitchFamily="18" charset="0"/>
            </a:endParaRPr>
          </a:p>
          <a:p>
            <a:pPr eaLnBrk="1" hangingPunct="1">
              <a:lnSpc>
                <a:spcPct val="90000"/>
              </a:lnSpc>
            </a:pPr>
            <a:endParaRPr lang="el-GR" altLang="en-US" sz="2800" dirty="0" smtClean="0">
              <a:solidFill>
                <a:srgbClr val="000000"/>
              </a:solidFill>
              <a:latin typeface="+mj-lt"/>
            </a:endParaRPr>
          </a:p>
        </p:txBody>
      </p:sp>
    </p:spTree>
    <p:extLst>
      <p:ext uri="{BB962C8B-B14F-4D97-AF65-F5344CB8AC3E}">
        <p14:creationId xmlns:p14="http://schemas.microsoft.com/office/powerpoint/2010/main" val="2357779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ΜΟΡΦΟΠΟΙΗΜΕΝΩΝ </a:t>
            </a:r>
            <a:r>
              <a:rPr lang="el-GR" altLang="en-US" dirty="0" smtClean="0"/>
              <a:t>ΛΕΙΤΟΥΡΓΙΩΝ</a:t>
            </a:r>
            <a:r>
              <a:rPr lang="en-US" altLang="en-US" dirty="0" smtClean="0"/>
              <a:t>,</a:t>
            </a:r>
            <a:r>
              <a:rPr lang="el-GR" altLang="en-US" dirty="0" smtClean="0"/>
              <a:t> </a:t>
            </a:r>
            <a:r>
              <a:rPr lang="el-GR" altLang="en-US" dirty="0"/>
              <a:t>3</a:t>
            </a:r>
          </a:p>
        </p:txBody>
      </p:sp>
      <p:sp>
        <p:nvSpPr>
          <p:cNvPr id="45059" name="Rectangle 3"/>
          <p:cNvSpPr>
            <a:spLocks noGrp="1" noChangeArrowheads="1"/>
          </p:cNvSpPr>
          <p:nvPr>
            <p:ph idx="1"/>
          </p:nvPr>
        </p:nvSpPr>
        <p:spPr/>
        <p:txBody>
          <a:bodyPr/>
          <a:lstStyle/>
          <a:p>
            <a:pPr marL="0" indent="0" eaLnBrk="1" hangingPunct="1">
              <a:lnSpc>
                <a:spcPct val="90000"/>
              </a:lnSpc>
              <a:buNone/>
            </a:pPr>
            <a:r>
              <a:rPr lang="el-GR" altLang="en-US" sz="2800" b="1" dirty="0" smtClean="0">
                <a:solidFill>
                  <a:srgbClr val="000000"/>
                </a:solidFill>
                <a:latin typeface="+mj-lt"/>
                <a:cs typeface="Times New Roman" panose="02020603050405020304" pitchFamily="18" charset="0"/>
              </a:rPr>
              <a:t>ε</a:t>
            </a:r>
            <a:r>
              <a:rPr lang="el-GR" altLang="en-US" sz="2800" dirty="0" smtClean="0">
                <a:solidFill>
                  <a:srgbClr val="000000"/>
                </a:solidFill>
                <a:latin typeface="+mj-lt"/>
                <a:cs typeface="Times New Roman" panose="02020603050405020304" pitchFamily="18" charset="0"/>
              </a:rPr>
              <a:t>) Την ταυτόχρονα χρήση των δυο μορφών </a:t>
            </a:r>
            <a:r>
              <a:rPr lang="el-GR" altLang="en-US" sz="2800" dirty="0" err="1" smtClean="0">
                <a:solidFill>
                  <a:srgbClr val="000000"/>
                </a:solidFill>
                <a:latin typeface="+mj-lt"/>
                <a:cs typeface="Times New Roman" panose="02020603050405020304" pitchFamily="18" charset="0"/>
              </a:rPr>
              <a:t>αντι-στρεψιμότητας</a:t>
            </a:r>
            <a:r>
              <a:rPr lang="el-GR" altLang="en-US" sz="2800" dirty="0" smtClean="0">
                <a:solidFill>
                  <a:srgbClr val="000000"/>
                </a:solidFill>
                <a:latin typeface="+mj-lt"/>
                <a:cs typeface="Times New Roman" panose="02020603050405020304" pitchFamily="18" charset="0"/>
              </a:rPr>
              <a:t> (το σύ­στημα </a:t>
            </a:r>
            <a:r>
              <a:rPr lang="en-US" altLang="en-US" sz="2800" dirty="0" smtClean="0">
                <a:solidFill>
                  <a:srgbClr val="000000"/>
                </a:solidFill>
                <a:latin typeface="+mj-lt"/>
                <a:cs typeface="Times New Roman" panose="02020603050405020304" pitchFamily="18" charset="0"/>
              </a:rPr>
              <a:t>I</a:t>
            </a:r>
            <a:r>
              <a:rPr lang="el-GR" altLang="en-US" sz="2800" dirty="0" smtClean="0">
                <a:solidFill>
                  <a:srgbClr val="000000"/>
                </a:solidFill>
                <a:latin typeface="+mj-lt"/>
                <a:cs typeface="Times New Roman" panose="02020603050405020304" pitchFamily="18" charset="0"/>
              </a:rPr>
              <a:t>.</a:t>
            </a:r>
            <a:r>
              <a:rPr lang="en-US" altLang="en-US" sz="2800" dirty="0" smtClean="0">
                <a:solidFill>
                  <a:srgbClr val="000000"/>
                </a:solidFill>
                <a:latin typeface="+mj-lt"/>
                <a:cs typeface="Times New Roman" panose="02020603050405020304" pitchFamily="18" charset="0"/>
              </a:rPr>
              <a:t>N</a:t>
            </a:r>
            <a:r>
              <a:rPr lang="el-GR" altLang="en-US" sz="2800" dirty="0" smtClean="0">
                <a:solidFill>
                  <a:srgbClr val="000000"/>
                </a:solidFill>
                <a:latin typeface="+mj-lt"/>
                <a:cs typeface="Times New Roman" panose="02020603050405020304" pitchFamily="18" charset="0"/>
              </a:rPr>
              <a:t>.</a:t>
            </a:r>
            <a:r>
              <a:rPr lang="en-US" altLang="en-US" sz="2800" dirty="0" smtClean="0">
                <a:solidFill>
                  <a:srgbClr val="000000"/>
                </a:solidFill>
                <a:latin typeface="+mj-lt"/>
                <a:cs typeface="Times New Roman" panose="02020603050405020304" pitchFamily="18" charset="0"/>
              </a:rPr>
              <a:t>R</a:t>
            </a:r>
            <a:r>
              <a:rPr lang="el-GR" altLang="en-US" sz="2800" dirty="0" smtClean="0">
                <a:solidFill>
                  <a:srgbClr val="000000"/>
                </a:solidFill>
                <a:latin typeface="+mj-lt"/>
                <a:cs typeface="Times New Roman" panose="02020603050405020304" pitchFamily="18" charset="0"/>
              </a:rPr>
              <a:t>.</a:t>
            </a:r>
            <a:r>
              <a:rPr lang="en-US" altLang="en-US" sz="2800" dirty="0" smtClean="0">
                <a:solidFill>
                  <a:srgbClr val="000000"/>
                </a:solidFill>
                <a:latin typeface="+mj-lt"/>
                <a:cs typeface="Times New Roman" panose="02020603050405020304" pitchFamily="18" charset="0"/>
              </a:rPr>
              <a:t>C</a:t>
            </a:r>
            <a:r>
              <a:rPr lang="el-GR" altLang="en-US" sz="2800" dirty="0" smtClean="0">
                <a:solidFill>
                  <a:srgbClr val="000000"/>
                </a:solidFill>
                <a:latin typeface="+mj-lt"/>
                <a:cs typeface="Times New Roman" panose="02020603050405020304" pitchFamily="18" charset="0"/>
              </a:rPr>
              <a:t>) ο έφηβος  εφαρμόζει   πάνω  σ' ένα  πρόβλημα ταυτόχρο­νο και  τις  δυο μορφές  αντιστρεψιμότητας: την αναίρεση και την αντιστάθμιση.  Αυτό γίνεται,   λέει  ο </a:t>
            </a:r>
            <a:r>
              <a:rPr lang="en-US" altLang="en-US" sz="2800" dirty="0" smtClean="0">
                <a:solidFill>
                  <a:srgbClr val="000000"/>
                </a:solidFill>
                <a:latin typeface="+mj-lt"/>
                <a:cs typeface="Times New Roman" panose="02020603050405020304" pitchFamily="18" charset="0"/>
              </a:rPr>
              <a:t>PIAGET</a:t>
            </a:r>
            <a:r>
              <a:rPr lang="el-GR" altLang="en-US" sz="2800" dirty="0" smtClean="0">
                <a:solidFill>
                  <a:srgbClr val="000000"/>
                </a:solidFill>
                <a:latin typeface="+mj-lt"/>
                <a:cs typeface="Times New Roman" panose="02020603050405020304" pitchFamily="18" charset="0"/>
              </a:rPr>
              <a:t>,   γιατί ο έφηβος διαθέτει  μια ομάδα τεσσάρων θεμελιωδών λογικών πράξεων:  ταυτοποίηση  (Ι), Αναίρεση (Ν), Αντιστάθμιση (</a:t>
            </a:r>
            <a:r>
              <a:rPr lang="en-US" altLang="en-US" sz="2800" dirty="0" smtClean="0">
                <a:solidFill>
                  <a:srgbClr val="000000"/>
                </a:solidFill>
                <a:latin typeface="+mj-lt"/>
                <a:cs typeface="Times New Roman" panose="02020603050405020304" pitchFamily="18" charset="0"/>
              </a:rPr>
              <a:t>R</a:t>
            </a:r>
            <a:r>
              <a:rPr lang="el-GR" altLang="en-US" sz="2800" dirty="0" smtClean="0">
                <a:solidFill>
                  <a:srgbClr val="000000"/>
                </a:solidFill>
                <a:latin typeface="+mj-lt"/>
                <a:cs typeface="Times New Roman" panose="02020603050405020304" pitchFamily="18" charset="0"/>
              </a:rPr>
              <a:t>),  Συσχέτιση  (</a:t>
            </a:r>
            <a:r>
              <a:rPr lang="en-US" altLang="en-US" sz="2800" dirty="0" smtClean="0">
                <a:solidFill>
                  <a:srgbClr val="000000"/>
                </a:solidFill>
                <a:latin typeface="+mj-lt"/>
                <a:cs typeface="Times New Roman" panose="02020603050405020304" pitchFamily="18" charset="0"/>
              </a:rPr>
              <a:t>C</a:t>
            </a:r>
            <a:r>
              <a:rPr lang="el-GR" altLang="en-US" sz="2800" dirty="0" smtClean="0">
                <a:solidFill>
                  <a:srgbClr val="000000"/>
                </a:solidFill>
                <a:latin typeface="+mj-lt"/>
                <a:cs typeface="Times New Roman" panose="02020603050405020304" pitchFamily="18" charset="0"/>
              </a:rPr>
              <a:t>). </a:t>
            </a:r>
          </a:p>
        </p:txBody>
      </p:sp>
    </p:spTree>
    <p:extLst>
      <p:ext uri="{BB962C8B-B14F-4D97-AF65-F5344CB8AC3E}">
        <p14:creationId xmlns:p14="http://schemas.microsoft.com/office/powerpoint/2010/main" val="4209539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rtlCol="0" anchor="ctr">
            <a:normAutofit/>
          </a:bodyPr>
          <a:lstStyle/>
          <a:p>
            <a:r>
              <a:rPr lang="el-GR" altLang="en-US" dirty="0"/>
              <a:t>Συναισθηματική ζωή</a:t>
            </a:r>
          </a:p>
        </p:txBody>
      </p:sp>
      <p:sp>
        <p:nvSpPr>
          <p:cNvPr id="46083" name="Rectangle 3"/>
          <p:cNvSpPr>
            <a:spLocks noGrp="1" noChangeArrowheads="1"/>
          </p:cNvSpPr>
          <p:nvPr>
            <p:ph idx="1"/>
          </p:nvPr>
        </p:nvSpPr>
        <p:spPr/>
        <p:txBody>
          <a:bodyPr>
            <a:normAutofit/>
          </a:bodyPr>
          <a:lstStyle/>
          <a:p>
            <a:pPr eaLnBrk="1" hangingPunct="1">
              <a:lnSpc>
                <a:spcPct val="90000"/>
              </a:lnSpc>
            </a:pPr>
            <a:r>
              <a:rPr lang="el-GR" altLang="en-US" sz="2800" dirty="0" smtClean="0">
                <a:solidFill>
                  <a:srgbClr val="000000"/>
                </a:solidFill>
                <a:cs typeface="Times New Roman" panose="02020603050405020304" pitchFamily="18" charset="0"/>
              </a:rPr>
              <a:t>Η συναισθηματική ζωή του εφήβου εξελίσσεται   παράλληλα με τις νοητικές κατακτήσεις του. Η συναισθηματικότητα κατά τον </a:t>
            </a:r>
            <a:r>
              <a:rPr lang="en-US" altLang="en-US" sz="2800" dirty="0" smtClean="0">
                <a:solidFill>
                  <a:srgbClr val="000000"/>
                </a:solidFill>
                <a:cs typeface="Times New Roman" panose="02020603050405020304" pitchFamily="18" charset="0"/>
              </a:rPr>
              <a:t>PIAGET</a:t>
            </a:r>
            <a:r>
              <a:rPr lang="el-GR" altLang="en-US" sz="2800" dirty="0" smtClean="0">
                <a:solidFill>
                  <a:srgbClr val="000000"/>
                </a:solidFill>
                <a:cs typeface="Times New Roman" panose="02020603050405020304" pitchFamily="18" charset="0"/>
              </a:rPr>
              <a:t> αποτελεί το ενεργητικό μέρος των γνωστικών εκδηλώσεων. Ο έφηβος δεν έχει απλά συναισθήματα αλλά "πάθη" δηλ. ισχυρά βιώματα που συγκλονίζουν την προσωπικότητά του. </a:t>
            </a:r>
            <a:r>
              <a:rPr lang="el-GR" altLang="en-US" sz="2800" dirty="0" smtClean="0">
                <a:solidFill>
                  <a:srgbClr val="000000"/>
                </a:solidFill>
              </a:rPr>
              <a:t>Δ</a:t>
            </a:r>
            <a:r>
              <a:rPr lang="el-GR" altLang="en-US" sz="2800" dirty="0" smtClean="0">
                <a:solidFill>
                  <a:srgbClr val="000000"/>
                </a:solidFill>
                <a:cs typeface="Times New Roman" panose="02020603050405020304" pitchFamily="18" charset="0"/>
              </a:rPr>
              <a:t>ιακρίνουμε δύο βασικές αρχές συναισθηματισμού: συναισθήματα που σχετίζονται με ιδέες</a:t>
            </a:r>
            <a:r>
              <a:rPr lang="el-GR" altLang="en-US" sz="2800" dirty="0" smtClean="0">
                <a:solidFill>
                  <a:srgbClr val="000000"/>
                </a:solidFill>
              </a:rPr>
              <a:t> και </a:t>
            </a:r>
            <a:r>
              <a:rPr lang="el-GR" altLang="en-US" sz="2800" dirty="0" smtClean="0">
                <a:solidFill>
                  <a:srgbClr val="000000"/>
                </a:solidFill>
                <a:cs typeface="Times New Roman" panose="02020603050405020304" pitchFamily="18" charset="0"/>
              </a:rPr>
              <a:t>σχετικά με "ηθικολογικές αξίες" </a:t>
            </a:r>
          </a:p>
        </p:txBody>
      </p:sp>
    </p:spTree>
    <p:extLst>
      <p:ext uri="{BB962C8B-B14F-4D97-AF65-F5344CB8AC3E}">
        <p14:creationId xmlns:p14="http://schemas.microsoft.com/office/powerpoint/2010/main" val="766677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Tree>
    <p:extLst>
      <p:ext uri="{BB962C8B-B14F-4D97-AF65-F5344CB8AC3E}">
        <p14:creationId xmlns:p14="http://schemas.microsoft.com/office/powerpoint/2010/main" val="1090481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995704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590493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Κονστρουκτιβισμός</a:t>
            </a:r>
            <a:endParaRPr lang="en-US" dirty="0"/>
          </a:p>
        </p:txBody>
      </p:sp>
      <p:sp>
        <p:nvSpPr>
          <p:cNvPr id="5123" name="Rectangle 3"/>
          <p:cNvSpPr>
            <a:spLocks noGrp="1" noChangeArrowheads="1"/>
          </p:cNvSpPr>
          <p:nvPr>
            <p:ph idx="1"/>
          </p:nvPr>
        </p:nvSpPr>
        <p:spPr/>
        <p:txBody>
          <a:bodyPr/>
          <a:lstStyle/>
          <a:p>
            <a:pPr eaLnBrk="1" hangingPunct="1"/>
            <a:r>
              <a:rPr lang="el-GR" altLang="en-US" dirty="0" smtClean="0">
                <a:solidFill>
                  <a:srgbClr val="000000"/>
                </a:solidFill>
                <a:cs typeface="Times New Roman" panose="02020603050405020304" pitchFamily="18" charset="0"/>
              </a:rPr>
              <a:t>Ο </a:t>
            </a:r>
            <a:r>
              <a:rPr lang="en-US" altLang="en-US" dirty="0" smtClean="0">
                <a:solidFill>
                  <a:srgbClr val="000000"/>
                </a:solidFill>
                <a:cs typeface="Times New Roman" panose="02020603050405020304" pitchFamily="18" charset="0"/>
              </a:rPr>
              <a:t>PIAGET</a:t>
            </a:r>
            <a:r>
              <a:rPr lang="el-GR" altLang="en-US" dirty="0" smtClean="0">
                <a:solidFill>
                  <a:srgbClr val="000000"/>
                </a:solidFill>
                <a:cs typeface="Times New Roman" panose="02020603050405020304" pitchFamily="18" charset="0"/>
              </a:rPr>
              <a:t> ως γνωστικός ψυχολόγος είναι Κονστρουκτιβιστής και όχι τόσο Στρουκτουραλιστής </a:t>
            </a:r>
            <a:endParaRPr lang="en-US" altLang="en-US" dirty="0" smtClean="0">
              <a:solidFill>
                <a:srgbClr val="000000"/>
              </a:solidFill>
              <a:cs typeface="Times New Roman" panose="02020603050405020304" pitchFamily="18" charset="0"/>
            </a:endParaRPr>
          </a:p>
          <a:p>
            <a:pPr algn="just" eaLnBrk="1" hangingPunct="1"/>
            <a:r>
              <a:rPr lang="el-GR" altLang="en-US" dirty="0" smtClean="0">
                <a:solidFill>
                  <a:srgbClr val="000000"/>
                </a:solidFill>
                <a:cs typeface="Times New Roman" panose="02020603050405020304" pitchFamily="18" charset="0"/>
              </a:rPr>
              <a:t>Κονστρουκτιβισμός  (</a:t>
            </a:r>
            <a:r>
              <a:rPr lang="en-AU" altLang="en-US" dirty="0" smtClean="0">
                <a:solidFill>
                  <a:srgbClr val="000000"/>
                </a:solidFill>
                <a:cs typeface="Times New Roman" panose="02020603050405020304" pitchFamily="18" charset="0"/>
              </a:rPr>
              <a:t>CONSTRUCTIVISME</a:t>
            </a:r>
            <a:r>
              <a:rPr lang="el-GR" altLang="en-US" dirty="0" smtClean="0">
                <a:solidFill>
                  <a:srgbClr val="000000"/>
                </a:solidFill>
                <a:cs typeface="Times New Roman" panose="02020603050405020304" pitchFamily="18" charset="0"/>
              </a:rPr>
              <a:t> = </a:t>
            </a:r>
            <a:r>
              <a:rPr lang="el-GR" altLang="en-US" dirty="0" err="1" smtClean="0">
                <a:solidFill>
                  <a:srgbClr val="000000"/>
                </a:solidFill>
                <a:cs typeface="Times New Roman" panose="02020603050405020304" pitchFamily="18" charset="0"/>
              </a:rPr>
              <a:t>δομητισμός</a:t>
            </a:r>
            <a:r>
              <a:rPr lang="el-GR" altLang="en-US" dirty="0" smtClean="0">
                <a:solidFill>
                  <a:srgbClr val="000000"/>
                </a:solidFill>
                <a:cs typeface="Times New Roman" panose="02020603050405020304" pitchFamily="18" charset="0"/>
              </a:rPr>
              <a:t>, </a:t>
            </a:r>
            <a:r>
              <a:rPr lang="el-GR" altLang="en-US" dirty="0" err="1" smtClean="0">
                <a:solidFill>
                  <a:srgbClr val="000000"/>
                </a:solidFill>
                <a:cs typeface="Times New Roman" panose="02020603050405020304" pitchFamily="18" charset="0"/>
              </a:rPr>
              <a:t>αναδομητισμός</a:t>
            </a:r>
            <a:r>
              <a:rPr lang="el-GR" altLang="en-US" dirty="0" smtClean="0">
                <a:solidFill>
                  <a:srgbClr val="000000"/>
                </a:solidFill>
                <a:cs typeface="Times New Roman" panose="02020603050405020304" pitchFamily="18" charset="0"/>
              </a:rPr>
              <a:t>, </a:t>
            </a:r>
            <a:r>
              <a:rPr lang="el-GR" altLang="en-US" dirty="0" err="1" smtClean="0">
                <a:solidFill>
                  <a:srgbClr val="000000"/>
                </a:solidFill>
                <a:cs typeface="Times New Roman" panose="02020603050405020304" pitchFamily="18" charset="0"/>
              </a:rPr>
              <a:t>οικοδομισμός</a:t>
            </a:r>
            <a:r>
              <a:rPr lang="el-GR" altLang="en-US" dirty="0" smtClean="0">
                <a:solidFill>
                  <a:srgbClr val="000000"/>
                </a:solidFill>
                <a:cs typeface="Times New Roman" panose="02020603050405020304" pitchFamily="18" charset="0"/>
              </a:rPr>
              <a:t>) είναι η θεωρία της προο­δευτικής διαμόρφωσης (συγκρότησης) των δομών.</a:t>
            </a:r>
            <a:endParaRPr lang="en-AU" altLang="en-US" dirty="0" smtClean="0">
              <a:solidFill>
                <a:srgbClr val="000000"/>
              </a:solidFill>
              <a:cs typeface="Times New Roman" panose="02020603050405020304" pitchFamily="18" charset="0"/>
            </a:endParaRPr>
          </a:p>
          <a:p>
            <a:pPr eaLnBrk="1" hangingPunct="1"/>
            <a:endParaRPr lang="el-GR" altLang="en-US" dirty="0" smtClean="0">
              <a:solidFill>
                <a:srgbClr val="000000"/>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885849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dirty="0"/>
              <a:t>Διδακτική Μάθηση και Διδασκαλία». </a:t>
            </a:r>
            <a:r>
              <a:rPr lang="el-GR" sz="2000" dirty="0">
                <a:solidFill>
                  <a:srgbClr val="002060"/>
                </a:solidFill>
              </a:rPr>
              <a:t>Έκδοση: 1.0. Αθήνα 2014. </a:t>
            </a:r>
            <a:r>
              <a:rPr lang="el-GR" sz="2000" dirty="0"/>
              <a:t>Διαθέσιμο από τη δικτυακή διεύθυνση: </a:t>
            </a:r>
            <a:r>
              <a:rPr lang="en-US" sz="2000" u="sng" dirty="0">
                <a:hlinkClick r:id="rId3"/>
              </a:rPr>
              <a:t>opencourses.uoa.gr</a:t>
            </a:r>
            <a:endParaRPr lang="el-GR" sz="2000" u="sng" dirty="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έργων τρίτων.</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smtClean="0"/>
              <a:t>έργων τρίτων.</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Κονστρουκτιβισμός, 2</a:t>
            </a:r>
            <a:endParaRPr lang="en-US" dirty="0"/>
          </a:p>
        </p:txBody>
      </p:sp>
      <p:sp>
        <p:nvSpPr>
          <p:cNvPr id="6147" name="Rectangle 3"/>
          <p:cNvSpPr>
            <a:spLocks noGrp="1" noChangeArrowheads="1"/>
          </p:cNvSpPr>
          <p:nvPr>
            <p:ph idx="1"/>
          </p:nvPr>
        </p:nvSpPr>
        <p:spPr/>
        <p:txBody>
          <a:bodyPr>
            <a:normAutofit/>
          </a:bodyPr>
          <a:lstStyle/>
          <a:p>
            <a:pPr eaLnBrk="1" hangingPunct="1">
              <a:lnSpc>
                <a:spcPct val="90000"/>
              </a:lnSpc>
            </a:pPr>
            <a:r>
              <a:rPr lang="el-GR" altLang="en-US" sz="2800" dirty="0" smtClean="0">
                <a:cs typeface="Times New Roman" panose="02020603050405020304" pitchFamily="18" charset="0"/>
              </a:rPr>
              <a:t>Ο </a:t>
            </a:r>
            <a:r>
              <a:rPr lang="en-US" altLang="en-US" sz="2800" dirty="0" smtClean="0">
                <a:cs typeface="Times New Roman" panose="02020603050405020304" pitchFamily="18" charset="0"/>
              </a:rPr>
              <a:t>PIAGET</a:t>
            </a:r>
            <a:r>
              <a:rPr lang="el-GR" altLang="en-US" sz="2800" dirty="0" smtClean="0">
                <a:cs typeface="Times New Roman" panose="02020603050405020304" pitchFamily="18" charset="0"/>
              </a:rPr>
              <a:t> ως Κονστρουκτιβιστής πιστεύει ότι τίποτ</a:t>
            </a:r>
            <a:r>
              <a:rPr lang="el-GR" altLang="en-US" sz="2800" dirty="0">
                <a:cs typeface="Times New Roman" panose="02020603050405020304" pitchFamily="18" charset="0"/>
              </a:rPr>
              <a:t>α</a:t>
            </a:r>
            <a:r>
              <a:rPr lang="el-GR" altLang="en-US" sz="2800" dirty="0" smtClean="0">
                <a:cs typeface="Times New Roman" panose="02020603050405020304" pitchFamily="18" charset="0"/>
              </a:rPr>
              <a:t> δεν είναι δοσμένο από την αρχή (εκτός από μερικά στοιχεία πάνω στα οποία στηρίζεται το υπόλοιπο). Οι δομές δεν είναι δοσμένες εκ των προτέρων μήτε στο ανθρώπινο πνεύμα μήτε στον εξωτερικό κόσμο, όπως τον αντιλαμβανόμαστε ή τον οργανώνουμε. Ο </a:t>
            </a:r>
            <a:r>
              <a:rPr lang="en-US" altLang="en-US" sz="2800" dirty="0" smtClean="0">
                <a:cs typeface="Times New Roman" panose="02020603050405020304" pitchFamily="18" charset="0"/>
              </a:rPr>
              <a:t>PIAGET</a:t>
            </a:r>
            <a:r>
              <a:rPr lang="el-GR" altLang="en-US" sz="2800" dirty="0" smtClean="0">
                <a:cs typeface="Times New Roman" panose="02020603050405020304" pitchFamily="18" charset="0"/>
              </a:rPr>
              <a:t> πιστεύει ότι οι δομές οικοδομούνται προοδευτικά από την αλληλεπίδραση του υποκειμένου και των αντιδράσεων του αντικειμένου. </a:t>
            </a:r>
          </a:p>
        </p:txBody>
      </p:sp>
    </p:spTree>
    <p:extLst>
      <p:ext uri="{BB962C8B-B14F-4D97-AF65-F5344CB8AC3E}">
        <p14:creationId xmlns:p14="http://schemas.microsoft.com/office/powerpoint/2010/main" val="128805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2800" b="1" dirty="0" smtClean="0">
                <a:solidFill>
                  <a:schemeClr val="accent1"/>
                </a:solidFill>
                <a:latin typeface="+mn-lt"/>
                <a:sym typeface="Wingdings" panose="05000000000000000000" pitchFamily="2" charset="2"/>
              </a:rPr>
              <a:t>… </a:t>
            </a:r>
            <a:r>
              <a:rPr lang="en-AU" altLang="en-US" b="1" dirty="0" smtClean="0">
                <a:solidFill>
                  <a:schemeClr val="accent1"/>
                </a:solidFill>
                <a:latin typeface="+mn-lt"/>
                <a:cs typeface="Times New Roman" panose="02020603050405020304" pitchFamily="18" charset="0"/>
              </a:rPr>
              <a:t>Ο</a:t>
            </a:r>
            <a:r>
              <a:rPr lang="el-GR" altLang="en-US" b="1" dirty="0" smtClean="0">
                <a:solidFill>
                  <a:schemeClr val="accent1"/>
                </a:solidFill>
                <a:latin typeface="+mn-lt"/>
              </a:rPr>
              <a:t>ι Δομές</a:t>
            </a:r>
            <a:r>
              <a:rPr lang="fr-FR" altLang="en-US" dirty="0" smtClean="0">
                <a:solidFill>
                  <a:schemeClr val="accent1"/>
                </a:solidFill>
                <a:latin typeface="+mn-lt"/>
                <a:cs typeface="Times New Roman" panose="02020603050405020304" pitchFamily="18" charset="0"/>
              </a:rPr>
              <a:t> (Structures)</a:t>
            </a:r>
            <a:r>
              <a:rPr lang="el-GR" altLang="en-US" dirty="0" smtClean="0">
                <a:solidFill>
                  <a:schemeClr val="accent1"/>
                </a:solidFill>
                <a:latin typeface="+mn-lt"/>
              </a:rPr>
              <a:t> </a:t>
            </a:r>
          </a:p>
        </p:txBody>
      </p:sp>
      <p:sp>
        <p:nvSpPr>
          <p:cNvPr id="7171" name="Rectangle 3"/>
          <p:cNvSpPr>
            <a:spLocks noGrp="1" noChangeArrowheads="1"/>
          </p:cNvSpPr>
          <p:nvPr>
            <p:ph idx="1"/>
          </p:nvPr>
        </p:nvSpPr>
        <p:spPr>
          <a:xfrm>
            <a:off x="464156" y="1639341"/>
            <a:ext cx="8229600" cy="4525963"/>
          </a:xfrm>
        </p:spPr>
        <p:txBody>
          <a:bodyPr/>
          <a:lstStyle/>
          <a:p>
            <a:pPr eaLnBrk="1" hangingPunct="1">
              <a:buFontTx/>
              <a:buNone/>
            </a:pPr>
            <a:r>
              <a:rPr lang="el-GR" altLang="en-US" sz="2800" dirty="0" smtClean="0">
                <a:solidFill>
                  <a:srgbClr val="000000"/>
                </a:solidFill>
                <a:cs typeface="Times New Roman" panose="02020603050405020304" pitchFamily="18" charset="0"/>
              </a:rPr>
              <a:t>Η λέξη Δομή (</a:t>
            </a:r>
            <a:r>
              <a:rPr lang="en-US" altLang="en-US" sz="2800" dirty="0" smtClean="0">
                <a:solidFill>
                  <a:srgbClr val="000000"/>
                </a:solidFill>
                <a:cs typeface="Times New Roman" panose="02020603050405020304" pitchFamily="18" charset="0"/>
              </a:rPr>
              <a:t>STRUCTURE</a:t>
            </a:r>
            <a:r>
              <a:rPr lang="el-GR" altLang="en-US" sz="2800" dirty="0" smtClean="0">
                <a:solidFill>
                  <a:srgbClr val="000000"/>
                </a:solidFill>
                <a:cs typeface="Times New Roman" panose="02020603050405020304" pitchFamily="18" charset="0"/>
              </a:rPr>
              <a:t>) υποδηλώνει οργάνωση ή «ευδιάκριτο σχέδιο μέσα στο οποίο υπάρχουν τα μέρη που σχηματίζουν ένα σύνολο». </a:t>
            </a:r>
            <a:endParaRPr lang="en-US" altLang="en-US" sz="2800" dirty="0" smtClean="0">
              <a:solidFill>
                <a:srgbClr val="000000"/>
              </a:solidFill>
              <a:cs typeface="Times New Roman" panose="02020603050405020304" pitchFamily="18" charset="0"/>
            </a:endParaRPr>
          </a:p>
          <a:p>
            <a:pPr eaLnBrk="1" hangingPunct="1">
              <a:buFontTx/>
              <a:buNone/>
            </a:pPr>
            <a:r>
              <a:rPr lang="el-GR" altLang="en-US" sz="2800" dirty="0" smtClean="0">
                <a:solidFill>
                  <a:srgbClr val="000000"/>
                </a:solidFill>
                <a:cs typeface="Times New Roman" panose="02020603050405020304" pitchFamily="18" charset="0"/>
              </a:rPr>
              <a:t>Ο τρόπος που </a:t>
            </a:r>
            <a:r>
              <a:rPr lang="el-GR" altLang="en-US" sz="2800" dirty="0" err="1" smtClean="0">
                <a:solidFill>
                  <a:srgbClr val="000000"/>
                </a:solidFill>
                <a:cs typeface="Times New Roman" panose="02020603050405020304" pitchFamily="18" charset="0"/>
              </a:rPr>
              <a:t>συναρμολογούνται</a:t>
            </a:r>
            <a:r>
              <a:rPr lang="el-GR" altLang="en-US" sz="2800" dirty="0" smtClean="0">
                <a:solidFill>
                  <a:srgbClr val="000000"/>
                </a:solidFill>
                <a:cs typeface="Times New Roman" panose="02020603050405020304" pitchFamily="18" charset="0"/>
              </a:rPr>
              <a:t> τα μέρη προσδιορίζει την δομή.  Οι δομές  διακρίνονται  σε:  </a:t>
            </a:r>
            <a:r>
              <a:rPr lang="el-GR" altLang="en-US" sz="2800" b="1" dirty="0" smtClean="0">
                <a:solidFill>
                  <a:srgbClr val="000000"/>
                </a:solidFill>
                <a:cs typeface="Times New Roman" panose="02020603050405020304" pitchFamily="18" charset="0"/>
              </a:rPr>
              <a:t>α</a:t>
            </a:r>
            <a:r>
              <a:rPr lang="el-GR" altLang="en-US" sz="2800" dirty="0" smtClean="0">
                <a:solidFill>
                  <a:srgbClr val="000000"/>
                </a:solidFill>
                <a:cs typeface="Times New Roman" panose="02020603050405020304" pitchFamily="18" charset="0"/>
              </a:rPr>
              <a:t>)Στατικές, </a:t>
            </a:r>
            <a:r>
              <a:rPr lang="el-GR" altLang="en-US" sz="2800" b="1" dirty="0" smtClean="0">
                <a:solidFill>
                  <a:srgbClr val="000000"/>
                </a:solidFill>
                <a:cs typeface="Times New Roman" panose="02020603050405020304" pitchFamily="18" charset="0"/>
              </a:rPr>
              <a:t>β</a:t>
            </a:r>
            <a:r>
              <a:rPr lang="el-GR" altLang="en-US" sz="2800" dirty="0" smtClean="0">
                <a:solidFill>
                  <a:srgbClr val="000000"/>
                </a:solidFill>
                <a:cs typeface="Times New Roman" panose="02020603050405020304" pitchFamily="18" charset="0"/>
              </a:rPr>
              <a:t>) Δυναμικές. Τις δομές χαρακτηρίζει: </a:t>
            </a:r>
            <a:r>
              <a:rPr lang="el-GR" altLang="en-US" sz="2800" b="1" dirty="0" smtClean="0">
                <a:solidFill>
                  <a:srgbClr val="000000"/>
                </a:solidFill>
                <a:cs typeface="Times New Roman" panose="02020603050405020304" pitchFamily="18" charset="0"/>
              </a:rPr>
              <a:t>α</a:t>
            </a:r>
            <a:r>
              <a:rPr lang="el-GR" altLang="en-US" sz="2800" dirty="0" smtClean="0">
                <a:solidFill>
                  <a:srgbClr val="000000"/>
                </a:solidFill>
                <a:cs typeface="Times New Roman" panose="02020603050405020304" pitchFamily="18" charset="0"/>
              </a:rPr>
              <a:t>)  Σταθερότητα, </a:t>
            </a:r>
            <a:r>
              <a:rPr lang="el-GR" altLang="en-US" sz="2800" b="1" dirty="0" smtClean="0">
                <a:solidFill>
                  <a:srgbClr val="000000"/>
                </a:solidFill>
                <a:cs typeface="Times New Roman" panose="02020603050405020304" pitchFamily="18" charset="0"/>
              </a:rPr>
              <a:t>β</a:t>
            </a:r>
            <a:r>
              <a:rPr lang="el-GR" altLang="en-US" sz="2800" dirty="0" smtClean="0">
                <a:solidFill>
                  <a:srgbClr val="000000"/>
                </a:solidFill>
                <a:cs typeface="Times New Roman" panose="02020603050405020304" pitchFamily="18" charset="0"/>
              </a:rPr>
              <a:t>) Έλλειψη σταθερότητας</a:t>
            </a:r>
            <a:r>
              <a:rPr lang="el-GR" altLang="en-US" sz="2800" dirty="0" smtClean="0">
                <a:solidFill>
                  <a:srgbClr val="000000"/>
                </a:solidFill>
                <a:latin typeface="Bookman Old Style" panose="02050604050505020204" pitchFamily="18" charset="0"/>
                <a:cs typeface="Times New Roman" panose="02020603050405020304" pitchFamily="18" charset="0"/>
              </a:rPr>
              <a:t>.</a:t>
            </a:r>
          </a:p>
          <a:p>
            <a:pPr eaLnBrk="1" hangingPunct="1"/>
            <a:endParaRPr lang="el-GR" altLang="en-US" sz="2800" dirty="0" smtClean="0"/>
          </a:p>
        </p:txBody>
      </p:sp>
    </p:spTree>
    <p:extLst>
      <p:ext uri="{BB962C8B-B14F-4D97-AF65-F5344CB8AC3E}">
        <p14:creationId xmlns:p14="http://schemas.microsoft.com/office/powerpoint/2010/main" val="214465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vert="horz" lIns="91440" tIns="45720" rIns="91440" bIns="45720" rtlCol="0" anchor="ctr">
            <a:normAutofit/>
          </a:bodyPr>
          <a:lstStyle/>
          <a:p>
            <a:r>
              <a:rPr lang="el-GR" altLang="en-US" dirty="0"/>
              <a:t>Δυναμικές  δομές</a:t>
            </a:r>
          </a:p>
        </p:txBody>
      </p:sp>
      <p:sp>
        <p:nvSpPr>
          <p:cNvPr id="8195" name="Rectangle 3"/>
          <p:cNvSpPr>
            <a:spLocks noGrp="1" noChangeArrowheads="1"/>
          </p:cNvSpPr>
          <p:nvPr>
            <p:ph idx="1"/>
          </p:nvPr>
        </p:nvSpPr>
        <p:spPr/>
        <p:txBody>
          <a:bodyPr>
            <a:normAutofit/>
          </a:bodyPr>
          <a:lstStyle/>
          <a:p>
            <a:pPr eaLnBrk="1" hangingPunct="1">
              <a:lnSpc>
                <a:spcPct val="90000"/>
              </a:lnSpc>
              <a:buFontTx/>
              <a:buNone/>
            </a:pPr>
            <a:r>
              <a:rPr lang="el-GR" altLang="en-US" sz="2800" dirty="0" smtClean="0">
                <a:solidFill>
                  <a:srgbClr val="000000"/>
                </a:solidFill>
                <a:cs typeface="Times New Roman" panose="02020603050405020304" pitchFamily="18" charset="0"/>
              </a:rPr>
              <a:t>Οι δομές με τις οποίες  περιγράφει ο </a:t>
            </a:r>
            <a:r>
              <a:rPr lang="en-US" altLang="en-US" sz="2800" dirty="0" smtClean="0">
                <a:solidFill>
                  <a:srgbClr val="000000"/>
                </a:solidFill>
                <a:cs typeface="Times New Roman" panose="02020603050405020304" pitchFamily="18" charset="0"/>
              </a:rPr>
              <a:t>PIAGET</a:t>
            </a:r>
            <a:r>
              <a:rPr lang="el-GR" altLang="en-US" sz="2800" dirty="0" smtClean="0">
                <a:solidFill>
                  <a:srgbClr val="000000"/>
                </a:solidFill>
                <a:cs typeface="Times New Roman" panose="02020603050405020304" pitchFamily="18" charset="0"/>
              </a:rPr>
              <a:t> την Νοητική ανάπτυξη είναι Δυναμικές. </a:t>
            </a:r>
            <a:endParaRPr lang="en-US" altLang="en-US" sz="2800" dirty="0" smtClean="0">
              <a:solidFill>
                <a:srgbClr val="000000"/>
              </a:solidFill>
              <a:cs typeface="Times New Roman" panose="02020603050405020304" pitchFamily="18" charset="0"/>
            </a:endParaRPr>
          </a:p>
          <a:p>
            <a:pPr eaLnBrk="1" hangingPunct="1">
              <a:lnSpc>
                <a:spcPct val="90000"/>
              </a:lnSpc>
              <a:buFontTx/>
              <a:buNone/>
            </a:pPr>
            <a:r>
              <a:rPr lang="el-GR" altLang="en-US" sz="2800" b="1" dirty="0" smtClean="0">
                <a:solidFill>
                  <a:srgbClr val="000000"/>
                </a:solidFill>
                <a:cs typeface="Times New Roman" panose="02020603050405020304" pitchFamily="18" charset="0"/>
              </a:rPr>
              <a:t>α</a:t>
            </a:r>
            <a:r>
              <a:rPr lang="el-GR" altLang="en-US" sz="2800" dirty="0" smtClean="0">
                <a:solidFill>
                  <a:srgbClr val="000000"/>
                </a:solidFill>
                <a:cs typeface="Times New Roman" panose="02020603050405020304" pitchFamily="18" charset="0"/>
              </a:rPr>
              <a:t>) προσδιορίζονται από τους λειτουργικούς κανόνες που λαμβανόμενοι μαζί σχηματίζουν ένα εξισορροπημένο σύστημα, </a:t>
            </a:r>
            <a:r>
              <a:rPr lang="el-GR" altLang="en-US" sz="2800" b="1" dirty="0" smtClean="0">
                <a:solidFill>
                  <a:srgbClr val="000000"/>
                </a:solidFill>
                <a:cs typeface="Times New Roman" panose="02020603050405020304" pitchFamily="18" charset="0"/>
              </a:rPr>
              <a:t>β</a:t>
            </a:r>
            <a:r>
              <a:rPr lang="el-GR" altLang="en-US" sz="2800" dirty="0" smtClean="0">
                <a:solidFill>
                  <a:srgbClr val="000000"/>
                </a:solidFill>
                <a:cs typeface="Times New Roman" panose="02020603050405020304" pitchFamily="18" charset="0"/>
              </a:rPr>
              <a:t>) μεταβάλλονται  κατά την διάρκεια της διανοητικής οντογένεσης και κατά συνέπεια μεταβάλλεται η μορφή της  ισορροπίας. </a:t>
            </a:r>
            <a:r>
              <a:rPr lang="el-GR" altLang="en-US" sz="2800" b="1" dirty="0" smtClean="0">
                <a:solidFill>
                  <a:srgbClr val="000000"/>
                </a:solidFill>
                <a:cs typeface="Times New Roman" panose="02020603050405020304" pitchFamily="18" charset="0"/>
              </a:rPr>
              <a:t>γ)</a:t>
            </a:r>
            <a:r>
              <a:rPr lang="el-GR" altLang="en-US" sz="2800" dirty="0" smtClean="0">
                <a:solidFill>
                  <a:srgbClr val="000000"/>
                </a:solidFill>
                <a:cs typeface="Times New Roman" panose="02020603050405020304" pitchFamily="18" charset="0"/>
              </a:rPr>
              <a:t> η όλη δομή έχει υποδομές  (</a:t>
            </a:r>
            <a:r>
              <a:rPr lang="en-US" altLang="en-US" sz="2800" dirty="0" smtClean="0">
                <a:solidFill>
                  <a:srgbClr val="000000"/>
                </a:solidFill>
                <a:cs typeface="Times New Roman" panose="02020603050405020304" pitchFamily="18" charset="0"/>
              </a:rPr>
              <a:t>SCHEMA</a:t>
            </a:r>
            <a:r>
              <a:rPr lang="el-GR" altLang="en-US" sz="2800" dirty="0" smtClean="0">
                <a:solidFill>
                  <a:srgbClr val="000000"/>
                </a:solidFill>
                <a:cs typeface="Times New Roman" panose="02020603050405020304" pitchFamily="18" charset="0"/>
              </a:rPr>
              <a:t>)  που και οι   ίδιες δείχνουν λειτουργικές  ιδιότητες</a:t>
            </a:r>
            <a:r>
              <a:rPr lang="el-GR" altLang="en-US" sz="2800" dirty="0" smtClean="0">
                <a:solidFill>
                  <a:srgbClr val="000000"/>
                </a:solidFill>
                <a:latin typeface="Bookman Old Style" panose="02050604050505020204" pitchFamily="18" charset="0"/>
                <a:cs typeface="Times New Roman" panose="02020603050405020304" pitchFamily="18" charset="0"/>
              </a:rPr>
              <a:t>.</a:t>
            </a:r>
            <a:endParaRPr lang="en-AU" altLang="en-US" sz="2800" dirty="0" smtClean="0">
              <a:cs typeface="Times New Roman" panose="02020603050405020304" pitchFamily="18" charset="0"/>
            </a:endParaRPr>
          </a:p>
          <a:p>
            <a:pPr eaLnBrk="1" hangingPunct="1">
              <a:lnSpc>
                <a:spcPct val="90000"/>
              </a:lnSpc>
            </a:pPr>
            <a:endParaRPr lang="el-GR" altLang="en-US" sz="2800" dirty="0" smtClean="0"/>
          </a:p>
        </p:txBody>
      </p:sp>
    </p:spTree>
    <p:extLst>
      <p:ext uri="{BB962C8B-B14F-4D97-AF65-F5344CB8AC3E}">
        <p14:creationId xmlns:p14="http://schemas.microsoft.com/office/powerpoint/2010/main" val="156438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vert="horz" lIns="91440" tIns="45720" rIns="91440" bIns="45720" rtlCol="0" anchor="ctr">
            <a:normAutofit/>
          </a:bodyPr>
          <a:lstStyle/>
          <a:p>
            <a:r>
              <a:rPr lang="el-GR" altLang="en-US" dirty="0"/>
              <a:t>Οι κοινωνικοί παράγοντες</a:t>
            </a:r>
          </a:p>
        </p:txBody>
      </p:sp>
      <p:sp>
        <p:nvSpPr>
          <p:cNvPr id="9219" name="Rectangle 3"/>
          <p:cNvSpPr>
            <a:spLocks noGrp="1" noChangeArrowheads="1"/>
          </p:cNvSpPr>
          <p:nvPr>
            <p:ph idx="1"/>
          </p:nvPr>
        </p:nvSpPr>
        <p:spPr/>
        <p:txBody>
          <a:bodyPr>
            <a:normAutofit lnSpcReduction="10000"/>
          </a:bodyPr>
          <a:lstStyle/>
          <a:p>
            <a:pPr eaLnBrk="1" hangingPunct="1">
              <a:lnSpc>
                <a:spcPct val="90000"/>
              </a:lnSpc>
              <a:buFontTx/>
              <a:buNone/>
            </a:pPr>
            <a:r>
              <a:rPr lang="el-GR" altLang="en-US" sz="2800" dirty="0" smtClean="0">
                <a:solidFill>
                  <a:srgbClr val="000000"/>
                </a:solidFill>
                <a:latin typeface="+mj-lt"/>
                <a:cs typeface="Times New Roman" panose="02020603050405020304" pitchFamily="18" charset="0"/>
              </a:rPr>
              <a:t>Οι κοινωνικοί παράγοντες που επιδρούν στην διαμόρφωση των δομών,  κατά τον </a:t>
            </a:r>
            <a:r>
              <a:rPr lang="en-US" altLang="en-US" sz="2800" dirty="0" smtClean="0">
                <a:solidFill>
                  <a:srgbClr val="000000"/>
                </a:solidFill>
                <a:latin typeface="+mj-lt"/>
                <a:cs typeface="Times New Roman" panose="02020603050405020304" pitchFamily="18" charset="0"/>
              </a:rPr>
              <a:t>RIAGET</a:t>
            </a:r>
            <a:r>
              <a:rPr lang="el-GR" altLang="en-US" sz="2800" dirty="0" smtClean="0">
                <a:solidFill>
                  <a:srgbClr val="000000"/>
                </a:solidFill>
                <a:latin typeface="+mj-lt"/>
                <a:cs typeface="Times New Roman" panose="02020603050405020304" pitchFamily="18" charset="0"/>
              </a:rPr>
              <a:t> είναι οι εξής: </a:t>
            </a:r>
            <a:endParaRPr lang="en-US" altLang="en-US" sz="2800" dirty="0" smtClean="0">
              <a:solidFill>
                <a:srgbClr val="000000"/>
              </a:solidFill>
              <a:latin typeface="+mj-lt"/>
              <a:cs typeface="Times New Roman" panose="02020603050405020304" pitchFamily="18" charset="0"/>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α</a:t>
            </a:r>
            <a:r>
              <a:rPr lang="el-GR" altLang="en-US" sz="2800" dirty="0" smtClean="0">
                <a:solidFill>
                  <a:srgbClr val="000000"/>
                </a:solidFill>
                <a:latin typeface="+mj-lt"/>
                <a:cs typeface="Times New Roman" panose="02020603050405020304" pitchFamily="18" charset="0"/>
              </a:rPr>
              <a:t>) η γλώσσα που χρησιμοποιείται σε μια κοινωνία με το σύστημα  ιδεών,  σχέσεων,  ταξινομήσεων και  εννοιών, </a:t>
            </a:r>
            <a:endParaRPr lang="en-US" altLang="en-US" sz="2800" dirty="0" smtClean="0">
              <a:solidFill>
                <a:srgbClr val="000000"/>
              </a:solidFill>
              <a:latin typeface="+mj-lt"/>
              <a:cs typeface="Times New Roman" panose="02020603050405020304" pitchFamily="18" charset="0"/>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β</a:t>
            </a:r>
            <a:r>
              <a:rPr lang="el-GR" altLang="en-US" sz="2800" dirty="0" smtClean="0">
                <a:solidFill>
                  <a:srgbClr val="000000"/>
                </a:solidFill>
                <a:latin typeface="+mj-lt"/>
                <a:cs typeface="Times New Roman" panose="02020603050405020304" pitchFamily="18" charset="0"/>
              </a:rPr>
              <a:t>) οι πεποιθήσεις και οι αξίες μιας κοινωνίας,  </a:t>
            </a:r>
            <a:endParaRPr lang="en-US" altLang="en-US" sz="2800" dirty="0" smtClean="0">
              <a:solidFill>
                <a:srgbClr val="000000"/>
              </a:solidFill>
              <a:latin typeface="+mj-lt"/>
              <a:cs typeface="Times New Roman" panose="02020603050405020304" pitchFamily="18" charset="0"/>
            </a:endParaRPr>
          </a:p>
          <a:p>
            <a:pPr eaLnBrk="1" hangingPunct="1">
              <a:lnSpc>
                <a:spcPct val="90000"/>
              </a:lnSpc>
              <a:buFontTx/>
              <a:buNone/>
            </a:pPr>
            <a:r>
              <a:rPr lang="el-GR" altLang="en-US" sz="2800" b="1" dirty="0" smtClean="0">
                <a:solidFill>
                  <a:srgbClr val="000000"/>
                </a:solidFill>
                <a:latin typeface="+mj-lt"/>
                <a:cs typeface="Times New Roman" panose="02020603050405020304" pitchFamily="18" charset="0"/>
              </a:rPr>
              <a:t>γ</a:t>
            </a:r>
            <a:r>
              <a:rPr lang="el-GR" altLang="en-US" sz="2800" dirty="0" smtClean="0">
                <a:solidFill>
                  <a:srgbClr val="000000"/>
                </a:solidFill>
                <a:latin typeface="+mj-lt"/>
                <a:cs typeface="Times New Roman" panose="02020603050405020304" pitchFamily="18" charset="0"/>
              </a:rPr>
              <a:t>) οι  συλλογιστικές διαδικασίες τις  οποίες αποδέχεται σαν ορθές μια κοινωνία και </a:t>
            </a:r>
            <a:r>
              <a:rPr lang="el-GR" altLang="en-US" sz="2800" b="1" dirty="0" smtClean="0">
                <a:solidFill>
                  <a:srgbClr val="000000"/>
                </a:solidFill>
                <a:latin typeface="+mj-lt"/>
                <a:cs typeface="Times New Roman" panose="02020603050405020304" pitchFamily="18" charset="0"/>
              </a:rPr>
              <a:t>δ</a:t>
            </a:r>
            <a:r>
              <a:rPr lang="el-GR" altLang="en-US" sz="2800" dirty="0" smtClean="0">
                <a:solidFill>
                  <a:srgbClr val="000000"/>
                </a:solidFill>
                <a:latin typeface="+mj-lt"/>
                <a:cs typeface="Times New Roman" panose="02020603050405020304" pitchFamily="18" charset="0"/>
              </a:rPr>
              <a:t>)το είδος των σχέσεων που αναπτύσσονται μεταξύ των μελών της κοινωνίας. </a:t>
            </a:r>
            <a:endParaRPr lang="en-AU" altLang="en-US" sz="2800" dirty="0" smtClean="0">
              <a:latin typeface="+mj-lt"/>
              <a:cs typeface="Times New Roman" panose="02020603050405020304" pitchFamily="18" charset="0"/>
            </a:endParaRPr>
          </a:p>
          <a:p>
            <a:pPr eaLnBrk="1" hangingPunct="1">
              <a:lnSpc>
                <a:spcPct val="90000"/>
              </a:lnSpc>
            </a:pPr>
            <a:endParaRPr lang="el-GR" altLang="en-US" sz="2800" dirty="0" smtClean="0"/>
          </a:p>
        </p:txBody>
      </p:sp>
    </p:spTree>
    <p:extLst>
      <p:ext uri="{BB962C8B-B14F-4D97-AF65-F5344CB8AC3E}">
        <p14:creationId xmlns:p14="http://schemas.microsoft.com/office/powerpoint/2010/main" val="122124350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3122</Words>
  <Application>Microsoft Office PowerPoint</Application>
  <PresentationFormat>On-screen Show (4:3)</PresentationFormat>
  <Paragraphs>257</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新細明體</vt:lpstr>
      <vt:lpstr>Arial</vt:lpstr>
      <vt:lpstr>Bookman Old Style</vt:lpstr>
      <vt:lpstr>Calibri</vt:lpstr>
      <vt:lpstr>Times New Roman</vt:lpstr>
      <vt:lpstr>Trebuchet MS</vt:lpstr>
      <vt:lpstr>Wingdings</vt:lpstr>
      <vt:lpstr>Θέμα του Office</vt:lpstr>
      <vt:lpstr>Παιδαγωγική ή Εκπαίδευση ΙΙ</vt:lpstr>
      <vt:lpstr>Βασικές θέσεις και θεμελιώδεις έννοιες στο έργο του Piaget</vt:lpstr>
      <vt:lpstr>Η Γνώση</vt:lpstr>
      <vt:lpstr>Η Γνώση, 2</vt:lpstr>
      <vt:lpstr>Κονστρουκτιβισμός</vt:lpstr>
      <vt:lpstr>Κονστρουκτιβισμός, 2</vt:lpstr>
      <vt:lpstr>… Οι Δομές (Structures) </vt:lpstr>
      <vt:lpstr>Δυναμικές  δομές</vt:lpstr>
      <vt:lpstr>Οι κοινωνικοί παράγοντες</vt:lpstr>
      <vt:lpstr>Έννοια της δομής </vt:lpstr>
      <vt:lpstr>Αφομοίωση  </vt:lpstr>
      <vt:lpstr>    Τρόποι Αφομοίωσης</vt:lpstr>
      <vt:lpstr>    Συμμόρφωση       Accomodation</vt:lpstr>
      <vt:lpstr>Παράδειγμα</vt:lpstr>
      <vt:lpstr> Προσαρμογή  (Adaptation) </vt:lpstr>
      <vt:lpstr>Η Νοημοσύνη </vt:lpstr>
      <vt:lpstr>         Σχήμα (Scheme) </vt:lpstr>
      <vt:lpstr>Ο τρόπος εργασίας ενός σχήματος</vt:lpstr>
      <vt:lpstr>Η  βασική δραστηριότητα…</vt:lpstr>
      <vt:lpstr>ΠΕΡΙΟΔΟΙ  ΑΝΑΠΤΥΞΗΣ </vt:lpstr>
      <vt:lpstr>ΑΣΘΗΣΙΟΚΙΝΗΤΙΚΗ</vt:lpstr>
      <vt:lpstr>ΑΣΘΗΣΙΟΚΙΝΗΤΙΚΗ, 2</vt:lpstr>
      <vt:lpstr>ΠΡΟΕΝΟΙΟΛΟΓΙΚΗ ΣΚΕΨΗ</vt:lpstr>
      <vt:lpstr>ΠΡΟΕΝΟΙΟΛΟΓΙΚΗ ΣΚΕΨΗ, 2</vt:lpstr>
      <vt:lpstr>ΜΙΜΗΣΗ</vt:lpstr>
      <vt:lpstr>ΙΧΝΟΓΡΑΦΗΜΑ</vt:lpstr>
      <vt:lpstr>ΓΛΩΣΣΑ</vt:lpstr>
      <vt:lpstr>ΠΑΙΓΝΙΔΙ</vt:lpstr>
      <vt:lpstr>ΑΥΘΟΡΜΗΤΗ ΣΚΕΨΗ</vt:lpstr>
      <vt:lpstr>ΑΥΘΟΡΜΗΤΗ ΣΚΕΨΗ, 2</vt:lpstr>
      <vt:lpstr>Διατήρηση της ποσότητας </vt:lpstr>
      <vt:lpstr>Διατήρηση της έννοιας του αριθμού</vt:lpstr>
      <vt:lpstr>Διατήρηση του μήκους </vt:lpstr>
      <vt:lpstr>Διατήρηση της έκτασης </vt:lpstr>
      <vt:lpstr>Γλώσσα</vt:lpstr>
      <vt:lpstr>Την εγωκεντρική γλώσσα ο ΡΙΑGΕΤ  την διακρίνει </vt:lpstr>
      <vt:lpstr>Παιγνίδι</vt:lpstr>
      <vt:lpstr>Ηθικότητα</vt:lpstr>
      <vt:lpstr>Συγκεκριμένες λειτουργίες</vt:lpstr>
      <vt:lpstr>Γλώσσα</vt:lpstr>
      <vt:lpstr>Παιγνίδι</vt:lpstr>
      <vt:lpstr> ΜΟΡΦΟΠΟΙΗΜΕΝΩΝ ΛΕΙΤΟΥΡΓΙΩΝ   (11ο - 15ο έτος) </vt:lpstr>
      <vt:lpstr>ΜΟΡΦΟΠΟΙΗΜΕΝΩΝ ΛΕΙΤΟΥΡΓΙΩΝ, 2</vt:lpstr>
      <vt:lpstr>ΜΟΡΦΟΠΟΙΗΜΕΝΩΝ ΛΕΙΤΟΥΡΓΙΩΝ, 3</vt:lpstr>
      <vt:lpstr>Συναισθηματική ζωή</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215</cp:revision>
  <dcterms:created xsi:type="dcterms:W3CDTF">2012-09-06T09:03:05Z</dcterms:created>
  <dcterms:modified xsi:type="dcterms:W3CDTF">2015-01-16T12:28:21Z</dcterms:modified>
</cp:coreProperties>
</file>