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9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321" r:id="rId13"/>
    <p:sldId id="322" r:id="rId14"/>
    <p:sldId id="299" r:id="rId15"/>
    <p:sldId id="292" r:id="rId16"/>
    <p:sldId id="291" r:id="rId17"/>
    <p:sldId id="294" r:id="rId18"/>
    <p:sldId id="293" r:id="rId19"/>
    <p:sldId id="300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1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20"/>
            <p14:sldId id="321"/>
            <p14:sldId id="322"/>
            <p14:sldId id="299"/>
            <p14:sldId id="292"/>
            <p14:sldId id="291"/>
            <p14:sldId id="294"/>
          </p14:sldIdLst>
        </p14:section>
        <p14:section name="Σημειώματα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1" d="100"/>
          <a:sy n="81" d="100"/>
        </p:scale>
        <p:origin x="9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4E0F2-B030-4A2D-A39B-7127543A02AC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3AAF8-F44D-4968-BF07-BC8DCCD37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51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69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3363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15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Γενικοί σκοποί της διδασκαλίας και διδακτικοί στόχοι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Γενικοί σκοποί της διδασκαλίας και διδακτικοί στόχοι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Γενικοί σκοποί της διδασκαλίας και διδακτικοί στόχοι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1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Γενικοί σκοποί της διδασκαλίας και διδακτικοί στόχοι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6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Γενικοί σκοποί της διδασκαλίας και διδακτικοί στόχοι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Γενικοί σκοποί της διδασκαλίας και διδακτικοί στόχοι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Γενικοί σκοποί της διδασκαλίας και διδακτικοί στόχοι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Παιδαγωγική ή Εκπαίδευση ΙΙ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</a:p>
          <a:p>
            <a:r>
              <a:rPr lang="el-GR" sz="2400" dirty="0" smtClean="0">
                <a:latin typeface="+mj-lt"/>
                <a:ea typeface="+mj-ea"/>
                <a:cs typeface="+mj-cs"/>
              </a:rPr>
              <a:t>Γενικοί σκοποί της διδασκαλίας και διδακτικοί στόχοι</a:t>
            </a:r>
          </a:p>
          <a:p>
            <a:endParaRPr lang="el-GR" sz="2800" dirty="0" smtClean="0"/>
          </a:p>
          <a:p>
            <a:r>
              <a:rPr lang="el-GR" sz="2800" dirty="0" err="1" smtClean="0"/>
              <a:t>Ζαχαρούλα</a:t>
            </a:r>
            <a:r>
              <a:rPr lang="el-GR" sz="2800" dirty="0" smtClean="0"/>
              <a:t> Σμυρναίου</a:t>
            </a:r>
          </a:p>
          <a:p>
            <a:r>
              <a:rPr lang="el-GR" sz="2800" dirty="0" smtClean="0"/>
              <a:t>Σχολή: Φιλοσοφική </a:t>
            </a:r>
          </a:p>
          <a:p>
            <a:r>
              <a:rPr lang="el-GR" sz="2800" dirty="0" smtClean="0"/>
              <a:t>Τμήμα: Φιλοσοφίας Παιδαγωγικής Ψυχολογίας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altLang="en-US" dirty="0">
                <a:solidFill>
                  <a:srgbClr val="5075BC"/>
                </a:solidFill>
              </a:rPr>
              <a:t>Άλλες Κατηγοριοποιήσεις </a:t>
            </a:r>
          </a:p>
        </p:txBody>
      </p:sp>
      <p:sp>
        <p:nvSpPr>
          <p:cNvPr id="471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800" dirty="0" smtClean="0"/>
              <a:t>Φροντιστηριακή διδασκαλία</a:t>
            </a:r>
          </a:p>
          <a:p>
            <a:r>
              <a:rPr lang="el-GR" altLang="en-US" sz="2800" dirty="0" smtClean="0"/>
              <a:t>Παράδοση </a:t>
            </a:r>
          </a:p>
          <a:p>
            <a:r>
              <a:rPr lang="el-GR" altLang="en-US" sz="2800" dirty="0" smtClean="0"/>
              <a:t>Συζήτηση  </a:t>
            </a:r>
          </a:p>
          <a:p>
            <a:r>
              <a:rPr lang="el-GR" altLang="en-US" sz="2800" dirty="0" smtClean="0"/>
              <a:t>Ανεξάρτητη μελέτη </a:t>
            </a:r>
          </a:p>
          <a:p>
            <a:r>
              <a:rPr lang="el-GR" altLang="en-US" sz="2800" dirty="0" smtClean="0"/>
              <a:t>Εργαστήριο</a:t>
            </a:r>
          </a:p>
          <a:p>
            <a:r>
              <a:rPr lang="el-GR" altLang="en-US" sz="2800" dirty="0" smtClean="0"/>
              <a:t>Πρακτική </a:t>
            </a:r>
            <a:r>
              <a:rPr lang="en-US" altLang="en-US" sz="2800" dirty="0" smtClean="0"/>
              <a:t> </a:t>
            </a:r>
            <a:endParaRPr lang="el-G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449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8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>
                <a:solidFill>
                  <a:srgbClr val="002060"/>
                </a:solidFill>
              </a:rPr>
              <a:t>Copyright</a:t>
            </a:r>
            <a:r>
              <a:rPr lang="el-GR" sz="2000" dirty="0">
                <a:solidFill>
                  <a:srgbClr val="002060"/>
                </a:solidFill>
              </a:rPr>
              <a:t> Εθνικόν και Καποδιστριακόν </a:t>
            </a:r>
            <a:r>
              <a:rPr lang="el-GR" sz="2000" dirty="0" err="1">
                <a:solidFill>
                  <a:srgbClr val="002060"/>
                </a:solidFill>
              </a:rPr>
              <a:t>Πανεπιστήμιον</a:t>
            </a:r>
            <a:r>
              <a:rPr lang="el-GR" sz="2000" dirty="0">
                <a:solidFill>
                  <a:srgbClr val="002060"/>
                </a:solidFill>
              </a:rPr>
              <a:t> Αθηνών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l-GR" sz="2000" dirty="0" err="1">
                <a:solidFill>
                  <a:srgbClr val="002060"/>
                </a:solidFill>
              </a:rPr>
              <a:t>Ζαχαρούλα</a:t>
            </a:r>
            <a:r>
              <a:rPr lang="el-GR" sz="2000" dirty="0">
                <a:solidFill>
                  <a:srgbClr val="002060"/>
                </a:solidFill>
              </a:rPr>
              <a:t> Σμυρναίου 2014. </a:t>
            </a:r>
            <a:r>
              <a:rPr lang="el-GR" sz="2000" dirty="0" err="1">
                <a:solidFill>
                  <a:srgbClr val="002060"/>
                </a:solidFill>
              </a:rPr>
              <a:t>Ζαχαρούλα</a:t>
            </a:r>
            <a:r>
              <a:rPr lang="el-GR" sz="2000" dirty="0">
                <a:solidFill>
                  <a:srgbClr val="002060"/>
                </a:solidFill>
              </a:rPr>
              <a:t> Σμυρναίου. «Παιδαγωγική ή Εκπαίδευση ΙΙ. </a:t>
            </a:r>
            <a:r>
              <a:rPr lang="el-GR" sz="2000" dirty="0"/>
              <a:t>Γενικοί σκοποί της διδασκαλίας και διδακτικοί στόχοι</a:t>
            </a:r>
            <a:r>
              <a:rPr lang="el-GR" sz="2000" dirty="0">
                <a:solidFill>
                  <a:srgbClr val="002060"/>
                </a:solidFill>
              </a:rPr>
              <a:t>». Έκδοση: 1.0. Αθήνα 2014. </a:t>
            </a:r>
            <a:r>
              <a:rPr lang="el-GR" sz="2000" dirty="0"/>
              <a:t>Διαθέσιμο από τη δικτυακή διεύθυνση: </a:t>
            </a:r>
            <a:r>
              <a:rPr lang="en-US" sz="2000" u="sng" dirty="0">
                <a:hlinkClick r:id="rId3"/>
              </a:rPr>
              <a:t>opencourses.uoa.gr</a:t>
            </a:r>
            <a:endParaRPr lang="el-GR" sz="2000" u="sng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δεν κάνει </a:t>
            </a:r>
            <a:r>
              <a:rPr lang="el-GR" sz="2000" dirty="0"/>
              <a:t>χρήση </a:t>
            </a:r>
            <a:r>
              <a:rPr lang="el-GR" sz="2000" dirty="0" smtClean="0"/>
              <a:t>έργων τρίτων.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Κατηγορία 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</a:t>
            </a:r>
            <a:r>
              <a:rPr lang="el-GR" sz="2000" dirty="0" smtClean="0"/>
              <a:t>αυτό δεν </a:t>
            </a:r>
            <a:r>
              <a:rPr lang="el-GR" sz="2000" dirty="0"/>
              <a:t>κάνει χρήση </a:t>
            </a:r>
            <a:r>
              <a:rPr lang="el-GR" sz="2000" dirty="0" smtClean="0"/>
              <a:t> έργων τρίτων.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Κατηγορία Πίνακες</a:t>
            </a: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Μορφές διδασκαλίας </a:t>
            </a:r>
            <a:endParaRPr lang="el-G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74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altLang="en-US" dirty="0">
                <a:solidFill>
                  <a:srgbClr val="5075BC"/>
                </a:solidFill>
              </a:rPr>
              <a:t>Οι Μορφές διδασκαλίας</a:t>
            </a: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3200" dirty="0" smtClean="0"/>
              <a:t>Αναφέρονται στον τρόπο παρουσίασης του μαθήματος, </a:t>
            </a:r>
          </a:p>
          <a:p>
            <a:r>
              <a:rPr lang="el-GR" altLang="en-US" dirty="0"/>
              <a:t>ο</a:t>
            </a:r>
            <a:r>
              <a:rPr lang="el-GR" altLang="en-US" dirty="0" smtClean="0"/>
              <a:t> </a:t>
            </a:r>
            <a:r>
              <a:rPr lang="el-GR" altLang="en-US" sz="3200" dirty="0" smtClean="0"/>
              <a:t>οποίος καθορίζει τις σχέσεις που αναπτύσσονται μεταξύ των παραγόντων του διδακτικού τριγώνου.  </a:t>
            </a:r>
          </a:p>
        </p:txBody>
      </p:sp>
    </p:spTree>
    <p:extLst>
      <p:ext uri="{BB962C8B-B14F-4D97-AF65-F5344CB8AC3E}">
        <p14:creationId xmlns:p14="http://schemas.microsoft.com/office/powerpoint/2010/main" val="7855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altLang="en-US" dirty="0">
                <a:solidFill>
                  <a:srgbClr val="5075BC"/>
                </a:solidFill>
              </a:rPr>
              <a:t>Βασικά είδη </a:t>
            </a: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800" dirty="0" smtClean="0"/>
              <a:t>Η μονολογική ή εισηγητική μορφή ή παράδοση γνωστικών περιεχομένων</a:t>
            </a:r>
          </a:p>
          <a:p>
            <a:r>
              <a:rPr lang="el-GR" altLang="en-US" sz="2800" dirty="0" smtClean="0"/>
              <a:t>Η διαλογική μορφή (συζήτηση),</a:t>
            </a:r>
          </a:p>
          <a:p>
            <a:r>
              <a:rPr lang="el-GR" altLang="en-US" sz="2800" dirty="0" smtClean="0"/>
              <a:t>Συζήτηση με ερωταποκρίσεις </a:t>
            </a:r>
          </a:p>
          <a:p>
            <a:r>
              <a:rPr lang="el-GR" altLang="en-US" sz="2800" dirty="0" smtClean="0"/>
              <a:t>Κυρίως διάλογος  </a:t>
            </a:r>
          </a:p>
          <a:p>
            <a:r>
              <a:rPr lang="el-GR" altLang="en-US" sz="2800" dirty="0" smtClean="0"/>
              <a:t>Άλλες κατηγοριοποιήσεις </a:t>
            </a:r>
          </a:p>
          <a:p>
            <a:endParaRPr lang="el-GR" altLang="en-US" sz="2800" dirty="0" smtClean="0"/>
          </a:p>
          <a:p>
            <a:endParaRPr lang="el-G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178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altLang="en-US" dirty="0">
                <a:solidFill>
                  <a:srgbClr val="5075BC"/>
                </a:solidFill>
              </a:rPr>
              <a:t>Εισηγητική μορφή </a:t>
            </a: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sz="2800" dirty="0" smtClean="0"/>
              <a:t>Η μονολογική ή εισηγητική μορφή ή παράδοση γνωστικών περιεχομένων ή αφηγηματική ή μετωπική διδασκαλία </a:t>
            </a:r>
          </a:p>
          <a:p>
            <a:r>
              <a:rPr lang="el-GR" altLang="en-US" sz="2800" dirty="0" smtClean="0"/>
              <a:t>Αποτελεί τη βασική μορφή των δασκαλοκεντρικών μεθόδων διδασκαλίας. </a:t>
            </a:r>
          </a:p>
          <a:p>
            <a:r>
              <a:rPr lang="el-GR" altLang="en-US" sz="2800" dirty="0" smtClean="0"/>
              <a:t>Ο δάσκαλος δίνει τις πληροφορίες, ενώ οι μαθητές παρακολουθούν ….</a:t>
            </a:r>
          </a:p>
          <a:p>
            <a:r>
              <a:rPr lang="el-GR" altLang="en-US" sz="2800" dirty="0" smtClean="0"/>
              <a:t>Πλεονεκτήματα – Μειονεκτήματα </a:t>
            </a:r>
          </a:p>
          <a:p>
            <a:r>
              <a:rPr lang="el-G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Ο δάσκαλος ουδέποτε λέγει ή πράττει ότι μπορεί να πει ή να πράξει ο μαθητής</a:t>
            </a:r>
            <a:endParaRPr lang="el-GR" altLang="en-US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l-GR" altLang="en-US" sz="28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altLang="en-US" dirty="0">
                <a:solidFill>
                  <a:srgbClr val="5075BC"/>
                </a:solidFill>
              </a:rPr>
              <a:t>Διαλογική μορφή </a:t>
            </a: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l-GR" altLang="en-US" sz="2800" dirty="0" smtClean="0"/>
              <a:t>Έχει προταθεί από την εποχή του Πλάτωνα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l-GR" altLang="en-US" sz="2800" dirty="0" smtClean="0"/>
              <a:t>Θεωρείται από τις πληρέστερες μορφές επικοινωνίας και διδασκαλίας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l-GR" altLang="en-US" sz="2800" dirty="0" smtClean="0"/>
              <a:t>Δύο βασικά είδη: </a:t>
            </a:r>
          </a:p>
          <a:p>
            <a:r>
              <a:rPr lang="el-GR" altLang="en-US" sz="2800" dirty="0" smtClean="0"/>
              <a:t>Ελεύθερος διάλογος, Κατευθυνόμενος διάλογος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l-GR" altLang="en-US" sz="2800" dirty="0" smtClean="0"/>
              <a:t>Ο διάλογος για να είναι αποτελεσματικός πρέπει να</a:t>
            </a:r>
            <a:r>
              <a:rPr lang="en-US" altLang="en-US" sz="2800" dirty="0" smtClean="0"/>
              <a:t>:</a:t>
            </a:r>
            <a:endParaRPr lang="el-GR" altLang="en-US" sz="2800" dirty="0" smtClean="0"/>
          </a:p>
          <a:p>
            <a:r>
              <a:rPr lang="el-GR" altLang="en-US" sz="2800" dirty="0" smtClean="0"/>
              <a:t>Υπάρχει σαφώς καθορισμένο θέμα</a:t>
            </a:r>
          </a:p>
          <a:p>
            <a:r>
              <a:rPr lang="el-GR" altLang="en-US" sz="2800" dirty="0" smtClean="0"/>
              <a:t>Συμμετέχουν όλοι στο διάλογο</a:t>
            </a:r>
            <a:endParaRPr lang="en-US" altLang="en-US" sz="2800" dirty="0" smtClean="0"/>
          </a:p>
          <a:p>
            <a:r>
              <a:rPr lang="el-GR" altLang="en-US" sz="2800" dirty="0" smtClean="0"/>
              <a:t>Ενθαρρύνεται η  έκφραση των διαφορετικών απόψεων</a:t>
            </a:r>
          </a:p>
        </p:txBody>
      </p:sp>
    </p:spTree>
    <p:extLst>
      <p:ext uri="{BB962C8B-B14F-4D97-AF65-F5344CB8AC3E}">
        <p14:creationId xmlns:p14="http://schemas.microsoft.com/office/powerpoint/2010/main" val="25449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altLang="en-US" dirty="0">
                <a:solidFill>
                  <a:srgbClr val="5075BC"/>
                </a:solidFill>
              </a:rPr>
              <a:t>Συζήτηση με ερωταποκρίσεις (1/2) </a:t>
            </a: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800" dirty="0" smtClean="0"/>
              <a:t>Ερωτήσεις που στοχεύουν στη μνημονική ανάκληση γνώσεων ή ορθών απόψεων – βρίσκονται πιο κοντά στην παράδοση παρά στο διάλογο</a:t>
            </a:r>
          </a:p>
          <a:p>
            <a:r>
              <a:rPr lang="el-GR" altLang="en-US" sz="2800" dirty="0" smtClean="0"/>
              <a:t>Προσεκτικά σχεδιασμένη ακολουθία ερωτήσεων που οδηγούν τους μαθητές σε προκαθορισμένες απαντήσεις (η μαιευτική του Σωκράτη, η </a:t>
            </a:r>
            <a:r>
              <a:rPr lang="el-GR" altLang="en-US" sz="2800" dirty="0" err="1" smtClean="0"/>
              <a:t>Ανακαλυπτική</a:t>
            </a:r>
            <a:r>
              <a:rPr lang="el-GR" altLang="en-US" sz="2800" dirty="0" smtClean="0"/>
              <a:t> ή </a:t>
            </a:r>
            <a:r>
              <a:rPr lang="el-GR" altLang="en-US" sz="2800" dirty="0" err="1" smtClean="0"/>
              <a:t>ευρετική</a:t>
            </a:r>
            <a:r>
              <a:rPr lang="el-GR" altLang="en-US" sz="2800" dirty="0" smtClean="0"/>
              <a:t> μορφή)</a:t>
            </a:r>
          </a:p>
          <a:p>
            <a:pPr>
              <a:buFont typeface="Wingdings 2" panose="05020102010507070707" pitchFamily="18" charset="2"/>
              <a:buNone/>
            </a:pPr>
            <a:endParaRPr lang="el-G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424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altLang="en-US" dirty="0">
                <a:solidFill>
                  <a:srgbClr val="5075BC"/>
                </a:solidFill>
              </a:rPr>
              <a:t>Συζήτηση με ερωταποκρίσεις (2/2) </a:t>
            </a:r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800" dirty="0" smtClean="0"/>
              <a:t>Ερωτήσεις που στοχεύουν στη μνημονική ανάκληση γνώσεων ή ορθών απόψεων – βρίσκονται πιο κοντά στην παράδοση παρά στο διάλογο</a:t>
            </a:r>
          </a:p>
          <a:p>
            <a:r>
              <a:rPr lang="el-GR" altLang="en-US" sz="2800" dirty="0" smtClean="0"/>
              <a:t>Προσεκτικά σχεδιασμένη ακολουθία ερωτήσεων που οδηγούν τους μαθητές σε προκαθορισμένες απαντήσεις (η μαιευτική του Σωκράτη, η </a:t>
            </a:r>
            <a:r>
              <a:rPr lang="el-GR" altLang="en-US" sz="2800" dirty="0" err="1" smtClean="0"/>
              <a:t>Ανακαλυπτική</a:t>
            </a:r>
            <a:r>
              <a:rPr lang="el-GR" altLang="en-US" sz="2800" dirty="0" smtClean="0"/>
              <a:t> ή </a:t>
            </a:r>
            <a:r>
              <a:rPr lang="el-GR" altLang="en-US" sz="2800" dirty="0" err="1" smtClean="0"/>
              <a:t>ευρετική</a:t>
            </a:r>
            <a:r>
              <a:rPr lang="el-GR" altLang="en-US" sz="2800" dirty="0" smtClean="0"/>
              <a:t> μορφή)</a:t>
            </a:r>
          </a:p>
          <a:p>
            <a:pPr>
              <a:buFont typeface="Wingdings 2" panose="05020102010507070707" pitchFamily="18" charset="2"/>
              <a:buNone/>
            </a:pPr>
            <a:endParaRPr lang="el-G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005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altLang="en-US" dirty="0">
                <a:solidFill>
                  <a:srgbClr val="5075BC"/>
                </a:solidFill>
              </a:rPr>
              <a:t>Κυρίως διάλογος</a:t>
            </a: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800" dirty="0" smtClean="0"/>
              <a:t>Διάλογος μεταξύ δυο ατόμων</a:t>
            </a:r>
          </a:p>
          <a:p>
            <a:r>
              <a:rPr lang="el-GR" altLang="en-US" sz="2800" dirty="0" smtClean="0"/>
              <a:t>Συζήτηση  </a:t>
            </a:r>
          </a:p>
          <a:p>
            <a:r>
              <a:rPr lang="el-GR" altLang="en-US" sz="2800" dirty="0" smtClean="0"/>
              <a:t>Δομημένη συζήτηση- </a:t>
            </a:r>
            <a:r>
              <a:rPr lang="en-US" altLang="en-US" sz="2800" dirty="0" smtClean="0"/>
              <a:t>Debate </a:t>
            </a:r>
            <a:endParaRPr lang="el-G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912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609</Words>
  <Application>Microsoft Office PowerPoint</Application>
  <PresentationFormat>On-screen Show (4:3)</PresentationFormat>
  <Paragraphs>94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Wingdings</vt:lpstr>
      <vt:lpstr>Wingdings 2</vt:lpstr>
      <vt:lpstr>Θέμα του Office</vt:lpstr>
      <vt:lpstr>Παιδαγωγική ή Εκπαίδευση ΙΙ</vt:lpstr>
      <vt:lpstr>Μορφές διδασκαλίας </vt:lpstr>
      <vt:lpstr>Οι Μορφές διδασκαλίας</vt:lpstr>
      <vt:lpstr>Βασικά είδη </vt:lpstr>
      <vt:lpstr>Εισηγητική μορφή </vt:lpstr>
      <vt:lpstr>Διαλογική μορφή </vt:lpstr>
      <vt:lpstr>Συζήτηση με ερωταποκρίσεις (1/2) </vt:lpstr>
      <vt:lpstr>Συζήτηση με ερωταποκρίσεις (2/2) </vt:lpstr>
      <vt:lpstr>Κυρίως διάλογος</vt:lpstr>
      <vt:lpstr>Άλλες Κατηγοριοποιήσεις </vt:lpstr>
      <vt:lpstr>Τέλος ενότητας 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Παιδαγωγική ή Εκπαίδευση ΙΙ</dc:title>
  <dc:creator>Zaxaroula Smyrneou</dc:creator>
  <dc:description>Revised as open courseware, Katerina Garga. 2014
Templates noc.uoa.gr for opencourses.uoa.gr</dc:description>
  <cp:lastModifiedBy>Costas</cp:lastModifiedBy>
  <cp:revision>207</cp:revision>
  <dcterms:created xsi:type="dcterms:W3CDTF">2012-09-06T09:03:05Z</dcterms:created>
  <dcterms:modified xsi:type="dcterms:W3CDTF">2015-01-16T11:46:10Z</dcterms:modified>
</cp:coreProperties>
</file>