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1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9" r:id="rId11"/>
    <p:sldId id="310" r:id="rId12"/>
    <p:sldId id="312" r:id="rId13"/>
    <p:sldId id="313" r:id="rId14"/>
    <p:sldId id="314" r:id="rId15"/>
    <p:sldId id="299" r:id="rId16"/>
    <p:sldId id="292" r:id="rId17"/>
    <p:sldId id="291" r:id="rId18"/>
    <p:sldId id="294" r:id="rId19"/>
    <p:sldId id="293" r:id="rId20"/>
    <p:sldId id="300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11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  <p14:sldId id="310"/>
            <p14:sldId id="312"/>
            <p14:sldId id="313"/>
            <p14:sldId id="314"/>
            <p14:sldId id="299"/>
            <p14:sldId id="292"/>
            <p14:sldId id="291"/>
            <p14:sldId id="294"/>
          </p14:sldIdLst>
        </p14:section>
        <p14:section name="Σημειώματα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1" d="100"/>
          <a:sy n="81" d="100"/>
        </p:scale>
        <p:origin x="9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E0F2-B030-4A2D-A39B-7127543A02AC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3AAF8-F44D-4968-BF07-BC8DCCD37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780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197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682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69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625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945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615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893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790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543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57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025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975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Γενικοί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σκοποί της διδασκαλίας και διδακτικοί στόχοι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Γενικοί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σκοποί της διδασκαλίας και διδακτικοί στόχοι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Γενικοί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σκοποί της διδασκαλίας και διδακτικοί στόχοι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Γενικοί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σκοποί της διδασκαλίας και διδακτικοί στόχοι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Γενικοί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σκοποί της διδασκαλίας και διδακτικοί στόχοι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Γενικοί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σκοποί της διδασκαλίας και διδακτικοί στόχοι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Παιδαγωγική ή Εκπαίδευση ΙΙ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</a:p>
          <a:p>
            <a:r>
              <a:rPr lang="el-GR" sz="2400" dirty="0" smtClean="0">
                <a:latin typeface="+mj-lt"/>
                <a:ea typeface="+mj-ea"/>
                <a:cs typeface="+mj-cs"/>
              </a:rPr>
              <a:t>Γενικοί σκοποί της διδασκαλίας και διδακτικοί στόχοι</a:t>
            </a:r>
          </a:p>
          <a:p>
            <a:endParaRPr lang="el-GR" sz="2800" dirty="0" smtClean="0"/>
          </a:p>
          <a:p>
            <a:r>
              <a:rPr lang="el-GR" sz="2800" dirty="0" err="1" smtClean="0"/>
              <a:t>Ζαχαρούλα</a:t>
            </a:r>
            <a:r>
              <a:rPr lang="el-GR" sz="2800" dirty="0" smtClean="0"/>
              <a:t> Σμυρναίου</a:t>
            </a:r>
          </a:p>
          <a:p>
            <a:r>
              <a:rPr lang="el-GR" sz="2800" dirty="0" smtClean="0"/>
              <a:t>Σχολή: Φιλοσοφική </a:t>
            </a:r>
          </a:p>
          <a:p>
            <a:r>
              <a:rPr lang="el-GR" sz="2800" dirty="0" smtClean="0"/>
              <a:t>Τμήμα: Φιλοσοφίας Παιδαγωγικής Ψυχολογίας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αγωγής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n-US" sz="2800" dirty="0"/>
              <a:t>Η ανθρώπινη προσωπικότητα </a:t>
            </a:r>
            <a:r>
              <a:rPr lang="el-GR" altLang="en-US" sz="2800" dirty="0" err="1" smtClean="0"/>
              <a:t>διαπλάσσεται</a:t>
            </a:r>
            <a:r>
              <a:rPr lang="el-GR" altLang="en-US" sz="2800" dirty="0" smtClean="0"/>
              <a:t> </a:t>
            </a:r>
            <a:r>
              <a:rPr lang="el-GR" altLang="en-US" sz="2800" dirty="0"/>
              <a:t>και διαμορφώνεται υπό την επίδραση ποικίλων παραγόντων φυσικών και κοινωνικών (παράγοντες αγωγής).</a:t>
            </a:r>
          </a:p>
          <a:p>
            <a:pPr>
              <a:lnSpc>
                <a:spcPct val="90000"/>
              </a:lnSpc>
            </a:pPr>
            <a:r>
              <a:rPr lang="el-GR" altLang="en-US" sz="2800" u="sng" dirty="0"/>
              <a:t>Θεμελιώδεις παράγοντες αγωγής</a:t>
            </a:r>
            <a:r>
              <a:rPr lang="el-GR" altLang="en-US" sz="2800" dirty="0"/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l-GR" altLang="en-US" sz="2800" dirty="0"/>
              <a:t>  α. Το φυσικό περιβάλλον ( φυσική αγωγή του Ρουσσώ και των οπαδών του).</a:t>
            </a:r>
          </a:p>
          <a:p>
            <a:pPr>
              <a:lnSpc>
                <a:spcPct val="90000"/>
              </a:lnSpc>
              <a:buNone/>
            </a:pPr>
            <a:r>
              <a:rPr lang="el-GR" altLang="en-US" sz="2800" dirty="0"/>
              <a:t>  β. Το οικογενειακό περιβάλλον.</a:t>
            </a:r>
          </a:p>
          <a:p>
            <a:pPr>
              <a:lnSpc>
                <a:spcPct val="90000"/>
              </a:lnSpc>
              <a:buNone/>
            </a:pPr>
            <a:r>
              <a:rPr lang="el-GR" altLang="en-US" sz="2800" dirty="0"/>
              <a:t>  γ. Το </a:t>
            </a:r>
            <a:r>
              <a:rPr lang="el-GR" altLang="en-US" sz="2800" dirty="0" err="1"/>
              <a:t>κοινωνικο</a:t>
            </a:r>
            <a:r>
              <a:rPr lang="el-GR" altLang="en-US" sz="2800" dirty="0"/>
              <a:t>-πολιτιστικό περιβάλλον.</a:t>
            </a:r>
          </a:p>
          <a:p>
            <a:pPr>
              <a:lnSpc>
                <a:spcPct val="90000"/>
              </a:lnSpc>
              <a:buNone/>
            </a:pPr>
            <a:r>
              <a:rPr lang="el-GR" altLang="en-US" sz="2800" dirty="0"/>
              <a:t>  δ. Το σχολείο και το σχολικό περιβάλλον.</a:t>
            </a:r>
          </a:p>
          <a:p>
            <a:pPr>
              <a:lnSpc>
                <a:spcPct val="90000"/>
              </a:lnSpc>
              <a:buNone/>
            </a:pPr>
            <a:r>
              <a:rPr lang="el-GR" altLang="en-US" sz="2800" dirty="0"/>
              <a:t>  ε.  Εκκλησία.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8559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Δευτερεύοντες παράγοντες αγωγής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altLang="en-US" sz="2800" dirty="0" smtClean="0"/>
              <a:t>Οργανώσεις </a:t>
            </a:r>
            <a:r>
              <a:rPr lang="el-GR" altLang="en-US" sz="2800" dirty="0"/>
              <a:t>και ομάδες  νέων.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n-US" sz="2800" dirty="0" smtClean="0"/>
              <a:t>Ιδρύματα </a:t>
            </a:r>
            <a:r>
              <a:rPr lang="el-GR" altLang="en-US" sz="2800" dirty="0"/>
              <a:t>ελεύθερου χρόνου.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n-US" sz="2800" dirty="0" smtClean="0"/>
              <a:t>Διάφορες </a:t>
            </a:r>
            <a:r>
              <a:rPr lang="el-GR" altLang="en-US" sz="2800" dirty="0"/>
              <a:t>εταιρείες και σύλλογοι.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n-US" sz="2800" dirty="0" smtClean="0"/>
              <a:t>Τα </a:t>
            </a:r>
            <a:r>
              <a:rPr lang="el-GR" altLang="en-US" sz="2800" dirty="0"/>
              <a:t>μέσα μαζικής επικοινωνίας.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n-US" sz="2800" dirty="0" smtClean="0"/>
              <a:t>Άλλοι </a:t>
            </a:r>
            <a:r>
              <a:rPr lang="el-GR" altLang="en-US" sz="2800" dirty="0"/>
              <a:t>παράγοντες αγωγής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990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3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371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rgbClr val="002060"/>
                </a:solidFill>
              </a:rPr>
              <a:t>Copyright </a:t>
            </a:r>
            <a:r>
              <a:rPr lang="el-GR" sz="2000" dirty="0" err="1">
                <a:solidFill>
                  <a:srgbClr val="002060"/>
                </a:solidFill>
              </a:rPr>
              <a:t>Εθνικόν</a:t>
            </a:r>
            <a:r>
              <a:rPr lang="el-GR" sz="2000" dirty="0">
                <a:solidFill>
                  <a:srgbClr val="002060"/>
                </a:solidFill>
              </a:rPr>
              <a:t> και </a:t>
            </a:r>
            <a:r>
              <a:rPr lang="el-GR" sz="2000" dirty="0" err="1">
                <a:solidFill>
                  <a:srgbClr val="002060"/>
                </a:solidFill>
              </a:rPr>
              <a:t>Καποδιστριακόν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err="1">
                <a:solidFill>
                  <a:srgbClr val="002060"/>
                </a:solidFill>
              </a:rPr>
              <a:t>Πανεπιστήμιον</a:t>
            </a:r>
            <a:r>
              <a:rPr lang="el-GR" sz="2000" dirty="0">
                <a:solidFill>
                  <a:srgbClr val="002060"/>
                </a:solidFill>
              </a:rPr>
              <a:t> Αθηνών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 2014.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Σμυρναίου. «Παιδαγωγική ή Εκπαίδε</a:t>
            </a:r>
            <a:r>
              <a:rPr lang="el-GR" sz="2000" dirty="0">
                <a:solidFill>
                  <a:srgbClr val="002060"/>
                </a:solidFill>
              </a:rPr>
              <a:t>υ</a:t>
            </a:r>
            <a:r>
              <a:rPr lang="el-GR" sz="2000" dirty="0">
                <a:solidFill>
                  <a:srgbClr val="002060"/>
                </a:solidFill>
              </a:rPr>
              <a:t>ση ΙΙ. </a:t>
            </a:r>
            <a:r>
              <a:rPr lang="el-GR" sz="2000" dirty="0"/>
              <a:t>Γενικοί σκοποί της διδασκαλίας και διδακτικοί </a:t>
            </a:r>
            <a:r>
              <a:rPr lang="el-GR" sz="2000" dirty="0"/>
              <a:t>στόχοι</a:t>
            </a:r>
            <a:r>
              <a:rPr lang="el-GR" sz="2000" dirty="0">
                <a:solidFill>
                  <a:srgbClr val="002060"/>
                </a:solidFill>
              </a:rPr>
              <a:t>». </a:t>
            </a:r>
            <a:r>
              <a:rPr lang="el-GR" sz="2000" dirty="0">
                <a:solidFill>
                  <a:srgbClr val="002060"/>
                </a:solidFill>
              </a:rPr>
              <a:t>Έκδοση: </a:t>
            </a:r>
            <a:r>
              <a:rPr lang="el-GR" sz="2000" dirty="0" smtClean="0">
                <a:solidFill>
                  <a:srgbClr val="002060"/>
                </a:solidFill>
              </a:rPr>
              <a:t>1.0</a:t>
            </a:r>
            <a:r>
              <a:rPr lang="el-GR" sz="2000" dirty="0">
                <a:solidFill>
                  <a:srgbClr val="002060"/>
                </a:solidFill>
              </a:rPr>
              <a:t>. Αθήνα </a:t>
            </a:r>
            <a:r>
              <a:rPr lang="el-GR" sz="2000" dirty="0" smtClean="0">
                <a:solidFill>
                  <a:srgbClr val="002060"/>
                </a:solidFill>
              </a:rPr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u="sng" dirty="0" smtClean="0">
                <a:hlinkClick r:id="rId3"/>
              </a:rPr>
              <a:t>opencourses.uoa.gr</a:t>
            </a:r>
            <a:endParaRPr lang="el-GR" sz="2000" u="sng" dirty="0" smtClean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</a:t>
            </a:r>
            <a:r>
              <a:rPr lang="el-GR" sz="2000" dirty="0"/>
              <a:t>χρήση </a:t>
            </a:r>
            <a:r>
              <a:rPr lang="el-GR" sz="2000" dirty="0" smtClean="0"/>
              <a:t>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Μέσα Αγωγής </a:t>
            </a:r>
            <a:endParaRPr lang="el-G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6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</a:t>
            </a:r>
            <a:r>
              <a:rPr lang="el-GR" sz="2000" dirty="0"/>
              <a:t>χρήση </a:t>
            </a:r>
            <a:r>
              <a:rPr lang="el-GR" sz="2000" smtClean="0"/>
              <a:t>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Πίνακες</a:t>
            </a: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Μέσα αγωγής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l-GR" altLang="en-US" sz="2800" dirty="0"/>
              <a:t>Μέσα αγωγής είναι τα μέτρα που χρησιμοποιεί ο παιδαγωγός για να τροποποιήσει ή να βελτιώσει τη συμπεριφορά των ατόμων.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Τα μέσα αγωγής δεν είναι με αυστηρότητα καθορισμένα.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Τα μέσα αγωγής εξελίσσονται και προσαρμόζονται στις κυρίαρχες  κοινωνικές και παιδαγωγικές αντιλήψεις.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Τα μέσα αγωγής διακρίνονται ανάλογα με τη δραστικότητά τους σε: α) άμεσα και β) έμμεσα.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Ανάλογα με τη σκοπιμότητά τους κατηγοριοποιούνται σε: α) εθιστικά, </a:t>
            </a:r>
          </a:p>
          <a:p>
            <a:pPr>
              <a:lnSpc>
                <a:spcPct val="90000"/>
              </a:lnSpc>
              <a:buNone/>
            </a:pPr>
            <a:r>
              <a:rPr lang="el-GR" altLang="en-US" sz="2800" dirty="0"/>
              <a:t>   β) προληπτικά, γ) κατασταλτικά και δ) παραινετικά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8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σημαντικότερα μέσα αγωγής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n-US" sz="2800" u="sng" dirty="0"/>
              <a:t>Η διδασκαλία</a:t>
            </a:r>
            <a:r>
              <a:rPr lang="el-GR" altLang="en-US" sz="2800" dirty="0"/>
              <a:t>: παραδοσιακή και σύγχρονη αντίληψη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Διακρίνεται σε α) φυσική και β) σχολική ή ειδική (παιδαγωγούσα διδασκαλία).</a:t>
            </a:r>
          </a:p>
          <a:p>
            <a:pPr>
              <a:lnSpc>
                <a:spcPct val="90000"/>
              </a:lnSpc>
            </a:pPr>
            <a:r>
              <a:rPr lang="el-GR" altLang="en-US" sz="2800" u="sng" dirty="0"/>
              <a:t>Το παράδειγμα</a:t>
            </a:r>
            <a:r>
              <a:rPr lang="el-GR" altLang="en-US" sz="2800" dirty="0"/>
              <a:t>: πρότυπο προς μίμηση (καλό παράδειγμα) ή κάτι προς αποφυγή (κακό παράδειγμα).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Ο ρόλος του παραδείγματος στην αγωγή.</a:t>
            </a:r>
          </a:p>
          <a:p>
            <a:pPr>
              <a:lnSpc>
                <a:spcPct val="90000"/>
              </a:lnSpc>
            </a:pPr>
            <a:r>
              <a:rPr lang="el-GR" altLang="en-US" sz="2800" u="sng" dirty="0"/>
              <a:t>Η συνήθεια: </a:t>
            </a:r>
            <a:r>
              <a:rPr lang="el-GR" altLang="en-US" sz="2800" dirty="0"/>
              <a:t>= πράξη που εκτελείται αυτόματα, χωρίς την ενεργό παρέμβαση της βουλητικής ενέργειας του ατόμου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Η συνήθεια στο πλαίσιο των αντιλήψεων των εκπροσώπων της Σχολής της Συμπεριφοράς</a:t>
            </a:r>
          </a:p>
        </p:txBody>
      </p:sp>
    </p:spTree>
    <p:extLst>
      <p:ext uri="{BB962C8B-B14F-4D97-AF65-F5344CB8AC3E}">
        <p14:creationId xmlns:p14="http://schemas.microsoft.com/office/powerpoint/2010/main" val="12148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Σημαντικότερα μέσα αγωγής,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n-US" sz="2800" u="sng" dirty="0"/>
              <a:t>Η προτροπή: </a:t>
            </a:r>
            <a:r>
              <a:rPr lang="el-GR" altLang="en-US" sz="2800" dirty="0"/>
              <a:t>η παρότρυνση του ατόμου να προβεί σε κάποια ενέργεια. Η προτροπή είναι συνήθως λεκτική, αλλά μπορεί να </a:t>
            </a:r>
            <a:r>
              <a:rPr lang="el-GR" altLang="en-US" sz="2800" dirty="0" smtClean="0"/>
              <a:t> </a:t>
            </a:r>
            <a:r>
              <a:rPr lang="el-GR" altLang="en-US" sz="2800" dirty="0"/>
              <a:t>χρησιμοποιούνται και έμμεσοι τρόποι.</a:t>
            </a:r>
          </a:p>
          <a:p>
            <a:pPr>
              <a:lnSpc>
                <a:spcPct val="90000"/>
              </a:lnSpc>
            </a:pPr>
            <a:r>
              <a:rPr lang="el-GR" altLang="en-US" sz="2800" u="sng" dirty="0"/>
              <a:t>Νουθεσία: </a:t>
            </a:r>
            <a:r>
              <a:rPr lang="el-GR" altLang="en-US" sz="2800" dirty="0"/>
              <a:t>η συμβουλή του </a:t>
            </a:r>
            <a:r>
              <a:rPr lang="el-GR" altLang="en-US" sz="2800" dirty="0" err="1"/>
              <a:t>παιδαγωγούμενου</a:t>
            </a:r>
            <a:r>
              <a:rPr lang="el-GR" altLang="en-US" sz="2800" dirty="0"/>
              <a:t> που υποπίπτει</a:t>
            </a:r>
            <a:r>
              <a:rPr lang="el-GR" altLang="en-US" sz="2800" u="sng" dirty="0"/>
              <a:t> </a:t>
            </a:r>
            <a:r>
              <a:rPr lang="el-GR" altLang="en-US" sz="2800" dirty="0"/>
              <a:t>σε σφάλμα με στόχο την επαναφορά σε αποδεκτά πρότυπα αγωγής.</a:t>
            </a:r>
          </a:p>
          <a:p>
            <a:pPr>
              <a:lnSpc>
                <a:spcPct val="90000"/>
              </a:lnSpc>
            </a:pPr>
            <a:r>
              <a:rPr lang="el-GR" altLang="en-US" sz="2800" u="sng" dirty="0"/>
              <a:t>Εντολές και απαγορεύσεις</a:t>
            </a:r>
            <a:r>
              <a:rPr lang="el-GR" altLang="en-US" sz="2800" dirty="0"/>
              <a:t> ( σχολικοί κανονισμοί). </a:t>
            </a:r>
          </a:p>
          <a:p>
            <a:pPr>
              <a:lnSpc>
                <a:spcPct val="90000"/>
              </a:lnSpc>
            </a:pPr>
            <a:r>
              <a:rPr lang="el-GR" altLang="en-US" sz="2800" u="sng" dirty="0"/>
              <a:t>Η ποινή (</a:t>
            </a:r>
            <a:r>
              <a:rPr lang="el-GR" altLang="en-US" sz="2800" dirty="0"/>
              <a:t>αυστηρό παραδοσιακό μέσο αγωγής).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Στόχος της ποινής είναι η επαναφορά του ατόμου στη νόμιμη τάξη, αλλά και ο σωφρονισμός των υπολοίπων.  Επιβάλλεται όταν εξαντληθούν τα υπόλοιπα μέσα. 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2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ποινή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n-US" sz="2800" b="1" dirty="0"/>
              <a:t>Η ποινή στο πλαίσιο της σύγχρονης </a:t>
            </a:r>
            <a:r>
              <a:rPr lang="el-GR" altLang="en-US" sz="2800" b="1" dirty="0" smtClean="0"/>
              <a:t>αγωγής</a:t>
            </a:r>
            <a:endParaRPr lang="el-GR" altLang="en-US" sz="2800" b="1" dirty="0"/>
          </a:p>
          <a:p>
            <a:pPr>
              <a:lnSpc>
                <a:spcPct val="90000"/>
              </a:lnSpc>
            </a:pPr>
            <a:r>
              <a:rPr lang="el-GR" altLang="en-US" sz="2800" dirty="0"/>
              <a:t>Οι ποινές διακρίνονται σε: α) φυσικές και </a:t>
            </a:r>
          </a:p>
          <a:p>
            <a:pPr>
              <a:lnSpc>
                <a:spcPct val="90000"/>
              </a:lnSpc>
              <a:buNone/>
            </a:pPr>
            <a:r>
              <a:rPr lang="el-GR" altLang="en-US" sz="2800" dirty="0"/>
              <a:t>    β) σε σκόπιμες.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Η ποινή χρησιμοποιείται ως έσχατο μέσο αγωγής και υπό τις εξής προϋποθέσεις</a:t>
            </a:r>
            <a:r>
              <a:rPr lang="el-GR" altLang="en-US" sz="2800" dirty="0" smtClean="0"/>
              <a:t>:</a:t>
            </a:r>
            <a:endParaRPr lang="el-GR" altLang="en-US" sz="2800" dirty="0"/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l-GR" altLang="en-US" sz="2600" dirty="0" smtClean="0"/>
              <a:t>Να </a:t>
            </a:r>
            <a:r>
              <a:rPr lang="el-GR" altLang="en-US" sz="2600" dirty="0"/>
              <a:t>έχει μορφή απλή.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l-GR" altLang="en-US" sz="2600" dirty="0" smtClean="0"/>
              <a:t>Να </a:t>
            </a:r>
            <a:r>
              <a:rPr lang="el-GR" altLang="en-US" sz="2600" dirty="0"/>
              <a:t>βρίσκεται σε φυσική συνάρτηση με το παράπτωμα που διαπράχθηκε.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l-GR" altLang="en-US" sz="2600" dirty="0" smtClean="0"/>
              <a:t>Να </a:t>
            </a:r>
            <a:r>
              <a:rPr lang="el-GR" altLang="en-US" sz="2600" dirty="0"/>
              <a:t>προσαρμόζεται στη φύση του ατόμου.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l-GR" altLang="en-US" sz="2600" dirty="0" smtClean="0"/>
              <a:t>Να </a:t>
            </a:r>
            <a:r>
              <a:rPr lang="el-GR" altLang="en-US" sz="2600" dirty="0"/>
              <a:t>γίνεται κατανοητή από αυτόν που την </a:t>
            </a:r>
            <a:r>
              <a:rPr lang="el-GR" altLang="en-US" sz="2600" dirty="0" smtClean="0"/>
              <a:t>υφίσταται.</a:t>
            </a:r>
            <a:endParaRPr lang="el-GR" altLang="en-US" sz="2600" dirty="0"/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l-GR" altLang="en-US" sz="2600" dirty="0" smtClean="0"/>
              <a:t>Να </a:t>
            </a:r>
            <a:r>
              <a:rPr lang="el-GR" altLang="en-US" sz="2600" dirty="0"/>
              <a:t>μην είναι δηλωτική οργής ή αποτέλεσμα </a:t>
            </a:r>
            <a:r>
              <a:rPr lang="el-GR" altLang="en-US" sz="2600" dirty="0" smtClean="0"/>
              <a:t>θυμού.</a:t>
            </a:r>
            <a:endParaRPr lang="el-GR" altLang="en-US" sz="2600" dirty="0"/>
          </a:p>
          <a:p>
            <a:pPr marL="0" indent="0">
              <a:buNone/>
            </a:pP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37933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ποινή,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628800"/>
            <a:ext cx="8229600" cy="4453955"/>
          </a:xfrm>
        </p:spPr>
        <p:txBody>
          <a:bodyPr>
            <a:normAutofit/>
          </a:bodyPr>
          <a:lstStyle/>
          <a:p>
            <a:pPr marL="914400" lvl="1" indent="-514350">
              <a:lnSpc>
                <a:spcPct val="70000"/>
              </a:lnSpc>
              <a:buFont typeface="+mj-lt"/>
              <a:buAutoNum type="arabicPeriod" startAt="6"/>
            </a:pPr>
            <a:r>
              <a:rPr lang="el-GR" altLang="en-US" sz="2400" dirty="0" smtClean="0"/>
              <a:t>Να </a:t>
            </a:r>
            <a:r>
              <a:rPr lang="el-GR" altLang="en-US" sz="2400" dirty="0"/>
              <a:t>μην έχει χαρακτήρα ανταποδοτικό ή εκφοβιστικό.</a:t>
            </a:r>
            <a:endParaRPr lang="en-US" altLang="en-US" sz="2400" dirty="0"/>
          </a:p>
          <a:p>
            <a:pPr marL="914400" lvl="1" indent="-514350">
              <a:lnSpc>
                <a:spcPct val="70000"/>
              </a:lnSpc>
              <a:buFont typeface="+mj-lt"/>
              <a:buAutoNum type="arabicPeriod" startAt="6"/>
            </a:pPr>
            <a:r>
              <a:rPr lang="en-US" altLang="en-US" sz="2400" dirty="0" smtClean="0"/>
              <a:t>N</a:t>
            </a:r>
            <a:r>
              <a:rPr lang="el-GR" altLang="en-US" sz="2400" dirty="0"/>
              <a:t>α θέτει σε ενέργεια ευγενείς τάσσεις του ατόμου</a:t>
            </a:r>
          </a:p>
          <a:p>
            <a:pPr marL="914400" lvl="1" indent="-514350">
              <a:lnSpc>
                <a:spcPct val="70000"/>
              </a:lnSpc>
              <a:buFont typeface="+mj-lt"/>
              <a:buAutoNum type="arabicPeriod" startAt="6"/>
            </a:pPr>
            <a:r>
              <a:rPr lang="el-GR" altLang="en-US" sz="2400" dirty="0" smtClean="0"/>
              <a:t>Να </a:t>
            </a:r>
            <a:r>
              <a:rPr lang="el-GR" altLang="en-US" sz="2400" dirty="0"/>
              <a:t>μην οδηγεί σε αποκαρδίωση.</a:t>
            </a:r>
          </a:p>
          <a:p>
            <a:pPr marL="914400" lvl="1" indent="-514350">
              <a:lnSpc>
                <a:spcPct val="70000"/>
              </a:lnSpc>
              <a:buFont typeface="+mj-lt"/>
              <a:buAutoNum type="arabicPeriod" startAt="6"/>
            </a:pPr>
            <a:r>
              <a:rPr lang="el-GR" altLang="en-US" sz="2400" dirty="0" smtClean="0"/>
              <a:t>Να </a:t>
            </a:r>
            <a:r>
              <a:rPr lang="el-GR" altLang="en-US" sz="2400" dirty="0"/>
              <a:t>μην παραγνωρίζει τα όρια που υπάρχουν ανάμεσα στο καθήκον και την αδυναμία.</a:t>
            </a:r>
          </a:p>
          <a:p>
            <a:pPr marL="914400" lvl="1" indent="-514350">
              <a:lnSpc>
                <a:spcPct val="70000"/>
              </a:lnSpc>
              <a:buFont typeface="+mj-lt"/>
              <a:buAutoNum type="arabicPeriod" startAt="6"/>
            </a:pPr>
            <a:r>
              <a:rPr lang="el-GR" altLang="en-US" sz="2400" dirty="0" smtClean="0"/>
              <a:t>Να </a:t>
            </a:r>
            <a:r>
              <a:rPr lang="el-GR" altLang="en-US" sz="2400" dirty="0"/>
              <a:t>είναι συγκαταβατική.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1999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αμοιβή ή επιβράβευση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en-US" sz="2800" u="sng" dirty="0"/>
              <a:t>Η αμοιβή ή επιβράβευση </a:t>
            </a:r>
            <a:r>
              <a:rPr lang="el-GR" altLang="en-US" sz="2800" dirty="0"/>
              <a:t>(υλική ή ηθική)</a:t>
            </a:r>
          </a:p>
          <a:p>
            <a:r>
              <a:rPr lang="el-GR" altLang="en-US" sz="2800" dirty="0"/>
              <a:t>Έμφαση πρέπει να δίνεται στην ηθική επιβράβευση. </a:t>
            </a:r>
          </a:p>
          <a:p>
            <a:r>
              <a:rPr lang="el-GR" altLang="en-US" sz="2800" dirty="0"/>
              <a:t>Επιβράβευση συλλογικών, κυρίως, προσπαθειών.</a:t>
            </a:r>
          </a:p>
          <a:p>
            <a:r>
              <a:rPr lang="el-GR" altLang="en-US" sz="2800" u="sng" dirty="0"/>
              <a:t>Η </a:t>
            </a:r>
            <a:r>
              <a:rPr lang="el-GR" altLang="en-US" sz="2800" u="sng" dirty="0" smtClean="0"/>
              <a:t>άμιλλα.</a:t>
            </a:r>
            <a:r>
              <a:rPr lang="el-GR" altLang="en-US" sz="2800" dirty="0" smtClean="0"/>
              <a:t> </a:t>
            </a:r>
            <a:r>
              <a:rPr lang="el-GR" altLang="en-US" sz="2800" dirty="0"/>
              <a:t>Θεωρείται ως βασικό κίνητρο για την επίτευξη υψηλών </a:t>
            </a:r>
            <a:r>
              <a:rPr lang="el-GR" altLang="en-US" sz="2800" dirty="0" smtClean="0"/>
              <a:t>στόχων</a:t>
            </a:r>
            <a:r>
              <a:rPr lang="en-US" altLang="en-US" sz="2800" dirty="0" smtClean="0"/>
              <a:t>.</a:t>
            </a:r>
            <a:endParaRPr lang="el-GR" altLang="en-US" sz="2800" dirty="0"/>
          </a:p>
          <a:p>
            <a:r>
              <a:rPr lang="el-GR" altLang="en-US" sz="2800" dirty="0"/>
              <a:t>Έμφαση στη συλλογική άμιλλα.</a:t>
            </a:r>
          </a:p>
          <a:p>
            <a:r>
              <a:rPr lang="el-GR" altLang="en-US" sz="2800" u="sng" dirty="0"/>
              <a:t>Το παιχνίδι.</a:t>
            </a:r>
            <a:r>
              <a:rPr lang="el-GR" altLang="en-US" sz="2800" dirty="0"/>
              <a:t> Σημαντική η αξία για την </a:t>
            </a:r>
            <a:r>
              <a:rPr lang="el-GR" altLang="en-US" sz="2800" dirty="0" smtClean="0"/>
              <a:t>αγωγή</a:t>
            </a:r>
            <a:r>
              <a:rPr lang="en-US" altLang="en-US" sz="2800" dirty="0" smtClean="0"/>
              <a:t>.</a:t>
            </a:r>
            <a:endParaRPr lang="el-GR" altLang="en-US" sz="2800" dirty="0"/>
          </a:p>
          <a:p>
            <a:r>
              <a:rPr lang="el-GR" altLang="en-US" sz="2800" dirty="0"/>
              <a:t>Το ομαδικό παιχνίδι αποτελεί βασικό μέσο κοινωνικοποίησης του </a:t>
            </a:r>
            <a:r>
              <a:rPr lang="el-GR" altLang="en-US" sz="2800" dirty="0" smtClean="0"/>
              <a:t>ατόμου</a:t>
            </a:r>
            <a:r>
              <a:rPr lang="en-US" altLang="en-US" sz="2800" dirty="0" smtClean="0"/>
              <a:t>.</a:t>
            </a:r>
            <a:endParaRPr lang="el-GR" altLang="en-US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9671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εργασία ως μέσο αγωγής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r>
              <a:rPr lang="el-GR" altLang="en-US" sz="2800" u="sng" dirty="0"/>
              <a:t>Η </a:t>
            </a:r>
            <a:r>
              <a:rPr lang="el-GR" altLang="en-US" sz="2800" b="1" u="sng" dirty="0"/>
              <a:t>εργασία</a:t>
            </a:r>
            <a:r>
              <a:rPr lang="el-GR" altLang="en-US" sz="2800" u="sng" dirty="0"/>
              <a:t> </a:t>
            </a:r>
            <a:r>
              <a:rPr lang="el-GR" altLang="en-US" sz="2800" dirty="0"/>
              <a:t>ως μέσο αγωγής ( αυτενέργεια σχολεία δράσης</a:t>
            </a:r>
            <a:r>
              <a:rPr lang="el-GR" altLang="en-US" sz="2800" dirty="0" smtClean="0"/>
              <a:t>)</a:t>
            </a:r>
            <a:r>
              <a:rPr lang="en-US" altLang="en-US" sz="2800" dirty="0" smtClean="0"/>
              <a:t>.</a:t>
            </a:r>
            <a:endParaRPr lang="el-GR" altLang="en-US" sz="2800" dirty="0"/>
          </a:p>
          <a:p>
            <a:r>
              <a:rPr lang="el-GR" altLang="en-US" sz="2800" dirty="0"/>
              <a:t>Το Σχολείο Εργασίας: α) στην Αμερική και β) στην Ευρώπη.</a:t>
            </a:r>
          </a:p>
          <a:p>
            <a:r>
              <a:rPr lang="el-GR" altLang="en-US" sz="2800" dirty="0"/>
              <a:t>Η Νέα Αγωγή και η εργασία. 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605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939</Words>
  <Application>Microsoft Office PowerPoint</Application>
  <PresentationFormat>On-screen Show (4:3)</PresentationFormat>
  <Paragraphs>133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Wingdings</vt:lpstr>
      <vt:lpstr>Θέμα του Office</vt:lpstr>
      <vt:lpstr>Παιδαγωγική ή Εκπαίδευση ΙΙ</vt:lpstr>
      <vt:lpstr>Μέσα Αγωγής </vt:lpstr>
      <vt:lpstr>Μέσα αγωγής </vt:lpstr>
      <vt:lpstr>Τα σημαντικότερα μέσα αγωγής</vt:lpstr>
      <vt:lpstr>Σημαντικότερα μέσα αγωγής, 2</vt:lpstr>
      <vt:lpstr>Η ποινή</vt:lpstr>
      <vt:lpstr>Η ποινή, 2</vt:lpstr>
      <vt:lpstr>Η αμοιβή ή επιβράβευση</vt:lpstr>
      <vt:lpstr>Η εργασία ως μέσο αγωγής</vt:lpstr>
      <vt:lpstr>Παράγοντες αγωγής</vt:lpstr>
      <vt:lpstr>Δευτερεύοντες παράγοντες αγωγής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Παιδαγωγική ή Εκπαίδευση ΙΙ</dc:title>
  <dc:creator>Zaxaroula Smyrneou</dc:creator>
  <dc:description>Revised as open courseware, Katerina Garga. 2014
Templates noc.uoa.gr for opencourses.uoa.gr</dc:description>
  <cp:lastModifiedBy>Costas</cp:lastModifiedBy>
  <cp:revision>203</cp:revision>
  <dcterms:created xsi:type="dcterms:W3CDTF">2012-09-06T09:03:05Z</dcterms:created>
  <dcterms:modified xsi:type="dcterms:W3CDTF">2015-01-16T11:44:38Z</dcterms:modified>
</cp:coreProperties>
</file>