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74" r:id="rId3"/>
    <p:sldId id="309" r:id="rId4"/>
    <p:sldId id="310" r:id="rId5"/>
    <p:sldId id="329" r:id="rId6"/>
    <p:sldId id="330" r:id="rId7"/>
    <p:sldId id="335" r:id="rId8"/>
    <p:sldId id="331" r:id="rId9"/>
    <p:sldId id="334" r:id="rId10"/>
    <p:sldId id="316" r:id="rId11"/>
    <p:sldId id="317" r:id="rId12"/>
    <p:sldId id="318" r:id="rId13"/>
    <p:sldId id="319" r:id="rId14"/>
    <p:sldId id="321" r:id="rId15"/>
    <p:sldId id="322" r:id="rId16"/>
    <p:sldId id="323" r:id="rId17"/>
    <p:sldId id="324" r:id="rId18"/>
    <p:sldId id="325" r:id="rId19"/>
    <p:sldId id="326" r:id="rId20"/>
    <p:sldId id="327" r:id="rId21"/>
    <p:sldId id="328" r:id="rId22"/>
    <p:sldId id="336" r:id="rId23"/>
    <p:sldId id="337" r:id="rId24"/>
    <p:sldId id="338" r:id="rId25"/>
    <p:sldId id="299" r:id="rId26"/>
    <p:sldId id="292" r:id="rId27"/>
    <p:sldId id="291" r:id="rId28"/>
    <p:sldId id="294" r:id="rId29"/>
    <p:sldId id="293" r:id="rId30"/>
    <p:sldId id="300"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74"/>
            <p14:sldId id="309"/>
            <p14:sldId id="310"/>
            <p14:sldId id="329"/>
            <p14:sldId id="330"/>
            <p14:sldId id="335"/>
            <p14:sldId id="331"/>
            <p14:sldId id="334"/>
            <p14:sldId id="316"/>
            <p14:sldId id="317"/>
            <p14:sldId id="318"/>
            <p14:sldId id="319"/>
            <p14:sldId id="321"/>
            <p14:sldId id="322"/>
            <p14:sldId id="323"/>
            <p14:sldId id="324"/>
            <p14:sldId id="325"/>
            <p14:sldId id="326"/>
            <p14:sldId id="327"/>
            <p14:sldId id="328"/>
            <p14:sldId id="336"/>
            <p14:sldId id="337"/>
            <p14:sldId id="338"/>
            <p14:sldId id="299"/>
            <p14:sldId id="292"/>
            <p14:sldId id="291"/>
            <p14:sldId id="294"/>
          </p14:sldIdLst>
        </p14:section>
        <p14:section name="σημειώματα" id="{0F1CB131-A6BD-43D0-B8D4-1F27CEF7A05E}">
          <p14:sldIdLst>
            <p14:sldId id="293"/>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9309" autoAdjust="0"/>
  </p:normalViewPr>
  <p:slideViewPr>
    <p:cSldViewPr>
      <p:cViewPr varScale="1">
        <p:scale>
          <a:sx n="81" d="100"/>
          <a:sy n="81" d="100"/>
        </p:scale>
        <p:origin x="97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4E0F2-B030-4A2D-A39B-7127543A02AC}" type="datetimeFigureOut">
              <a:rPr lang="en-US" smtClean="0"/>
              <a:t>1/16/2015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3AAF8-F44D-4968-BF07-BC8DCCD375E1}" type="slidenum">
              <a:rPr lang="en-US" smtClean="0"/>
              <a:t>‹#›</a:t>
            </a:fld>
            <a:endParaRPr lang="en-US"/>
          </a:p>
        </p:txBody>
      </p:sp>
    </p:spTree>
    <p:extLst>
      <p:ext uri="{BB962C8B-B14F-4D97-AF65-F5344CB8AC3E}">
        <p14:creationId xmlns:p14="http://schemas.microsoft.com/office/powerpoint/2010/main" val="2627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a:ln/>
        </p:spPr>
      </p:sp>
      <p:sp>
        <p:nvSpPr>
          <p:cNvPr id="3379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3379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A2313ADD-D75F-453A-9F9E-7A3D55B1D3F8}" type="slidenum">
              <a:rPr lang="en-GB" altLang="en-US">
                <a:latin typeface="Arial" panose="020B0604020202020204" pitchFamily="34" charset="0"/>
              </a:rPr>
              <a:pPr eaLnBrk="1" hangingPunct="1"/>
              <a:t>10</a:t>
            </a:fld>
            <a:endParaRPr lang="en-GB" altLang="en-US">
              <a:latin typeface="Arial" panose="020B0604020202020204" pitchFamily="34" charset="0"/>
            </a:endParaRPr>
          </a:p>
        </p:txBody>
      </p:sp>
    </p:spTree>
    <p:extLst>
      <p:ext uri="{BB962C8B-B14F-4D97-AF65-F5344CB8AC3E}">
        <p14:creationId xmlns:p14="http://schemas.microsoft.com/office/powerpoint/2010/main" val="790095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a:ln/>
        </p:spPr>
      </p:sp>
      <p:sp>
        <p:nvSpPr>
          <p:cNvPr id="3481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3482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91BCB213-C3BC-4CC7-BBDE-79E73C9C132B}" type="slidenum">
              <a:rPr lang="en-GB" altLang="en-US">
                <a:latin typeface="Arial" panose="020B0604020202020204" pitchFamily="34" charset="0"/>
              </a:rPr>
              <a:pPr eaLnBrk="1" hangingPunct="1"/>
              <a:t>11</a:t>
            </a:fld>
            <a:endParaRPr lang="en-GB" altLang="en-US">
              <a:latin typeface="Arial" panose="020B0604020202020204" pitchFamily="34" charset="0"/>
            </a:endParaRPr>
          </a:p>
        </p:txBody>
      </p:sp>
    </p:spTree>
    <p:extLst>
      <p:ext uri="{BB962C8B-B14F-4D97-AF65-F5344CB8AC3E}">
        <p14:creationId xmlns:p14="http://schemas.microsoft.com/office/powerpoint/2010/main" val="348407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a:ln/>
        </p:spPr>
      </p:sp>
      <p:sp>
        <p:nvSpPr>
          <p:cNvPr id="3584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3584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113CD9F1-7849-4E49-B5F9-28D60A2D0258}" type="slidenum">
              <a:rPr lang="en-GB" altLang="en-US">
                <a:latin typeface="Arial" panose="020B0604020202020204" pitchFamily="34" charset="0"/>
              </a:rPr>
              <a:pPr eaLnBrk="1" hangingPunct="1"/>
              <a:t>12</a:t>
            </a:fld>
            <a:endParaRPr lang="en-GB" altLang="en-US">
              <a:latin typeface="Arial" panose="020B0604020202020204" pitchFamily="34" charset="0"/>
            </a:endParaRPr>
          </a:p>
        </p:txBody>
      </p:sp>
    </p:spTree>
    <p:extLst>
      <p:ext uri="{BB962C8B-B14F-4D97-AF65-F5344CB8AC3E}">
        <p14:creationId xmlns:p14="http://schemas.microsoft.com/office/powerpoint/2010/main" val="134464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a:ln/>
        </p:spPr>
      </p:sp>
      <p:sp>
        <p:nvSpPr>
          <p:cNvPr id="3686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3686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06442CA2-171D-472B-9011-A00A6136AC48}" type="slidenum">
              <a:rPr lang="en-GB" altLang="en-US">
                <a:latin typeface="Arial" panose="020B0604020202020204" pitchFamily="34" charset="0"/>
              </a:rPr>
              <a:pPr eaLnBrk="1" hangingPunct="1"/>
              <a:t>13</a:t>
            </a:fld>
            <a:endParaRPr lang="en-GB" altLang="en-US">
              <a:latin typeface="Arial" panose="020B0604020202020204" pitchFamily="34" charset="0"/>
            </a:endParaRPr>
          </a:p>
        </p:txBody>
      </p:sp>
    </p:spTree>
    <p:extLst>
      <p:ext uri="{BB962C8B-B14F-4D97-AF65-F5344CB8AC3E}">
        <p14:creationId xmlns:p14="http://schemas.microsoft.com/office/powerpoint/2010/main" val="2656180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p:cNvSpPr>
            <a:spLocks noGrp="1" noRot="1" noChangeAspect="1" noTextEdit="1"/>
          </p:cNvSpPr>
          <p:nvPr>
            <p:ph type="sldImg"/>
          </p:nvPr>
        </p:nvSpPr>
        <p:spPr>
          <a:ln/>
        </p:spPr>
      </p:sp>
      <p:sp>
        <p:nvSpPr>
          <p:cNvPr id="3891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3891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262A4FAA-D2AC-49B7-8D3C-8C3FE4FC277D}" type="slidenum">
              <a:rPr lang="en-GB" altLang="en-US">
                <a:latin typeface="Arial" panose="020B0604020202020204" pitchFamily="34" charset="0"/>
              </a:rPr>
              <a:pPr eaLnBrk="1" hangingPunct="1"/>
              <a:t>14</a:t>
            </a:fld>
            <a:endParaRPr lang="en-GB" altLang="en-US">
              <a:latin typeface="Arial" panose="020B0604020202020204" pitchFamily="34" charset="0"/>
            </a:endParaRPr>
          </a:p>
        </p:txBody>
      </p:sp>
    </p:spTree>
    <p:extLst>
      <p:ext uri="{BB962C8B-B14F-4D97-AF65-F5344CB8AC3E}">
        <p14:creationId xmlns:p14="http://schemas.microsoft.com/office/powerpoint/2010/main" val="915796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Θέση εικόνας διαφάνειας"/>
          <p:cNvSpPr>
            <a:spLocks noGrp="1" noRot="1" noChangeAspect="1" noTextEdit="1"/>
          </p:cNvSpPr>
          <p:nvPr>
            <p:ph type="sldImg"/>
          </p:nvPr>
        </p:nvSpPr>
        <p:spPr>
          <a:ln/>
        </p:spPr>
      </p:sp>
      <p:sp>
        <p:nvSpPr>
          <p:cNvPr id="3993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3994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DB13BF81-10F5-4E02-930E-7B9AF6A33BE0}" type="slidenum">
              <a:rPr lang="en-GB" altLang="en-US">
                <a:latin typeface="Arial" panose="020B0604020202020204" pitchFamily="34" charset="0"/>
              </a:rPr>
              <a:pPr eaLnBrk="1" hangingPunct="1"/>
              <a:t>15</a:t>
            </a:fld>
            <a:endParaRPr lang="en-GB" altLang="en-US">
              <a:latin typeface="Arial" panose="020B0604020202020204" pitchFamily="34" charset="0"/>
            </a:endParaRPr>
          </a:p>
        </p:txBody>
      </p:sp>
    </p:spTree>
    <p:extLst>
      <p:ext uri="{BB962C8B-B14F-4D97-AF65-F5344CB8AC3E}">
        <p14:creationId xmlns:p14="http://schemas.microsoft.com/office/powerpoint/2010/main" val="4054926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p:cNvSpPr>
            <a:spLocks noGrp="1" noRot="1" noChangeAspect="1" noTextEdit="1"/>
          </p:cNvSpPr>
          <p:nvPr>
            <p:ph type="sldImg"/>
          </p:nvPr>
        </p:nvSpPr>
        <p:spPr>
          <a:ln/>
        </p:spPr>
      </p:sp>
      <p:sp>
        <p:nvSpPr>
          <p:cNvPr id="4096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4096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2FE4E7DF-1E46-4685-AD9B-5B58898C313E}" type="slidenum">
              <a:rPr lang="en-GB" altLang="en-US">
                <a:latin typeface="Arial" panose="020B0604020202020204" pitchFamily="34" charset="0"/>
              </a:rPr>
              <a:pPr eaLnBrk="1" hangingPunct="1"/>
              <a:t>16</a:t>
            </a:fld>
            <a:endParaRPr lang="en-GB" altLang="en-US">
              <a:latin typeface="Arial" panose="020B0604020202020204" pitchFamily="34" charset="0"/>
            </a:endParaRPr>
          </a:p>
        </p:txBody>
      </p:sp>
    </p:spTree>
    <p:extLst>
      <p:ext uri="{BB962C8B-B14F-4D97-AF65-F5344CB8AC3E}">
        <p14:creationId xmlns:p14="http://schemas.microsoft.com/office/powerpoint/2010/main" val="1671229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a:ln/>
        </p:spPr>
      </p:sp>
      <p:sp>
        <p:nvSpPr>
          <p:cNvPr id="4198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4198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678F72CB-63E9-4234-9E83-4460AF162F70}" type="slidenum">
              <a:rPr lang="en-GB" altLang="en-US">
                <a:latin typeface="Arial" panose="020B0604020202020204" pitchFamily="34" charset="0"/>
              </a:rPr>
              <a:pPr eaLnBrk="1" hangingPunct="1"/>
              <a:t>17</a:t>
            </a:fld>
            <a:endParaRPr lang="en-GB" altLang="en-US">
              <a:latin typeface="Arial" panose="020B0604020202020204" pitchFamily="34" charset="0"/>
            </a:endParaRPr>
          </a:p>
        </p:txBody>
      </p:sp>
    </p:spTree>
    <p:extLst>
      <p:ext uri="{BB962C8B-B14F-4D97-AF65-F5344CB8AC3E}">
        <p14:creationId xmlns:p14="http://schemas.microsoft.com/office/powerpoint/2010/main" val="86072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a:ln/>
        </p:spPr>
      </p:sp>
      <p:sp>
        <p:nvSpPr>
          <p:cNvPr id="4301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4301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8DEBBA23-61BA-4927-A63D-B52EA1E7ADD6}" type="slidenum">
              <a:rPr lang="en-GB" altLang="en-US">
                <a:latin typeface="Arial" panose="020B0604020202020204" pitchFamily="34" charset="0"/>
              </a:rPr>
              <a:pPr eaLnBrk="1" hangingPunct="1"/>
              <a:t>18</a:t>
            </a:fld>
            <a:endParaRPr lang="en-GB" altLang="en-US">
              <a:latin typeface="Arial" panose="020B0604020202020204" pitchFamily="34" charset="0"/>
            </a:endParaRPr>
          </a:p>
        </p:txBody>
      </p:sp>
    </p:spTree>
    <p:extLst>
      <p:ext uri="{BB962C8B-B14F-4D97-AF65-F5344CB8AC3E}">
        <p14:creationId xmlns:p14="http://schemas.microsoft.com/office/powerpoint/2010/main" val="4023502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a:ln/>
        </p:spPr>
      </p:sp>
      <p:sp>
        <p:nvSpPr>
          <p:cNvPr id="4403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4403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2CEEBDAB-3A3E-4DF6-8634-876E36DB67A1}" type="slidenum">
              <a:rPr lang="en-GB" altLang="en-US">
                <a:latin typeface="Arial" panose="020B0604020202020204" pitchFamily="34" charset="0"/>
              </a:rPr>
              <a:pPr eaLnBrk="1" hangingPunct="1"/>
              <a:t>19</a:t>
            </a:fld>
            <a:endParaRPr lang="en-GB" altLang="en-US">
              <a:latin typeface="Arial" panose="020B0604020202020204" pitchFamily="34" charset="0"/>
            </a:endParaRPr>
          </a:p>
        </p:txBody>
      </p:sp>
    </p:spTree>
    <p:extLst>
      <p:ext uri="{BB962C8B-B14F-4D97-AF65-F5344CB8AC3E}">
        <p14:creationId xmlns:p14="http://schemas.microsoft.com/office/powerpoint/2010/main" val="28661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a:ln/>
        </p:spPr>
      </p:sp>
      <p:sp>
        <p:nvSpPr>
          <p:cNvPr id="4505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4506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760FFCF5-7A8D-4A2A-B58B-382B7BEBAAFB}" type="slidenum">
              <a:rPr lang="en-GB" altLang="en-US">
                <a:latin typeface="Arial" panose="020B0604020202020204" pitchFamily="34" charset="0"/>
              </a:rPr>
              <a:pPr eaLnBrk="1" hangingPunct="1"/>
              <a:t>20</a:t>
            </a:fld>
            <a:endParaRPr lang="en-GB" altLang="en-US">
              <a:latin typeface="Arial" panose="020B0604020202020204" pitchFamily="34" charset="0"/>
            </a:endParaRPr>
          </a:p>
        </p:txBody>
      </p:sp>
    </p:spTree>
    <p:extLst>
      <p:ext uri="{BB962C8B-B14F-4D97-AF65-F5344CB8AC3E}">
        <p14:creationId xmlns:p14="http://schemas.microsoft.com/office/powerpoint/2010/main" val="3582544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a:ln/>
        </p:spPr>
      </p:sp>
      <p:sp>
        <p:nvSpPr>
          <p:cNvPr id="4608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4608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4DA40650-052C-4955-96B0-E7BB784502D7}" type="slidenum">
              <a:rPr lang="en-GB" altLang="en-US">
                <a:latin typeface="Arial" panose="020B0604020202020204" pitchFamily="34" charset="0"/>
              </a:rPr>
              <a:pPr eaLnBrk="1" hangingPunct="1"/>
              <a:t>21</a:t>
            </a:fld>
            <a:endParaRPr lang="en-GB" altLang="en-US">
              <a:latin typeface="Arial" panose="020B0604020202020204" pitchFamily="34" charset="0"/>
            </a:endParaRPr>
          </a:p>
        </p:txBody>
      </p:sp>
    </p:spTree>
    <p:extLst>
      <p:ext uri="{BB962C8B-B14F-4D97-AF65-F5344CB8AC3E}">
        <p14:creationId xmlns:p14="http://schemas.microsoft.com/office/powerpoint/2010/main" val="2852164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504026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82587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042373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εικόνας διαφάνειας"/>
          <p:cNvSpPr>
            <a:spLocks noGrp="1" noRot="1" noChangeAspect="1" noTextEdit="1"/>
          </p:cNvSpPr>
          <p:nvPr>
            <p:ph type="sldImg"/>
          </p:nvPr>
        </p:nvSpPr>
        <p:spPr>
          <a:ln/>
        </p:spPr>
      </p:sp>
      <p:sp>
        <p:nvSpPr>
          <p:cNvPr id="2662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2662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22BF324D-1F65-4B32-A0DD-F8A54FC9140E}" type="slidenum">
              <a:rPr lang="en-GB" altLang="en-US">
                <a:latin typeface="Arial" panose="020B0604020202020204" pitchFamily="34" charset="0"/>
              </a:rPr>
              <a:pPr eaLnBrk="1" hangingPunct="1"/>
              <a:t>3</a:t>
            </a:fld>
            <a:endParaRPr lang="en-GB" altLang="en-US">
              <a:latin typeface="Arial" panose="020B0604020202020204" pitchFamily="34" charset="0"/>
            </a:endParaRPr>
          </a:p>
        </p:txBody>
      </p:sp>
    </p:spTree>
    <p:extLst>
      <p:ext uri="{BB962C8B-B14F-4D97-AF65-F5344CB8AC3E}">
        <p14:creationId xmlns:p14="http://schemas.microsoft.com/office/powerpoint/2010/main" val="3551550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εικόνας διαφάνειας"/>
          <p:cNvSpPr>
            <a:spLocks noGrp="1" noRot="1" noChangeAspect="1" noTextEdit="1"/>
          </p:cNvSpPr>
          <p:nvPr>
            <p:ph type="sldImg"/>
          </p:nvPr>
        </p:nvSpPr>
        <p:spPr>
          <a:ln/>
        </p:spPr>
      </p:sp>
      <p:sp>
        <p:nvSpPr>
          <p:cNvPr id="2765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2765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AF38A867-1D20-476F-8477-C3A522CB053E}" type="slidenum">
              <a:rPr lang="en-GB" altLang="en-US">
                <a:latin typeface="Arial" panose="020B0604020202020204" pitchFamily="34" charset="0"/>
              </a:rPr>
              <a:pPr eaLnBrk="1" hangingPunct="1"/>
              <a:t>4</a:t>
            </a:fld>
            <a:endParaRPr lang="en-GB" altLang="en-US">
              <a:latin typeface="Arial" panose="020B0604020202020204" pitchFamily="34" charset="0"/>
            </a:endParaRPr>
          </a:p>
        </p:txBody>
      </p:sp>
    </p:spTree>
    <p:extLst>
      <p:ext uri="{BB962C8B-B14F-4D97-AF65-F5344CB8AC3E}">
        <p14:creationId xmlns:p14="http://schemas.microsoft.com/office/powerpoint/2010/main" val="268758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57399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418126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016868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934133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76721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Γενικοί </a:t>
            </a:r>
            <a:r>
              <a:rPr lang="el-GR" sz="1000" kern="1200" dirty="0" smtClean="0">
                <a:solidFill>
                  <a:srgbClr val="5075BC"/>
                </a:solidFill>
                <a:latin typeface="+mn-lt"/>
                <a:ea typeface="+mn-ea"/>
                <a:cs typeface="+mn-cs"/>
              </a:rPr>
              <a:t>σκοποί της διδασκαλίας και διδακτικοί στόχοι</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Γενικοί </a:t>
            </a:r>
            <a:r>
              <a:rPr lang="el-GR" sz="1000" kern="1200" dirty="0" smtClean="0">
                <a:solidFill>
                  <a:srgbClr val="5075BC"/>
                </a:solidFill>
                <a:latin typeface="+mn-lt"/>
                <a:ea typeface="+mn-ea"/>
                <a:cs typeface="+mn-cs"/>
              </a:rPr>
              <a:t>σκοποί της διδασκαλίας και διδακτικοί στόχοι</a:t>
            </a:r>
            <a:endParaRPr lang="en-US" sz="1000" kern="1200" dirty="0">
              <a:solidFill>
                <a:srgbClr val="5075BC"/>
              </a:solidFill>
              <a:latin typeface="+mn-lt"/>
              <a:ea typeface="+mn-ea"/>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Γενικοί </a:t>
            </a:r>
            <a:r>
              <a:rPr lang="el-GR" sz="1000" kern="1200" dirty="0" smtClean="0">
                <a:solidFill>
                  <a:srgbClr val="5075BC"/>
                </a:solidFill>
                <a:latin typeface="+mn-lt"/>
                <a:ea typeface="+mn-ea"/>
                <a:cs typeface="+mn-cs"/>
              </a:rPr>
              <a:t>σκοποί της διδασκαλίας και διδακτικοί στόχοι</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Γενικοί </a:t>
            </a:r>
            <a:r>
              <a:rPr lang="el-GR" sz="1000" kern="1200" dirty="0" smtClean="0">
                <a:solidFill>
                  <a:srgbClr val="5075BC"/>
                </a:solidFill>
                <a:latin typeface="+mn-lt"/>
                <a:ea typeface="+mn-ea"/>
                <a:cs typeface="+mn-cs"/>
              </a:rPr>
              <a:t>σκοποί της διδασκαλίας και διδακτικοί στόχοι</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Γενικοί </a:t>
            </a:r>
            <a:r>
              <a:rPr lang="el-GR" sz="1000" kern="1200" dirty="0" smtClean="0">
                <a:solidFill>
                  <a:srgbClr val="5075BC"/>
                </a:solidFill>
                <a:latin typeface="+mn-lt"/>
                <a:ea typeface="+mn-ea"/>
                <a:cs typeface="+mn-cs"/>
              </a:rPr>
              <a:t>σκοποί της διδασκαλίας και διδακτικοί στόχοι</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Γενικοί </a:t>
            </a:r>
            <a:r>
              <a:rPr lang="el-GR" sz="1000" kern="1200" dirty="0" smtClean="0">
                <a:solidFill>
                  <a:srgbClr val="5075BC"/>
                </a:solidFill>
                <a:latin typeface="+mn-lt"/>
                <a:ea typeface="+mn-ea"/>
                <a:cs typeface="+mn-cs"/>
              </a:rPr>
              <a:t>σκοποί της διδασκαλίας και διδακτικοί στόχοι</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Γενικοί </a:t>
            </a:r>
            <a:r>
              <a:rPr lang="el-GR" sz="1000" kern="1200" dirty="0" smtClean="0">
                <a:solidFill>
                  <a:srgbClr val="5075BC"/>
                </a:solidFill>
                <a:latin typeface="+mn-lt"/>
                <a:ea typeface="+mn-ea"/>
                <a:cs typeface="+mn-cs"/>
              </a:rPr>
              <a:t>σκοποί της διδασκαλίας και διδακτικοί στόχοι</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Παιδαγωγική ή Εκπαίδευση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2 </a:t>
            </a:r>
          </a:p>
          <a:p>
            <a:r>
              <a:rPr lang="el-GR" sz="2400" dirty="0" smtClean="0">
                <a:latin typeface="+mj-lt"/>
                <a:ea typeface="+mj-ea"/>
                <a:cs typeface="+mj-cs"/>
              </a:rPr>
              <a:t>Γενικοί </a:t>
            </a:r>
            <a:r>
              <a:rPr lang="el-GR" sz="2400" dirty="0">
                <a:latin typeface="+mj-lt"/>
                <a:ea typeface="+mj-ea"/>
                <a:cs typeface="+mj-cs"/>
              </a:rPr>
              <a:t>σκοποί της διδασκαλίας και διδακτικοί στόχοι</a:t>
            </a:r>
            <a:endParaRPr lang="en-US" sz="2400" dirty="0" smtClean="0"/>
          </a:p>
          <a:p>
            <a:endParaRPr lang="el-GR" sz="2800" dirty="0" smtClean="0"/>
          </a:p>
          <a:p>
            <a:r>
              <a:rPr lang="el-GR" sz="2800" dirty="0" err="1" smtClean="0"/>
              <a:t>Ζαχαρούλα</a:t>
            </a:r>
            <a:r>
              <a:rPr lang="el-GR" sz="2800" dirty="0" smtClean="0"/>
              <a:t> Σμυρναίου</a:t>
            </a:r>
          </a:p>
          <a:p>
            <a:r>
              <a:rPr lang="el-GR" sz="2800" dirty="0" smtClean="0"/>
              <a:t>Σχολή: Φιλοσοφική </a:t>
            </a:r>
          </a:p>
          <a:p>
            <a:r>
              <a:rPr lang="el-GR" sz="2800" dirty="0" smtClean="0"/>
              <a:t>Τμήμα: Φιλοσοφίας Παιδαγωγικής Ψυχολογίας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Autofit/>
          </a:bodyPr>
          <a:lstStyle/>
          <a:p>
            <a:pPr eaLnBrk="1" hangingPunct="1"/>
            <a:r>
              <a:rPr lang="el-GR" altLang="en-US" sz="4000" dirty="0" smtClean="0"/>
              <a:t>Η αναπαράσταση </a:t>
            </a:r>
            <a:r>
              <a:rPr lang="en-US" altLang="en-US" sz="4000" dirty="0" smtClean="0"/>
              <a:t/>
            </a:r>
            <a:br>
              <a:rPr lang="en-US" altLang="en-US" sz="4000" dirty="0" smtClean="0"/>
            </a:br>
            <a:r>
              <a:rPr lang="el-GR" altLang="en-US" sz="4000" dirty="0" smtClean="0"/>
              <a:t>στην κοινωνική ψυχολογία</a:t>
            </a:r>
            <a:endParaRPr lang="el-GR" altLang="en-US" b="1" dirty="0" smtClean="0"/>
          </a:p>
        </p:txBody>
      </p:sp>
      <p:sp>
        <p:nvSpPr>
          <p:cNvPr id="11268" name="Rectangle 3"/>
          <p:cNvSpPr>
            <a:spLocks noGrp="1" noChangeArrowheads="1"/>
          </p:cNvSpPr>
          <p:nvPr>
            <p:ph idx="1"/>
          </p:nvPr>
        </p:nvSpPr>
        <p:spPr>
          <a:xfrm>
            <a:off x="464156" y="1711349"/>
            <a:ext cx="8229600" cy="4525963"/>
          </a:xfrm>
        </p:spPr>
        <p:txBody>
          <a:bodyPr/>
          <a:lstStyle/>
          <a:p>
            <a:pPr eaLnBrk="1" hangingPunct="1">
              <a:lnSpc>
                <a:spcPct val="90000"/>
              </a:lnSpc>
            </a:pPr>
            <a:r>
              <a:rPr lang="el-GR" altLang="en-US" sz="2400" dirty="0" smtClean="0"/>
              <a:t>Η κοινωνική ψυχολογία προσεγγίζει τις αναπαραστάσεις στο σημείο σύγκλισης του γνωστικού με το κοινωνιολογικό. Οι αναπαραστάσεις μπορούν να θεωρηθούν ως κοινωνικές γνώσεις και παίζουν βασικό ρόλο στην κοινωνικοποίηση του υποκειμένου. Γενικότερα, οι αναπαραστάσεις είναι προϊόντα και, ταυτόχρονα, διαδικασίες των διανοητικών μας δραστηριοτήτων και έχουν κατά κάποιο τρόπο ως στόχο να καταστήσουν παρόν αυτό που είναι απόν.</a:t>
            </a:r>
          </a:p>
        </p:txBody>
      </p:sp>
    </p:spTree>
    <p:extLst>
      <p:ext uri="{BB962C8B-B14F-4D97-AF65-F5344CB8AC3E}">
        <p14:creationId xmlns:p14="http://schemas.microsoft.com/office/powerpoint/2010/main" val="1802357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r>
              <a:rPr lang="el-GR" altLang="en-US" dirty="0" smtClean="0"/>
              <a:t>Κοινωνικές αναπαραστάσεις</a:t>
            </a:r>
          </a:p>
        </p:txBody>
      </p:sp>
      <p:sp>
        <p:nvSpPr>
          <p:cNvPr id="12292" name="Rectangle 3"/>
          <p:cNvSpPr>
            <a:spLocks noGrp="1" noChangeArrowheads="1"/>
          </p:cNvSpPr>
          <p:nvPr>
            <p:ph idx="1"/>
          </p:nvPr>
        </p:nvSpPr>
        <p:spPr/>
        <p:txBody>
          <a:bodyPr/>
          <a:lstStyle/>
          <a:p>
            <a:pPr eaLnBrk="1" hangingPunct="1">
              <a:lnSpc>
                <a:spcPct val="90000"/>
              </a:lnSpc>
            </a:pPr>
            <a:r>
              <a:rPr lang="el-GR" altLang="en-US" sz="2400" dirty="0" smtClean="0"/>
              <a:t>O ρόλος της αναπαράστασης είναι πρωταρχικός στα πλαίσια της κοινωνικής ψυχολογίας και ιδιαίτερα του ρεύματος εκείνου που χαρακτηρίζεται ως </a:t>
            </a:r>
            <a:r>
              <a:rPr lang="el-GR" altLang="en-US" sz="2400" dirty="0" err="1" smtClean="0"/>
              <a:t>κοινωνιογνωστικό</a:t>
            </a:r>
            <a:r>
              <a:rPr lang="el-GR" altLang="en-US" sz="2400" dirty="0" smtClean="0"/>
              <a:t>. Στα πλαίσια αυτά, οι </a:t>
            </a:r>
            <a:r>
              <a:rPr lang="el-GR" altLang="en-US" sz="2400" b="1" i="1" dirty="0" smtClean="0"/>
              <a:t>κοινωνικές αναπαραστάσεις</a:t>
            </a:r>
            <a:r>
              <a:rPr lang="el-GR" altLang="en-US" sz="2400" dirty="0" smtClean="0"/>
              <a:t> συνιστούν κοινωνικές γνώσεις για πολλούς λόγους: παίζουν ένα σημαντικό ρόλο στη συγκρότηση των ανθρώπινων σχέσεων, μορφοποιούνται από αυτές τις σχέσεις, και διαχέουν — ορισμένες φορές άμεσα, αλλά πιο συχνά έμμεσα — μια γνώση πάνω σε αυτές τις σχέσεις.</a:t>
            </a:r>
          </a:p>
        </p:txBody>
      </p:sp>
    </p:spTree>
    <p:extLst>
      <p:ext uri="{BB962C8B-B14F-4D97-AF65-F5344CB8AC3E}">
        <p14:creationId xmlns:p14="http://schemas.microsoft.com/office/powerpoint/2010/main" val="262532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Autofit/>
          </a:bodyPr>
          <a:lstStyle/>
          <a:p>
            <a:pPr eaLnBrk="1" hangingPunct="1"/>
            <a:r>
              <a:rPr lang="el-GR" altLang="en-US" dirty="0" smtClean="0"/>
              <a:t>Μορφές αναπαραστάσεων, 1</a:t>
            </a:r>
          </a:p>
        </p:txBody>
      </p:sp>
      <p:sp>
        <p:nvSpPr>
          <p:cNvPr id="13316" name="Rectangle 3"/>
          <p:cNvSpPr>
            <a:spLocks noGrp="1" noChangeArrowheads="1"/>
          </p:cNvSpPr>
          <p:nvPr>
            <p:ph idx="1"/>
          </p:nvPr>
        </p:nvSpPr>
        <p:spPr/>
        <p:txBody>
          <a:bodyPr/>
          <a:lstStyle/>
          <a:p>
            <a:pPr eaLnBrk="1" hangingPunct="1">
              <a:lnSpc>
                <a:spcPct val="90000"/>
              </a:lnSpc>
            </a:pPr>
            <a:r>
              <a:rPr lang="el-GR" altLang="en-US" sz="2800" dirty="0" smtClean="0"/>
              <a:t>Οι </a:t>
            </a:r>
            <a:r>
              <a:rPr lang="el-GR" altLang="en-US" sz="2800" b="1" i="1" dirty="0" smtClean="0"/>
              <a:t>αναπαραστάσεις που σχετίζονται με την εκτέλεση δράσεων</a:t>
            </a:r>
            <a:r>
              <a:rPr lang="el-GR" altLang="en-US" sz="2800" dirty="0" smtClean="0"/>
              <a:t> (</a:t>
            </a:r>
            <a:r>
              <a:rPr lang="en-US" altLang="en-US" sz="2800" dirty="0" smtClean="0"/>
              <a:t>enactive representations</a:t>
            </a:r>
            <a:r>
              <a:rPr lang="el-GR" altLang="en-US" sz="2800" dirty="0" smtClean="0"/>
              <a:t>) ή </a:t>
            </a:r>
            <a:r>
              <a:rPr lang="el-GR" altLang="en-US" sz="2800" b="1" i="1" dirty="0" smtClean="0"/>
              <a:t>έμπρακτες αναπαραστάσεις</a:t>
            </a:r>
            <a:r>
              <a:rPr lang="el-GR" altLang="en-US" sz="2800" dirty="0" smtClean="0"/>
              <a:t> αποτελούν μια ειδική κατηγορία αναπαραστάσεων. Σε αυτή την περίπτωση, ο </a:t>
            </a:r>
            <a:r>
              <a:rPr lang="en-US" altLang="en-US" sz="2800" dirty="0" smtClean="0"/>
              <a:t>Bruner</a:t>
            </a:r>
            <a:r>
              <a:rPr lang="el-GR" altLang="en-US" sz="2800" dirty="0" smtClean="0"/>
              <a:t> χρησιμοποιεί τον όρο «</a:t>
            </a:r>
            <a:r>
              <a:rPr lang="en-US" altLang="en-US" sz="2800" dirty="0" smtClean="0"/>
              <a:t>enactive</a:t>
            </a:r>
            <a:r>
              <a:rPr lang="el-GR" altLang="en-US" sz="2800" dirty="0" smtClean="0"/>
              <a:t>» που αντιστοιχεί στην πρωταρχική μορφή των αναπαραστάσεων (</a:t>
            </a:r>
            <a:r>
              <a:rPr lang="el-GR" altLang="en-US" sz="2800" dirty="0" err="1" smtClean="0"/>
              <a:t>Bruner</a:t>
            </a:r>
            <a:r>
              <a:rPr lang="el-GR" altLang="en-US" sz="2800" dirty="0" smtClean="0"/>
              <a:t>, 1966).</a:t>
            </a:r>
          </a:p>
        </p:txBody>
      </p:sp>
    </p:spTree>
    <p:extLst>
      <p:ext uri="{BB962C8B-B14F-4D97-AF65-F5344CB8AC3E}">
        <p14:creationId xmlns:p14="http://schemas.microsoft.com/office/powerpoint/2010/main" val="4069711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vert="horz" lIns="91440" tIns="45720" rIns="91440" bIns="45720" rtlCol="0" anchor="ctr">
            <a:noAutofit/>
          </a:bodyPr>
          <a:lstStyle/>
          <a:p>
            <a:r>
              <a:rPr lang="el-GR" altLang="en-US" dirty="0"/>
              <a:t>Μορφές </a:t>
            </a:r>
            <a:r>
              <a:rPr lang="el-GR" altLang="en-US" dirty="0" smtClean="0"/>
              <a:t>αναπαραστάσεων, 2</a:t>
            </a:r>
            <a:endParaRPr lang="el-GR" altLang="en-US" dirty="0"/>
          </a:p>
        </p:txBody>
      </p:sp>
      <p:sp>
        <p:nvSpPr>
          <p:cNvPr id="14340" name="Rectangle 3"/>
          <p:cNvSpPr>
            <a:spLocks noGrp="1" noChangeArrowheads="1"/>
          </p:cNvSpPr>
          <p:nvPr>
            <p:ph idx="1"/>
          </p:nvPr>
        </p:nvSpPr>
        <p:spPr/>
        <p:txBody>
          <a:bodyPr/>
          <a:lstStyle/>
          <a:p>
            <a:pPr eaLnBrk="1" hangingPunct="1">
              <a:lnSpc>
                <a:spcPct val="90000"/>
              </a:lnSpc>
            </a:pPr>
            <a:r>
              <a:rPr lang="el-GR" altLang="en-US" sz="2400" dirty="0" smtClean="0"/>
              <a:t>Οι </a:t>
            </a:r>
            <a:r>
              <a:rPr lang="el-GR" altLang="en-US" sz="2400" b="1" i="1" dirty="0" smtClean="0"/>
              <a:t>εικονικές αναπαραστάσεις</a:t>
            </a:r>
            <a:r>
              <a:rPr lang="el-GR" altLang="en-US" sz="2400" dirty="0" smtClean="0"/>
              <a:t> (</a:t>
            </a:r>
            <a:r>
              <a:rPr lang="en-US" altLang="en-US" sz="2400" dirty="0" smtClean="0"/>
              <a:t>iconic representations</a:t>
            </a:r>
            <a:r>
              <a:rPr lang="el-GR" altLang="en-US" sz="2400" dirty="0" smtClean="0"/>
              <a:t>) ή νοητικές εικόνες </a:t>
            </a:r>
            <a:r>
              <a:rPr lang="el-GR" altLang="en-US" sz="2400" dirty="0"/>
              <a:t> </a:t>
            </a:r>
            <a:r>
              <a:rPr lang="el-GR" altLang="en-US" sz="2400" dirty="0" smtClean="0"/>
              <a:t>αντιστοιχούν στις δομές του χώρου, είναι σχετικά ανεξάρτητες της δράσης και σχετίζονται με την οπτική αντίληψη (</a:t>
            </a:r>
            <a:r>
              <a:rPr lang="en-US" altLang="en-US" sz="2400" dirty="0" smtClean="0"/>
              <a:t>visual perception</a:t>
            </a:r>
            <a:r>
              <a:rPr lang="el-GR" altLang="en-US" sz="2400" dirty="0" smtClean="0"/>
              <a:t>). </a:t>
            </a:r>
          </a:p>
          <a:p>
            <a:pPr eaLnBrk="1" hangingPunct="1">
              <a:lnSpc>
                <a:spcPct val="90000"/>
              </a:lnSpc>
            </a:pPr>
            <a:r>
              <a:rPr lang="el-GR" altLang="en-US" sz="2400" dirty="0" smtClean="0"/>
              <a:t>Συνήθως χρησιμοποιείται και η έννοια του </a:t>
            </a:r>
            <a:r>
              <a:rPr lang="el-GR" altLang="en-US" sz="2400" b="1" i="1" dirty="0" smtClean="0"/>
              <a:t>νοητικού μοντέλου</a:t>
            </a:r>
            <a:r>
              <a:rPr lang="el-GR" altLang="en-US" sz="2400" dirty="0" smtClean="0"/>
              <a:t> (</a:t>
            </a:r>
            <a:r>
              <a:rPr lang="el-GR" altLang="en-US" sz="2400" dirty="0" err="1" smtClean="0"/>
              <a:t>Βοσνιάδου</a:t>
            </a:r>
            <a:r>
              <a:rPr lang="el-GR" altLang="en-US" sz="2400" dirty="0" smtClean="0"/>
              <a:t>, 1998), η οποία συνιστά αναλογική αναπαράσταση που θεωρείται ότι διατηρεί τη δομή του αντικειμένου το οποίο αναπαριστά. </a:t>
            </a:r>
          </a:p>
        </p:txBody>
      </p:sp>
    </p:spTree>
    <p:extLst>
      <p:ext uri="{BB962C8B-B14F-4D97-AF65-F5344CB8AC3E}">
        <p14:creationId xmlns:p14="http://schemas.microsoft.com/office/powerpoint/2010/main" val="2080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Autofit/>
          </a:bodyPr>
          <a:lstStyle/>
          <a:p>
            <a:pPr eaLnBrk="1" hangingPunct="1"/>
            <a:r>
              <a:rPr lang="el-GR" altLang="en-US" sz="4000" dirty="0" smtClean="0"/>
              <a:t>Παιδαγωγικές &amp; διδακτικές πτυχές </a:t>
            </a:r>
            <a:br>
              <a:rPr lang="el-GR" altLang="en-US" sz="4000" dirty="0" smtClean="0"/>
            </a:br>
            <a:r>
              <a:rPr lang="el-GR" altLang="en-US" sz="4000" dirty="0" smtClean="0"/>
              <a:t>των αναπαραστάσεων </a:t>
            </a:r>
          </a:p>
        </p:txBody>
      </p:sp>
      <p:sp>
        <p:nvSpPr>
          <p:cNvPr id="16388" name="Rectangle 3"/>
          <p:cNvSpPr>
            <a:spLocks noGrp="1" noChangeArrowheads="1"/>
          </p:cNvSpPr>
          <p:nvPr>
            <p:ph idx="1"/>
          </p:nvPr>
        </p:nvSpPr>
        <p:spPr>
          <a:xfrm>
            <a:off x="464156" y="1711349"/>
            <a:ext cx="8229600" cy="4525963"/>
          </a:xfrm>
        </p:spPr>
        <p:txBody>
          <a:bodyPr/>
          <a:lstStyle/>
          <a:p>
            <a:pPr eaLnBrk="1" hangingPunct="1">
              <a:lnSpc>
                <a:spcPct val="80000"/>
              </a:lnSpc>
            </a:pPr>
            <a:r>
              <a:rPr lang="el-GR" altLang="en-US" sz="2400" dirty="0" smtClean="0"/>
              <a:t>Η εκπαιδευτική ψυχολογία και η διδακτική δεν παρέλειψαν να χρησιμοποιήσουν την έννοια της αναπαράστασης, κυρίως λόγω των σοβαρών δυσκολιών που συναντούν οι εκπαιδευτικοί κατά τη διδασκαλία των επιστημονικών μοντέλων και εννοιών. </a:t>
            </a:r>
          </a:p>
          <a:p>
            <a:pPr eaLnBrk="1" hangingPunct="1">
              <a:lnSpc>
                <a:spcPct val="80000"/>
              </a:lnSpc>
            </a:pPr>
            <a:r>
              <a:rPr lang="el-GR" altLang="en-US" sz="2400" dirty="0" smtClean="0"/>
              <a:t>O εκπαιδευτικός οφείλει να λάβει υπόψη του τις πρότερες γνώσεις (αρχικές ιδέες) των μαθητών του. Είναι όμως γνωστό ότι οι «προεπιστημονικές» πρότερες γνώσεις δεν εξαλείφονται εύκολα από το πνεύμα των υποκειμένων στα οποία απευθύνεται ο επιστημονικός λόγος αλλά, αντιθέτως, συνιστούν σημαντικά γνωστικά αλλά και επιστημολογικά εμπόδια (</a:t>
            </a:r>
            <a:r>
              <a:rPr lang="el-GR" altLang="en-US" sz="2400" dirty="0" err="1" smtClean="0"/>
              <a:t>Bachelard</a:t>
            </a:r>
            <a:r>
              <a:rPr lang="el-GR" altLang="en-US" sz="2400" dirty="0" smtClean="0"/>
              <a:t>, 1989).</a:t>
            </a:r>
          </a:p>
        </p:txBody>
      </p:sp>
    </p:spTree>
    <p:extLst>
      <p:ext uri="{BB962C8B-B14F-4D97-AF65-F5344CB8AC3E}">
        <p14:creationId xmlns:p14="http://schemas.microsoft.com/office/powerpoint/2010/main" val="240677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Misconceptions</a:t>
            </a:r>
          </a:p>
        </p:txBody>
      </p:sp>
      <p:sp>
        <p:nvSpPr>
          <p:cNvPr id="17411" name="Rectangle 3"/>
          <p:cNvSpPr>
            <a:spLocks noGrp="1" noChangeArrowheads="1"/>
          </p:cNvSpPr>
          <p:nvPr>
            <p:ph idx="1"/>
          </p:nvPr>
        </p:nvSpPr>
        <p:spPr/>
        <p:txBody>
          <a:bodyPr/>
          <a:lstStyle/>
          <a:p>
            <a:pPr eaLnBrk="1" hangingPunct="1">
              <a:lnSpc>
                <a:spcPct val="90000"/>
              </a:lnSpc>
            </a:pPr>
            <a:r>
              <a:rPr lang="el-GR" altLang="en-US" sz="2400" dirty="0" smtClean="0"/>
              <a:t>Αν και ορισμένοι θεωρούν ότι κάποιες προ-αναπαραστάσεις τις οποίες διαθέτει ο μαθητής θα μπορούσαν να χρησιμοποιηθούν ως σημείο αγκίστρωσης για την οικοδόμηση των νέων εννοιών, άλλοι υπογραμμίζουν τα καταστροφικά αποτελέσματα ορισμένων λανθασμένων προ-αναπαραστάσεων (</a:t>
            </a:r>
            <a:r>
              <a:rPr lang="en-US" altLang="en-US" sz="2400" dirty="0" smtClean="0"/>
              <a:t>misconceptions</a:t>
            </a:r>
            <a:r>
              <a:rPr lang="el-GR" altLang="en-US" sz="2400" dirty="0" smtClean="0"/>
              <a:t>), που είναι ικανές να αντισταθούν σε μια συστηματική διδασκαλία και να οδηγήσουν σε σημαντικές παρανοήσεις.</a:t>
            </a:r>
          </a:p>
        </p:txBody>
      </p:sp>
    </p:spTree>
    <p:extLst>
      <p:ext uri="{BB962C8B-B14F-4D97-AF65-F5344CB8AC3E}">
        <p14:creationId xmlns:p14="http://schemas.microsoft.com/office/powerpoint/2010/main" val="161534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pPr eaLnBrk="1" hangingPunct="1"/>
            <a:r>
              <a:rPr lang="el-GR" altLang="en-US" sz="4000" dirty="0" smtClean="0"/>
              <a:t>H διδακτική χρησιμότητα </a:t>
            </a:r>
            <a:br>
              <a:rPr lang="el-GR" altLang="en-US" sz="4000" dirty="0" smtClean="0"/>
            </a:br>
            <a:r>
              <a:rPr lang="el-GR" altLang="en-US" sz="4000" dirty="0" smtClean="0"/>
              <a:t>των αναπαραστάσεων</a:t>
            </a:r>
          </a:p>
        </p:txBody>
      </p:sp>
      <p:sp>
        <p:nvSpPr>
          <p:cNvPr id="18435" name="Rectangle 3"/>
          <p:cNvSpPr>
            <a:spLocks noGrp="1" noChangeArrowheads="1"/>
          </p:cNvSpPr>
          <p:nvPr>
            <p:ph idx="1"/>
          </p:nvPr>
        </p:nvSpPr>
        <p:spPr>
          <a:xfrm>
            <a:off x="464156" y="1711349"/>
            <a:ext cx="8229600" cy="4525963"/>
          </a:xfrm>
        </p:spPr>
        <p:txBody>
          <a:bodyPr/>
          <a:lstStyle/>
          <a:p>
            <a:pPr eaLnBrk="1" hangingPunct="1">
              <a:lnSpc>
                <a:spcPct val="80000"/>
              </a:lnSpc>
            </a:pPr>
            <a:r>
              <a:rPr lang="el-GR" altLang="en-US" sz="2400" dirty="0" smtClean="0"/>
              <a:t>Δεν είναι προφανές σε όλους τους εκπαιδευτικούς ότι οι αναπαραστάσεις των μαθητών έχουν σημαντικό νόημα και μπορούν να εξυπηρετήσουν την οικοδόμηση της γνώσης τους. </a:t>
            </a:r>
          </a:p>
          <a:p>
            <a:pPr eaLnBrk="1" hangingPunct="1">
              <a:lnSpc>
                <a:spcPct val="80000"/>
              </a:lnSpc>
            </a:pPr>
            <a:r>
              <a:rPr lang="el-GR" altLang="en-US" sz="2400" dirty="0" smtClean="0"/>
              <a:t>Λίγοι εκπαιδευτικοί έχουν συνειδητοποιήσει ότι η αναπαράσταση που έχει το παιδί είναι ο πρώτος δεσμός τον οποίο μπορεί να έχει με τη νέα γνώση. </a:t>
            </a:r>
          </a:p>
          <a:p>
            <a:pPr eaLnBrk="1" hangingPunct="1">
              <a:lnSpc>
                <a:spcPct val="80000"/>
              </a:lnSpc>
              <a:buFontTx/>
              <a:buNone/>
            </a:pPr>
            <a:r>
              <a:rPr lang="el-GR" altLang="en-US" sz="2400" dirty="0" smtClean="0"/>
              <a:t>3 θέσεις για τις αναπαραστάσεις</a:t>
            </a:r>
            <a:r>
              <a:rPr lang="en-US" altLang="en-US" sz="2400" dirty="0" smtClean="0"/>
              <a:t>:</a:t>
            </a:r>
            <a:r>
              <a:rPr lang="el-GR" altLang="en-US" sz="2400" dirty="0" smtClean="0"/>
              <a:t> 1/ αρνητική </a:t>
            </a:r>
            <a:r>
              <a:rPr lang="en-US" altLang="en-US" sz="2400" dirty="0" smtClean="0"/>
              <a:t>(</a:t>
            </a:r>
            <a:r>
              <a:rPr lang="el-GR" altLang="en-US" sz="2400" dirty="0" smtClean="0"/>
              <a:t>απόρριψη</a:t>
            </a:r>
            <a:r>
              <a:rPr lang="en-US" altLang="en-US" sz="2400" dirty="0" smtClean="0"/>
              <a:t>), </a:t>
            </a:r>
            <a:r>
              <a:rPr lang="el-GR" altLang="en-US" sz="2400" dirty="0" smtClean="0"/>
              <a:t>2/ θετική (οι </a:t>
            </a:r>
            <a:r>
              <a:rPr lang="el-GR" altLang="en-US" sz="2400" dirty="0" err="1" smtClean="0"/>
              <a:t>εκπ</a:t>
            </a:r>
            <a:r>
              <a:rPr lang="el-GR" altLang="en-US" sz="2400" dirty="0" smtClean="0"/>
              <a:t>/</a:t>
            </a:r>
            <a:r>
              <a:rPr lang="el-GR" altLang="en-US" sz="2400" dirty="0" err="1" smtClean="0"/>
              <a:t>κοί</a:t>
            </a:r>
            <a:r>
              <a:rPr lang="el-GR" altLang="en-US" sz="2400" dirty="0" smtClean="0"/>
              <a:t> τις παίρνουν ως σημείο αναφοράς για τη διδασκαλία τους), 3/ οι </a:t>
            </a:r>
            <a:r>
              <a:rPr lang="el-GR" altLang="en-US" sz="2400" dirty="0" err="1" smtClean="0"/>
              <a:t>εκπ</a:t>
            </a:r>
            <a:r>
              <a:rPr lang="el-GR" altLang="en-US" sz="2400" dirty="0" smtClean="0"/>
              <a:t>/</a:t>
            </a:r>
            <a:r>
              <a:rPr lang="el-GR" altLang="en-US" sz="2400" dirty="0" err="1" smtClean="0"/>
              <a:t>κοί</a:t>
            </a:r>
            <a:r>
              <a:rPr lang="el-GR" altLang="en-US" sz="2400" dirty="0" smtClean="0"/>
              <a:t> βοηθούν τους μαθητές να εκφράσουν τις αναπαραστάσεις τους με τρόπο επαρκώς ξεκάθαρο και να τις λαμβάνουν υπόψη τους στη διδασκαλία.</a:t>
            </a:r>
          </a:p>
        </p:txBody>
      </p:sp>
    </p:spTree>
    <p:extLst>
      <p:ext uri="{BB962C8B-B14F-4D97-AF65-F5344CB8AC3E}">
        <p14:creationId xmlns:p14="http://schemas.microsoft.com/office/powerpoint/2010/main" val="1801035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Autofit/>
          </a:bodyPr>
          <a:lstStyle/>
          <a:p>
            <a:pPr eaLnBrk="1" hangingPunct="1"/>
            <a:r>
              <a:rPr lang="el-GR" altLang="en-US" sz="4000" dirty="0" smtClean="0"/>
              <a:t>H </a:t>
            </a:r>
            <a:r>
              <a:rPr lang="el-GR" altLang="en-US" sz="4000" dirty="0" err="1" smtClean="0"/>
              <a:t>κοινωνικογνωστική</a:t>
            </a:r>
            <a:r>
              <a:rPr lang="el-GR" altLang="en-US" sz="4000" dirty="0" smtClean="0"/>
              <a:t> σύγκρουση </a:t>
            </a:r>
            <a:br>
              <a:rPr lang="el-GR" altLang="en-US" sz="4000" dirty="0" smtClean="0"/>
            </a:br>
            <a:r>
              <a:rPr lang="el-GR" altLang="en-US" sz="4000" dirty="0" smtClean="0"/>
              <a:t>στη σχολική τάξη </a:t>
            </a:r>
            <a:endParaRPr lang="el-GR" altLang="en-US" b="1" dirty="0" smtClean="0"/>
          </a:p>
        </p:txBody>
      </p:sp>
      <p:sp>
        <p:nvSpPr>
          <p:cNvPr id="19459" name="Rectangle 3"/>
          <p:cNvSpPr>
            <a:spLocks noGrp="1" noChangeArrowheads="1"/>
          </p:cNvSpPr>
          <p:nvPr>
            <p:ph idx="1"/>
          </p:nvPr>
        </p:nvSpPr>
        <p:spPr>
          <a:xfrm>
            <a:off x="464156" y="1711349"/>
            <a:ext cx="8229600" cy="4525963"/>
          </a:xfrm>
        </p:spPr>
        <p:txBody>
          <a:bodyPr/>
          <a:lstStyle/>
          <a:p>
            <a:pPr eaLnBrk="1" hangingPunct="1">
              <a:lnSpc>
                <a:spcPct val="90000"/>
              </a:lnSpc>
            </a:pPr>
            <a:r>
              <a:rPr lang="el-GR" altLang="en-US" sz="2400" dirty="0" smtClean="0"/>
              <a:t>Ένας ιδιαίτερα ενδιαφέρων όρος στη Διδακτική των Επιστημών είναι ο όρος της </a:t>
            </a:r>
            <a:r>
              <a:rPr lang="el-GR" altLang="en-US" sz="2400" b="1" i="1" dirty="0" err="1" smtClean="0"/>
              <a:t>κοινωνικογνωστικής</a:t>
            </a:r>
            <a:r>
              <a:rPr lang="el-GR" altLang="en-US" sz="2400" b="1" i="1" dirty="0" smtClean="0"/>
              <a:t> σύγκρουσης</a:t>
            </a:r>
            <a:r>
              <a:rPr lang="el-GR" altLang="en-US" sz="2400" dirty="0" smtClean="0"/>
              <a:t> (</a:t>
            </a:r>
            <a:r>
              <a:rPr lang="fr-FR" altLang="en-US" sz="2400" dirty="0" smtClean="0"/>
              <a:t>conflit sociocognitif</a:t>
            </a:r>
            <a:r>
              <a:rPr lang="el-GR" altLang="en-US" sz="2400" dirty="0" smtClean="0"/>
              <a:t>) που αναπτύχθηκε από τους </a:t>
            </a:r>
            <a:r>
              <a:rPr lang="el-GR" altLang="en-US" sz="2400" dirty="0" err="1" smtClean="0"/>
              <a:t>Doise</a:t>
            </a:r>
            <a:r>
              <a:rPr lang="el-GR" altLang="en-US" sz="2400" dirty="0" smtClean="0"/>
              <a:t> και </a:t>
            </a:r>
            <a:r>
              <a:rPr lang="el-GR" altLang="en-US" sz="2400" dirty="0" err="1" smtClean="0"/>
              <a:t>Mugny</a:t>
            </a:r>
            <a:r>
              <a:rPr lang="el-GR" altLang="en-US" sz="2400" dirty="0" smtClean="0"/>
              <a:t> (</a:t>
            </a:r>
            <a:r>
              <a:rPr lang="el-GR" altLang="en-US" sz="2400" dirty="0" err="1" smtClean="0"/>
              <a:t>Doise</a:t>
            </a:r>
            <a:r>
              <a:rPr lang="el-GR" altLang="en-US" sz="2400" dirty="0" smtClean="0"/>
              <a:t> &amp; </a:t>
            </a:r>
            <a:r>
              <a:rPr lang="el-GR" altLang="en-US" sz="2400" dirty="0" err="1" smtClean="0"/>
              <a:t>Mugny</a:t>
            </a:r>
            <a:r>
              <a:rPr lang="el-GR" altLang="en-US" sz="2400" dirty="0" smtClean="0"/>
              <a:t> 1981)</a:t>
            </a:r>
            <a:r>
              <a:rPr lang="en-US" altLang="en-US" sz="2400" dirty="0" smtClean="0"/>
              <a:t>.</a:t>
            </a:r>
          </a:p>
          <a:p>
            <a:pPr eaLnBrk="1" hangingPunct="1">
              <a:lnSpc>
                <a:spcPct val="90000"/>
              </a:lnSpc>
            </a:pPr>
            <a:r>
              <a:rPr lang="el-GR" altLang="en-US" sz="2400" dirty="0" smtClean="0"/>
              <a:t>Η έννοια της </a:t>
            </a:r>
            <a:r>
              <a:rPr lang="el-GR" altLang="en-US" sz="2400" dirty="0" err="1" smtClean="0"/>
              <a:t>κοινωνικογνωστικής</a:t>
            </a:r>
            <a:r>
              <a:rPr lang="el-GR" altLang="en-US" sz="2400" dirty="0" smtClean="0"/>
              <a:t> σύγκρουσης αντιλαμβάνεται τη μάθηση ως διαδικασία προσωπικής οικοδόμησης των γνώσεων μέσω γνωστικών συγκρούσεων κοινωνικής προέλευσης. </a:t>
            </a:r>
            <a:endParaRPr lang="en-US" altLang="en-US" sz="2400" dirty="0" smtClean="0"/>
          </a:p>
          <a:p>
            <a:pPr marL="0" indent="0" eaLnBrk="1" hangingPunct="1">
              <a:lnSpc>
                <a:spcPct val="90000"/>
              </a:lnSpc>
              <a:buNone/>
            </a:pPr>
            <a:endParaRPr lang="el-GR" altLang="en-US" sz="2400" dirty="0" smtClean="0"/>
          </a:p>
        </p:txBody>
      </p:sp>
    </p:spTree>
    <p:extLst>
      <p:ext uri="{BB962C8B-B14F-4D97-AF65-F5344CB8AC3E}">
        <p14:creationId xmlns:p14="http://schemas.microsoft.com/office/powerpoint/2010/main" val="1368737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altLang="en-US" sz="4000" dirty="0" smtClean="0"/>
              <a:t>H </a:t>
            </a:r>
            <a:r>
              <a:rPr lang="el-GR" altLang="en-US" sz="4000" dirty="0" err="1" smtClean="0"/>
              <a:t>κοινωνικογνωστική</a:t>
            </a:r>
            <a:r>
              <a:rPr lang="el-GR" altLang="en-US" sz="4000" dirty="0" smtClean="0"/>
              <a:t> σύγκρουση</a:t>
            </a:r>
            <a:r>
              <a:rPr lang="en-US" altLang="en-US" sz="4000" dirty="0" smtClean="0"/>
              <a:t> (2)</a:t>
            </a:r>
            <a:endParaRPr lang="el-GR" altLang="en-US" sz="4000" dirty="0" smtClean="0"/>
          </a:p>
        </p:txBody>
      </p:sp>
      <p:sp>
        <p:nvSpPr>
          <p:cNvPr id="20483" name="Rectangle 3"/>
          <p:cNvSpPr>
            <a:spLocks noGrp="1" noChangeArrowheads="1"/>
          </p:cNvSpPr>
          <p:nvPr>
            <p:ph idx="1"/>
          </p:nvPr>
        </p:nvSpPr>
        <p:spPr/>
        <p:txBody>
          <a:bodyPr>
            <a:normAutofit lnSpcReduction="10000"/>
          </a:bodyPr>
          <a:lstStyle/>
          <a:p>
            <a:pPr eaLnBrk="1" hangingPunct="1">
              <a:lnSpc>
                <a:spcPct val="80000"/>
              </a:lnSpc>
            </a:pPr>
            <a:r>
              <a:rPr lang="el-GR" altLang="en-US" sz="2400" dirty="0" smtClean="0"/>
              <a:t>Ο όρος αυτός τοποθετείται στο σημείο σύγκλισης του κοινωνικού με το γνωστικό. Συνδέεται άμεσα με τον όρο της </a:t>
            </a:r>
            <a:r>
              <a:rPr lang="el-GR" altLang="en-US" sz="2400" b="1" i="1" dirty="0" smtClean="0"/>
              <a:t>γνωστικής σύγκρουσης</a:t>
            </a:r>
            <a:r>
              <a:rPr lang="el-GR" altLang="en-US" sz="2400" dirty="0" smtClean="0"/>
              <a:t> του </a:t>
            </a:r>
            <a:r>
              <a:rPr lang="el-GR" altLang="en-US" sz="2400" dirty="0" err="1" smtClean="0"/>
              <a:t>Πιαζέ</a:t>
            </a:r>
            <a:r>
              <a:rPr lang="el-GR" altLang="en-US" sz="2400" dirty="0" smtClean="0"/>
              <a:t>: μια γνωστική σύγκρουση αναπτύσσεται όταν στη σκέψη ενός ατόμου εμφανίζεται μια αντίφαση ή μια ασυμβατότητα ανάμεσα στις ιδέες του, τις αναπαραστάσεις του, και τις πράξεις του.</a:t>
            </a:r>
            <a:endParaRPr lang="en-US" altLang="en-US" sz="2400" dirty="0" smtClean="0"/>
          </a:p>
          <a:p>
            <a:pPr eaLnBrk="1" hangingPunct="1">
              <a:lnSpc>
                <a:spcPct val="80000"/>
              </a:lnSpc>
            </a:pPr>
            <a:r>
              <a:rPr lang="el-GR" altLang="en-US" sz="2400" dirty="0" smtClean="0"/>
              <a:t>Στην ανάπτυξη της έννοιας της </a:t>
            </a:r>
            <a:r>
              <a:rPr lang="el-GR" altLang="en-US" sz="2400" dirty="0" err="1" smtClean="0"/>
              <a:t>κοινωνικογνωστικής</a:t>
            </a:r>
            <a:r>
              <a:rPr lang="el-GR" altLang="en-US" sz="2400" dirty="0" smtClean="0"/>
              <a:t> σύγκρουσης σημαντική συμβολή έχει διαδραματίσει η θεωρία του L. </a:t>
            </a:r>
            <a:r>
              <a:rPr lang="en-US" altLang="en-US" sz="2400" dirty="0" smtClean="0"/>
              <a:t>Vygotsky</a:t>
            </a:r>
            <a:r>
              <a:rPr lang="el-GR" altLang="en-US" sz="2400" dirty="0" smtClean="0"/>
              <a:t> (</a:t>
            </a:r>
            <a:r>
              <a:rPr lang="el-GR" altLang="en-US" sz="2400" dirty="0" err="1" smtClean="0"/>
              <a:t>Vygotsky</a:t>
            </a:r>
            <a:r>
              <a:rPr lang="el-GR" altLang="en-US" sz="2400" dirty="0" smtClean="0"/>
              <a:t>, 1978), η οποία δίνει έμφαση στο ρόλο της γλώσσας και του ενήλικα στη μετάδοση των γνώσεων και στη γνωστική εξέλιξη του παιδιού. Για τον </a:t>
            </a:r>
            <a:r>
              <a:rPr lang="en-US" altLang="en-US" sz="2400" dirty="0" smtClean="0"/>
              <a:t>Vygotsky</a:t>
            </a:r>
            <a:r>
              <a:rPr lang="el-GR" altLang="en-US" sz="2400" dirty="0" smtClean="0"/>
              <a:t>, η πραγματική κατεύθυνση της ανάπτυξης της σκέψης δεν κατευθύνεται από το ατομικό στο κοινωνικό, αλλά από το κοινωνικό στο ατομικό. Συνεπώς, η μάθηση έχει </a:t>
            </a:r>
            <a:r>
              <a:rPr lang="el-GR" altLang="en-US" sz="2400" i="1" dirty="0" smtClean="0"/>
              <a:t>κοινωνική φύση</a:t>
            </a:r>
            <a:r>
              <a:rPr lang="el-GR" altLang="en-US" sz="2400" dirty="0" smtClean="0"/>
              <a:t>. </a:t>
            </a:r>
          </a:p>
        </p:txBody>
      </p:sp>
    </p:spTree>
    <p:extLst>
      <p:ext uri="{BB962C8B-B14F-4D97-AF65-F5344CB8AC3E}">
        <p14:creationId xmlns:p14="http://schemas.microsoft.com/office/powerpoint/2010/main" val="1042852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pPr eaLnBrk="1" hangingPunct="1"/>
            <a:r>
              <a:rPr lang="en-US" altLang="en-US" sz="3600" dirty="0" smtClean="0"/>
              <a:t>H </a:t>
            </a:r>
            <a:r>
              <a:rPr lang="el-GR" altLang="en-US" sz="3600" dirty="0" smtClean="0"/>
              <a:t>χρησιμότητα της </a:t>
            </a:r>
            <a:r>
              <a:rPr lang="el-GR" altLang="en-US" sz="3600" dirty="0" err="1" smtClean="0"/>
              <a:t>κοινωνικογνωστικής</a:t>
            </a:r>
            <a:r>
              <a:rPr lang="el-GR" altLang="en-US" sz="3600" dirty="0" smtClean="0"/>
              <a:t> σύγκρουσης στα πλαίσια της Διδακτικής, </a:t>
            </a:r>
            <a:r>
              <a:rPr lang="en-US" altLang="en-US" sz="3600" dirty="0" smtClean="0"/>
              <a:t>1</a:t>
            </a:r>
            <a:r>
              <a:rPr lang="el-GR" altLang="en-US" sz="3600" dirty="0" smtClean="0"/>
              <a:t> </a:t>
            </a:r>
          </a:p>
        </p:txBody>
      </p:sp>
      <p:sp>
        <p:nvSpPr>
          <p:cNvPr id="21507" name="Rectangle 3"/>
          <p:cNvSpPr>
            <a:spLocks noGrp="1" noChangeArrowheads="1"/>
          </p:cNvSpPr>
          <p:nvPr>
            <p:ph idx="1"/>
          </p:nvPr>
        </p:nvSpPr>
        <p:spPr>
          <a:xfrm>
            <a:off x="464156" y="1711349"/>
            <a:ext cx="8229600" cy="4525963"/>
          </a:xfrm>
        </p:spPr>
        <p:txBody>
          <a:bodyPr>
            <a:normAutofit/>
          </a:bodyPr>
          <a:lstStyle/>
          <a:p>
            <a:pPr eaLnBrk="1" hangingPunct="1"/>
            <a:r>
              <a:rPr lang="el-GR" altLang="en-US" sz="2800" dirty="0" smtClean="0"/>
              <a:t>Η σύγκρουση αυτή, ως μία ασυμφωνία ανάμεσα σε υποκείμενα ανάλογων νοητικών δυνατοτήτων σχετικά με την λύση ενός προβλήματος συνιστά ένα μηχανισμό μέσω του οποίου η παιδική σκέψη οδηγείται σε εξισορρόπηση ανώτερου επιπέδου.</a:t>
            </a:r>
          </a:p>
        </p:txBody>
      </p:sp>
    </p:spTree>
    <p:extLst>
      <p:ext uri="{BB962C8B-B14F-4D97-AF65-F5344CB8AC3E}">
        <p14:creationId xmlns:p14="http://schemas.microsoft.com/office/powerpoint/2010/main" val="3076067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Αναπαράσταση –</a:t>
            </a:r>
            <a:br>
              <a:rPr lang="el-GR" dirty="0"/>
            </a:br>
            <a:r>
              <a:rPr lang="el-GR" dirty="0" err="1" smtClean="0"/>
              <a:t>Κοινωνιογνωστική</a:t>
            </a:r>
            <a:r>
              <a:rPr lang="el-GR" dirty="0" smtClean="0"/>
              <a:t> </a:t>
            </a:r>
            <a:r>
              <a:rPr lang="el-GR" dirty="0"/>
              <a:t>σύγκρουση</a:t>
            </a:r>
          </a:p>
        </p:txBody>
      </p:sp>
      <p:sp>
        <p:nvSpPr>
          <p:cNvPr id="2" name="Text Placeholder 1"/>
          <p:cNvSpPr>
            <a:spLocks noGrp="1"/>
          </p:cNvSpPr>
          <p:nvPr>
            <p:ph type="body" idx="1"/>
          </p:nvPr>
        </p:nvSpPr>
        <p:spPr/>
        <p:txBody>
          <a:bodyPr/>
          <a:lstStyle/>
          <a:p>
            <a:endParaRPr lang="el-GR"/>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altLang="en-US" sz="4000" dirty="0" smtClean="0"/>
              <a:t>H </a:t>
            </a:r>
            <a:r>
              <a:rPr lang="el-GR" altLang="en-US" sz="4000" dirty="0" smtClean="0"/>
              <a:t>χρησιμότητα της </a:t>
            </a:r>
            <a:r>
              <a:rPr lang="el-GR" altLang="en-US" sz="4000" dirty="0" err="1" smtClean="0"/>
              <a:t>κοινωνικογνωστικής</a:t>
            </a:r>
            <a:r>
              <a:rPr lang="el-GR" altLang="en-US" sz="4000" dirty="0" smtClean="0"/>
              <a:t> σύγκρουσης στα πλαίσια της Διδακτικής, 2</a:t>
            </a:r>
          </a:p>
        </p:txBody>
      </p:sp>
      <p:sp>
        <p:nvSpPr>
          <p:cNvPr id="22531" name="Rectangle 3"/>
          <p:cNvSpPr>
            <a:spLocks noGrp="1" noChangeArrowheads="1"/>
          </p:cNvSpPr>
          <p:nvPr>
            <p:ph idx="1"/>
          </p:nvPr>
        </p:nvSpPr>
        <p:spPr>
          <a:xfrm>
            <a:off x="464156" y="1711349"/>
            <a:ext cx="8229600" cy="4525963"/>
          </a:xfrm>
        </p:spPr>
        <p:txBody>
          <a:bodyPr>
            <a:normAutofit/>
          </a:bodyPr>
          <a:lstStyle/>
          <a:p>
            <a:pPr eaLnBrk="1" hangingPunct="1">
              <a:lnSpc>
                <a:spcPct val="80000"/>
              </a:lnSpc>
            </a:pPr>
            <a:r>
              <a:rPr lang="el-GR" altLang="en-US" sz="2800" dirty="0" smtClean="0"/>
              <a:t>Πρόκειται, δηλαδή, για τη διαδικασία κατά την οποία, όταν το άτομο αντιμετωπίζοντας ένα πρόβλημα διατυπώνει κάποια εκτίμηση, δέχεται από το κοινωνικό περιβάλλον μια συγκροτημένη αντίδραση που υπερασπίζεται με σαφήνεια απόψεις αντίθετες από τη δική του. Το υποκείμενο συνειδητοποιεί συνεπώς ότι εκτός από τη δική του άποψη υπάρχουν και άλλες θεωρήσεις, ενώ ταυτόχρονα η </a:t>
            </a:r>
            <a:r>
              <a:rPr lang="el-GR" altLang="en-US" sz="2800" dirty="0" err="1" smtClean="0"/>
              <a:t>κοινωνικογνωστική</a:t>
            </a:r>
            <a:r>
              <a:rPr lang="el-GR" altLang="en-US" sz="2800" dirty="0" smtClean="0"/>
              <a:t> σύγκρουση του παρέχει και νέες πληροφορίες και το καθιστά ικανό για διαφορετικές απαντήσεις.</a:t>
            </a:r>
          </a:p>
        </p:txBody>
      </p:sp>
    </p:spTree>
    <p:extLst>
      <p:ext uri="{BB962C8B-B14F-4D97-AF65-F5344CB8AC3E}">
        <p14:creationId xmlns:p14="http://schemas.microsoft.com/office/powerpoint/2010/main" val="574674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l-GR" altLang="en-US" dirty="0" smtClean="0"/>
              <a:t>Εννοιολογική αλλαγή </a:t>
            </a:r>
          </a:p>
        </p:txBody>
      </p:sp>
      <p:sp>
        <p:nvSpPr>
          <p:cNvPr id="23555" name="Rectangle 3"/>
          <p:cNvSpPr>
            <a:spLocks noGrp="1" noChangeArrowheads="1"/>
          </p:cNvSpPr>
          <p:nvPr>
            <p:ph idx="1"/>
          </p:nvPr>
        </p:nvSpPr>
        <p:spPr/>
        <p:txBody>
          <a:bodyPr>
            <a:normAutofit lnSpcReduction="10000"/>
          </a:bodyPr>
          <a:lstStyle/>
          <a:p>
            <a:pPr eaLnBrk="1" hangingPunct="1">
              <a:lnSpc>
                <a:spcPct val="80000"/>
              </a:lnSpc>
            </a:pPr>
            <a:r>
              <a:rPr lang="el-GR" altLang="en-US" sz="2400" dirty="0" smtClean="0"/>
              <a:t>Οι συγκρούσεις αυτές αποτελούν καταλυτικό στοιχείο της </a:t>
            </a:r>
            <a:r>
              <a:rPr lang="el-GR" altLang="en-US" sz="2400" b="1" i="1" dirty="0" smtClean="0"/>
              <a:t>εννοιολογικής αλλαγής</a:t>
            </a:r>
            <a:r>
              <a:rPr lang="el-GR" altLang="en-US" sz="2400" dirty="0" smtClean="0"/>
              <a:t> (</a:t>
            </a:r>
            <a:r>
              <a:rPr lang="el-GR" altLang="en-US" sz="2400" dirty="0" err="1" smtClean="0"/>
              <a:t>conceptual</a:t>
            </a:r>
            <a:r>
              <a:rPr lang="el-GR" altLang="en-US" sz="2400" dirty="0" smtClean="0"/>
              <a:t> </a:t>
            </a:r>
            <a:r>
              <a:rPr lang="fr-FR" altLang="en-US" sz="2400" dirty="0" smtClean="0"/>
              <a:t>change</a:t>
            </a:r>
            <a:r>
              <a:rPr lang="el-GR" altLang="en-US" sz="2400" dirty="0" smtClean="0"/>
              <a:t>)</a:t>
            </a:r>
            <a:r>
              <a:rPr lang="en-US" altLang="en-US" sz="2400" dirty="0" smtClean="0"/>
              <a:t> </a:t>
            </a:r>
            <a:r>
              <a:rPr lang="el-GR" altLang="en-US" sz="2000" dirty="0" smtClean="0"/>
              <a:t>(</a:t>
            </a:r>
            <a:r>
              <a:rPr lang="el-GR" altLang="en-US" sz="2000" dirty="0" err="1" smtClean="0"/>
              <a:t>Vergnaud</a:t>
            </a:r>
            <a:r>
              <a:rPr lang="el-GR" altLang="en-US" sz="2000" dirty="0" smtClean="0"/>
              <a:t>, 1994) </a:t>
            </a:r>
            <a:r>
              <a:rPr lang="el-GR" altLang="en-US" sz="2400" dirty="0" smtClean="0"/>
              <a:t>, η οποία συνιστά αναπόσπαστο συστατικό της διδακτικής και της μαθησιακής διαδικασίας.</a:t>
            </a:r>
          </a:p>
          <a:p>
            <a:pPr eaLnBrk="1" hangingPunct="1">
              <a:lnSpc>
                <a:spcPct val="80000"/>
              </a:lnSpc>
            </a:pPr>
            <a:r>
              <a:rPr lang="el-GR" altLang="en-US" sz="2400" dirty="0" smtClean="0"/>
              <a:t>Για παράδειγμα, όταν οι μαθητές αποδίδουν στον υπολογιστή ιδιότητες «καθολικής μηχανής», δηλαδή δυνατότητα επίλυσης κάθε τύπου προβλήματος θα πρέπει μέσω κατάλληλης διδακτικής παρέμβασης (παραδείγματα ερωτημάτων τα οποία ο υπολογιστής δεν μπορεί να επιλύσει) να προκαλείται σύγκρουση, η οποία και θα οδηγεί στην επιθυμητή εννοιολογική αλλαγή.</a:t>
            </a:r>
            <a:endParaRPr lang="en-US" altLang="en-US" sz="2400" dirty="0" smtClean="0"/>
          </a:p>
          <a:p>
            <a:pPr eaLnBrk="1" hangingPunct="1">
              <a:lnSpc>
                <a:spcPct val="80000"/>
              </a:lnSpc>
            </a:pPr>
            <a:r>
              <a:rPr lang="el-GR" altLang="en-US" sz="2400" dirty="0" smtClean="0"/>
              <a:t>Η προσέγγιση της εννοιολογικής αλλαγής, που επιτρέπει να ανανεωθεί σημαντικά η προβληματική της διδασκαλίας των επιστημών και της Πληροφορικής, εντάσσεται στα πλαίσια της </a:t>
            </a:r>
            <a:r>
              <a:rPr lang="el-GR" altLang="en-US" sz="2400" dirty="0" err="1" smtClean="0"/>
              <a:t>εποικοδομιστικής</a:t>
            </a:r>
            <a:r>
              <a:rPr lang="el-GR" altLang="en-US" sz="2400" dirty="0" smtClean="0"/>
              <a:t> προσέγγισης της μάθησης.</a:t>
            </a:r>
            <a:r>
              <a:rPr lang="el-GR" altLang="en-US" sz="2000" dirty="0" smtClean="0"/>
              <a:t> </a:t>
            </a:r>
          </a:p>
        </p:txBody>
      </p:sp>
    </p:spTree>
    <p:extLst>
      <p:ext uri="{BB962C8B-B14F-4D97-AF65-F5344CB8AC3E}">
        <p14:creationId xmlns:p14="http://schemas.microsoft.com/office/powerpoint/2010/main" val="4126267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Tree>
    <p:extLst>
      <p:ext uri="{BB962C8B-B14F-4D97-AF65-F5344CB8AC3E}">
        <p14:creationId xmlns:p14="http://schemas.microsoft.com/office/powerpoint/2010/main" val="2873913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561099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109081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solidFill>
                  <a:srgbClr val="002060"/>
                </a:solidFill>
              </a:rPr>
              <a:t>Copyright </a:t>
            </a:r>
            <a:r>
              <a:rPr lang="el-GR" sz="2000" dirty="0" err="1" smtClean="0">
                <a:solidFill>
                  <a:srgbClr val="002060"/>
                </a:solidFill>
              </a:rPr>
              <a:t>Εθνικόν</a:t>
            </a:r>
            <a:r>
              <a:rPr lang="el-GR" sz="2000" dirty="0" smtClean="0">
                <a:solidFill>
                  <a:srgbClr val="002060"/>
                </a:solidFill>
              </a:rPr>
              <a:t> και </a:t>
            </a:r>
            <a:r>
              <a:rPr lang="el-GR" sz="2000" dirty="0" err="1" smtClean="0">
                <a:solidFill>
                  <a:srgbClr val="002060"/>
                </a:solidFill>
              </a:rPr>
              <a:t>Καποδιστριακόν</a:t>
            </a:r>
            <a:r>
              <a:rPr lang="el-GR" sz="2000" dirty="0" smtClean="0">
                <a:solidFill>
                  <a:srgbClr val="002060"/>
                </a:solidFill>
              </a:rPr>
              <a:t> </a:t>
            </a:r>
            <a:r>
              <a:rPr lang="el-GR" sz="2000" dirty="0" err="1" smtClean="0">
                <a:solidFill>
                  <a:srgbClr val="002060"/>
                </a:solidFill>
              </a:rPr>
              <a:t>Πανεπιστήμιον</a:t>
            </a:r>
            <a:r>
              <a:rPr lang="el-GR" sz="2000" dirty="0" smtClean="0">
                <a:solidFill>
                  <a:srgbClr val="002060"/>
                </a:solidFill>
              </a:rPr>
              <a:t> Αθηνών</a:t>
            </a:r>
            <a:r>
              <a:rPr lang="en-US" sz="2000" dirty="0" smtClean="0">
                <a:solidFill>
                  <a:srgbClr val="002060"/>
                </a:solidFill>
              </a:rPr>
              <a:t>, </a:t>
            </a:r>
            <a:r>
              <a:rPr lang="el-GR" sz="2000" dirty="0" err="1" smtClean="0">
                <a:solidFill>
                  <a:srgbClr val="002060"/>
                </a:solidFill>
              </a:rPr>
              <a:t>Ζαχαρούλα</a:t>
            </a:r>
            <a:r>
              <a:rPr lang="el-GR" sz="2000" dirty="0" smtClean="0">
                <a:solidFill>
                  <a:srgbClr val="002060"/>
                </a:solidFill>
              </a:rPr>
              <a:t> Σμυρναίου 2014. </a:t>
            </a:r>
            <a:r>
              <a:rPr lang="el-GR" sz="2000" dirty="0" err="1" smtClean="0">
                <a:solidFill>
                  <a:srgbClr val="002060"/>
                </a:solidFill>
              </a:rPr>
              <a:t>Ζαχαρούλα</a:t>
            </a:r>
            <a:r>
              <a:rPr lang="el-GR" sz="2000" dirty="0" smtClean="0">
                <a:solidFill>
                  <a:srgbClr val="002060"/>
                </a:solidFill>
              </a:rPr>
              <a:t> Σμυρναίου. «Παιδαγωγική ή Εκπαίδευση ΙΙ. </a:t>
            </a:r>
            <a:r>
              <a:rPr lang="el-GR" sz="2000" dirty="0" smtClean="0"/>
              <a:t>Γενικοί σκοποί της διδασκαλίας και διδακτικοί στόχοι». </a:t>
            </a:r>
            <a:r>
              <a:rPr lang="el-GR" sz="2000" dirty="0">
                <a:solidFill>
                  <a:srgbClr val="002060"/>
                </a:solidFill>
              </a:rPr>
              <a:t>Έκδοση: </a:t>
            </a:r>
            <a:r>
              <a:rPr lang="el-GR" sz="2000" dirty="0" smtClean="0">
                <a:solidFill>
                  <a:srgbClr val="002060"/>
                </a:solidFill>
              </a:rPr>
              <a:t>1.0</a:t>
            </a:r>
            <a:r>
              <a:rPr lang="el-GR" sz="2000" dirty="0">
                <a:solidFill>
                  <a:srgbClr val="002060"/>
                </a:solidFill>
              </a:rPr>
              <a:t>. Αθήνα </a:t>
            </a:r>
            <a:r>
              <a:rPr lang="el-GR" sz="2000" dirty="0" smtClean="0">
                <a:solidFill>
                  <a:srgbClr val="002060"/>
                </a:solidFill>
              </a:rPr>
              <a:t>2014. </a:t>
            </a:r>
            <a:r>
              <a:rPr lang="el-GR" sz="2000" dirty="0"/>
              <a:t>Διαθέσιμο από τη δικτυακή </a:t>
            </a:r>
            <a:r>
              <a:rPr lang="el-GR" sz="2000" dirty="0" smtClean="0"/>
              <a:t>διεύθυνση: </a:t>
            </a:r>
            <a:r>
              <a:rPr lang="en-US" sz="2000" u="sng" dirty="0" smtClean="0">
                <a:hlinkClick r:id="rId3"/>
              </a:rPr>
              <a:t>opencourses.uoa.gr</a:t>
            </a:r>
            <a:endParaRPr lang="el-GR" sz="2000" u="sng" dirty="0" smtClean="0"/>
          </a:p>
          <a:p>
            <a:pPr marL="0" indent="0">
              <a:buNone/>
            </a:pP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a:t>
            </a:r>
            <a:r>
              <a:rPr lang="el-GR" sz="2000" smtClean="0"/>
              <a:t>έργων τρίτων.</a:t>
            </a:r>
            <a:endParaRPr lang="el-GR" sz="2000" dirty="0"/>
          </a:p>
          <a:p>
            <a:pPr marL="0" indent="0">
              <a:buNone/>
            </a:pPr>
            <a:r>
              <a:rPr lang="el-GR" sz="2000" b="1" dirty="0" smtClean="0"/>
              <a:t>Κατηγορία 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l-GR" altLang="en-US" dirty="0" smtClean="0"/>
              <a:t>Αναπαράσταση </a:t>
            </a:r>
          </a:p>
        </p:txBody>
      </p:sp>
      <p:sp>
        <p:nvSpPr>
          <p:cNvPr id="4100" name="Rectangle 3"/>
          <p:cNvSpPr>
            <a:spLocks noGrp="1" noChangeArrowheads="1"/>
          </p:cNvSpPr>
          <p:nvPr>
            <p:ph idx="1"/>
          </p:nvPr>
        </p:nvSpPr>
        <p:spPr/>
        <p:txBody>
          <a:bodyPr/>
          <a:lstStyle/>
          <a:p>
            <a:pPr eaLnBrk="1" hangingPunct="1"/>
            <a:r>
              <a:rPr lang="el-GR" altLang="en-US" sz="2800" dirty="0" smtClean="0"/>
              <a:t>Η έννοια της </a:t>
            </a:r>
            <a:r>
              <a:rPr lang="el-GR" altLang="en-US" sz="2800" b="1" dirty="0" smtClean="0"/>
              <a:t>αναπαράστασης </a:t>
            </a:r>
            <a:r>
              <a:rPr lang="el-GR" altLang="en-US" sz="2800" dirty="0" smtClean="0"/>
              <a:t>(</a:t>
            </a:r>
            <a:r>
              <a:rPr lang="en-US" altLang="en-US" sz="2800" dirty="0" smtClean="0"/>
              <a:t>representation</a:t>
            </a:r>
            <a:r>
              <a:rPr lang="el-GR" altLang="en-US" sz="2800" dirty="0" smtClean="0"/>
              <a:t>) συνιστά κεντρική έννοια στη Διδακτική και την Παιδαγωγική, αφού μελετήθηκε διεξοδικά στα πλαίσια της ψυχολογίας. </a:t>
            </a:r>
          </a:p>
          <a:p>
            <a:pPr eaLnBrk="1" hangingPunct="1"/>
            <a:r>
              <a:rPr lang="el-GR" altLang="en-US" sz="2800" dirty="0" smtClean="0"/>
              <a:t>Το ενδιαφέρον των παιδαγωγών επικεντρώνεται πάνω στις αναπαραστάσεις των παιδιών-μαθητών για τις τεχνολογίες και για βασικές έννοιες της πληροφορικής . </a:t>
            </a:r>
          </a:p>
        </p:txBody>
      </p:sp>
    </p:spTree>
    <p:extLst>
      <p:ext uri="{BB962C8B-B14F-4D97-AF65-F5344CB8AC3E}">
        <p14:creationId xmlns:p14="http://schemas.microsoft.com/office/powerpoint/2010/main" val="3785630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a:t>
            </a:r>
            <a:r>
              <a:rPr lang="el-GR" sz="2000" dirty="0" smtClean="0"/>
              <a:t>κάνει δεν κάνει </a:t>
            </a:r>
            <a:r>
              <a:rPr lang="el-GR" sz="2000" dirty="0"/>
              <a:t>χρήση </a:t>
            </a:r>
            <a:r>
              <a:rPr lang="el-GR" sz="2000" dirty="0" smtClean="0"/>
              <a:t>έργων τρίτων.</a:t>
            </a:r>
            <a:endParaRPr lang="el-GR" sz="2000" dirty="0"/>
          </a:p>
          <a:p>
            <a:pPr marL="0" indent="0">
              <a:buNone/>
            </a:pPr>
            <a:r>
              <a:rPr lang="el-GR" sz="2000" b="1" dirty="0" smtClean="0"/>
              <a:t>Κατηγορία Πίνακες</a:t>
            </a:r>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Autofit/>
          </a:bodyPr>
          <a:lstStyle/>
          <a:p>
            <a:pPr eaLnBrk="1" hangingPunct="1"/>
            <a:r>
              <a:rPr lang="el-GR" altLang="en-US" sz="4000" dirty="0" smtClean="0"/>
              <a:t/>
            </a:r>
            <a:br>
              <a:rPr lang="el-GR" altLang="en-US" sz="4000" dirty="0" smtClean="0"/>
            </a:br>
            <a:r>
              <a:rPr lang="el-GR" altLang="en-US" sz="4000" dirty="0" smtClean="0"/>
              <a:t>Η αναπαράσταση στη γνωστική </a:t>
            </a:r>
            <a:br>
              <a:rPr lang="el-GR" altLang="en-US" sz="4000" dirty="0" smtClean="0"/>
            </a:br>
            <a:r>
              <a:rPr lang="el-GR" altLang="en-US" sz="4000" dirty="0" smtClean="0"/>
              <a:t>ψυχολογία</a:t>
            </a:r>
            <a:r>
              <a:rPr lang="el-GR" altLang="en-US" sz="4000" b="1" dirty="0" smtClean="0"/>
              <a:t/>
            </a:r>
            <a:br>
              <a:rPr lang="el-GR" altLang="en-US" sz="4000" b="1" dirty="0" smtClean="0"/>
            </a:br>
            <a:endParaRPr lang="el-GR" altLang="en-US" sz="4000" b="1" dirty="0" smtClean="0"/>
          </a:p>
        </p:txBody>
      </p:sp>
      <p:sp>
        <p:nvSpPr>
          <p:cNvPr id="5124" name="Rectangle 3"/>
          <p:cNvSpPr>
            <a:spLocks noGrp="1" noChangeArrowheads="1"/>
          </p:cNvSpPr>
          <p:nvPr>
            <p:ph idx="1"/>
          </p:nvPr>
        </p:nvSpPr>
        <p:spPr>
          <a:xfrm>
            <a:off x="464156" y="1711349"/>
            <a:ext cx="8229600" cy="4525963"/>
          </a:xfrm>
        </p:spPr>
        <p:txBody>
          <a:bodyPr/>
          <a:lstStyle/>
          <a:p>
            <a:pPr eaLnBrk="1" hangingPunct="1">
              <a:lnSpc>
                <a:spcPct val="80000"/>
              </a:lnSpc>
            </a:pPr>
            <a:r>
              <a:rPr lang="el-GR" altLang="en-US" sz="2400" dirty="0" smtClean="0"/>
              <a:t>Τα τελευταία χρόνια παρακολουθούμε τη διείσδυση της </a:t>
            </a:r>
            <a:r>
              <a:rPr lang="el-GR" altLang="en-US" sz="2400" b="1" i="1" dirty="0" smtClean="0"/>
              <a:t>γνωστικής επιστήμης</a:t>
            </a:r>
            <a:r>
              <a:rPr lang="el-GR" altLang="en-US" sz="2400" dirty="0" smtClean="0"/>
              <a:t> (</a:t>
            </a:r>
            <a:r>
              <a:rPr lang="en-US" altLang="en-US" sz="2400" dirty="0" smtClean="0"/>
              <a:t>cognitive science</a:t>
            </a:r>
            <a:r>
              <a:rPr lang="el-GR" altLang="en-US" sz="2400" dirty="0" smtClean="0"/>
              <a:t>) τόσο στους χώρους της επιστημονικής έρευνας, όσο και στη διανοητική επικαιρότητα (</a:t>
            </a:r>
            <a:r>
              <a:rPr lang="el-GR" altLang="en-US" sz="2400" dirty="0" err="1" smtClean="0"/>
              <a:t>Ausubel</a:t>
            </a:r>
            <a:r>
              <a:rPr lang="el-GR" altLang="en-US" sz="2400" dirty="0" smtClean="0"/>
              <a:t>, 1968). Πρωταρχικός της στόχος είναι η κατανόηση των λειτουργιών του εγκεφάλου και των διαδικασιών της μάθησης. </a:t>
            </a:r>
          </a:p>
          <a:p>
            <a:pPr eaLnBrk="1" hangingPunct="1">
              <a:lnSpc>
                <a:spcPct val="80000"/>
              </a:lnSpc>
            </a:pPr>
            <a:r>
              <a:rPr lang="el-GR" altLang="en-US" sz="2400" dirty="0" smtClean="0"/>
              <a:t>Σε αυτό το πλαίσιο εγγράφεται και η μελέτη των </a:t>
            </a:r>
            <a:r>
              <a:rPr lang="el-GR" altLang="en-US" sz="2400" b="1" i="1" dirty="0" smtClean="0"/>
              <a:t>αναπαραστάσεων</a:t>
            </a:r>
            <a:r>
              <a:rPr lang="el-GR" altLang="en-US" sz="2400" dirty="0" smtClean="0"/>
              <a:t> του υποκειμένου που βρίσκεται σε διαδικασία μάθησης, καθώς και ο μετασχηματισμός τους (</a:t>
            </a:r>
            <a:r>
              <a:rPr lang="el-GR" altLang="en-US" sz="2400" dirty="0" err="1" smtClean="0"/>
              <a:t>Vergnaud</a:t>
            </a:r>
            <a:r>
              <a:rPr lang="el-GR" altLang="en-US" sz="2400" dirty="0" smtClean="0"/>
              <a:t>, 1996).</a:t>
            </a:r>
          </a:p>
        </p:txBody>
      </p:sp>
    </p:spTree>
    <p:extLst>
      <p:ext uri="{BB962C8B-B14F-4D97-AF65-F5344CB8AC3E}">
        <p14:creationId xmlns:p14="http://schemas.microsoft.com/office/powerpoint/2010/main" val="1481794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Αναπαράσταση </a:t>
            </a:r>
            <a:r>
              <a:rPr lang="en-US" dirty="0" err="1" smtClean="0"/>
              <a:t>Vergnaud</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altLang="en-US" sz="2800" dirty="0">
                <a:cs typeface="Times New Roman" panose="02020603050405020304" pitchFamily="18" charset="0"/>
                <a:sym typeface="Wingdings" panose="05000000000000000000" pitchFamily="2" charset="2"/>
              </a:rPr>
              <a:t>Εντρυφώντας στην εργασία του </a:t>
            </a:r>
            <a:r>
              <a:rPr lang="fr-FR" altLang="en-US" sz="2800" dirty="0">
                <a:cs typeface="Times New Roman" panose="02020603050405020304" pitchFamily="18" charset="0"/>
                <a:sym typeface="Wingdings" panose="05000000000000000000" pitchFamily="2" charset="2"/>
              </a:rPr>
              <a:t>Piaget</a:t>
            </a:r>
            <a:r>
              <a:rPr lang="el-GR" altLang="en-US" sz="2800" dirty="0">
                <a:cs typeface="Times New Roman" panose="02020603050405020304" pitchFamily="18" charset="0"/>
                <a:sym typeface="Wingdings" panose="05000000000000000000" pitchFamily="2" charset="2"/>
              </a:rPr>
              <a:t> που αφορά στην </a:t>
            </a:r>
            <a:r>
              <a:rPr lang="el-GR" altLang="en-US" sz="2800" dirty="0" err="1">
                <a:cs typeface="Times New Roman" panose="02020603050405020304" pitchFamily="18" charset="0"/>
                <a:sym typeface="Wingdings" panose="05000000000000000000" pitchFamily="2" charset="2"/>
              </a:rPr>
              <a:t>ψυχο</a:t>
            </a:r>
            <a:r>
              <a:rPr lang="el-GR" altLang="en-US" sz="2800" dirty="0">
                <a:cs typeface="Times New Roman" panose="02020603050405020304" pitchFamily="18" charset="0"/>
                <a:sym typeface="Wingdings" panose="05000000000000000000" pitchFamily="2" charset="2"/>
              </a:rPr>
              <a:t>-γένεση των γνώσεων (1946, 1974 </a:t>
            </a:r>
            <a:r>
              <a:rPr lang="fr-FR" altLang="en-US" sz="2800" dirty="0">
                <a:cs typeface="Times New Roman" panose="02020603050405020304" pitchFamily="18" charset="0"/>
                <a:sym typeface="Wingdings" panose="05000000000000000000" pitchFamily="2" charset="2"/>
              </a:rPr>
              <a:t>Piaget</a:t>
            </a:r>
            <a:r>
              <a:rPr lang="el-GR" altLang="en-US" sz="2800" dirty="0">
                <a:cs typeface="Times New Roman" panose="02020603050405020304" pitchFamily="18" charset="0"/>
                <a:sym typeface="Wingdings" panose="05000000000000000000" pitchFamily="2" charset="2"/>
              </a:rPr>
              <a:t> και </a:t>
            </a:r>
            <a:r>
              <a:rPr lang="fr-FR" altLang="en-US" sz="2800" dirty="0" err="1">
                <a:cs typeface="Times New Roman" panose="02020603050405020304" pitchFamily="18" charset="0"/>
                <a:sym typeface="Wingdings" panose="05000000000000000000" pitchFamily="2" charset="2"/>
              </a:rPr>
              <a:t>Inhelder</a:t>
            </a:r>
            <a:r>
              <a:rPr lang="el-GR" altLang="en-US" sz="2800" dirty="0">
                <a:cs typeface="Times New Roman" panose="02020603050405020304" pitchFamily="18" charset="0"/>
                <a:sym typeface="Wingdings" panose="05000000000000000000" pitchFamily="2" charset="2"/>
              </a:rPr>
              <a:t>, 1948, 1955) και, στη διατριβή του </a:t>
            </a:r>
            <a:r>
              <a:rPr lang="fr-FR" altLang="en-US" sz="2800" dirty="0" err="1">
                <a:cs typeface="Times New Roman" panose="02020603050405020304" pitchFamily="18" charset="0"/>
                <a:sym typeface="Wingdings" panose="05000000000000000000" pitchFamily="2" charset="2"/>
              </a:rPr>
              <a:t>Vygotski</a:t>
            </a:r>
            <a:r>
              <a:rPr lang="el-GR" altLang="en-US" sz="2800" dirty="0">
                <a:cs typeface="Times New Roman" panose="02020603050405020304" pitchFamily="18" charset="0"/>
                <a:sym typeface="Wingdings" panose="05000000000000000000" pitchFamily="2" charset="2"/>
              </a:rPr>
              <a:t>  (1985</a:t>
            </a:r>
            <a:r>
              <a:rPr lang="en-US" altLang="en-US" sz="2800" dirty="0">
                <a:cs typeface="Times New Roman" panose="02020603050405020304" pitchFamily="18" charset="0"/>
                <a:sym typeface="Wingdings" panose="05000000000000000000" pitchFamily="2" charset="2"/>
              </a:rPr>
              <a:t>a</a:t>
            </a:r>
            <a:r>
              <a:rPr lang="el-GR" altLang="en-US" sz="2800" dirty="0">
                <a:cs typeface="Times New Roman" panose="02020603050405020304" pitchFamily="18" charset="0"/>
                <a:sym typeface="Wingdings" panose="05000000000000000000" pitchFamily="2" charset="2"/>
              </a:rPr>
              <a:t>,  1985</a:t>
            </a:r>
            <a:r>
              <a:rPr lang="fr-FR" altLang="en-US" sz="2800" dirty="0">
                <a:cs typeface="Times New Roman" panose="02020603050405020304" pitchFamily="18" charset="0"/>
                <a:sym typeface="Wingdings" panose="05000000000000000000" pitchFamily="2" charset="2"/>
              </a:rPr>
              <a:t>b</a:t>
            </a:r>
            <a:r>
              <a:rPr lang="el-GR" altLang="en-US" sz="2800" dirty="0">
                <a:cs typeface="Times New Roman" panose="02020603050405020304" pitchFamily="18" charset="0"/>
                <a:sym typeface="Wingdings" panose="05000000000000000000" pitchFamily="2" charset="2"/>
              </a:rPr>
              <a:t>) σχετικά με το ρόλο της σημειωτικών παρεμβολών (1985), ο </a:t>
            </a:r>
            <a:r>
              <a:rPr lang="fr-FR" altLang="en-US" sz="2800" dirty="0" err="1">
                <a:cs typeface="Times New Roman" panose="02020603050405020304" pitchFamily="18" charset="0"/>
                <a:sym typeface="Wingdings" panose="05000000000000000000" pitchFamily="2" charset="2"/>
              </a:rPr>
              <a:t>Gerard</a:t>
            </a:r>
            <a:r>
              <a:rPr lang="fr-FR" altLang="en-US" sz="2800" dirty="0">
                <a:cs typeface="Times New Roman" panose="02020603050405020304" pitchFamily="18" charset="0"/>
                <a:sym typeface="Wingdings" panose="05000000000000000000" pitchFamily="2" charset="2"/>
              </a:rPr>
              <a:t> </a:t>
            </a:r>
            <a:r>
              <a:rPr lang="fr-FR" altLang="en-US" sz="2800" dirty="0" err="1">
                <a:cs typeface="Times New Roman" panose="02020603050405020304" pitchFamily="18" charset="0"/>
                <a:sym typeface="Wingdings" panose="05000000000000000000" pitchFamily="2" charset="2"/>
              </a:rPr>
              <a:t>Vergnaud</a:t>
            </a:r>
            <a:r>
              <a:rPr lang="el-GR" altLang="en-US" sz="2800" dirty="0">
                <a:cs typeface="Times New Roman" panose="02020603050405020304" pitchFamily="18" charset="0"/>
                <a:sym typeface="Wingdings" panose="05000000000000000000" pitchFamily="2" charset="2"/>
              </a:rPr>
              <a:t>  (1985, 1987, 1990, 1993, 1994) πρότεινε ένα γενικό θεωρητικό πλαίσιο που επικαλείται τις σχέσεις τις οποίες πρέπει το υποκείμενο να δημιουργήσει για να είναι σε θέση να καταλάβει και να ερμηνεύσει τις καταστάσεις, για να μπορέσει να επικοινωνήσει, να κάνει τις προβλέψεις,  παρεμβάσεις, κ.λπ.  </a:t>
            </a:r>
            <a:endParaRPr lang="fr-FR" altLang="en-US" sz="2800" dirty="0">
              <a:cs typeface="Times New Roman" panose="02020603050405020304" pitchFamily="18" charset="0"/>
              <a:sym typeface="Wingdings" panose="05000000000000000000" pitchFamily="2" charset="2"/>
            </a:endParaRPr>
          </a:p>
          <a:p>
            <a:r>
              <a:rPr lang="el-GR" altLang="en-US" sz="2800" dirty="0">
                <a:cs typeface="Times New Roman" panose="02020603050405020304" pitchFamily="18" charset="0"/>
                <a:sym typeface="Wingdings" panose="05000000000000000000" pitchFamily="2" charset="2"/>
              </a:rPr>
              <a:t>Το διάγραμμα που προτείνεται από τον </a:t>
            </a:r>
            <a:r>
              <a:rPr lang="fr-FR" altLang="en-US" sz="2800" dirty="0" err="1">
                <a:cs typeface="Times New Roman" panose="02020603050405020304" pitchFamily="18" charset="0"/>
                <a:sym typeface="Wingdings" panose="05000000000000000000" pitchFamily="2" charset="2"/>
              </a:rPr>
              <a:t>Vergnaud</a:t>
            </a:r>
            <a:r>
              <a:rPr lang="fr-FR" altLang="en-US" sz="2800" dirty="0">
                <a:cs typeface="Times New Roman" panose="02020603050405020304" pitchFamily="18" charset="0"/>
                <a:sym typeface="Wingdings" panose="05000000000000000000" pitchFamily="2" charset="2"/>
              </a:rPr>
              <a:t> </a:t>
            </a:r>
            <a:r>
              <a:rPr lang="el-GR" altLang="en-US" sz="2800" dirty="0">
                <a:cs typeface="Times New Roman" panose="02020603050405020304" pitchFamily="18" charset="0"/>
                <a:sym typeface="Wingdings" panose="05000000000000000000" pitchFamily="2" charset="2"/>
              </a:rPr>
              <a:t>(1987) επιχειρεί μια </a:t>
            </a:r>
            <a:r>
              <a:rPr lang="el-GR" altLang="en-US" sz="2800" dirty="0" err="1">
                <a:cs typeface="Times New Roman" panose="02020603050405020304" pitchFamily="18" charset="0"/>
                <a:sym typeface="Wingdings" panose="05000000000000000000" pitchFamily="2" charset="2"/>
              </a:rPr>
              <a:t>δομιστική</a:t>
            </a:r>
            <a:r>
              <a:rPr lang="el-GR" altLang="en-US" sz="2800" dirty="0">
                <a:cs typeface="Times New Roman" panose="02020603050405020304" pitchFamily="18" charset="0"/>
                <a:sym typeface="Wingdings" panose="05000000000000000000" pitchFamily="2" charset="2"/>
              </a:rPr>
              <a:t> προσέγγιση που τονίζει την ανάπτυξη της γνώσης από το υποκείμενο χάρη στις δραστηριότητές του και στις γνώσεις που </a:t>
            </a:r>
            <a:r>
              <a:rPr lang="el-GR" altLang="en-US" sz="2800" dirty="0" smtClean="0">
                <a:cs typeface="Times New Roman" panose="02020603050405020304" pitchFamily="18" charset="0"/>
                <a:sym typeface="Wingdings" panose="05000000000000000000" pitchFamily="2" charset="2"/>
              </a:rPr>
              <a:t>διαθέτει. </a:t>
            </a:r>
            <a:endParaRPr lang="fr-FR" altLang="en-US" sz="2800" dirty="0">
              <a:cs typeface="Times New Roman" panose="02020603050405020304" pitchFamily="18" charset="0"/>
              <a:sym typeface="Wingdings" panose="05000000000000000000" pitchFamily="2" charset="2"/>
            </a:endParaRPr>
          </a:p>
          <a:p>
            <a:pPr marL="0" indent="0">
              <a:buNone/>
            </a:pPr>
            <a:endParaRPr lang="el-GR" sz="2800" dirty="0"/>
          </a:p>
        </p:txBody>
      </p:sp>
    </p:spTree>
    <p:extLst>
      <p:ext uri="{BB962C8B-B14F-4D97-AF65-F5344CB8AC3E}">
        <p14:creationId xmlns:p14="http://schemas.microsoft.com/office/powerpoint/2010/main" val="1922282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Αναπαράσταση </a:t>
            </a:r>
            <a:r>
              <a:rPr lang="en-US" dirty="0" err="1" smtClean="0"/>
              <a:t>Vergnaud</a:t>
            </a:r>
            <a:r>
              <a:rPr lang="en-US" dirty="0" smtClean="0"/>
              <a:t>, 2</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altLang="en-US" sz="2800" dirty="0">
                <a:cs typeface="Times New Roman" panose="02020603050405020304" pitchFamily="18" charset="0"/>
                <a:sym typeface="Wingdings" panose="05000000000000000000" pitchFamily="2" charset="2"/>
              </a:rPr>
              <a:t>Ο </a:t>
            </a:r>
            <a:r>
              <a:rPr lang="fr-FR" altLang="en-US" sz="2800" dirty="0" err="1">
                <a:cs typeface="Times New Roman" panose="02020603050405020304" pitchFamily="18" charset="0"/>
                <a:sym typeface="Wingdings" panose="05000000000000000000" pitchFamily="2" charset="2"/>
              </a:rPr>
              <a:t>Vergnaud</a:t>
            </a:r>
            <a:r>
              <a:rPr lang="fr-FR" altLang="en-US" sz="2800" dirty="0">
                <a:cs typeface="Times New Roman" panose="02020603050405020304" pitchFamily="18" charset="0"/>
                <a:sym typeface="Wingdings" panose="05000000000000000000" pitchFamily="2" charset="2"/>
              </a:rPr>
              <a:t> </a:t>
            </a:r>
            <a:r>
              <a:rPr lang="el-GR" altLang="en-US" sz="2800" dirty="0">
                <a:cs typeface="Times New Roman" panose="02020603050405020304" pitchFamily="18" charset="0"/>
                <a:sym typeface="Wingdings" panose="05000000000000000000" pitchFamily="2" charset="2"/>
              </a:rPr>
              <a:t>(1987) διακρίνει τρεις καταγεγραμμένες λειτουργίες: τις ενέργειες στα αντικείμενα, τις διανοητικές αναπαραστάσεις και τις συμβολικές αναπαραστάσεις. Στην θεωρία αυτή του </a:t>
            </a:r>
            <a:r>
              <a:rPr lang="fr-FR" altLang="en-US" sz="2800" dirty="0" err="1">
                <a:cs typeface="Times New Roman" panose="02020603050405020304" pitchFamily="18" charset="0"/>
                <a:sym typeface="Wingdings" panose="05000000000000000000" pitchFamily="2" charset="2"/>
              </a:rPr>
              <a:t>Vergnaud</a:t>
            </a:r>
            <a:r>
              <a:rPr lang="el-GR" altLang="en-US" sz="2800" dirty="0">
                <a:cs typeface="Times New Roman" panose="02020603050405020304" pitchFamily="18" charset="0"/>
                <a:sym typeface="Wingdings" panose="05000000000000000000" pitchFamily="2" charset="2"/>
              </a:rPr>
              <a:t>, οι διανοητικές αναπαραστάσεις είναι γνωστικές κατασκευές που το υποκείμενο επιστρατεύει για να κρίνει τις ιδιαιτερότητες που κατανοεί. Αυτές οι διανοητικές αναπαραστάσεις κατευθύνουν τις δραστηριότητες του υποκειμένου. Κατά συνέπεια, οι διανοητικές αναπαραστάσεις έχουν διπλή προέλευση: τη δράση και τις γνωστικές δομές του υποκειμένου (</a:t>
            </a:r>
            <a:r>
              <a:rPr lang="en-US" altLang="en-US" sz="2800" dirty="0">
                <a:cs typeface="Times New Roman" panose="02020603050405020304" pitchFamily="18" charset="0"/>
                <a:sym typeface="Wingdings" panose="05000000000000000000" pitchFamily="2" charset="2"/>
              </a:rPr>
              <a:t>Weil</a:t>
            </a:r>
            <a:r>
              <a:rPr lang="el-GR" altLang="en-US" sz="2800" dirty="0">
                <a:cs typeface="Times New Roman" panose="02020603050405020304" pitchFamily="18" charset="0"/>
                <a:sym typeface="Wingdings" panose="05000000000000000000" pitchFamily="2" charset="2"/>
              </a:rPr>
              <a:t>-</a:t>
            </a:r>
            <a:r>
              <a:rPr lang="fr-FR" altLang="en-US" sz="2800" dirty="0" err="1">
                <a:cs typeface="Times New Roman" panose="02020603050405020304" pitchFamily="18" charset="0"/>
                <a:sym typeface="Wingdings" panose="05000000000000000000" pitchFamily="2" charset="2"/>
              </a:rPr>
              <a:t>Barais</a:t>
            </a:r>
            <a:r>
              <a:rPr lang="el-GR" altLang="en-US" sz="2800" dirty="0">
                <a:cs typeface="Times New Roman" panose="02020603050405020304" pitchFamily="18" charset="0"/>
                <a:sym typeface="Wingdings" panose="05000000000000000000" pitchFamily="2" charset="2"/>
              </a:rPr>
              <a:t>, 2002).  </a:t>
            </a:r>
            <a:endParaRPr lang="fr-FR" altLang="en-US" sz="2800" dirty="0">
              <a:cs typeface="Times New Roman" panose="02020603050405020304" pitchFamily="18" charset="0"/>
              <a:sym typeface="Wingdings" panose="05000000000000000000" pitchFamily="2" charset="2"/>
            </a:endParaRPr>
          </a:p>
          <a:p>
            <a:pPr marL="0" indent="0">
              <a:buNone/>
            </a:pPr>
            <a:endParaRPr lang="el-GR" sz="2800" dirty="0"/>
          </a:p>
        </p:txBody>
      </p:sp>
    </p:spTree>
    <p:extLst>
      <p:ext uri="{BB962C8B-B14F-4D97-AF65-F5344CB8AC3E}">
        <p14:creationId xmlns:p14="http://schemas.microsoft.com/office/powerpoint/2010/main" val="2775813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Σχέσεις ανάμεσα σε αναπαράσταση και πραγματικότητα </a:t>
            </a:r>
            <a:endParaRPr lang="el-GR" dirty="0"/>
          </a:p>
        </p:txBody>
      </p:sp>
      <p:pic>
        <p:nvPicPr>
          <p:cNvPr id="5" name="Content Placeholder 4" descr="Σχήμα. Σχέσεις ανάμεσα σε αναπαράσταση και πραγματικότητα"/>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99592" y="1844824"/>
            <a:ext cx="7344816" cy="4349398"/>
          </a:xfrm>
        </p:spPr>
      </p:pic>
    </p:spTree>
    <p:extLst>
      <p:ext uri="{BB962C8B-B14F-4D97-AF65-F5344CB8AC3E}">
        <p14:creationId xmlns:p14="http://schemas.microsoft.com/office/powerpoint/2010/main" val="2487175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Αναπαράσταση </a:t>
            </a:r>
            <a:r>
              <a:rPr lang="en-US" dirty="0" err="1" smtClean="0"/>
              <a:t>Vergnaud</a:t>
            </a:r>
            <a:r>
              <a:rPr lang="en-US" dirty="0" smtClean="0"/>
              <a:t>, 3</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altLang="en-US" sz="2800" dirty="0">
                <a:cs typeface="Times New Roman" panose="02020603050405020304" pitchFamily="18" charset="0"/>
                <a:sym typeface="Wingdings" panose="05000000000000000000" pitchFamily="2" charset="2"/>
              </a:rPr>
              <a:t>Το διάγραμμα που προτείνεται από τον </a:t>
            </a:r>
            <a:r>
              <a:rPr lang="fr-FR" altLang="en-US" sz="2800" dirty="0" err="1">
                <a:cs typeface="Times New Roman" panose="02020603050405020304" pitchFamily="18" charset="0"/>
                <a:sym typeface="Wingdings" panose="05000000000000000000" pitchFamily="2" charset="2"/>
              </a:rPr>
              <a:t>Vergnaud</a:t>
            </a:r>
            <a:r>
              <a:rPr lang="el-GR" altLang="en-US" sz="2800" dirty="0">
                <a:cs typeface="Times New Roman" panose="02020603050405020304" pitchFamily="18" charset="0"/>
                <a:sym typeface="Wingdings" panose="05000000000000000000" pitchFamily="2" charset="2"/>
              </a:rPr>
              <a:t>  μπορεί να συμβάλει στην κατανόηση των γνωστικών διαδικασιών που χρησιμοποιούνται στη διαμόρφωση των μοντέλων. Πράγματι, ο συγγραφέας προτάσσει τον ομοιομορφισμό μεταξύ των καταγεγραμμένων λειτουργιών. Εάν διατηρήσουμε τη θεωρία του </a:t>
            </a:r>
            <a:r>
              <a:rPr lang="fr-FR" altLang="en-US" sz="2800" dirty="0" err="1">
                <a:cs typeface="Times New Roman" panose="02020603050405020304" pitchFamily="18" charset="0"/>
                <a:sym typeface="Wingdings" panose="05000000000000000000" pitchFamily="2" charset="2"/>
              </a:rPr>
              <a:t>Gerard</a:t>
            </a:r>
            <a:r>
              <a:rPr lang="fr-FR" altLang="en-US" sz="2800" dirty="0">
                <a:cs typeface="Times New Roman" panose="02020603050405020304" pitchFamily="18" charset="0"/>
                <a:sym typeface="Wingdings" panose="05000000000000000000" pitchFamily="2" charset="2"/>
              </a:rPr>
              <a:t> </a:t>
            </a:r>
            <a:r>
              <a:rPr lang="fr-FR" altLang="en-US" sz="2800" dirty="0" err="1">
                <a:cs typeface="Times New Roman" panose="02020603050405020304" pitchFamily="18" charset="0"/>
                <a:sym typeface="Wingdings" panose="05000000000000000000" pitchFamily="2" charset="2"/>
              </a:rPr>
              <a:t>Vergnaud</a:t>
            </a:r>
            <a:r>
              <a:rPr lang="el-GR" altLang="en-US" sz="2800" dirty="0">
                <a:cs typeface="Times New Roman" panose="02020603050405020304" pitchFamily="18" charset="0"/>
                <a:sym typeface="Wingdings" panose="05000000000000000000" pitchFamily="2" charset="2"/>
              </a:rPr>
              <a:t>, η </a:t>
            </a:r>
            <a:r>
              <a:rPr lang="el-GR" altLang="en-US" sz="2800" dirty="0" err="1">
                <a:cs typeface="Times New Roman" panose="02020603050405020304" pitchFamily="18" charset="0"/>
                <a:sym typeface="Wingdings" panose="05000000000000000000" pitchFamily="2" charset="2"/>
              </a:rPr>
              <a:t>μοντελοποίηση</a:t>
            </a:r>
            <a:r>
              <a:rPr lang="el-GR" altLang="en-US" sz="2800" dirty="0">
                <a:cs typeface="Times New Roman" panose="02020603050405020304" pitchFamily="18" charset="0"/>
                <a:sym typeface="Wingdings" panose="05000000000000000000" pitchFamily="2" charset="2"/>
              </a:rPr>
              <a:t> κινητοποιεί συγχρόνως τις διανοητικές δραστηριότητες, τις διανοητικές αναπαραστάσεις, καθώς επίσης και τη χρήση των  συστημάτων σημειωτικής.  </a:t>
            </a:r>
            <a:endParaRPr lang="fr-FR" altLang="en-US" sz="2800" dirty="0">
              <a:cs typeface="Times New Roman" panose="02020603050405020304" pitchFamily="18" charset="0"/>
              <a:sym typeface="Wingdings" panose="05000000000000000000" pitchFamily="2" charset="2"/>
            </a:endParaRPr>
          </a:p>
          <a:p>
            <a:r>
              <a:rPr lang="el-GR" altLang="en-US" sz="2800" dirty="0">
                <a:cs typeface="Times New Roman" panose="02020603050405020304" pitchFamily="18" charset="0"/>
                <a:sym typeface="Wingdings" panose="05000000000000000000" pitchFamily="2" charset="2"/>
              </a:rPr>
              <a:t>Επιπλέον, ο συγγραφέας εξελίσσει την υπόθεση σύμφωνα με την οποία</a:t>
            </a:r>
            <a:r>
              <a:rPr lang="el-GR" altLang="en-US" sz="2800" i="1" dirty="0">
                <a:cs typeface="Times New Roman" panose="02020603050405020304" pitchFamily="18" charset="0"/>
                <a:sym typeface="Wingdings" panose="05000000000000000000" pitchFamily="2" charset="2"/>
              </a:rPr>
              <a:t>: </a:t>
            </a:r>
            <a:r>
              <a:rPr lang="el-GR" altLang="en-US" sz="2800" dirty="0">
                <a:cs typeface="Times New Roman" panose="02020603050405020304" pitchFamily="18" charset="0"/>
                <a:sym typeface="Wingdings" panose="05000000000000000000" pitchFamily="2" charset="2"/>
              </a:rPr>
              <a:t>υπάρχουν ομοιομορφισμοί μεταξύ της πραγματικότητας και της αναπαράστασης</a:t>
            </a:r>
            <a:r>
              <a:rPr lang="el-GR" altLang="en-US" sz="2800" i="1" dirty="0">
                <a:cs typeface="Times New Roman" panose="02020603050405020304" pitchFamily="18" charset="0"/>
                <a:sym typeface="Wingdings" panose="05000000000000000000" pitchFamily="2" charset="2"/>
              </a:rPr>
              <a:t>, </a:t>
            </a:r>
            <a:r>
              <a:rPr lang="el-GR" altLang="en-US" sz="2800" dirty="0">
                <a:cs typeface="Times New Roman" panose="02020603050405020304" pitchFamily="18" charset="0"/>
                <a:sym typeface="Wingdings" panose="05000000000000000000" pitchFamily="2" charset="2"/>
              </a:rPr>
              <a:t>που κάνουν την τελευταία ένα μέσο υπολογισμού των σχέσεων, των κανόνων δράσης και πρόβλεψης. </a:t>
            </a:r>
            <a:r>
              <a:rPr lang="en-US" altLang="en-US" sz="2800" dirty="0">
                <a:cs typeface="Times New Roman" panose="02020603050405020304" pitchFamily="18" charset="0"/>
                <a:sym typeface="Wingdings" panose="05000000000000000000" pitchFamily="2" charset="2"/>
              </a:rPr>
              <a:t>G</a:t>
            </a:r>
            <a:r>
              <a:rPr lang="el-GR" altLang="en-US" sz="2800" dirty="0">
                <a:cs typeface="Times New Roman" panose="02020603050405020304" pitchFamily="18" charset="0"/>
                <a:sym typeface="Wingdings" panose="05000000000000000000" pitchFamily="2" charset="2"/>
              </a:rPr>
              <a:t>. </a:t>
            </a:r>
            <a:r>
              <a:rPr lang="fr-FR" altLang="en-US" sz="2800" dirty="0" err="1">
                <a:cs typeface="Times New Roman" panose="02020603050405020304" pitchFamily="18" charset="0"/>
                <a:sym typeface="Wingdings" panose="05000000000000000000" pitchFamily="2" charset="2"/>
              </a:rPr>
              <a:t>Vergnaud</a:t>
            </a:r>
            <a:r>
              <a:rPr lang="fr-FR" altLang="en-US" sz="2800" dirty="0">
                <a:cs typeface="Times New Roman" panose="02020603050405020304" pitchFamily="18" charset="0"/>
                <a:sym typeface="Wingdings" panose="05000000000000000000" pitchFamily="2" charset="2"/>
              </a:rPr>
              <a:t> </a:t>
            </a:r>
            <a:r>
              <a:rPr lang="el-GR" altLang="en-US" sz="2800" dirty="0">
                <a:cs typeface="Times New Roman" panose="02020603050405020304" pitchFamily="18" charset="0"/>
                <a:sym typeface="Wingdings" panose="05000000000000000000" pitchFamily="2" charset="2"/>
              </a:rPr>
              <a:t>(1987).  </a:t>
            </a:r>
            <a:endParaRPr lang="fr-FR" altLang="en-US" sz="2800" dirty="0">
              <a:cs typeface="Times New Roman" panose="02020603050405020304" pitchFamily="18" charset="0"/>
              <a:sym typeface="Wingdings" panose="05000000000000000000" pitchFamily="2" charset="2"/>
            </a:endParaRPr>
          </a:p>
          <a:p>
            <a:pPr marL="0" indent="0">
              <a:buNone/>
            </a:pPr>
            <a:endParaRPr lang="el-GR" sz="2800" dirty="0"/>
          </a:p>
        </p:txBody>
      </p:sp>
    </p:spTree>
    <p:extLst>
      <p:ext uri="{BB962C8B-B14F-4D97-AF65-F5344CB8AC3E}">
        <p14:creationId xmlns:p14="http://schemas.microsoft.com/office/powerpoint/2010/main" val="4049874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Αναπαράσταση </a:t>
            </a:r>
            <a:r>
              <a:rPr lang="en-US" dirty="0" err="1" smtClean="0"/>
              <a:t>Vergnaud</a:t>
            </a:r>
            <a:r>
              <a:rPr lang="en-US" dirty="0" smtClean="0"/>
              <a:t>, 4</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altLang="en-US" sz="2800" dirty="0">
                <a:cs typeface="Times New Roman" panose="02020603050405020304" pitchFamily="18" charset="0"/>
                <a:sym typeface="Wingdings" panose="05000000000000000000" pitchFamily="2" charset="2"/>
              </a:rPr>
              <a:t>Εάν παρατηρήσουμε το διάγραμμα που προτείνει ο </a:t>
            </a:r>
            <a:r>
              <a:rPr lang="fr-FR" altLang="en-US" sz="2800" dirty="0" err="1">
                <a:cs typeface="Times New Roman" panose="02020603050405020304" pitchFamily="18" charset="0"/>
                <a:sym typeface="Wingdings" panose="05000000000000000000" pitchFamily="2" charset="2"/>
              </a:rPr>
              <a:t>Vergnaud</a:t>
            </a:r>
            <a:r>
              <a:rPr lang="el-GR" altLang="en-US" sz="2800" dirty="0">
                <a:cs typeface="Times New Roman" panose="02020603050405020304" pitchFamily="18" charset="0"/>
                <a:sym typeface="Wingdings" panose="05000000000000000000" pitchFamily="2" charset="2"/>
              </a:rPr>
              <a:t>, μελετάμε τρόπους διαμόρφωσης μοντέλων που επεμβαίνουν σε δύο αισθητά επίπεδα: αυτό των ενεργειών του υποκειμένου και εκείνο της παραγωγής συμβολικών αναπαραστάσεων.   </a:t>
            </a:r>
            <a:endParaRPr lang="el-GR" altLang="en-US" sz="2800" dirty="0">
              <a:sym typeface="Wingdings" panose="05000000000000000000" pitchFamily="2" charset="2"/>
            </a:endParaRPr>
          </a:p>
          <a:p>
            <a:r>
              <a:rPr lang="el-GR" altLang="en-US" sz="2800" dirty="0">
                <a:cs typeface="Times New Roman" panose="02020603050405020304" pitchFamily="18" charset="0"/>
                <a:sym typeface="Wingdings" panose="05000000000000000000" pitchFamily="2" charset="2"/>
              </a:rPr>
              <a:t>Με βάση το σχήμα αυτό μπορούμε να εξηγήσουμε τις λαθεμένες αντιλήψεις των μαθητών καθώς τις εσφαλμένες αντιλήψεις που δημιουργούν τα συμβολικά συστήματα (εικόνες, κλπ.) όταν είναι πολύπλοκα. Η μη σύνδεση μεταξύ των διαφορετικών επιπέδων και μεταξύ των διαφορετικών συμβολικών συστημάτων μπορούν να εξηγήσουν τις δυσκολίες αυτές. </a:t>
            </a:r>
            <a:endParaRPr lang="fr-FR" altLang="en-US" sz="2800" dirty="0">
              <a:cs typeface="Times New Roman" panose="02020603050405020304" pitchFamily="18" charset="0"/>
              <a:sym typeface="Wingdings" panose="05000000000000000000" pitchFamily="2" charset="2"/>
            </a:endParaRPr>
          </a:p>
          <a:p>
            <a:pPr marL="0" indent="0">
              <a:buNone/>
            </a:pPr>
            <a:endParaRPr lang="el-GR" sz="2800" dirty="0"/>
          </a:p>
        </p:txBody>
      </p:sp>
    </p:spTree>
    <p:extLst>
      <p:ext uri="{BB962C8B-B14F-4D97-AF65-F5344CB8AC3E}">
        <p14:creationId xmlns:p14="http://schemas.microsoft.com/office/powerpoint/2010/main" val="52080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1857</Words>
  <Application>Microsoft Office PowerPoint</Application>
  <PresentationFormat>On-screen Show (4:3)</PresentationFormat>
  <Paragraphs>127</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Θέμα του Office</vt:lpstr>
      <vt:lpstr>Παιδαγωγική ή Εκπαίδευση ΙΙ</vt:lpstr>
      <vt:lpstr>Αναπαράσταση – Κοινωνιογνωστική σύγκρουση</vt:lpstr>
      <vt:lpstr>Αναπαράσταση </vt:lpstr>
      <vt:lpstr> Η αναπαράσταση στη γνωστική  ψυχολογία </vt:lpstr>
      <vt:lpstr>Αναπαράσταση Vergnaud</vt:lpstr>
      <vt:lpstr>Αναπαράσταση Vergnaud, 2</vt:lpstr>
      <vt:lpstr>Σχέσεις ανάμεσα σε αναπαράσταση και πραγματικότητα </vt:lpstr>
      <vt:lpstr>Αναπαράσταση Vergnaud, 3</vt:lpstr>
      <vt:lpstr>Αναπαράσταση Vergnaud, 4</vt:lpstr>
      <vt:lpstr>Η αναπαράσταση  στην κοινωνική ψυχολογία</vt:lpstr>
      <vt:lpstr>Κοινωνικές αναπαραστάσεις</vt:lpstr>
      <vt:lpstr>Μορφές αναπαραστάσεων, 1</vt:lpstr>
      <vt:lpstr>Μορφές αναπαραστάσεων, 2</vt:lpstr>
      <vt:lpstr>Παιδαγωγικές &amp; διδακτικές πτυχές  των αναπαραστάσεων </vt:lpstr>
      <vt:lpstr>Misconceptions</vt:lpstr>
      <vt:lpstr>H διδακτική χρησιμότητα  των αναπαραστάσεων</vt:lpstr>
      <vt:lpstr>H κοινωνικογνωστική σύγκρουση  στη σχολική τάξη </vt:lpstr>
      <vt:lpstr>H κοινωνικογνωστική σύγκρουση (2)</vt:lpstr>
      <vt:lpstr>H χρησιμότητα της κοινωνικογνωστικής σύγκρουσης στα πλαίσια της Διδακτικής, 1 </vt:lpstr>
      <vt:lpstr>H χρησιμότητα της κοινωνικογνωστικής σύγκρουσης στα πλαίσια της Διδακτικής, 2</vt:lpstr>
      <vt:lpstr>Εννοιολογική αλλαγή </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Παιδαγωγική ή Εκπαίδευση ΙΙ</dc:title>
  <dc:creator>Zaxaroula Smyrneou</dc:creator>
  <dc:description>Revised as open courseware, Katerina Garga. 2014
Templates noc.uoa.gr for opencourses.uoa.gr</dc:description>
  <cp:lastModifiedBy>Costas</cp:lastModifiedBy>
  <cp:revision>211</cp:revision>
  <dcterms:created xsi:type="dcterms:W3CDTF">2012-09-06T09:03:05Z</dcterms:created>
  <dcterms:modified xsi:type="dcterms:W3CDTF">2015-01-16T11:48:18Z</dcterms:modified>
</cp:coreProperties>
</file>