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20" r:id="rId3"/>
    <p:sldId id="301" r:id="rId4"/>
    <p:sldId id="303" r:id="rId5"/>
    <p:sldId id="315" r:id="rId6"/>
    <p:sldId id="304" r:id="rId7"/>
    <p:sldId id="305" r:id="rId8"/>
    <p:sldId id="306" r:id="rId9"/>
    <p:sldId id="307" r:id="rId10"/>
    <p:sldId id="308" r:id="rId11"/>
    <p:sldId id="309" r:id="rId12"/>
    <p:sldId id="310" r:id="rId13"/>
    <p:sldId id="311" r:id="rId14"/>
    <p:sldId id="312" r:id="rId15"/>
    <p:sldId id="313" r:id="rId16"/>
    <p:sldId id="316" r:id="rId17"/>
    <p:sldId id="317" r:id="rId18"/>
    <p:sldId id="318" r:id="rId19"/>
    <p:sldId id="319" r:id="rId20"/>
    <p:sldId id="299" r:id="rId21"/>
    <p:sldId id="292" r:id="rId22"/>
    <p:sldId id="291" r:id="rId23"/>
    <p:sldId id="294" r:id="rId24"/>
    <p:sldId id="293" r:id="rId25"/>
    <p:sldId id="30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20"/>
            <p14:sldId id="301"/>
            <p14:sldId id="303"/>
            <p14:sldId id="315"/>
            <p14:sldId id="304"/>
            <p14:sldId id="305"/>
            <p14:sldId id="306"/>
            <p14:sldId id="307"/>
            <p14:sldId id="308"/>
            <p14:sldId id="309"/>
            <p14:sldId id="310"/>
            <p14:sldId id="311"/>
            <p14:sldId id="312"/>
            <p14:sldId id="313"/>
            <p14:sldId id="316"/>
            <p14:sldId id="317"/>
            <p14:sldId id="318"/>
            <p14:sldId id="319"/>
            <p14:sldId id="299"/>
            <p14:sldId id="292"/>
            <p14:sldId id="291"/>
            <p14:sldId id="294"/>
          </p14:sldIdLst>
        </p14:section>
        <p14:section name="Untitled Section"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4" d="100"/>
          <a:sy n="74" d="100"/>
        </p:scale>
        <p:origin x="13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11/24/2014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24/11/2014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546931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44833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886171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39563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531099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51463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382298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603780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842287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86704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1699195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45817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146798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2141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3819557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471519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889034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05848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 </a:t>
            </a:r>
            <a:r>
              <a:rPr lang="el-GR" sz="1000" dirty="0" smtClean="0"/>
              <a:t>Διασάφηση βασικών παιδαγωγικών εννοιών</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 </a:t>
            </a:r>
            <a:r>
              <a:rPr lang="el-GR" sz="1000" dirty="0" smtClean="0"/>
              <a:t>Διασάφηση βασικών παιδαγωγικών εννοιών</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 </a:t>
            </a:r>
            <a:r>
              <a:rPr lang="el-GR" sz="1000" dirty="0" smtClean="0"/>
              <a:t>Διασάφηση βασικών παιδαγωγικών εννοιών</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 </a:t>
            </a:r>
            <a:r>
              <a:rPr lang="el-GR" sz="1000" dirty="0" smtClean="0"/>
              <a:t>Διασάφηση βασικών παιδαγωγικών εννοιών</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 </a:t>
            </a:r>
            <a:r>
              <a:rPr lang="el-GR" sz="1000" dirty="0" smtClean="0"/>
              <a:t>Διασάφηση βασικών παιδαγωγικών εννοιών</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 </a:t>
            </a:r>
            <a:r>
              <a:rPr lang="el-GR" sz="1000" dirty="0" smtClean="0"/>
              <a:t>Διασάφηση βασικών παιδαγωγικών εννοιών</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 </a:t>
            </a:r>
            <a:r>
              <a:rPr lang="el-GR" sz="1000" dirty="0" smtClean="0"/>
              <a:t>Διασάφηση βασικών παιδαγωγικών εννοιών</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600" dirty="0">
                <a:solidFill>
                  <a:srgbClr val="5075BC"/>
                </a:solidFill>
                <a:latin typeface="+mj-lt"/>
                <a:ea typeface="+mj-ea"/>
                <a:cs typeface="+mj-cs"/>
              </a:rPr>
              <a:t>Ενότητα </a:t>
            </a:r>
            <a:r>
              <a:rPr lang="en-US" sz="2600" dirty="0" smtClean="0">
                <a:solidFill>
                  <a:srgbClr val="5075BC"/>
                </a:solidFill>
                <a:latin typeface="+mj-lt"/>
                <a:ea typeface="+mj-ea"/>
                <a:cs typeface="+mj-cs"/>
              </a:rPr>
              <a:t>1</a:t>
            </a:r>
            <a:endParaRPr lang="el-GR" sz="2600" dirty="0">
              <a:solidFill>
                <a:srgbClr val="5075BC"/>
              </a:solidFill>
              <a:latin typeface="+mj-lt"/>
              <a:ea typeface="+mj-ea"/>
              <a:cs typeface="+mj-cs"/>
            </a:endParaRPr>
          </a:p>
          <a:p>
            <a:r>
              <a:rPr lang="el-GR" sz="2600" dirty="0" smtClean="0"/>
              <a:t>Διασάφηση </a:t>
            </a:r>
            <a:r>
              <a:rPr lang="el-GR" sz="2600" dirty="0"/>
              <a:t>βασικών παιδαγωγικών </a:t>
            </a:r>
            <a:r>
              <a:rPr lang="el-GR" sz="2600" dirty="0" smtClean="0"/>
              <a:t>εννοιών</a:t>
            </a:r>
            <a:endParaRPr lang="en-US" sz="2600" dirty="0" smtClean="0"/>
          </a:p>
          <a:p>
            <a:endParaRPr lang="el-GR" sz="2600" dirty="0" smtClean="0"/>
          </a:p>
          <a:p>
            <a:r>
              <a:rPr lang="el-GR" sz="2600" dirty="0" err="1" smtClean="0"/>
              <a:t>Ζαχαρούλα</a:t>
            </a:r>
            <a:r>
              <a:rPr lang="el-GR" sz="2600" dirty="0" smtClean="0"/>
              <a:t> Σμυρναίου</a:t>
            </a:r>
          </a:p>
          <a:p>
            <a:r>
              <a:rPr lang="el-GR" sz="2600" dirty="0" smtClean="0"/>
              <a:t>Σχολή: Φιλοσοφική </a:t>
            </a:r>
          </a:p>
          <a:p>
            <a:r>
              <a:rPr lang="el-GR" sz="2600" dirty="0" smtClean="0"/>
              <a:t>Τμήμα: Φιλοσοφίας Παιδαγωγικής Ψυχολογίας</a:t>
            </a:r>
            <a:endParaRPr lang="en-US" sz="2600" dirty="0" smtClean="0"/>
          </a:p>
          <a:p>
            <a:endParaRPr lang="el-GR" sz="26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Τρεις μορφές χειρισμού διαπαιδαγώγησης</a:t>
            </a:r>
            <a:endParaRPr lang="el-GR" dirty="0"/>
          </a:p>
        </p:txBody>
      </p:sp>
      <p:sp>
        <p:nvSpPr>
          <p:cNvPr id="3" name="Θέση περιεχομένου 2"/>
          <p:cNvSpPr>
            <a:spLocks noGrp="1"/>
          </p:cNvSpPr>
          <p:nvPr>
            <p:ph idx="1"/>
          </p:nvPr>
        </p:nvSpPr>
        <p:spPr>
          <a:xfrm>
            <a:off x="464156" y="1711349"/>
            <a:ext cx="8229600" cy="4525963"/>
          </a:xfrm>
        </p:spPr>
        <p:txBody>
          <a:bodyPr>
            <a:normAutofit fontScale="77500" lnSpcReduction="20000"/>
          </a:bodyPr>
          <a:lstStyle/>
          <a:p>
            <a:pPr marL="514350" indent="-514350">
              <a:lnSpc>
                <a:spcPct val="90000"/>
              </a:lnSpc>
              <a:buFont typeface="+mj-lt"/>
              <a:buAutoNum type="arabicPeriod"/>
            </a:pPr>
            <a:r>
              <a:rPr lang="el-GR" altLang="en-US" sz="2800" dirty="0"/>
              <a:t>Ο αυταρχικός τρόπος χειρισμού διαπαιδαγώγησης μπορεί να χαρακτηριστεί εκτός άλλων και ως εξής: ο δάσκαλος τα ορίζει όλα με ακρίβεια, χαράσσει έναν μόνο δρόμο για την επίτευξη του σκοπού του, παίρνει όλες τις αποφάσεις, παρεμβαίνει με προσταγές, επιπλήξεις.  Αποτελέσματα:  επιτυγχάνει «παραγωγικότητα» μόνο με την παρουσία του όχι με ελεύθερη βούληση και δημιουργική εργασία των μαθητών.</a:t>
            </a:r>
          </a:p>
          <a:p>
            <a:pPr marL="514350" indent="-514350">
              <a:lnSpc>
                <a:spcPct val="90000"/>
              </a:lnSpc>
              <a:buFont typeface="+mj-lt"/>
              <a:buAutoNum type="arabicPeriod"/>
            </a:pPr>
            <a:r>
              <a:rPr lang="el-GR" altLang="en-US" sz="2800" dirty="0" smtClean="0"/>
              <a:t>Δημοκρατικό </a:t>
            </a:r>
            <a:r>
              <a:rPr lang="el-GR" altLang="en-US" sz="2800" dirty="0"/>
              <a:t>στυλ αγωγής: οι αποφάσεις λαμβάνονται από κοινού, ο εκπαιδευτικός συμπεριφέρεται ως ισότιμο μέλος της ομάδας, δίνει ερεθίσματα και προτροπές. Αποτελέσματα: αυξημένη πρωτοβουλία, δημιουργικότητα, κοινωνικότητα, σχέσεις εγκάρδιες και φιλικές </a:t>
            </a:r>
          </a:p>
          <a:p>
            <a:pPr marL="514350" indent="-514350">
              <a:lnSpc>
                <a:spcPct val="90000"/>
              </a:lnSpc>
              <a:buFont typeface="+mj-lt"/>
              <a:buAutoNum type="arabicPeriod"/>
            </a:pPr>
            <a:r>
              <a:rPr lang="el-GR" altLang="en-US" sz="2800" dirty="0" err="1" smtClean="0"/>
              <a:t>Laissez</a:t>
            </a:r>
            <a:r>
              <a:rPr lang="el-GR" altLang="en-US" sz="2800" dirty="0" smtClean="0"/>
              <a:t> </a:t>
            </a:r>
            <a:r>
              <a:rPr lang="el-GR" altLang="en-US" sz="2800" dirty="0"/>
              <a:t>– </a:t>
            </a:r>
            <a:r>
              <a:rPr lang="el-GR" altLang="en-US" sz="2800" dirty="0" err="1"/>
              <a:t>faire</a:t>
            </a:r>
            <a:r>
              <a:rPr lang="el-GR" altLang="en-US" sz="2800" dirty="0"/>
              <a:t> στυλ αγωγής (ελευθεριάζον-παθητικά αδιάφορο): ο εκπαιδευτικός παρουσιάζει απλά το υλικό, χαρακτηρίζεται για την παθητικότητά του,  δεν επηρεάζει καθόλου τις διαδικασίες μάθησης και εργασίας. Αποτελέσματα: απάθεια και αδιαφορία για την εργασία, επιθετικότητα στην ομάδα και τον εκπαιδευτικό.</a:t>
            </a:r>
          </a:p>
          <a:p>
            <a:pPr marL="514350" indent="-514350" algn="ctr">
              <a:lnSpc>
                <a:spcPct val="90000"/>
              </a:lnSpc>
              <a:buFont typeface="+mj-lt"/>
              <a:buAutoNum type="arabicPeriod"/>
            </a:pPr>
            <a:endParaRPr lang="el-GR" altLang="en-US" sz="2800" b="1" dirty="0" smtClean="0"/>
          </a:p>
        </p:txBody>
      </p:sp>
    </p:spTree>
    <p:extLst>
      <p:ext uri="{BB962C8B-B14F-4D97-AF65-F5344CB8AC3E}">
        <p14:creationId xmlns:p14="http://schemas.microsoft.com/office/powerpoint/2010/main" val="2364189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επίδραση των Ουμανιστών </a:t>
            </a:r>
            <a:r>
              <a:rPr lang="el-GR" dirty="0" err="1" smtClean="0"/>
              <a:t>ψυχοπαιδαγωγών</a:t>
            </a:r>
            <a:endParaRPr lang="el-GR" dirty="0"/>
          </a:p>
        </p:txBody>
      </p:sp>
      <p:sp>
        <p:nvSpPr>
          <p:cNvPr id="3" name="Θέση περιεχομένου 2"/>
          <p:cNvSpPr>
            <a:spLocks noGrp="1"/>
          </p:cNvSpPr>
          <p:nvPr>
            <p:ph idx="1"/>
          </p:nvPr>
        </p:nvSpPr>
        <p:spPr/>
        <p:txBody>
          <a:bodyPr>
            <a:normAutofit fontScale="92500"/>
          </a:bodyPr>
          <a:lstStyle/>
          <a:p>
            <a:r>
              <a:rPr lang="el-GR" altLang="en-US" sz="2800" dirty="0"/>
              <a:t>Έμφαση στο πώς νιώθει το άτομο γι’ αυτό που μαθαίνει.</a:t>
            </a:r>
          </a:p>
          <a:p>
            <a:r>
              <a:rPr lang="el-GR" altLang="en-US" sz="2800" dirty="0"/>
              <a:t>Το άτομο παρουσιάζει φυσική τάση για </a:t>
            </a:r>
            <a:r>
              <a:rPr lang="el-GR" altLang="en-US" sz="2800" dirty="0" err="1"/>
              <a:t>αυτοεκπλήρωση</a:t>
            </a:r>
            <a:r>
              <a:rPr lang="el-GR" altLang="en-US" sz="2800" dirty="0"/>
              <a:t> και αυτοπραγμάτωση.</a:t>
            </a:r>
          </a:p>
          <a:p>
            <a:r>
              <a:rPr lang="el-GR" altLang="en-US" sz="2800" dirty="0"/>
              <a:t>Κάθε μάθηση  αποτελείται από δύο μέρη: α) την απόκτηση πληροφοριών και β) την προσωπική ερμηνεία  που τους αποδίδει ο καθένας. </a:t>
            </a:r>
            <a:endParaRPr lang="en-US" altLang="en-US" sz="2800" dirty="0"/>
          </a:p>
          <a:p>
            <a:r>
              <a:rPr lang="el-GR" altLang="en-US" sz="2800" dirty="0"/>
              <a:t>Παιδαγωγικές εφαρμογές.</a:t>
            </a:r>
          </a:p>
          <a:p>
            <a:pPr marL="914400" lvl="1" indent="-514350">
              <a:buFont typeface="+mj-lt"/>
              <a:buAutoNum type="alphaUcPeriod"/>
            </a:pPr>
            <a:r>
              <a:rPr lang="el-GR" altLang="en-US" sz="2600" dirty="0" smtClean="0"/>
              <a:t>Προγράμματα </a:t>
            </a:r>
            <a:r>
              <a:rPr lang="el-GR" altLang="en-US" sz="2600" dirty="0"/>
              <a:t>συναισθηματικής αγωγής.</a:t>
            </a:r>
          </a:p>
          <a:p>
            <a:pPr marL="914400" lvl="1" indent="-514350">
              <a:buFont typeface="+mj-lt"/>
              <a:buAutoNum type="alphaUcPeriod"/>
            </a:pPr>
            <a:r>
              <a:rPr lang="el-GR" altLang="en-US" sz="2600" dirty="0" smtClean="0"/>
              <a:t>Σχολεία </a:t>
            </a:r>
            <a:r>
              <a:rPr lang="el-GR" altLang="en-US" sz="2600" dirty="0"/>
              <a:t>ανοικτής εκπαίδευσης –ελεύθερα σχολεία.</a:t>
            </a: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1196073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Κριτική </a:t>
            </a:r>
            <a:r>
              <a:rPr lang="el-GR" dirty="0" err="1" smtClean="0"/>
              <a:t>χειραφετική</a:t>
            </a:r>
            <a:r>
              <a:rPr lang="el-GR" dirty="0" smtClean="0"/>
              <a:t> παιδαγωγική </a:t>
            </a:r>
            <a:endParaRPr lang="el-GR" dirty="0"/>
          </a:p>
        </p:txBody>
      </p:sp>
      <p:sp>
        <p:nvSpPr>
          <p:cNvPr id="3" name="Θέση περιεχομένου 2"/>
          <p:cNvSpPr>
            <a:spLocks noGrp="1"/>
          </p:cNvSpPr>
          <p:nvPr>
            <p:ph idx="1"/>
          </p:nvPr>
        </p:nvSpPr>
        <p:spPr/>
        <p:txBody>
          <a:bodyPr>
            <a:normAutofit fontScale="92500" lnSpcReduction="20000"/>
          </a:bodyPr>
          <a:lstStyle/>
          <a:p>
            <a:pPr>
              <a:lnSpc>
                <a:spcPct val="80000"/>
              </a:lnSpc>
            </a:pPr>
            <a:r>
              <a:rPr lang="el-GR" altLang="en-US" sz="2800" dirty="0"/>
              <a:t>Αναπτύχθηκε στη Γερμανία, κυρίως, από τους εκπροσώπους της Σχολής της </a:t>
            </a:r>
            <a:r>
              <a:rPr lang="el-GR" altLang="en-US" sz="2800" dirty="0" err="1"/>
              <a:t>Φραγκφούρτης</a:t>
            </a:r>
            <a:r>
              <a:rPr lang="el-GR" altLang="en-US" sz="2800" dirty="0"/>
              <a:t> (</a:t>
            </a:r>
            <a:r>
              <a:rPr lang="el-GR" altLang="en-US" sz="2800" dirty="0" err="1"/>
              <a:t>Horkheimer</a:t>
            </a:r>
            <a:r>
              <a:rPr lang="el-GR" altLang="en-US" sz="2800" dirty="0"/>
              <a:t>, J. </a:t>
            </a:r>
            <a:r>
              <a:rPr lang="el-GR" altLang="en-US" sz="2800" dirty="0" err="1"/>
              <a:t>Habermas</a:t>
            </a:r>
            <a:r>
              <a:rPr lang="el-GR" altLang="en-US" sz="2800" dirty="0"/>
              <a:t>, Η. </a:t>
            </a:r>
            <a:r>
              <a:rPr lang="el-GR" altLang="en-US" sz="2800" dirty="0" err="1"/>
              <a:t>Marcuse</a:t>
            </a:r>
            <a:r>
              <a:rPr lang="el-GR" altLang="en-US" sz="2800" dirty="0"/>
              <a:t>, </a:t>
            </a:r>
            <a:r>
              <a:rPr lang="el-GR" altLang="en-US" sz="2800" dirty="0" err="1"/>
              <a:t>Th</a:t>
            </a:r>
            <a:r>
              <a:rPr lang="el-GR" altLang="en-US" sz="2800" dirty="0"/>
              <a:t>. </a:t>
            </a:r>
            <a:r>
              <a:rPr lang="el-GR" altLang="en-US" sz="2800" dirty="0" err="1"/>
              <a:t>Adomo</a:t>
            </a:r>
            <a:r>
              <a:rPr lang="el-GR" altLang="en-US" sz="2800" dirty="0"/>
              <a:t>). </a:t>
            </a:r>
          </a:p>
          <a:p>
            <a:pPr>
              <a:lnSpc>
                <a:spcPct val="80000"/>
              </a:lnSpc>
            </a:pPr>
            <a:r>
              <a:rPr lang="el-GR" altLang="en-US" sz="2800" dirty="0"/>
              <a:t>Επιδίωξη της αγωγής πρέπει να είναι η χειραφέτηση του ατόμου και η απελευθέρωσή του από κάθε είδους καταπίεση.</a:t>
            </a:r>
          </a:p>
          <a:p>
            <a:pPr>
              <a:lnSpc>
                <a:spcPct val="80000"/>
              </a:lnSpc>
            </a:pPr>
            <a:r>
              <a:rPr lang="el-GR" altLang="en-US" sz="2800" dirty="0" smtClean="0"/>
              <a:t>Εκείνο </a:t>
            </a:r>
            <a:r>
              <a:rPr lang="el-GR" altLang="en-US" sz="2800" dirty="0"/>
              <a:t>που πρέπει να κατευθύνει κάθε ενέργεια αγωγής είναι η αρχή της φυσικής ελευθερίας του ατόμου. </a:t>
            </a:r>
          </a:p>
          <a:p>
            <a:pPr>
              <a:lnSpc>
                <a:spcPct val="80000"/>
              </a:lnSpc>
            </a:pPr>
            <a:r>
              <a:rPr lang="el-GR" altLang="en-US" sz="2800" dirty="0"/>
              <a:t>Το σχολείο και οι λοιποί εκπαιδευτικοί θεσμοί πρέπει να απαλλαγούν από κάθε είδους κοινωνικές δεσμεύσεις και από κάθε λογής κοινωνική καταπίεση. </a:t>
            </a:r>
          </a:p>
          <a:p>
            <a:pPr>
              <a:lnSpc>
                <a:spcPct val="80000"/>
              </a:lnSpc>
            </a:pPr>
            <a:r>
              <a:rPr lang="el-GR" altLang="en-US" sz="2800" dirty="0"/>
              <a:t>Η αυταρχική αγωγή του παρελθόντος δεν έχει θέση μέσα σ' ένα τέτοιο παιδαγωγικό σύστημα. </a:t>
            </a:r>
          </a:p>
          <a:p>
            <a:pPr>
              <a:lnSpc>
                <a:spcPct val="80000"/>
              </a:lnSpc>
            </a:pPr>
            <a:r>
              <a:rPr lang="el-GR" altLang="en-US" sz="2800" dirty="0"/>
              <a:t>Η αυθεντία του παιδαγωγού τίθεται υπό αμφισβήτηση και απορρίπτεται.</a:t>
            </a: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2882745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κίνημα της </a:t>
            </a:r>
            <a:r>
              <a:rPr lang="el-GR" dirty="0" err="1" smtClean="0"/>
              <a:t>αποσχολειοποίησης</a:t>
            </a:r>
            <a:endParaRPr lang="el-GR" dirty="0"/>
          </a:p>
        </p:txBody>
      </p:sp>
      <p:sp>
        <p:nvSpPr>
          <p:cNvPr id="3" name="Θέση περιεχομένου 2"/>
          <p:cNvSpPr>
            <a:spLocks noGrp="1"/>
          </p:cNvSpPr>
          <p:nvPr>
            <p:ph idx="1"/>
          </p:nvPr>
        </p:nvSpPr>
        <p:spPr/>
        <p:txBody>
          <a:bodyPr>
            <a:normAutofit lnSpcReduction="10000"/>
          </a:bodyPr>
          <a:lstStyle/>
          <a:p>
            <a:r>
              <a:rPr lang="el-GR" altLang="en-US" sz="2800" dirty="0"/>
              <a:t>Εκπροσωπείται από τον Ε. R</a:t>
            </a:r>
            <a:r>
              <a:rPr lang="en-US" altLang="en-US" sz="2800" dirty="0" err="1"/>
              <a:t>ei</a:t>
            </a:r>
            <a:r>
              <a:rPr lang="el-GR" altLang="en-US" sz="2800" dirty="0" err="1"/>
              <a:t>mer</a:t>
            </a:r>
            <a:r>
              <a:rPr lang="el-GR" altLang="en-US" sz="2800" dirty="0"/>
              <a:t> και, κυρίως, από τον Ι. Ι</a:t>
            </a:r>
            <a:r>
              <a:rPr lang="en-US" altLang="en-US" sz="2800" dirty="0" err="1"/>
              <a:t>ll</a:t>
            </a:r>
            <a:r>
              <a:rPr lang="el-GR" altLang="en-US" sz="2800" dirty="0" err="1"/>
              <a:t>ich</a:t>
            </a:r>
            <a:r>
              <a:rPr lang="el-GR" altLang="en-US" sz="2800" dirty="0"/>
              <a:t> (1926-2002), το συγγραφέα του βιβλίου: «</a:t>
            </a:r>
            <a:r>
              <a:rPr lang="el-GR" altLang="en-US" sz="2800" i="1" dirty="0"/>
              <a:t>Κοινωνία χωρίς σχολεία</a:t>
            </a:r>
            <a:r>
              <a:rPr lang="el-GR" altLang="en-US" sz="2800" dirty="0"/>
              <a:t>». </a:t>
            </a:r>
          </a:p>
          <a:p>
            <a:r>
              <a:rPr lang="el-GR" altLang="en-US" sz="2800" dirty="0"/>
              <a:t>Βασική πεποίθηση του </a:t>
            </a:r>
            <a:r>
              <a:rPr lang="el-GR" altLang="en-US" sz="2800" dirty="0" err="1"/>
              <a:t>lllich</a:t>
            </a:r>
            <a:r>
              <a:rPr lang="el-GR" altLang="en-US" sz="2800" dirty="0"/>
              <a:t> είναι ότι </a:t>
            </a:r>
            <a:r>
              <a:rPr lang="el-GR" altLang="en-US" sz="2800" i="1" dirty="0"/>
              <a:t>«για τους περισσότερους ανθρώπους </a:t>
            </a:r>
            <a:r>
              <a:rPr lang="el-GR" altLang="en-US" sz="2800" dirty="0"/>
              <a:t>το </a:t>
            </a:r>
            <a:r>
              <a:rPr lang="el-GR" altLang="en-US" sz="2800" i="1" dirty="0"/>
              <a:t>δικαίωμα </a:t>
            </a:r>
            <a:r>
              <a:rPr lang="el-GR" altLang="en-US" sz="2800" dirty="0"/>
              <a:t>στη </a:t>
            </a:r>
            <a:r>
              <a:rPr lang="el-GR" altLang="en-US" sz="2800" i="1" dirty="0"/>
              <a:t>μάθηση εμποδίζεται </a:t>
            </a:r>
            <a:r>
              <a:rPr lang="el-GR" altLang="en-US" sz="2800" dirty="0"/>
              <a:t>από </a:t>
            </a:r>
            <a:r>
              <a:rPr lang="el-GR" altLang="en-US" sz="2800" i="1" dirty="0"/>
              <a:t>την υποχρέωση της φοίτησης </a:t>
            </a:r>
            <a:r>
              <a:rPr lang="el-GR" altLang="en-US" sz="2800" dirty="0"/>
              <a:t>στο </a:t>
            </a:r>
            <a:r>
              <a:rPr lang="el-GR" altLang="en-US" sz="2800" i="1" dirty="0"/>
              <a:t>σχολείο»! </a:t>
            </a:r>
          </a:p>
          <a:p>
            <a:r>
              <a:rPr lang="el-GR" altLang="en-US" sz="2800" dirty="0"/>
              <a:t>Πιστεύει ότι δεν πρόκειται ποτέ να επιτύχουμε την καθολική εκπαίδευση των πολιτών μιας χώρας, στέλνοντας υποχρεωτικά τα παιδιά στο σχολείο. </a:t>
            </a: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2887955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784976" cy="1143000"/>
          </a:xfrm>
        </p:spPr>
        <p:txBody>
          <a:bodyPr vert="horz" lIns="91440" tIns="45720" rIns="91440" bIns="45720" rtlCol="0" anchor="ctr">
            <a:noAutofit/>
          </a:bodyPr>
          <a:lstStyle/>
          <a:p>
            <a:r>
              <a:rPr lang="el-GR" altLang="en-US" sz="3600" dirty="0"/>
              <a:t>Για ποιους λόγους αρνείται ο </a:t>
            </a:r>
            <a:r>
              <a:rPr lang="el-GR" altLang="en-US" sz="3600" dirty="0" err="1"/>
              <a:t>Illich</a:t>
            </a:r>
            <a:r>
              <a:rPr lang="el-GR" altLang="en-US" sz="3600" dirty="0"/>
              <a:t> το σχολείο ή σε ποια σημεία αποτυγχάνει το σχολείο;</a:t>
            </a:r>
            <a:endParaRPr lang="el-GR" sz="3600" dirty="0"/>
          </a:p>
        </p:txBody>
      </p:sp>
      <p:sp>
        <p:nvSpPr>
          <p:cNvPr id="3" name="Θέση περιεχομένου 2"/>
          <p:cNvSpPr>
            <a:spLocks noGrp="1"/>
          </p:cNvSpPr>
          <p:nvPr>
            <p:ph idx="1"/>
          </p:nvPr>
        </p:nvSpPr>
        <p:spPr>
          <a:xfrm>
            <a:off x="464156" y="1711349"/>
            <a:ext cx="8229600" cy="4525963"/>
          </a:xfrm>
        </p:spPr>
        <p:txBody>
          <a:bodyPr>
            <a:normAutofit fontScale="92500" lnSpcReduction="10000"/>
          </a:bodyPr>
          <a:lstStyle/>
          <a:p>
            <a:r>
              <a:rPr lang="el-GR" altLang="en-US" sz="2800" dirty="0"/>
              <a:t>Η διαφωνία του </a:t>
            </a:r>
            <a:r>
              <a:rPr lang="el-GR" altLang="en-US" sz="2800" dirty="0" err="1"/>
              <a:t>Illich</a:t>
            </a:r>
            <a:r>
              <a:rPr lang="el-GR" altLang="en-US" sz="2800" dirty="0"/>
              <a:t> με το σχολικό σύστημα εκπαίδευσης ξεκινάει από την αμφισβήτησή του προς τους </a:t>
            </a:r>
            <a:r>
              <a:rPr lang="el-GR" altLang="en-US" sz="2800" dirty="0" err="1"/>
              <a:t>ιδρυματοποιημένους</a:t>
            </a:r>
            <a:r>
              <a:rPr lang="el-GR" altLang="en-US" sz="2800" dirty="0"/>
              <a:t> θεσμούς που στις σύγχρονες κοινωνίες έχουν οδηγήσει σε μία μορφή εξάρτησης από αυτά: η σύνδεση της υγείας με το νοσοκομείο, της πίστης με την εκκλησία, της επικοινωνίας με τα ΜΜΕ, είναι μερικά μόνο παραδείγματα.</a:t>
            </a:r>
          </a:p>
          <a:p>
            <a:r>
              <a:rPr lang="el-GR" altLang="en-US" sz="2800" dirty="0"/>
              <a:t>Έτσι έχουμε φτάσει να ταυτίζουμε τη μόρφωση με το σχολείο. Όμως κατά τον </a:t>
            </a:r>
            <a:r>
              <a:rPr lang="el-GR" altLang="en-US" sz="2800" dirty="0" err="1"/>
              <a:t>Illich</a:t>
            </a:r>
            <a:r>
              <a:rPr lang="el-GR" altLang="en-US" sz="2800" dirty="0"/>
              <a:t> η δημόσια παιδεία θα επωφελούνταν από την </a:t>
            </a:r>
            <a:r>
              <a:rPr lang="el-GR" altLang="en-US" sz="2800" dirty="0" err="1"/>
              <a:t>αποσχολειοποίηση</a:t>
            </a:r>
            <a:r>
              <a:rPr lang="el-GR" altLang="en-US" sz="2800" dirty="0"/>
              <a:t> της κοινωνίας.</a:t>
            </a:r>
            <a:endParaRPr lang="el-GR" altLang="en-US" sz="2800" b="1" dirty="0" smtClean="0"/>
          </a:p>
        </p:txBody>
      </p:sp>
    </p:spTree>
    <p:extLst>
      <p:ext uri="{BB962C8B-B14F-4D97-AF65-F5344CB8AC3E}">
        <p14:creationId xmlns:p14="http://schemas.microsoft.com/office/powerpoint/2010/main" val="4104337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Παρατηρήσεις του </a:t>
            </a:r>
            <a:r>
              <a:rPr lang="en-US" dirty="0" err="1" smtClean="0"/>
              <a:t>Illich</a:t>
            </a:r>
            <a:endParaRPr lang="el-GR" dirty="0"/>
          </a:p>
        </p:txBody>
      </p:sp>
      <p:sp>
        <p:nvSpPr>
          <p:cNvPr id="3" name="Θέση περιεχομένου 2"/>
          <p:cNvSpPr>
            <a:spLocks noGrp="1"/>
          </p:cNvSpPr>
          <p:nvPr>
            <p:ph idx="1"/>
          </p:nvPr>
        </p:nvSpPr>
        <p:spPr/>
        <p:txBody>
          <a:bodyPr>
            <a:normAutofit fontScale="85000" lnSpcReduction="20000"/>
          </a:bodyPr>
          <a:lstStyle/>
          <a:p>
            <a:pPr>
              <a:lnSpc>
                <a:spcPct val="90000"/>
              </a:lnSpc>
              <a:buNone/>
            </a:pPr>
            <a:r>
              <a:rPr lang="el-GR" altLang="en-US" sz="2800" dirty="0" smtClean="0"/>
              <a:t>	Πέρα </a:t>
            </a:r>
            <a:r>
              <a:rPr lang="el-GR" altLang="en-US" sz="2800" dirty="0"/>
              <a:t>από την δύναμή του να ορίζει ζωές και να δημιουργεί εξαρτημένη ύπαρξη το σχολικό σύστημα, όπως παρατηρεί ο </a:t>
            </a:r>
            <a:r>
              <a:rPr lang="el-GR" altLang="en-US" sz="2800" dirty="0" err="1"/>
              <a:t>Illich</a:t>
            </a:r>
            <a:r>
              <a:rPr lang="el-GR" altLang="en-US" sz="2800" dirty="0"/>
              <a:t>, έχει αντί –μορφωτική επίδραση στην κοινωνία. Καθώς αναγνωρίζεται σαν το ίδρυμα που ειδικεύεται στην εκπαίδευση, αποθαρρύνει από το να πάρει κανείς στα χέρια του τη δική του μόρφωση.</a:t>
            </a:r>
            <a:br>
              <a:rPr lang="el-GR" altLang="en-US" sz="2800" dirty="0"/>
            </a:br>
            <a:r>
              <a:rPr lang="el-GR" altLang="en-US" sz="2800" dirty="0"/>
              <a:t/>
            </a:r>
            <a:br>
              <a:rPr lang="el-GR" altLang="en-US" sz="2800" dirty="0"/>
            </a:br>
            <a:r>
              <a:rPr lang="el-GR" altLang="en-US" sz="2800" dirty="0"/>
              <a:t>Το σχολείο μαθαίνει στους μαθητές του πώς να συγχέουν τη διαδικασία με την ουσία , όπως παρατηρεί ο </a:t>
            </a:r>
            <a:r>
              <a:rPr lang="el-GR" altLang="en-US" sz="2800" dirty="0" err="1"/>
              <a:t>Illich</a:t>
            </a:r>
            <a:r>
              <a:rPr lang="el-GR" altLang="en-US" sz="2800" dirty="0"/>
              <a:t>. Η λογική του σχολείου, όσο πιο πολύ αγωγή τόσο καλύτερα αποτελέσματα κάνει τον μαθητή να νομίζει ότι η κλιμάκωση θα οδηγήσει στην επιτυχία. Έτσι συγχέεται η ικανότητα με τα διπλώματα, η ευφράδεια με την ικανότητα να πεις κάτι, η μόρφωση με τους βαθμούς και τελικά η μάθηση με τη διδασκαλία. </a:t>
            </a:r>
            <a:r>
              <a:rPr lang="el-GR" altLang="en-US" sz="2800" dirty="0">
                <a:solidFill>
                  <a:srgbClr val="A04DA3"/>
                </a:solidFill>
              </a:rPr>
              <a:t/>
            </a:r>
            <a:br>
              <a:rPr lang="el-GR" altLang="en-US" sz="2800" dirty="0">
                <a:solidFill>
                  <a:srgbClr val="A04DA3"/>
                </a:solidFill>
              </a:rPr>
            </a:br>
            <a:endParaRPr lang="el-GR" altLang="en-US" sz="2800" dirty="0">
              <a:solidFill>
                <a:srgbClr val="A04DA3"/>
              </a:solidFill>
            </a:endParaRP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2924213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p:txBody>
          <a:bodyPr>
            <a:normAutofit/>
          </a:bodyPr>
          <a:lstStyle/>
          <a:p>
            <a:pPr>
              <a:lnSpc>
                <a:spcPct val="90000"/>
              </a:lnSpc>
              <a:buFontTx/>
              <a:buNone/>
            </a:pPr>
            <a:r>
              <a:rPr lang="el-GR" altLang="en-US" sz="2000" dirty="0" smtClean="0"/>
              <a:t>	Μιχάλης </a:t>
            </a:r>
            <a:r>
              <a:rPr lang="el-GR" altLang="en-US" sz="2000" dirty="0" err="1" smtClean="0"/>
              <a:t>Κασσωτάκης</a:t>
            </a:r>
            <a:r>
              <a:rPr lang="el-GR" altLang="en-US" sz="2000" dirty="0" smtClean="0"/>
              <a:t> (2006), Παιδαγωγικά </a:t>
            </a:r>
            <a:r>
              <a:rPr lang="el-GR" altLang="en-US" sz="2000" dirty="0"/>
              <a:t>και εκπαιδευτικά ρεύματα από </a:t>
            </a:r>
            <a:r>
              <a:rPr lang="el-GR" altLang="en-US" sz="2000" dirty="0" smtClean="0"/>
              <a:t>το 18ο </a:t>
            </a:r>
            <a:r>
              <a:rPr lang="el-GR" altLang="en-US" sz="2000" dirty="0"/>
              <a:t>αιώνα μέχρι </a:t>
            </a:r>
            <a:r>
              <a:rPr lang="el-GR" altLang="en-US" sz="2000" dirty="0" smtClean="0"/>
              <a:t>σήμερα. </a:t>
            </a:r>
            <a:r>
              <a:rPr lang="en-US" altLang="en-US" sz="2000" dirty="0"/>
              <a:t>ISBN: </a:t>
            </a:r>
            <a:r>
              <a:rPr lang="en-US" altLang="en-US" sz="2000" dirty="0" smtClean="0"/>
              <a:t>9780008409494</a:t>
            </a:r>
            <a:r>
              <a:rPr lang="el-GR" altLang="en-US" sz="2000" dirty="0" smtClean="0"/>
              <a:t> </a:t>
            </a:r>
            <a:endParaRPr lang="el-GR" altLang="en-US" sz="2000" dirty="0"/>
          </a:p>
          <a:p>
            <a:pPr>
              <a:lnSpc>
                <a:spcPct val="90000"/>
              </a:lnSpc>
              <a:buFontTx/>
              <a:buNone/>
            </a:pPr>
            <a:endParaRPr lang="el-GR" altLang="en-US" sz="2400" b="1" dirty="0">
              <a:solidFill>
                <a:srgbClr val="783A7A"/>
              </a:solidFill>
            </a:endParaRPr>
          </a:p>
        </p:txBody>
      </p:sp>
    </p:spTree>
    <p:extLst>
      <p:ext uri="{BB962C8B-B14F-4D97-AF65-F5344CB8AC3E}">
        <p14:creationId xmlns:p14="http://schemas.microsoft.com/office/powerpoint/2010/main" val="217757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3858981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78635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1500634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573016"/>
            <a:ext cx="7772400" cy="1938139"/>
          </a:xfrm>
        </p:spPr>
        <p:txBody>
          <a:bodyPr/>
          <a:lstStyle/>
          <a:p>
            <a:r>
              <a:rPr lang="el-GR" dirty="0" smtClean="0"/>
              <a:t>Παιδαγωγικά Φιλοσοφικά </a:t>
            </a:r>
            <a:br>
              <a:rPr lang="el-GR" dirty="0" smtClean="0"/>
            </a:br>
            <a:r>
              <a:rPr lang="el-GR" dirty="0" smtClean="0"/>
              <a:t>ρεύματα </a:t>
            </a:r>
            <a:endParaRPr lang="el-GR" dirty="0"/>
          </a:p>
        </p:txBody>
      </p:sp>
    </p:spTree>
    <p:extLst>
      <p:ext uri="{BB962C8B-B14F-4D97-AF65-F5344CB8AC3E}">
        <p14:creationId xmlns:p14="http://schemas.microsoft.com/office/powerpoint/2010/main" val="3140140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solidFill>
                  <a:srgbClr val="002060"/>
                </a:solidFill>
              </a:rPr>
              <a:t>Copyright </a:t>
            </a:r>
            <a:r>
              <a:rPr lang="el-GR" sz="2000" dirty="0" err="1" smtClean="0">
                <a:solidFill>
                  <a:srgbClr val="002060"/>
                </a:solidFill>
              </a:rPr>
              <a:t>Εθνικόν</a:t>
            </a:r>
            <a:r>
              <a:rPr lang="el-GR" sz="2000" dirty="0" smtClean="0">
                <a:solidFill>
                  <a:srgbClr val="002060"/>
                </a:solidFill>
              </a:rPr>
              <a:t> και </a:t>
            </a:r>
            <a:r>
              <a:rPr lang="el-GR" sz="2000" dirty="0" err="1" smtClean="0">
                <a:solidFill>
                  <a:srgbClr val="002060"/>
                </a:solidFill>
              </a:rPr>
              <a:t>Καποδιστριακόν</a:t>
            </a:r>
            <a:r>
              <a:rPr lang="el-GR" sz="2000" dirty="0" smtClean="0">
                <a:solidFill>
                  <a:srgbClr val="002060"/>
                </a:solidFill>
              </a:rPr>
              <a:t> </a:t>
            </a:r>
            <a:r>
              <a:rPr lang="el-GR" sz="2000" dirty="0" err="1" smtClean="0">
                <a:solidFill>
                  <a:srgbClr val="002060"/>
                </a:solidFill>
              </a:rPr>
              <a:t>Πανεπιστήμιον</a:t>
            </a:r>
            <a:r>
              <a:rPr lang="el-GR" sz="2000" dirty="0" smtClean="0">
                <a:solidFill>
                  <a:srgbClr val="002060"/>
                </a:solidFill>
              </a:rPr>
              <a:t> Αθηνών</a:t>
            </a:r>
            <a:r>
              <a:rPr lang="en-US" sz="2000" dirty="0" smtClean="0">
                <a:solidFill>
                  <a:srgbClr val="002060"/>
                </a:solidFill>
              </a:rPr>
              <a:t>, </a:t>
            </a:r>
            <a:r>
              <a:rPr lang="el-GR" sz="2000" dirty="0" err="1" smtClean="0">
                <a:solidFill>
                  <a:srgbClr val="002060"/>
                </a:solidFill>
              </a:rPr>
              <a:t>Ζαχαρούλα</a:t>
            </a:r>
            <a:r>
              <a:rPr lang="el-GR" sz="2000" dirty="0" smtClean="0">
                <a:solidFill>
                  <a:srgbClr val="002060"/>
                </a:solidFill>
              </a:rPr>
              <a:t> Σμυρναίου 2014. </a:t>
            </a:r>
            <a:r>
              <a:rPr lang="el-GR" sz="2000" dirty="0" err="1" smtClean="0">
                <a:solidFill>
                  <a:srgbClr val="002060"/>
                </a:solidFill>
              </a:rPr>
              <a:t>Ζαχαρούλα</a:t>
            </a:r>
            <a:r>
              <a:rPr lang="el-GR" sz="2000" dirty="0" smtClean="0">
                <a:solidFill>
                  <a:srgbClr val="002060"/>
                </a:solidFill>
              </a:rPr>
              <a:t> Σμυρναίου. «Παιδαγωγική ή Εκπαίδευση ΙΙ. </a:t>
            </a:r>
            <a:r>
              <a:rPr lang="el-GR" sz="2000" dirty="0" smtClean="0"/>
              <a:t>Διασάφηση βασικών παιδαγωγικών εννοιών». </a:t>
            </a:r>
            <a:r>
              <a:rPr lang="el-GR" sz="2000" dirty="0">
                <a:solidFill>
                  <a:srgbClr val="002060"/>
                </a:solidFill>
              </a:rPr>
              <a:t>Έκδοση: </a:t>
            </a:r>
            <a:r>
              <a:rPr lang="el-GR" sz="2000" dirty="0" smtClean="0">
                <a:solidFill>
                  <a:srgbClr val="002060"/>
                </a:solidFill>
              </a:rPr>
              <a:t>1.0</a:t>
            </a:r>
            <a:r>
              <a:rPr lang="el-GR" sz="2000" dirty="0">
                <a:solidFill>
                  <a:srgbClr val="002060"/>
                </a:solidFill>
              </a:rPr>
              <a:t>. Αθήνα </a:t>
            </a:r>
            <a:r>
              <a:rPr lang="el-GR" sz="2000" dirty="0" smtClean="0">
                <a:solidFill>
                  <a:srgbClr val="002060"/>
                </a:solidFill>
              </a:rPr>
              <a:t>2014. </a:t>
            </a:r>
            <a:r>
              <a:rPr lang="el-GR" sz="2000" dirty="0"/>
              <a:t>Διαθέσιμο από τη δικτυακή </a:t>
            </a:r>
            <a:r>
              <a:rPr lang="el-GR" sz="2000" dirty="0" smtClean="0"/>
              <a:t>διεύθυνση: </a:t>
            </a:r>
            <a:r>
              <a:rPr lang="en-US" sz="2000" u="sng" dirty="0" smtClean="0">
                <a:hlinkClick r:id="rId3"/>
              </a:rPr>
              <a:t>opencourses.uoa.gr</a:t>
            </a:r>
            <a:endParaRPr lang="el-GR" sz="2000" u="sng" dirty="0" smtClean="0"/>
          </a:p>
          <a:p>
            <a:pPr marL="0" indent="0">
              <a:buNone/>
            </a:pPr>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a:t>
            </a:r>
            <a:r>
              <a:rPr lang="en-US" sz="2000" dirty="0" smtClean="0"/>
              <a:t>ο </a:t>
            </a:r>
            <a:r>
              <a:rPr lang="el-GR" sz="2000" dirty="0" smtClean="0"/>
              <a:t>Σ</a:t>
            </a:r>
            <a:r>
              <a:rPr lang="en-US" sz="2000" dirty="0" err="1" smtClean="0"/>
              <a:t>ημείωμ</a:t>
            </a:r>
            <a:r>
              <a:rPr lang="el-GR" sz="2000" dirty="0" smtClean="0"/>
              <a:t>α</a:t>
            </a:r>
            <a:r>
              <a:rPr lang="en-US" sz="2000" dirty="0" smtClean="0"/>
              <a:t> </a:t>
            </a:r>
            <a:r>
              <a:rPr lang="en-US" sz="2000" dirty="0"/>
              <a:t>Αναφοράς</a:t>
            </a:r>
            <a:endParaRPr lang="el-GR" sz="2000" dirty="0"/>
          </a:p>
          <a:p>
            <a:pPr lvl="1">
              <a:buFont typeface="Wingdings" panose="05000000000000000000" pitchFamily="2" charset="2"/>
              <a:buChar char="§"/>
            </a:pPr>
            <a:r>
              <a:rPr lang="el-GR" sz="2000" dirty="0" smtClean="0"/>
              <a:t>τ</a:t>
            </a:r>
            <a:r>
              <a:rPr lang="en-US" sz="2000" dirty="0" smtClean="0"/>
              <a:t>ο </a:t>
            </a:r>
            <a:r>
              <a:rPr lang="el-GR" sz="2000" dirty="0" smtClean="0"/>
              <a:t>Σ</a:t>
            </a:r>
            <a:r>
              <a:rPr lang="en-US" sz="2000" dirty="0" err="1" smtClean="0"/>
              <a:t>ημείωμ</a:t>
            </a:r>
            <a:r>
              <a:rPr lang="el-GR" sz="2000" dirty="0" smtClean="0"/>
              <a:t>α</a:t>
            </a:r>
            <a:r>
              <a:rPr lang="en-US" sz="2000" dirty="0" smtClean="0"/>
              <a:t> </a:t>
            </a:r>
            <a:r>
              <a:rPr lang="en-US" sz="2000" dirty="0"/>
              <a:t>Αδειοδότησης</a:t>
            </a:r>
            <a:endParaRPr lang="el-GR" sz="2000" dirty="0"/>
          </a:p>
          <a:p>
            <a:pPr lvl="1">
              <a:buFont typeface="Wingdings" panose="05000000000000000000" pitchFamily="2" charset="2"/>
              <a:buChar char="§"/>
            </a:pPr>
            <a:r>
              <a:rPr lang="el-GR" sz="2000" dirty="0" smtClean="0"/>
              <a:t>τ</a:t>
            </a:r>
            <a:r>
              <a:rPr lang="en-US" sz="2000" dirty="0" smtClean="0"/>
              <a:t>η </a:t>
            </a:r>
            <a:r>
              <a:rPr lang="en-US" sz="2000" dirty="0" err="1" smtClean="0"/>
              <a:t>δήλωσ</a:t>
            </a:r>
            <a:r>
              <a:rPr lang="el-GR" sz="2000" dirty="0" smtClean="0"/>
              <a:t>η</a:t>
            </a:r>
            <a:r>
              <a:rPr lang="en-US" sz="2000" dirty="0" smtClean="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κάνει δεν κάνει </a:t>
            </a:r>
            <a:r>
              <a:rPr lang="el-GR" sz="2000" dirty="0"/>
              <a:t>χρήση </a:t>
            </a:r>
            <a:r>
              <a:rPr lang="el-GR" sz="2000" dirty="0" smtClean="0"/>
              <a:t>έργων </a:t>
            </a:r>
            <a:r>
              <a:rPr lang="el-GR" sz="2000" dirty="0" smtClean="0"/>
              <a:t>τρίτων</a:t>
            </a:r>
            <a:r>
              <a:rPr lang="en-US" sz="2000" dirty="0" smtClean="0"/>
              <a:t>.</a:t>
            </a:r>
            <a:endParaRPr lang="el-GR" sz="2000" dirty="0"/>
          </a:p>
          <a:p>
            <a:pPr marL="0" indent="0">
              <a:buNone/>
            </a:pPr>
            <a:r>
              <a:rPr lang="el-GR" sz="2000" b="1" dirty="0" smtClean="0"/>
              <a:t>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 </a:t>
            </a:r>
            <a:r>
              <a:rPr lang="el-GR" sz="2000" dirty="0" smtClean="0"/>
              <a:t>τρίτων</a:t>
            </a:r>
            <a:r>
              <a:rPr lang="en-US" sz="2000" smtClean="0"/>
              <a:t>.</a:t>
            </a:r>
            <a:endParaRPr lang="el-GR" sz="2000" dirty="0"/>
          </a:p>
          <a:p>
            <a:pPr marL="0" indent="0">
              <a:buNone/>
            </a:pPr>
            <a:r>
              <a:rPr lang="el-GR" sz="2000" b="1" dirty="0" smtClean="0"/>
              <a:t>Πίνακες</a:t>
            </a: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παράγοντες που τα ευνόησαν</a:t>
            </a:r>
            <a:endParaRPr lang="el-GR" dirty="0"/>
          </a:p>
        </p:txBody>
      </p:sp>
      <p:sp>
        <p:nvSpPr>
          <p:cNvPr id="3" name="Θέση περιεχομένου 2"/>
          <p:cNvSpPr>
            <a:spLocks noGrp="1"/>
          </p:cNvSpPr>
          <p:nvPr>
            <p:ph idx="1"/>
          </p:nvPr>
        </p:nvSpPr>
        <p:spPr/>
        <p:txBody>
          <a:bodyPr>
            <a:normAutofit/>
          </a:bodyPr>
          <a:lstStyle/>
          <a:p>
            <a:pPr algn="ctr">
              <a:lnSpc>
                <a:spcPct val="90000"/>
              </a:lnSpc>
              <a:buFontTx/>
              <a:buNone/>
            </a:pPr>
            <a:endParaRPr lang="el-GR" altLang="en-US" sz="2800" b="1" dirty="0" smtClean="0"/>
          </a:p>
          <a:p>
            <a:pPr marL="0" indent="0">
              <a:lnSpc>
                <a:spcPct val="90000"/>
              </a:lnSpc>
              <a:spcBef>
                <a:spcPts val="300"/>
              </a:spcBef>
              <a:buClr>
                <a:srgbClr val="A04DA3"/>
              </a:buClr>
              <a:buNone/>
            </a:pPr>
            <a:r>
              <a:rPr lang="el-GR" altLang="en-US" sz="2800" dirty="0"/>
              <a:t>Οι αντιλήψεις διαφόρων φιλοσόφων, ψυχαναλυτών και άλλων διανοουμένων </a:t>
            </a:r>
            <a:endParaRPr lang="el-GR" altLang="en-US" sz="2800" dirty="0" smtClean="0"/>
          </a:p>
          <a:p>
            <a:pPr marL="0" indent="0">
              <a:lnSpc>
                <a:spcPct val="90000"/>
              </a:lnSpc>
              <a:spcBef>
                <a:spcPts val="300"/>
              </a:spcBef>
              <a:buClr>
                <a:srgbClr val="A04DA3"/>
              </a:buClr>
              <a:buNone/>
            </a:pPr>
            <a:endParaRPr lang="en-US" altLang="en-US" sz="2800" dirty="0" smtClean="0"/>
          </a:p>
          <a:p>
            <a:pPr marL="0" indent="0">
              <a:lnSpc>
                <a:spcPct val="90000"/>
              </a:lnSpc>
              <a:spcBef>
                <a:spcPts val="300"/>
              </a:spcBef>
              <a:buClr>
                <a:srgbClr val="A04DA3"/>
              </a:buClr>
              <a:buNone/>
            </a:pPr>
            <a:r>
              <a:rPr lang="en-US" altLang="en-US" sz="2800" dirty="0" smtClean="0"/>
              <a:t>Marx</a:t>
            </a:r>
            <a:r>
              <a:rPr lang="en-US" altLang="en-US" sz="2800" dirty="0"/>
              <a:t>, Freud, Reich,  </a:t>
            </a:r>
            <a:r>
              <a:rPr lang="en-US" altLang="en-US" sz="2800" dirty="0" err="1"/>
              <a:t>Russel</a:t>
            </a:r>
            <a:r>
              <a:rPr lang="en-US" altLang="en-US" sz="2800" dirty="0"/>
              <a:t>, Marcuse, Sartre, </a:t>
            </a:r>
            <a:r>
              <a:rPr lang="en-US" altLang="en-US" sz="2800" dirty="0" err="1"/>
              <a:t>Horkheimer</a:t>
            </a:r>
            <a:r>
              <a:rPr lang="en-US" altLang="en-US" sz="2800" dirty="0"/>
              <a:t>, </a:t>
            </a:r>
            <a:r>
              <a:rPr lang="en-US" altLang="en-US" sz="2800" dirty="0" err="1"/>
              <a:t>Adorno</a:t>
            </a:r>
            <a:r>
              <a:rPr lang="en-US" altLang="en-US" sz="2800" dirty="0"/>
              <a:t> </a:t>
            </a:r>
            <a:r>
              <a:rPr lang="el-GR" altLang="en-US" sz="2800" dirty="0" smtClean="0"/>
              <a:t>κλπ.</a:t>
            </a:r>
            <a:endParaRPr lang="en-US" altLang="en-US" sz="2800" dirty="0"/>
          </a:p>
          <a:p>
            <a:pPr algn="ctr">
              <a:lnSpc>
                <a:spcPct val="90000"/>
              </a:lnSpc>
              <a:buFontTx/>
              <a:buNone/>
            </a:pPr>
            <a:endParaRPr lang="el-GR" altLang="en-US" sz="2400" b="1" dirty="0"/>
          </a:p>
        </p:txBody>
      </p:sp>
    </p:spTree>
    <p:extLst>
      <p:ext uri="{BB962C8B-B14F-4D97-AF65-F5344CB8AC3E}">
        <p14:creationId xmlns:p14="http://schemas.microsoft.com/office/powerpoint/2010/main" val="3161431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 παράγοντες που τα ευνόησαν</a:t>
            </a:r>
            <a:r>
              <a:rPr lang="en-US" dirty="0" smtClean="0"/>
              <a:t>, 2</a:t>
            </a:r>
            <a:endParaRPr lang="el-GR" dirty="0"/>
          </a:p>
        </p:txBody>
      </p:sp>
      <p:sp>
        <p:nvSpPr>
          <p:cNvPr id="3" name="Θέση περιεχομένου 2"/>
          <p:cNvSpPr>
            <a:spLocks noGrp="1"/>
          </p:cNvSpPr>
          <p:nvPr>
            <p:ph idx="1"/>
          </p:nvPr>
        </p:nvSpPr>
        <p:spPr/>
        <p:txBody>
          <a:bodyPr>
            <a:normAutofit fontScale="92500" lnSpcReduction="10000"/>
          </a:bodyPr>
          <a:lstStyle/>
          <a:p>
            <a:pPr algn="ctr">
              <a:lnSpc>
                <a:spcPct val="90000"/>
              </a:lnSpc>
              <a:buFontTx/>
              <a:buNone/>
            </a:pPr>
            <a:endParaRPr lang="el-GR" altLang="en-US" sz="2800" b="1" dirty="0" smtClean="0"/>
          </a:p>
          <a:p>
            <a:pPr>
              <a:lnSpc>
                <a:spcPct val="90000"/>
              </a:lnSpc>
            </a:pPr>
            <a:r>
              <a:rPr lang="en-US" altLang="en-US" sz="2800" dirty="0"/>
              <a:t>O</a:t>
            </a:r>
            <a:r>
              <a:rPr lang="el-GR" altLang="en-US" sz="2800" dirty="0"/>
              <a:t>ι πικρές ιστορικές εμπειρίες της ανθρωπότητας </a:t>
            </a:r>
          </a:p>
          <a:p>
            <a:pPr>
              <a:lnSpc>
                <a:spcPct val="90000"/>
              </a:lnSpc>
              <a:buFont typeface="Georgia" panose="02040502050405020303" pitchFamily="18" charset="0"/>
              <a:buNone/>
            </a:pPr>
            <a:r>
              <a:rPr lang="el-GR" altLang="en-US" sz="2800" dirty="0"/>
              <a:t>   από το Β΄ Παγκόσμιο Πόλεμο.</a:t>
            </a:r>
          </a:p>
          <a:p>
            <a:pPr>
              <a:lnSpc>
                <a:spcPct val="90000"/>
              </a:lnSpc>
              <a:buFont typeface="Georgia" panose="02040502050405020303" pitchFamily="18" charset="0"/>
              <a:buNone/>
            </a:pPr>
            <a:endParaRPr lang="el-GR" altLang="en-US" sz="2800" dirty="0"/>
          </a:p>
          <a:p>
            <a:pPr>
              <a:lnSpc>
                <a:spcPct val="90000"/>
              </a:lnSpc>
            </a:pPr>
            <a:r>
              <a:rPr lang="el-GR" altLang="en-US" sz="2800" dirty="0"/>
              <a:t>Διάφορες κοινωνικές ανακατατάξεις και οι συνθήκες που επικράτησαν στις διάφορες χώρες μετά το 1950.</a:t>
            </a:r>
          </a:p>
          <a:p>
            <a:pPr>
              <a:lnSpc>
                <a:spcPct val="90000"/>
              </a:lnSpc>
            </a:pPr>
            <a:endParaRPr lang="el-GR" altLang="en-US" sz="2800" dirty="0"/>
          </a:p>
          <a:p>
            <a:pPr>
              <a:lnSpc>
                <a:spcPct val="90000"/>
              </a:lnSpc>
            </a:pPr>
            <a:r>
              <a:rPr lang="el-GR" altLang="en-US" sz="2800" dirty="0"/>
              <a:t>Η ανάπτυξη της καταναλωτικής κοινωνίας.</a:t>
            </a:r>
          </a:p>
          <a:p>
            <a:pPr>
              <a:lnSpc>
                <a:spcPct val="90000"/>
              </a:lnSpc>
            </a:pPr>
            <a:endParaRPr lang="el-GR" altLang="en-US" sz="2800" dirty="0"/>
          </a:p>
          <a:p>
            <a:pPr>
              <a:lnSpc>
                <a:spcPct val="90000"/>
              </a:lnSpc>
            </a:pPr>
            <a:r>
              <a:rPr lang="el-GR" altLang="en-US" sz="2800" dirty="0"/>
              <a:t>Η εξάπλωση των μέσων μαζικής ενημέρωσης.</a:t>
            </a:r>
          </a:p>
          <a:p>
            <a:pPr>
              <a:lnSpc>
                <a:spcPct val="90000"/>
              </a:lnSpc>
            </a:pPr>
            <a:endParaRPr lang="el-GR" altLang="en-US" sz="2800" dirty="0">
              <a:solidFill>
                <a:srgbClr val="783A7A"/>
              </a:solidFill>
            </a:endParaRPr>
          </a:p>
          <a:p>
            <a:pPr algn="ctr">
              <a:lnSpc>
                <a:spcPct val="90000"/>
              </a:lnSpc>
              <a:buFontTx/>
              <a:buNone/>
            </a:pPr>
            <a:endParaRPr lang="el-GR" altLang="en-US" sz="2400" b="1" dirty="0">
              <a:solidFill>
                <a:srgbClr val="783A7A"/>
              </a:solidFill>
            </a:endParaRPr>
          </a:p>
        </p:txBody>
      </p:sp>
    </p:spTree>
    <p:extLst>
      <p:ext uri="{BB962C8B-B14F-4D97-AF65-F5344CB8AC3E}">
        <p14:creationId xmlns:p14="http://schemas.microsoft.com/office/powerpoint/2010/main" val="292243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 σχολείο του </a:t>
            </a:r>
            <a:r>
              <a:rPr lang="en-US" dirty="0" err="1" smtClean="0"/>
              <a:t>Summerhill</a:t>
            </a:r>
            <a:endParaRPr lang="el-GR" dirty="0"/>
          </a:p>
        </p:txBody>
      </p:sp>
      <p:sp>
        <p:nvSpPr>
          <p:cNvPr id="3" name="Θέση περιεχομένου 2"/>
          <p:cNvSpPr>
            <a:spLocks noGrp="1"/>
          </p:cNvSpPr>
          <p:nvPr>
            <p:ph idx="1"/>
          </p:nvPr>
        </p:nvSpPr>
        <p:spPr/>
        <p:txBody>
          <a:bodyPr>
            <a:normAutofit/>
          </a:bodyPr>
          <a:lstStyle/>
          <a:p>
            <a:pPr>
              <a:lnSpc>
                <a:spcPct val="80000"/>
              </a:lnSpc>
            </a:pPr>
            <a:r>
              <a:rPr lang="el-GR" altLang="en-US" sz="2800" dirty="0"/>
              <a:t>Το </a:t>
            </a:r>
            <a:r>
              <a:rPr lang="el-GR" altLang="en-US" sz="2800" dirty="0" err="1"/>
              <a:t>Summerhill</a:t>
            </a:r>
            <a:r>
              <a:rPr lang="el-GR" altLang="en-US" sz="2800" dirty="0"/>
              <a:t> στο </a:t>
            </a:r>
            <a:r>
              <a:rPr lang="el-GR" altLang="en-US" sz="2800" dirty="0" err="1"/>
              <a:t>Suffolk</a:t>
            </a:r>
            <a:r>
              <a:rPr lang="el-GR" altLang="en-US" sz="2800" dirty="0"/>
              <a:t>, δημιούργημα του σπουδαίου Σκωτσέζου δασκάλου </a:t>
            </a:r>
            <a:r>
              <a:rPr lang="el-GR" altLang="en-US" sz="2800" dirty="0" err="1"/>
              <a:t>Alexander</a:t>
            </a:r>
            <a:r>
              <a:rPr lang="el-GR" altLang="en-US" sz="2800" dirty="0"/>
              <a:t> </a:t>
            </a:r>
            <a:r>
              <a:rPr lang="el-GR" altLang="en-US" sz="2800" dirty="0" err="1"/>
              <a:t>Neil</a:t>
            </a:r>
            <a:r>
              <a:rPr lang="el-GR" altLang="en-US" sz="2800" dirty="0"/>
              <a:t>, άνοιξε τις πόρτες του το 1921 και υπήρξε το πιο διάσημο «ελεύθερο» σχολείο στον κόσμο. Άσκησε την επίδρασή του στην παιδαγωγική σκέψη μετά το 1950. </a:t>
            </a:r>
          </a:p>
          <a:p>
            <a:pPr>
              <a:lnSpc>
                <a:spcPct val="80000"/>
              </a:lnSpc>
            </a:pPr>
            <a:r>
              <a:rPr lang="el-GR" altLang="en-US" sz="2800" dirty="0"/>
              <a:t>Ο ιδρυτής του  επηρεάστηκε τόσο από τις απόψεις του  </a:t>
            </a:r>
            <a:r>
              <a:rPr lang="en-US" altLang="en-US" sz="2800" dirty="0"/>
              <a:t>Freud </a:t>
            </a:r>
            <a:r>
              <a:rPr lang="el-GR" altLang="en-US" sz="2800" dirty="0"/>
              <a:t>και του </a:t>
            </a:r>
            <a:r>
              <a:rPr lang="en-US" altLang="en-US" sz="2800" dirty="0"/>
              <a:t>Reich </a:t>
            </a:r>
            <a:r>
              <a:rPr lang="el-GR" altLang="en-US" sz="2800" dirty="0"/>
              <a:t>όσο και από τις θεωρίες και το έργο του </a:t>
            </a:r>
            <a:r>
              <a:rPr lang="en-US" altLang="en-US" sz="2800" dirty="0"/>
              <a:t>Homer Lane</a:t>
            </a:r>
            <a:r>
              <a:rPr lang="el-GR" altLang="en-US" sz="2800" dirty="0"/>
              <a:t>, ενός </a:t>
            </a:r>
            <a:r>
              <a:rPr lang="el-GR" altLang="en-US" sz="2800" dirty="0" err="1"/>
              <a:t>αγγλοαμερικανού</a:t>
            </a:r>
            <a:r>
              <a:rPr lang="el-GR" altLang="en-US" sz="2800" dirty="0"/>
              <a:t> εκπαιδευτικού, ο οποίος ίδρυσε αναμορφωτήριο με τον τίτλο « Μικρή </a:t>
            </a:r>
            <a:r>
              <a:rPr lang="el-GR" altLang="en-US" sz="2800" dirty="0" err="1"/>
              <a:t>Κοινο</a:t>
            </a:r>
            <a:r>
              <a:rPr lang="el-GR" altLang="en-US" sz="2800" dirty="0"/>
              <a:t>-πολιτεία</a:t>
            </a:r>
            <a:r>
              <a:rPr lang="el-GR" altLang="en-US" sz="2800" dirty="0" smtClean="0"/>
              <a:t>», όπου </a:t>
            </a:r>
            <a:r>
              <a:rPr lang="el-GR" altLang="en-US" sz="2800" dirty="0" err="1"/>
              <a:t>εφήρμοσε</a:t>
            </a:r>
            <a:r>
              <a:rPr lang="el-GR" altLang="en-US" sz="2800" dirty="0"/>
              <a:t> φιλελεύθερες παιδαγωγικές μεθόδους</a:t>
            </a:r>
            <a:endParaRPr lang="el-GR" altLang="en-US" sz="2800" b="1" dirty="0" smtClean="0"/>
          </a:p>
        </p:txBody>
      </p:sp>
    </p:spTree>
    <p:extLst>
      <p:ext uri="{BB962C8B-B14F-4D97-AF65-F5344CB8AC3E}">
        <p14:creationId xmlns:p14="http://schemas.microsoft.com/office/powerpoint/2010/main" val="6159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Χαρακτηριστικά του σχολείου</a:t>
            </a:r>
            <a:endParaRPr lang="el-GR" dirty="0"/>
          </a:p>
        </p:txBody>
      </p:sp>
      <p:sp>
        <p:nvSpPr>
          <p:cNvPr id="3" name="Θέση περιεχομένου 2"/>
          <p:cNvSpPr>
            <a:spLocks noGrp="1"/>
          </p:cNvSpPr>
          <p:nvPr>
            <p:ph idx="1"/>
          </p:nvPr>
        </p:nvSpPr>
        <p:spPr/>
        <p:txBody>
          <a:bodyPr>
            <a:normAutofit fontScale="92500" lnSpcReduction="20000"/>
          </a:bodyPr>
          <a:lstStyle/>
          <a:p>
            <a:pPr>
              <a:lnSpc>
                <a:spcPct val="80000"/>
              </a:lnSpc>
            </a:pPr>
            <a:r>
              <a:rPr lang="el-GR" altLang="en-US" sz="2800" dirty="0"/>
              <a:t>Στο </a:t>
            </a:r>
            <a:r>
              <a:rPr lang="el-GR" altLang="en-US" sz="2800" dirty="0" err="1"/>
              <a:t>Σάμερχιλ</a:t>
            </a:r>
            <a:r>
              <a:rPr lang="el-GR" altLang="en-US" sz="2800" dirty="0"/>
              <a:t> η παρακολούθηση των μαθημάτων δεν είναι υποχρεωτική. </a:t>
            </a:r>
          </a:p>
          <a:p>
            <a:pPr>
              <a:lnSpc>
                <a:spcPct val="80000"/>
              </a:lnSpc>
            </a:pPr>
            <a:r>
              <a:rPr lang="el-GR" altLang="en-US" sz="2800" dirty="0"/>
              <a:t>Εργασίες εκτός μαθήματος, βαθμοί και εξετάσεις δεν υπάρχουν. </a:t>
            </a:r>
          </a:p>
          <a:p>
            <a:pPr>
              <a:lnSpc>
                <a:spcPct val="80000"/>
              </a:lnSpc>
            </a:pPr>
            <a:r>
              <a:rPr lang="el-GR" altLang="en-US" sz="2800" dirty="0"/>
              <a:t>Οι απαραίτητες διατάξεις και οι κανονισμοί για την ασφάλεια και την υγεία των μαθητών και τη ρύθμιση της κοινοτικής ζωής δεν εκδίδονται από μια αρχή, ένα συμβούλιο δασκάλων η ένα διευθυντή αλλά συζητιούνται δημοκρατικά, ψηφίζονται, καταργούνται και τροποποιούνται στις γενικές σχολικές συνελεύσεις που γίνονται κάθε εβδομάδα με τη συμμετοχή όλων των μαθητών και του προσωπικού του σχολείου. </a:t>
            </a:r>
          </a:p>
          <a:p>
            <a:pPr>
              <a:lnSpc>
                <a:spcPct val="80000"/>
              </a:lnSpc>
            </a:pPr>
            <a:r>
              <a:rPr lang="el-GR" altLang="en-US" sz="2800" dirty="0"/>
              <a:t>«Το παιδί είναι από τη φύση του καλό», έλεγε ο ιδρυτής και διευθυντής επί σειρά ετών του σχολείου που σαν φιλοδοξία του είχε τη δημιουργία ενός χώρου όπου τα παιδιά μπορούν να ανακαλύψουν τον εαυτό τους. </a:t>
            </a: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34245947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Χαρακτηριστικά, 2</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altLang="en-US" sz="2800" dirty="0"/>
              <a:t>Ο Νιλ δεν ενδιαφέρθηκε να κάνει τα παιδιά προσαρμόσιμα στην κρατούσα κοινωνική τάξη πραγμάτων, ούτε να αποκτήσουν μόνο γνώσεις, αλλά ενδιαφέρθηκε να τα κάνει ευτυχισμένους ανθρώπους που στη δική τους κλίμακα αξιών πρώτη θέση θα κατέχει η καλοσύνη και θα είναι σε θέση να βρίσκουν νόημα και ενδιαφέρον στη ζωή τους.</a:t>
            </a:r>
          </a:p>
          <a:p>
            <a:r>
              <a:rPr lang="el-GR" altLang="en-US" sz="2800" dirty="0"/>
              <a:t>Η πειθαρχία που επιβάλλεται με τη βία, προκαλεί φόβο, όπως και η τιμωρία, και ο φόβος παράγουν εχθρότητα. Η αυστηρή πειθαρχία είναι επιζήμια και βλάπτει την υγιή πνευματική ανάπτυξη του παιδιού. Ελευθερία, όμως, για το </a:t>
            </a:r>
            <a:r>
              <a:rPr lang="el-GR" altLang="en-US" sz="2800" dirty="0" err="1"/>
              <a:t>Ne</a:t>
            </a:r>
            <a:r>
              <a:rPr lang="en-US" altLang="en-US" sz="2800" dirty="0" err="1"/>
              <a:t>il</a:t>
            </a:r>
            <a:r>
              <a:rPr lang="el-GR" altLang="en-US" sz="2800" dirty="0"/>
              <a:t>l δεν σημαίνει αναρχία. Η ελευθερία του καθενός φτάνει μέχρι του σημείου </a:t>
            </a:r>
            <a:r>
              <a:rPr lang="el-GR" altLang="en-US" sz="2800" dirty="0" smtClean="0"/>
              <a:t>εκείνου </a:t>
            </a:r>
            <a:r>
              <a:rPr lang="el-GR" altLang="en-US" sz="2800" dirty="0"/>
              <a:t>από το οποίο αρχίζει το δικαίωμα του άλλου.</a:t>
            </a: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774856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Χαρακτηριστικά, 3</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n-US" sz="2800" dirty="0"/>
              <a:t>Βασικός στόχος του σχολείου πρέπει να είναι η ανάπτυξη της αυτοπεποίθησης σε κάθε άτομο και η εδραίωση σ’ αυτό του αισθήματος της αυτοδυναμίας.</a:t>
            </a:r>
          </a:p>
          <a:p>
            <a:pPr>
              <a:buFontTx/>
              <a:buNone/>
            </a:pPr>
            <a:endParaRPr lang="el-GR" altLang="en-US" sz="2800" dirty="0"/>
          </a:p>
          <a:p>
            <a:r>
              <a:rPr lang="el-GR" altLang="en-US" sz="2800" dirty="0"/>
              <a:t>Το παιδαγωγικό σύστημα του </a:t>
            </a:r>
            <a:r>
              <a:rPr lang="el-GR" altLang="en-US" sz="2800" dirty="0" err="1"/>
              <a:t>Neil</a:t>
            </a:r>
            <a:r>
              <a:rPr lang="en-US" altLang="en-US" sz="2800" dirty="0"/>
              <a:t>l</a:t>
            </a:r>
            <a:r>
              <a:rPr lang="el-GR" altLang="en-US" sz="2800" dirty="0"/>
              <a:t> έγινε ευρύτερα γνωστό από τα δημοσιεύματα του ίδιου. Προκάλεσε πλήθος συζητήσεων και γράφτηκαν γι’ αυτό πολλά άρθρα και μελέτες, από τις οποίες άλλες το επαινούν και το εγκωμιάζουν και άλλες το επικρίνουν δριμύτατα. Το βιβλίο του </a:t>
            </a:r>
            <a:r>
              <a:rPr lang="el-GR" altLang="en-US" sz="2800" dirty="0" err="1"/>
              <a:t>Neil</a:t>
            </a:r>
            <a:r>
              <a:rPr lang="el-GR" altLang="en-US" sz="2800" dirty="0"/>
              <a:t>: «Τα ελεύθερα παιδιά του </a:t>
            </a:r>
            <a:r>
              <a:rPr lang="el-GR" altLang="en-US" sz="2800" dirty="0" err="1"/>
              <a:t>Summer-hi</a:t>
            </a:r>
            <a:r>
              <a:rPr lang="en-US" altLang="en-US" sz="2800" dirty="0" err="1"/>
              <a:t>ll</a:t>
            </a:r>
            <a:r>
              <a:rPr lang="el-GR" altLang="en-US" sz="2800" dirty="0"/>
              <a:t>» διαβάστηκε από εκατομμύρια ανθρώπους και χρησιμοποιήθηκε στις δεκαετίες του 1950-1970 από πολλές πανεπιστημιακές Παιδαγωγικές Σχολές ανά τον κόσμο</a:t>
            </a:r>
            <a:endParaRPr lang="el-GR" altLang="en-US" sz="2800" b="1" dirty="0" smtClean="0"/>
          </a:p>
        </p:txBody>
      </p:sp>
    </p:spTree>
    <p:extLst>
      <p:ext uri="{BB962C8B-B14F-4D97-AF65-F5344CB8AC3E}">
        <p14:creationId xmlns:p14="http://schemas.microsoft.com/office/powerpoint/2010/main" val="316934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640960" cy="1143000"/>
          </a:xfrm>
        </p:spPr>
        <p:txBody>
          <a:bodyPr vert="horz" lIns="91440" tIns="45720" rIns="91440" bIns="45720" rtlCol="0" anchor="ctr">
            <a:noAutofit/>
          </a:bodyPr>
          <a:lstStyle/>
          <a:p>
            <a:r>
              <a:rPr lang="el-GR" altLang="en-US" sz="3600" dirty="0"/>
              <a:t>Η συμβολή των </a:t>
            </a:r>
            <a:r>
              <a:rPr lang="el-GR" altLang="en-US" sz="3600" dirty="0" err="1"/>
              <a:t>ψυχοκοινωνιολογικών</a:t>
            </a:r>
            <a:r>
              <a:rPr lang="el-GR" altLang="en-US" sz="3600" dirty="0"/>
              <a:t> ερευνών </a:t>
            </a:r>
            <a:r>
              <a:rPr lang="el-GR" altLang="en-US" sz="3600" dirty="0" smtClean="0"/>
              <a:t>στον </a:t>
            </a:r>
            <a:r>
              <a:rPr lang="el-GR" altLang="en-US" sz="3600" dirty="0"/>
              <a:t>εκδημοκρατισμό του σχολείου</a:t>
            </a:r>
            <a:endParaRPr lang="el-GR" sz="3600" dirty="0"/>
          </a:p>
        </p:txBody>
      </p:sp>
      <p:sp>
        <p:nvSpPr>
          <p:cNvPr id="3" name="Θέση περιεχομένου 2"/>
          <p:cNvSpPr>
            <a:spLocks noGrp="1"/>
          </p:cNvSpPr>
          <p:nvPr>
            <p:ph idx="1"/>
          </p:nvPr>
        </p:nvSpPr>
        <p:spPr>
          <a:xfrm>
            <a:off x="464156" y="1711349"/>
            <a:ext cx="8229600" cy="4525963"/>
          </a:xfrm>
        </p:spPr>
        <p:txBody>
          <a:bodyPr>
            <a:normAutofit fontScale="92500" lnSpcReduction="10000"/>
          </a:bodyPr>
          <a:lstStyle/>
          <a:p>
            <a:pPr>
              <a:lnSpc>
                <a:spcPct val="90000"/>
              </a:lnSpc>
            </a:pPr>
            <a:r>
              <a:rPr lang="el-GR" altLang="en-US" sz="2800" dirty="0"/>
              <a:t>Σημαντικό ρόλο στον εκδημοκρατισμό διαδραμάτισε η ανάπτυξη της Ψυχοκοινωνιολογίας και, κυρίως, η μελέτη της δυναμικής των ομάδων. Ιδιαίτερο ρόλο έπαιξαν οι έρευνες, τις οποίες πραγματοποίησαν οι </a:t>
            </a:r>
            <a:r>
              <a:rPr lang="el-GR" altLang="en-US" sz="2800" dirty="0" err="1"/>
              <a:t>Le</a:t>
            </a:r>
            <a:r>
              <a:rPr lang="en-US" altLang="en-US" sz="2800" dirty="0"/>
              <a:t>w</a:t>
            </a:r>
            <a:r>
              <a:rPr lang="el-GR" altLang="en-US" sz="2800" dirty="0"/>
              <a:t>in, </a:t>
            </a:r>
            <a:r>
              <a:rPr lang="el-GR" altLang="en-US" sz="2800" dirty="0" err="1"/>
              <a:t>Lippit</a:t>
            </a:r>
            <a:r>
              <a:rPr lang="el-GR" altLang="en-US" sz="2800" dirty="0"/>
              <a:t> και </a:t>
            </a:r>
            <a:r>
              <a:rPr lang="el-GR" altLang="en-US" sz="2800" dirty="0" err="1"/>
              <a:t>White</a:t>
            </a:r>
            <a:r>
              <a:rPr lang="el-GR" altLang="en-US" sz="2800" dirty="0"/>
              <a:t> (1939) ως προς την επίδραση που ασκούν οι διάφορες στάσεις των ηγετών των ομάδων στη συμπεριφορά των ατόμων που τις απαρτίζουν και στον τρόπο εργασίας τους.</a:t>
            </a:r>
          </a:p>
          <a:p>
            <a:pPr>
              <a:lnSpc>
                <a:spcPct val="90000"/>
              </a:lnSpc>
            </a:pPr>
            <a:r>
              <a:rPr lang="el-GR" altLang="en-US" sz="2800" dirty="0"/>
              <a:t>Ξεχωρίζει κανείς τρεις μορφές χειρισμού διαπαιδαγώγησης, που υποδείχτηκαν από τους </a:t>
            </a:r>
            <a:r>
              <a:rPr lang="el-GR" altLang="en-US" sz="2800" dirty="0" err="1"/>
              <a:t>Lewin</a:t>
            </a:r>
            <a:r>
              <a:rPr lang="el-GR" altLang="en-US" sz="2800" dirty="0"/>
              <a:t>, </a:t>
            </a:r>
            <a:r>
              <a:rPr lang="el-GR" altLang="en-US" sz="2800" dirty="0" err="1"/>
              <a:t>Lippit</a:t>
            </a:r>
            <a:r>
              <a:rPr lang="el-GR" altLang="en-US" sz="2800" dirty="0"/>
              <a:t>   και  </a:t>
            </a:r>
            <a:r>
              <a:rPr lang="el-GR" altLang="en-US" sz="2800" dirty="0" err="1"/>
              <a:t>White</a:t>
            </a:r>
            <a:r>
              <a:rPr lang="el-GR" altLang="en-US" sz="2800" dirty="0"/>
              <a:t>  (1939): Τον αυταρχικό ή αυθεντικό τρόπο χειρισμού, το δημοκρατικό (ή κοινωνική ολοκλήρωση) και το “</a:t>
            </a:r>
            <a:r>
              <a:rPr lang="el-GR" altLang="en-US" sz="2800" dirty="0" err="1"/>
              <a:t>Laissez-Faire</a:t>
            </a:r>
            <a:r>
              <a:rPr lang="el-GR" altLang="en-US" sz="2800" dirty="0"/>
              <a:t>“  τρόπο χειρισμού. </a:t>
            </a:r>
          </a:p>
          <a:p>
            <a:pPr>
              <a:lnSpc>
                <a:spcPct val="90000"/>
              </a:lnSpc>
            </a:pPr>
            <a:endParaRPr lang="el-GR" altLang="en-US" sz="2800" dirty="0">
              <a:solidFill>
                <a:srgbClr val="783A7A"/>
              </a:solidFill>
            </a:endParaRPr>
          </a:p>
          <a:p>
            <a:pPr algn="ctr">
              <a:lnSpc>
                <a:spcPct val="90000"/>
              </a:lnSpc>
              <a:buFontTx/>
              <a:buNone/>
            </a:pPr>
            <a:endParaRPr lang="el-GR" altLang="en-US" sz="2800" b="1" dirty="0" smtClean="0"/>
          </a:p>
        </p:txBody>
      </p:sp>
    </p:spTree>
    <p:extLst>
      <p:ext uri="{BB962C8B-B14F-4D97-AF65-F5344CB8AC3E}">
        <p14:creationId xmlns:p14="http://schemas.microsoft.com/office/powerpoint/2010/main" val="1280996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1417</Words>
  <Application>Microsoft Office PowerPoint</Application>
  <PresentationFormat>On-screen Show (4:3)</PresentationFormat>
  <Paragraphs>143</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Calibri</vt:lpstr>
      <vt:lpstr>Georgia</vt:lpstr>
      <vt:lpstr>Wingdings</vt:lpstr>
      <vt:lpstr>Θέμα του Office</vt:lpstr>
      <vt:lpstr>Παιδαγωγική ή Εκπαίδευση ΙΙ</vt:lpstr>
      <vt:lpstr>Παιδαγωγικά Φιλοσοφικά  ρεύματα </vt:lpstr>
      <vt:lpstr>Οι παράγοντες που τα ευνόησαν</vt:lpstr>
      <vt:lpstr>Οι παράγοντες που τα ευνόησαν, 2</vt:lpstr>
      <vt:lpstr>Το σχολείο του Summerhill</vt:lpstr>
      <vt:lpstr>Χαρακτηριστικά του σχολείου</vt:lpstr>
      <vt:lpstr>Χαρακτηριστικά, 2</vt:lpstr>
      <vt:lpstr>Χαρακτηριστικά, 3</vt:lpstr>
      <vt:lpstr>Η συμβολή των ψυχοκοινωνιολογικών ερευνών στον εκδημοκρατισμό του σχολείου</vt:lpstr>
      <vt:lpstr>Τρεις μορφές χειρισμού διαπαιδαγώγησης</vt:lpstr>
      <vt:lpstr>Η επίδραση των Ουμανιστών ψυχοπαιδαγωγών</vt:lpstr>
      <vt:lpstr>Κριτική χειραφετική παιδαγωγική </vt:lpstr>
      <vt:lpstr>Το κίνημα της αποσχολειοποίησης</vt:lpstr>
      <vt:lpstr>Για ποιους λόγους αρνείται ο Illich το σχολείο ή σε ποια σημεία αποτυγχάνει το σχολείο;</vt:lpstr>
      <vt:lpstr>Παρατηρήσεις του Illich</vt:lpstr>
      <vt:lpstr>Βιβλιογραφία</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Katerina</cp:lastModifiedBy>
  <cp:revision>201</cp:revision>
  <dcterms:created xsi:type="dcterms:W3CDTF">2012-09-06T09:03:05Z</dcterms:created>
  <dcterms:modified xsi:type="dcterms:W3CDTF">2014-11-24T15:42:40Z</dcterms:modified>
</cp:coreProperties>
</file>