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11" r:id="rId3"/>
    <p:sldId id="310" r:id="rId4"/>
    <p:sldId id="274" r:id="rId5"/>
    <p:sldId id="301" r:id="rId6"/>
    <p:sldId id="302" r:id="rId7"/>
    <p:sldId id="303" r:id="rId8"/>
    <p:sldId id="304" r:id="rId9"/>
    <p:sldId id="305" r:id="rId10"/>
    <p:sldId id="312" r:id="rId11"/>
    <p:sldId id="313" r:id="rId12"/>
    <p:sldId id="314" r:id="rId13"/>
    <p:sldId id="299" r:id="rId14"/>
    <p:sldId id="292" r:id="rId15"/>
    <p:sldId id="291" r:id="rId16"/>
    <p:sldId id="294" r:id="rId17"/>
    <p:sldId id="293" r:id="rId18"/>
    <p:sldId id="300"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11"/>
            <p14:sldId id="310"/>
            <p14:sldId id="274"/>
            <p14:sldId id="301"/>
            <p14:sldId id="302"/>
            <p14:sldId id="303"/>
            <p14:sldId id="304"/>
            <p14:sldId id="305"/>
            <p14:sldId id="312"/>
            <p14:sldId id="313"/>
            <p14:sldId id="314"/>
            <p14:sldId id="299"/>
            <p14:sldId id="292"/>
            <p14:sldId id="291"/>
            <p14:sldId id="294"/>
          </p14:sldIdLst>
        </p14:section>
        <p14:section name="Σημειώματα"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9309" autoAdjust="0"/>
  </p:normalViewPr>
  <p:slideViewPr>
    <p:cSldViewPr>
      <p:cViewPr varScale="1">
        <p:scale>
          <a:sx n="81" d="100"/>
          <a:sy n="81" d="100"/>
        </p:scale>
        <p:origin x="91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28309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96761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783859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46295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68434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53445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3757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442008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06123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07913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1</a:t>
            </a:r>
            <a:endParaRPr lang="el-GR" sz="2800" dirty="0" smtClean="0">
              <a:solidFill>
                <a:srgbClr val="5075BC"/>
              </a:solidFill>
              <a:latin typeface="+mj-lt"/>
              <a:ea typeface="+mj-ea"/>
              <a:cs typeface="+mj-cs"/>
            </a:endParaRPr>
          </a:p>
          <a:p>
            <a:r>
              <a:rPr lang="el-GR" sz="2800" dirty="0" smtClean="0">
                <a:latin typeface="+mj-lt"/>
                <a:ea typeface="+mj-ea"/>
                <a:cs typeface="+mj-cs"/>
              </a:rPr>
              <a:t>Διασάφηση βασικών παιδαγωγικών εννοιών</a:t>
            </a:r>
            <a:endParaRPr lang="en-US" sz="2800" dirty="0" smtClean="0"/>
          </a:p>
          <a:p>
            <a:endParaRPr lang="el-GR" sz="2800" dirty="0" smtClean="0"/>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endParaRPr lang="el-GR" dirty="0"/>
          </a:p>
        </p:txBody>
      </p:sp>
    </p:spTree>
    <p:extLst>
      <p:ext uri="{BB962C8B-B14F-4D97-AF65-F5344CB8AC3E}">
        <p14:creationId xmlns:p14="http://schemas.microsoft.com/office/powerpoint/2010/main" val="17854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2534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4048429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solidFill>
                  <a:srgbClr val="002060"/>
                </a:solidFill>
              </a:rPr>
              <a:t>Copyright</a:t>
            </a:r>
            <a:r>
              <a:rPr lang="el-GR" sz="2000" dirty="0">
                <a:solidFill>
                  <a:srgbClr val="002060"/>
                </a:solidFill>
              </a:rPr>
              <a:t> Εθνικόν και Καποδιστριακόν </a:t>
            </a:r>
            <a:r>
              <a:rPr lang="el-GR" sz="2000" dirty="0" err="1">
                <a:solidFill>
                  <a:srgbClr val="002060"/>
                </a:solidFill>
              </a:rPr>
              <a:t>Πανεπιστήμιον</a:t>
            </a:r>
            <a:r>
              <a:rPr lang="el-GR" sz="2000" dirty="0">
                <a:solidFill>
                  <a:srgbClr val="002060"/>
                </a:solidFill>
              </a:rPr>
              <a:t> Αθηνών</a:t>
            </a:r>
            <a:r>
              <a:rPr lang="en-US" sz="2000" dirty="0">
                <a:solidFill>
                  <a:srgbClr val="002060"/>
                </a:solidFill>
              </a:rPr>
              <a:t>, </a:t>
            </a:r>
            <a:r>
              <a:rPr lang="el-GR" sz="2000" dirty="0" err="1">
                <a:solidFill>
                  <a:srgbClr val="002060"/>
                </a:solidFill>
              </a:rPr>
              <a:t>Ζαχαρούλα</a:t>
            </a:r>
            <a:r>
              <a:rPr lang="el-GR" sz="2000" dirty="0">
                <a:solidFill>
                  <a:srgbClr val="002060"/>
                </a:solidFill>
              </a:rPr>
              <a:t> Σμυρναίου 2014. </a:t>
            </a:r>
            <a:r>
              <a:rPr lang="el-GR" sz="2000" dirty="0" err="1">
                <a:solidFill>
                  <a:srgbClr val="002060"/>
                </a:solidFill>
              </a:rPr>
              <a:t>Ζαχαρούλα</a:t>
            </a:r>
            <a:r>
              <a:rPr lang="el-GR" sz="2000" dirty="0">
                <a:solidFill>
                  <a:srgbClr val="002060"/>
                </a:solidFill>
              </a:rPr>
              <a:t> Σμυρναίου. «Παιδαγωγική ή Εκπαίδευση ΙΙ. </a:t>
            </a:r>
            <a:r>
              <a:rPr lang="el-GR" sz="2000" dirty="0"/>
              <a:t>Διασάφηση βασικών παιδαγωγικών εννοιών». </a:t>
            </a:r>
            <a:r>
              <a:rPr lang="el-GR" sz="2000" dirty="0">
                <a:solidFill>
                  <a:srgbClr val="002060"/>
                </a:solidFill>
              </a:rPr>
              <a:t>Έκδοση: 1.0. Αθήνα 2014. </a:t>
            </a:r>
            <a:r>
              <a:rPr lang="el-GR" sz="2000" dirty="0"/>
              <a:t>Διαθέσιμο από τη δικτυακή διεύθυνση: </a:t>
            </a:r>
            <a:r>
              <a:rPr lang="en-US" sz="2000" u="sng" dirty="0">
                <a:hlinkClick r:id="rId3"/>
              </a:rPr>
              <a:t>opencourses.uoa.gr</a:t>
            </a:r>
            <a:endParaRPr lang="el-GR" sz="2000" u="sng"/>
          </a:p>
          <a:p>
            <a:pPr marL="0" indent="0">
              <a:buNone/>
            </a:pP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 τρίτων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a:t>
            </a:r>
            <a:r>
              <a:rPr lang="el-GR" sz="2000" dirty="0"/>
              <a:t> </a:t>
            </a:r>
            <a:r>
              <a:rPr lang="el-GR" sz="2000" dirty="0" smtClean="0"/>
              <a:t>τρίτων</a:t>
            </a:r>
            <a:endParaRPr lang="el-GR" sz="2000" dirty="0"/>
          </a:p>
          <a:p>
            <a:pPr marL="0" indent="0">
              <a:buNone/>
            </a:pPr>
            <a:r>
              <a:rPr lang="el-GR" sz="2000" b="1" dirty="0" smtClean="0"/>
              <a:t>Πίνακες</a:t>
            </a: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149080"/>
            <a:ext cx="7772400" cy="1362075"/>
          </a:xfrm>
        </p:spPr>
        <p:txBody>
          <a:bodyPr/>
          <a:lstStyle/>
          <a:p>
            <a:r>
              <a:rPr lang="el-GR" dirty="0" smtClean="0"/>
              <a:t>Βασικές παιδαγωγικές έννοιες. </a:t>
            </a:r>
            <a:br>
              <a:rPr lang="el-GR" dirty="0" smtClean="0"/>
            </a:br>
            <a:r>
              <a:rPr lang="el-GR" dirty="0" smtClean="0"/>
              <a:t>Εισαγωγή</a:t>
            </a:r>
            <a:endParaRPr lang="el-GR" dirty="0"/>
          </a:p>
        </p:txBody>
      </p:sp>
    </p:spTree>
    <p:extLst>
      <p:ext uri="{BB962C8B-B14F-4D97-AF65-F5344CB8AC3E}">
        <p14:creationId xmlns:p14="http://schemas.microsoft.com/office/powerpoint/2010/main" val="2793015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Ανάπτυξη &amp; Εξέλιξη</a:t>
            </a:r>
            <a:endParaRPr lang="el-GR" dirty="0"/>
          </a:p>
        </p:txBody>
      </p:sp>
      <p:sp>
        <p:nvSpPr>
          <p:cNvPr id="3" name="Θέση περιεχομένου 2"/>
          <p:cNvSpPr>
            <a:spLocks noGrp="1"/>
          </p:cNvSpPr>
          <p:nvPr>
            <p:ph idx="1"/>
          </p:nvPr>
        </p:nvSpPr>
        <p:spPr/>
        <p:txBody>
          <a:bodyPr>
            <a:normAutofit fontScale="70000" lnSpcReduction="20000"/>
          </a:bodyPr>
          <a:lstStyle/>
          <a:p>
            <a:pPr algn="just">
              <a:lnSpc>
                <a:spcPct val="90000"/>
              </a:lnSpc>
            </a:pPr>
            <a:r>
              <a:rPr lang="el-GR" altLang="en-US" sz="2800" dirty="0"/>
              <a:t>ΑΝΑΠΤΥΞΗ:  Βιολογικά ο  όρος  ανάπτυξη  σημαίνει   προοδευτική εκδίπλωση και  παρουσίαση των  κληρονομικών χαρακτηριστικών,   γνωρισμάτων  ιδιοτήτων,   προδιαθέσεων  που  βρίσκονται αρχικά κρυμμένα και σε σπερματική κατάσταση  (προκαθορισμός).  Ψυχολογικά ως   "Ανάπτυξη" θεωρείται  η  προο­δευτική επανεμφάνιση  παλιών  και   γνωστών προγονικών χαρακτηριστικών κατά τη σταδιακή </a:t>
            </a:r>
            <a:r>
              <a:rPr lang="el-GR" altLang="en-US" sz="2800" dirty="0" err="1"/>
              <a:t>ψυχοπνευματική</a:t>
            </a:r>
            <a:r>
              <a:rPr lang="el-GR" altLang="en-US" sz="2800" dirty="0"/>
              <a:t> ολοκλήρωση του  νέου ανθρώπου (Αναπτυξιακή ψυχολογία)</a:t>
            </a:r>
            <a:r>
              <a:rPr lang="el-GR" altLang="en-US" sz="2800" baseline="30000" dirty="0"/>
              <a:t>1</a:t>
            </a:r>
            <a:r>
              <a:rPr lang="el-GR" altLang="en-US" sz="2800" dirty="0"/>
              <a:t>.</a:t>
            </a:r>
          </a:p>
          <a:p>
            <a:pPr algn="just">
              <a:lnSpc>
                <a:spcPct val="90000"/>
              </a:lnSpc>
            </a:pPr>
            <a:r>
              <a:rPr lang="el-GR" altLang="en-US" sz="2800" dirty="0"/>
              <a:t>ΕΞΕΛΙΞΗ: Βιολογικά σημαίνει την τροποποίηση  και   μεταβολή των μορφών και καταστάσεων  που  προϋπάρχουν,  την  εμφάνιση  νέων  γνωρισμάτων </a:t>
            </a:r>
            <a:r>
              <a:rPr lang="el-GR" altLang="en-US" sz="2800" dirty="0" err="1"/>
              <a:t>κ.λ.π</a:t>
            </a:r>
            <a:r>
              <a:rPr lang="el-GR" altLang="en-US" sz="2800" dirty="0"/>
              <a:t>. Ψυχολογικά ως   "Εξέλιξη"  θεωρούνται  οι   μεταβολές   και   διαφοροποιήσεις που επέρχονται   σε  σύγκριση  με  ανάλογες  μορφές  και   καταστάσεις  που προϋπάρχουν,   κατά τη  διάρκεια του  κύκλου της   προοδευτικής  ολοκλήρωσης του ατόμου και   όχι   εις  την  ολοκλήρωση   "καθ’ </a:t>
            </a:r>
            <a:r>
              <a:rPr lang="el-GR" altLang="en-US" sz="2800" dirty="0" err="1"/>
              <a:t>εαυτήν</a:t>
            </a:r>
            <a:r>
              <a:rPr lang="el-GR" altLang="en-US" sz="2800" dirty="0"/>
              <a:t>"  (εξελικτική ψυχολογία)</a:t>
            </a:r>
            <a:r>
              <a:rPr lang="el-GR" altLang="en-US" sz="2800" baseline="30000" dirty="0"/>
              <a:t>2</a:t>
            </a:r>
            <a:r>
              <a:rPr lang="el-GR" altLang="en-US" sz="2800" dirty="0"/>
              <a:t> </a:t>
            </a:r>
            <a:r>
              <a:rPr lang="el-GR" altLang="en-US" sz="2800" b="1" dirty="0"/>
              <a:t>.  </a:t>
            </a:r>
          </a:p>
          <a:p>
            <a:pPr marL="0" indent="0" algn="just">
              <a:lnSpc>
                <a:spcPct val="90000"/>
              </a:lnSpc>
              <a:buNone/>
            </a:pPr>
            <a:r>
              <a:rPr lang="el-GR" altLang="en-US" sz="2000" b="1" dirty="0"/>
              <a:t>1,2 Κουτσούκος Α. &amp; Σμυρναίου Ζ. (2007): «Γνωστική Ψυχολογία και Διδακτική: Η συμβολή του </a:t>
            </a:r>
            <a:r>
              <a:rPr lang="en-US" altLang="en-US" sz="2000" b="1" dirty="0"/>
              <a:t>Jean Piaget</a:t>
            </a:r>
            <a:r>
              <a:rPr lang="el-GR" altLang="en-US" sz="2000" b="1" dirty="0"/>
              <a:t> στη σύγχρονη παιδαγωγική και διδακτική σκέψη», Εκδόσεις Ηρόδοτος, Αθήνα, σελ. 255.</a:t>
            </a:r>
            <a:endParaRPr lang="el-GR" altLang="en-US" sz="2000" dirty="0"/>
          </a:p>
          <a:p>
            <a:pPr marL="0" indent="0">
              <a:buNone/>
            </a:pPr>
            <a:endParaRPr lang="el-GR" sz="2800" dirty="0"/>
          </a:p>
        </p:txBody>
      </p:sp>
    </p:spTree>
    <p:extLst>
      <p:ext uri="{BB962C8B-B14F-4D97-AF65-F5344CB8AC3E}">
        <p14:creationId xmlns:p14="http://schemas.microsoft.com/office/powerpoint/2010/main" val="2733823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Ανάπτυξη &amp; </a:t>
            </a:r>
            <a:r>
              <a:rPr lang="el-GR" dirty="0" smtClean="0"/>
              <a:t>Εξέλιξη, 2</a:t>
            </a:r>
            <a:endParaRPr lang="el-GR" dirty="0"/>
          </a:p>
        </p:txBody>
      </p:sp>
      <p:sp>
        <p:nvSpPr>
          <p:cNvPr id="3" name="Θέση περιεχομένου 2"/>
          <p:cNvSpPr>
            <a:spLocks noGrp="1"/>
          </p:cNvSpPr>
          <p:nvPr>
            <p:ph idx="1"/>
          </p:nvPr>
        </p:nvSpPr>
        <p:spPr/>
        <p:txBody>
          <a:bodyPr>
            <a:normAutofit fontScale="70000" lnSpcReduction="20000"/>
          </a:bodyPr>
          <a:lstStyle/>
          <a:p>
            <a:pPr algn="just"/>
            <a:r>
              <a:rPr lang="el-GR" altLang="en-US" sz="2800" dirty="0"/>
              <a:t>Ο όρος  "Ανάπτυξη"  υποδηλώνει</a:t>
            </a:r>
            <a:r>
              <a:rPr lang="el-GR" altLang="en-US" sz="2800" dirty="0" smtClean="0"/>
              <a:t>" </a:t>
            </a:r>
            <a:r>
              <a:rPr lang="el-GR" altLang="en-US" sz="2800" dirty="0"/>
              <a:t>μια  προκατάληψη  υπέρ του Κληρονομικού προκαθορισμού των χαρακτηριστικών  ενός  ατόμου  που  έρχεται   στη ζωή. Αντίθετα ο  όρος  "Εξέλιξη"  υποδηλώνει  μια </a:t>
            </a:r>
            <a:r>
              <a:rPr lang="el-GR" altLang="en-US" sz="2800" dirty="0" err="1"/>
              <a:t>υπεραξιολόγηση</a:t>
            </a:r>
            <a:r>
              <a:rPr lang="el-GR" altLang="en-US" sz="2800" dirty="0"/>
              <a:t> των  εξωτερι­κών γνωρισμάτων της  ανάπτυξης.</a:t>
            </a:r>
          </a:p>
          <a:p>
            <a:pPr algn="just"/>
            <a:r>
              <a:rPr lang="el-GR" altLang="en-US" sz="2800" dirty="0"/>
              <a:t>Ο όρος  " ΓΕΝΕΣΗ"  είναι   ένας  συγκερασμός των  όρων "Ανάπτυξη" και  Εξέλιξη". Ο όρος  "Γένεση", έχει   κάποια διαχρονικότητα  που  σημαίνει ότι στην  προοδευτική διαμόρφωση της   προσωπικότητας  συμβάλλουν μαζί: α) ο έμφυτος   κληρονομικός   παράγοντας   που  προκαθορίζει τα  όρια των αναπτυξιακών δυνατοτήτων του  όντος  και   β)   οι  απροσδιόριστες  επιδράσεις του περιβάλλοντος  που επεμβαίνουν  στην διαμόρφωση της συγκεκριμένης πορείας και προοδευτικής ολοκλήρωσης της προσωπικότητας οι επιδράσεις του περιβάλλοντος συ­ντελούν στο να εμφανιστούν νέα γνωρίσματα που δεν απαντώνται σε προγενέστερες μορφές (Γενετική ψυχολογία).</a:t>
            </a:r>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Αγωγή και Εκπαίδευση</a:t>
            </a:r>
            <a:endParaRPr lang="el-GR" dirty="0"/>
          </a:p>
        </p:txBody>
      </p:sp>
      <p:sp>
        <p:nvSpPr>
          <p:cNvPr id="3" name="Θέση περιεχομένου 2"/>
          <p:cNvSpPr>
            <a:spLocks noGrp="1"/>
          </p:cNvSpPr>
          <p:nvPr>
            <p:ph idx="1"/>
          </p:nvPr>
        </p:nvSpPr>
        <p:spPr/>
        <p:txBody>
          <a:bodyPr>
            <a:normAutofit fontScale="77500" lnSpcReduction="20000"/>
          </a:bodyPr>
          <a:lstStyle/>
          <a:p>
            <a:pPr algn="just">
              <a:lnSpc>
                <a:spcPct val="90000"/>
              </a:lnSpc>
            </a:pPr>
            <a:r>
              <a:rPr lang="el-GR" altLang="en-US" sz="2800" u="sng" dirty="0"/>
              <a:t>Αγωγή</a:t>
            </a:r>
            <a:r>
              <a:rPr lang="el-GR" altLang="en-US" sz="2800" dirty="0"/>
              <a:t> είναι η επίδραση που ασκούν στη διαμόρφωση της προσωπικότητας του ατόμου διάφοροι παράγοντες του περιβάλλοντος μέσα στο οποίο ζει. Η επίδραση των παραγόντων αυτών μπορεί να είναι σκόπιμη και συνειδητή (π.χ. αγωγή που ασκείται από τους εκπαιδευτικούς φορείς) ή τυχαία (π.χ. επίδραση τυχαίων γεγονότων, καταστάσεων ή προσώπων). </a:t>
            </a:r>
          </a:p>
          <a:p>
            <a:pPr algn="just">
              <a:lnSpc>
                <a:spcPct val="90000"/>
              </a:lnSpc>
            </a:pPr>
            <a:endParaRPr lang="el-GR" altLang="en-US" sz="2800" dirty="0"/>
          </a:p>
          <a:p>
            <a:pPr algn="just">
              <a:lnSpc>
                <a:spcPct val="90000"/>
              </a:lnSpc>
            </a:pPr>
            <a:r>
              <a:rPr lang="el-GR" altLang="en-US" sz="2800" u="sng" dirty="0"/>
              <a:t>Εκπαίδευση </a:t>
            </a:r>
            <a:r>
              <a:rPr lang="el-GR" altLang="en-US" sz="2800" dirty="0"/>
              <a:t>είναι η θεσμοθετημένη αγωγή, η οποία περιλαμβάνει τη συνειδητή, συστηματική και σκόπιμη μετάδοση γνώσεων από κάποιον που τις κατέχει προς κάποιον που τις αγνοεί, καθώς και η καλλιέργεια στο εκπαιδευόμενο άτομο ποικίλων δεξιοτήτων από κάποιον έμπειρο στον αντίστοιχο τομέα. Η διαδικασία αυτή λαμβάνει συνήθως χώρα σε ειδικά ιδρύματα που διαθέτουν το κατάλληλο προσωπικό και λειτουργούν σύμφωνα με καθορισμένους κανόνες (εκπαιδευτικά ή σχολικά ιδρύματα). </a:t>
            </a:r>
          </a:p>
          <a:p>
            <a:pPr algn="just">
              <a:lnSpc>
                <a:spcPct val="90000"/>
              </a:lnSpc>
              <a:buNone/>
            </a:pPr>
            <a:r>
              <a:rPr lang="el-GR" altLang="en-US" sz="2800" dirty="0"/>
              <a:t>    Τυπική, Άτυπη, Δια-βίου Εκπαίδευση</a:t>
            </a:r>
          </a:p>
          <a:p>
            <a:pPr>
              <a:lnSpc>
                <a:spcPct val="90000"/>
              </a:lnSpc>
            </a:pPr>
            <a:endParaRPr lang="el-GR" altLang="en-US" sz="2400" b="1" dirty="0"/>
          </a:p>
        </p:txBody>
      </p:sp>
    </p:spTree>
    <p:extLst>
      <p:ext uri="{BB962C8B-B14F-4D97-AF65-F5344CB8AC3E}">
        <p14:creationId xmlns:p14="http://schemas.microsoft.com/office/powerpoint/2010/main" val="624260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Μάθηση</a:t>
            </a:r>
            <a:endParaRPr lang="el-GR" dirty="0"/>
          </a:p>
        </p:txBody>
      </p:sp>
      <p:sp>
        <p:nvSpPr>
          <p:cNvPr id="3" name="Θέση περιεχομένου 2"/>
          <p:cNvSpPr>
            <a:spLocks noGrp="1"/>
          </p:cNvSpPr>
          <p:nvPr>
            <p:ph idx="1"/>
          </p:nvPr>
        </p:nvSpPr>
        <p:spPr/>
        <p:txBody>
          <a:bodyPr>
            <a:normAutofit fontScale="85000" lnSpcReduction="20000"/>
          </a:bodyPr>
          <a:lstStyle/>
          <a:p>
            <a:pPr algn="just"/>
            <a:r>
              <a:rPr lang="el-GR" altLang="en-US" sz="2800" u="sng" dirty="0"/>
              <a:t>Μάθηση</a:t>
            </a:r>
            <a:r>
              <a:rPr lang="el-GR" altLang="en-US" sz="2800" dirty="0"/>
              <a:t> είναι η μόνιμη τροποποίηση της συμπεριφοράς. Αγωγή και εκπαίδευση προϋποθέτουν την πραγματοποίηση μάθησης. Η διδασκαλία δεν συνεπάγεται υποχρεωτικά μάθηση. Μάθηση μπορεί να πραγματοποιείται και χωρίς διδασκαλία</a:t>
            </a:r>
          </a:p>
          <a:p>
            <a:pPr algn="just"/>
            <a:r>
              <a:rPr lang="el-GR" altLang="en-US" sz="2800" dirty="0"/>
              <a:t>Τα "σχήματα" είναι μικρές ή μεγάλες  μονάδες επίγνωσης και επικοινωνίας του οργανισμού με το περιβάλλον ( όπως είναι τα συμπλέγματα). Είναι ένα είδος "μάθησης" όπως το </a:t>
            </a:r>
            <a:r>
              <a:rPr lang="en-US" altLang="en-US" sz="2800" dirty="0"/>
              <a:t>S </a:t>
            </a:r>
            <a:r>
              <a:rPr lang="el-GR" altLang="en-US" sz="2800" dirty="0">
                <a:sym typeface="Symbol" panose="05050102010706020507" pitchFamily="18" charset="2"/>
              </a:rPr>
              <a:t></a:t>
            </a:r>
            <a:r>
              <a:rPr lang="el-GR" altLang="en-US" sz="2800" dirty="0"/>
              <a:t> </a:t>
            </a:r>
            <a:r>
              <a:rPr lang="en-US" altLang="en-US" sz="2800" dirty="0"/>
              <a:t>R</a:t>
            </a:r>
            <a:r>
              <a:rPr lang="el-GR" altLang="en-US" sz="2800" dirty="0"/>
              <a:t> των </a:t>
            </a:r>
            <a:r>
              <a:rPr lang="el-GR" altLang="en-US" sz="2800" dirty="0" err="1"/>
              <a:t>συμπεριφοριστών</a:t>
            </a:r>
            <a:r>
              <a:rPr lang="el-GR" altLang="en-US" sz="2800" dirty="0"/>
              <a:t> αλλά πολύ πιο πολύπλοκο από μια απλή απά­ντηση (</a:t>
            </a:r>
            <a:r>
              <a:rPr lang="en-US" altLang="en-US" sz="2800" dirty="0"/>
              <a:t>R</a:t>
            </a:r>
            <a:r>
              <a:rPr lang="el-GR" altLang="en-US" sz="2800" dirty="0"/>
              <a:t>)  σ' ένα αρχικό ερέθισμα (</a:t>
            </a:r>
            <a:r>
              <a:rPr lang="en-US" altLang="en-US" sz="2800" dirty="0"/>
              <a:t>S</a:t>
            </a:r>
            <a:r>
              <a:rPr lang="el-GR" altLang="en-US" sz="2800" dirty="0"/>
              <a:t>).</a:t>
            </a:r>
          </a:p>
          <a:p>
            <a:pPr algn="just"/>
            <a:r>
              <a:rPr lang="el-GR" altLang="en-US" sz="2800" dirty="0"/>
              <a:t>Οι Συνειρμικές θεωρίες (</a:t>
            </a:r>
            <a:r>
              <a:rPr lang="en-US" altLang="en-US" sz="2800" dirty="0"/>
              <a:t>PAVLOF</a:t>
            </a:r>
            <a:r>
              <a:rPr lang="el-GR" altLang="en-US" sz="2800" dirty="0"/>
              <a:t>, </a:t>
            </a:r>
            <a:r>
              <a:rPr lang="en-US" altLang="en-US" sz="2800" dirty="0" smtClean="0"/>
              <a:t>THORN</a:t>
            </a:r>
            <a:r>
              <a:rPr lang="en-US" altLang="en-US" sz="2800" dirty="0"/>
              <a:t>D</a:t>
            </a:r>
            <a:r>
              <a:rPr lang="en-US" altLang="en-US" sz="2800" dirty="0" smtClean="0"/>
              <a:t>IKE</a:t>
            </a:r>
            <a:r>
              <a:rPr lang="el-GR" altLang="en-US" sz="2800" dirty="0"/>
              <a:t>, </a:t>
            </a:r>
            <a:r>
              <a:rPr lang="en-US" altLang="en-US" sz="2800" dirty="0"/>
              <a:t>SKINNER</a:t>
            </a:r>
            <a:r>
              <a:rPr lang="el-GR" altLang="en-US" sz="2800" dirty="0"/>
              <a:t>, </a:t>
            </a:r>
            <a:r>
              <a:rPr lang="en-US" altLang="en-US" sz="2800" dirty="0"/>
              <a:t>WATSON</a:t>
            </a:r>
            <a:r>
              <a:rPr lang="el-GR" altLang="en-US" sz="2800" dirty="0"/>
              <a:t>) πιστεύουν ότι η μάθηση συνιστάται στον δημιουργούμενο δεσμό ανά­μεσα σ' ένα (ελεγχόμενο) ερέθισμα (</a:t>
            </a:r>
            <a:r>
              <a:rPr lang="en-US" altLang="en-US" sz="2800" dirty="0"/>
              <a:t>S</a:t>
            </a:r>
            <a:r>
              <a:rPr lang="el-GR" altLang="en-US" sz="2800" dirty="0"/>
              <a:t>) και μια αντίδραση (</a:t>
            </a:r>
            <a:r>
              <a:rPr lang="en-US" altLang="en-US" sz="2800" dirty="0"/>
              <a:t>R</a:t>
            </a:r>
            <a:r>
              <a:rPr lang="el-GR" altLang="en-US" sz="2800" dirty="0"/>
              <a:t>) δηλ. Ε-Α ή Ε-Ο-Α.</a:t>
            </a:r>
          </a:p>
          <a:p>
            <a:pPr algn="just"/>
            <a:endParaRPr lang="el-GR" altLang="en-US" sz="2800" dirty="0"/>
          </a:p>
          <a:p>
            <a:pPr algn="just"/>
            <a:endParaRPr lang="el-GR" altLang="en-US" sz="2800" dirty="0"/>
          </a:p>
          <a:p>
            <a:pPr marL="0" indent="0">
              <a:buNone/>
            </a:pPr>
            <a:endParaRPr lang="el-GR" sz="2800" dirty="0"/>
          </a:p>
        </p:txBody>
      </p:sp>
    </p:spTree>
    <p:extLst>
      <p:ext uri="{BB962C8B-B14F-4D97-AF65-F5344CB8AC3E}">
        <p14:creationId xmlns:p14="http://schemas.microsoft.com/office/powerpoint/2010/main" val="4193261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Μάθηση, συνέχεια</a:t>
            </a:r>
            <a:endParaRPr lang="el-GR" dirty="0"/>
          </a:p>
        </p:txBody>
      </p:sp>
      <p:sp>
        <p:nvSpPr>
          <p:cNvPr id="3" name="Θέση περιεχομένου 2"/>
          <p:cNvSpPr>
            <a:spLocks noGrp="1"/>
          </p:cNvSpPr>
          <p:nvPr>
            <p:ph idx="1"/>
          </p:nvPr>
        </p:nvSpPr>
        <p:spPr/>
        <p:txBody>
          <a:bodyPr>
            <a:normAutofit fontScale="77500" lnSpcReduction="20000"/>
          </a:bodyPr>
          <a:lstStyle/>
          <a:p>
            <a:pPr algn="just"/>
            <a:r>
              <a:rPr lang="el-GR" altLang="en-US" sz="2800" dirty="0"/>
              <a:t>Κατά την Μορφολογική Ψυχολογία η μάθηση συνίσταται  σε άμεση κατανόηση  είτε  με  διαίσθηση και ενόραση,  είτε  με άμεση αντίληψη των μερών ενός  όλου  που  στην αρχή τουλάχιστον είναι  ασαφές, </a:t>
            </a:r>
            <a:r>
              <a:rPr lang="el-GR" altLang="en-US" sz="2800" dirty="0" smtClean="0"/>
              <a:t>σύμφωνα </a:t>
            </a:r>
            <a:r>
              <a:rPr lang="el-GR" altLang="en-US" sz="2800" dirty="0"/>
              <a:t>με την πνευματική εμπειρία του ανθρώπου που  είναι οργανωμένη σε μορφές </a:t>
            </a:r>
            <a:r>
              <a:rPr lang="en-US" altLang="en-US" sz="2800" dirty="0" smtClean="0"/>
              <a:t>GESTALT</a:t>
            </a:r>
            <a:r>
              <a:rPr lang="el-GR" altLang="en-US" sz="2800" dirty="0" smtClean="0"/>
              <a:t>. </a:t>
            </a:r>
            <a:endParaRPr lang="el-GR" altLang="en-US" sz="2800" dirty="0"/>
          </a:p>
          <a:p>
            <a:pPr algn="just"/>
            <a:r>
              <a:rPr lang="el-GR" altLang="en-US" sz="2800" dirty="0"/>
              <a:t>Η μορφολογική Ψυχολογία  επισημαίνει:  α) την κατάσταση που βρίσκεται το άτομο κατά τη  μάθηση  β) την ωριμότητα του ανθρώπου  που  είναι  αποτέλεσμα, εσωτερικών και  εξωτερικών επιδράσεων, γ</a:t>
            </a:r>
            <a:r>
              <a:rPr lang="el-GR" altLang="en-US" sz="2800" dirty="0" smtClean="0"/>
              <a:t>) τους </a:t>
            </a:r>
            <a:r>
              <a:rPr lang="el-GR" altLang="en-US" sz="2800" dirty="0"/>
              <a:t>όρους </a:t>
            </a:r>
            <a:r>
              <a:rPr lang="el-GR" altLang="en-US" sz="2800" dirty="0" smtClean="0"/>
              <a:t>μέσα </a:t>
            </a:r>
            <a:r>
              <a:rPr lang="el-GR" altLang="en-US" sz="2800" dirty="0"/>
              <a:t>στους οποίους  πραγματοποιείται  η μάθηση.</a:t>
            </a:r>
          </a:p>
          <a:p>
            <a:pPr algn="just"/>
            <a:r>
              <a:rPr lang="el-GR" altLang="en-US" sz="2800" dirty="0"/>
              <a:t>Οι </a:t>
            </a:r>
            <a:r>
              <a:rPr lang="el-GR" altLang="en-US" sz="2800" dirty="0" err="1"/>
              <a:t>Κονστρουκτιβιστικές</a:t>
            </a:r>
            <a:r>
              <a:rPr lang="el-GR" altLang="en-US" sz="2800" dirty="0"/>
              <a:t> απόψεις του ΡΙΑ</a:t>
            </a:r>
            <a:r>
              <a:rPr lang="en-US" altLang="en-US" sz="2800" dirty="0"/>
              <a:t>G</a:t>
            </a:r>
            <a:r>
              <a:rPr lang="el-GR" altLang="en-US" sz="2800" dirty="0"/>
              <a:t>ΕΤ υιοθετούν στο χώρο της εκπαίδευσης τις ενεργητικές μεθόδους διδασκαλίας και κατά συνέπεια την μάθηση με κατανόηση, εφεύρεση ή ανακάλυψη.</a:t>
            </a:r>
          </a:p>
          <a:p>
            <a:pPr algn="just"/>
            <a:endParaRPr lang="el-GR" altLang="en-US" sz="2800" dirty="0"/>
          </a:p>
          <a:p>
            <a:pPr marL="0" indent="0">
              <a:buNone/>
            </a:pPr>
            <a:endParaRPr lang="el-GR" sz="2800" dirty="0"/>
          </a:p>
        </p:txBody>
      </p:sp>
    </p:spTree>
    <p:extLst>
      <p:ext uri="{BB962C8B-B14F-4D97-AF65-F5344CB8AC3E}">
        <p14:creationId xmlns:p14="http://schemas.microsoft.com/office/powerpoint/2010/main" val="4126680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Διδασκαλία και Μόρφωση</a:t>
            </a:r>
            <a:endParaRPr lang="el-GR" dirty="0"/>
          </a:p>
        </p:txBody>
      </p:sp>
      <p:sp>
        <p:nvSpPr>
          <p:cNvPr id="3" name="Θέση περιεχομένου 2"/>
          <p:cNvSpPr>
            <a:spLocks noGrp="1"/>
          </p:cNvSpPr>
          <p:nvPr>
            <p:ph idx="1"/>
          </p:nvPr>
        </p:nvSpPr>
        <p:spPr/>
        <p:txBody>
          <a:bodyPr>
            <a:normAutofit fontScale="77500" lnSpcReduction="20000"/>
          </a:bodyPr>
          <a:lstStyle/>
          <a:p>
            <a:pPr algn="just"/>
            <a:r>
              <a:rPr lang="el-GR" altLang="en-US" sz="2800" u="sng" dirty="0"/>
              <a:t>Διδασκαλία</a:t>
            </a:r>
            <a:r>
              <a:rPr lang="el-GR" altLang="en-US" sz="2800" dirty="0"/>
              <a:t> είναι το κύριο μέσο με τη βοήθεια του οποίου πραγματώνεται η εκπαίδευση. Περιλαμβάνει το σύνολο των ενεργειών που εκτελεί ο διδάσκων, στόχος των οποίων είναι η πρόκληση μάθησης. Μεταξύ των ενεργειών αυτών την κύρια θέση κατέχει η μετάδοση με τη βοήθεια του προφορικού λόγου των γνώσεων και της εμπειρίας του διδάσκοντος στους διδασκόμενους.</a:t>
            </a:r>
          </a:p>
          <a:p>
            <a:pPr algn="just"/>
            <a:r>
              <a:rPr lang="el-GR" altLang="en-US" sz="2800" u="sng" dirty="0"/>
              <a:t>Μόρφωση.</a:t>
            </a:r>
            <a:r>
              <a:rPr lang="el-GR" altLang="en-US" sz="2800" dirty="0"/>
              <a:t> Είναι η πνευματική καλλιέργεια του ανθρώπου (η μορφοποίηση του πνεύματος (</a:t>
            </a:r>
            <a:r>
              <a:rPr lang="en-US" altLang="en-US" sz="2800" dirty="0" err="1"/>
              <a:t>formatio</a:t>
            </a:r>
            <a:r>
              <a:rPr lang="en-US" altLang="en-US" sz="2800" dirty="0"/>
              <a:t> animi)</a:t>
            </a:r>
            <a:r>
              <a:rPr lang="el-GR" altLang="en-US" sz="2800" dirty="0"/>
              <a:t> με στόχο την ανύψωση και την ανάτασή του).  Άλλοι ορίζουν τη μόρφωση « </a:t>
            </a:r>
            <a:r>
              <a:rPr lang="el-GR" altLang="en-US" sz="2800" i="1" dirty="0"/>
              <a:t>ως τη συμμετοχή ενός επί μέρους ανθρώπου ή μιας </a:t>
            </a:r>
            <a:r>
              <a:rPr lang="el-GR" altLang="en-US" sz="2800" i="1" dirty="0" err="1"/>
              <a:t>ομάδος</a:t>
            </a:r>
            <a:r>
              <a:rPr lang="el-GR" altLang="en-US" sz="2800" i="1" dirty="0"/>
              <a:t> εις την πνευματικότητα του κόσμου όλου, την οποίαν </a:t>
            </a:r>
            <a:r>
              <a:rPr lang="el-GR" altLang="en-US" sz="2800" i="1" dirty="0" err="1"/>
              <a:t>συμμετοχήν</a:t>
            </a:r>
            <a:r>
              <a:rPr lang="el-GR" altLang="en-US" sz="2800" i="1" dirty="0"/>
              <a:t> ή έχει ήδη παρουσιάσει ή προορίζεται να πράξη εις το μέλλον</a:t>
            </a:r>
            <a:r>
              <a:rPr lang="el-GR" altLang="en-US" sz="2800" dirty="0"/>
              <a:t>».</a:t>
            </a:r>
          </a:p>
          <a:p>
            <a:pPr algn="just">
              <a:buNone/>
            </a:pPr>
            <a:r>
              <a:rPr lang="el-GR" altLang="en-US" sz="2800" dirty="0"/>
              <a:t> </a:t>
            </a:r>
          </a:p>
          <a:p>
            <a:pPr marL="0" indent="0">
              <a:buNone/>
            </a:pPr>
            <a:endParaRPr lang="el-GR" sz="2800" dirty="0"/>
          </a:p>
        </p:txBody>
      </p:sp>
    </p:spTree>
    <p:extLst>
      <p:ext uri="{BB962C8B-B14F-4D97-AF65-F5344CB8AC3E}">
        <p14:creationId xmlns:p14="http://schemas.microsoft.com/office/powerpoint/2010/main" val="125361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Παιδεία και κατάρτιση</a:t>
            </a:r>
            <a:endParaRPr lang="el-GR" dirty="0"/>
          </a:p>
        </p:txBody>
      </p:sp>
      <p:sp>
        <p:nvSpPr>
          <p:cNvPr id="3" name="Θέση περιεχομένου 2"/>
          <p:cNvSpPr>
            <a:spLocks noGrp="1"/>
          </p:cNvSpPr>
          <p:nvPr>
            <p:ph idx="1"/>
          </p:nvPr>
        </p:nvSpPr>
        <p:spPr/>
        <p:txBody>
          <a:bodyPr>
            <a:normAutofit fontScale="92500" lnSpcReduction="10000"/>
          </a:bodyPr>
          <a:lstStyle/>
          <a:p>
            <a:pPr algn="just"/>
            <a:r>
              <a:rPr lang="el-GR" altLang="en-US" sz="2800" u="sng" dirty="0"/>
              <a:t>Παιδεία</a:t>
            </a:r>
            <a:r>
              <a:rPr lang="el-GR" altLang="en-US" sz="2800" dirty="0"/>
              <a:t>= πνευματικός πολιτισμός ως αποτέλεσμα συστηματικής άσκησης και καλλιέργειας (παιδεύω&gt;</a:t>
            </a:r>
            <a:r>
              <a:rPr lang="el-GR" altLang="en-US" sz="2800" dirty="0" err="1"/>
              <a:t>παίδευσις</a:t>
            </a:r>
            <a:r>
              <a:rPr lang="el-GR" altLang="en-US" sz="2800" dirty="0"/>
              <a:t> &gt; παιδεία). Ο όρος παιδεία είναι εννοιολογικά ευρύτερος του όρου εκπαίδευση.</a:t>
            </a:r>
          </a:p>
          <a:p>
            <a:pPr>
              <a:buNone/>
            </a:pPr>
            <a:endParaRPr lang="el-GR" altLang="en-US" sz="2800" dirty="0"/>
          </a:p>
          <a:p>
            <a:pPr algn="just"/>
            <a:r>
              <a:rPr lang="el-GR" altLang="en-US" sz="2800" u="sng" dirty="0"/>
              <a:t>Κατάρτιση</a:t>
            </a:r>
            <a:r>
              <a:rPr lang="el-GR" altLang="en-US" sz="2800" dirty="0"/>
              <a:t>: Νεότερος όρος που υποδηλώνει τη σύντομης διάρκειας εκπαίδευση, η οποία αποσκοπεί στην προετοιμασία του ατόμου για την άσκηση ορισμένης επαγγελματικής δραστηριότητας ή στη βελτίωσή της. Μπορεί να παρέχεται είτε σε ειδικά κέντρα ή ινστιτούτα κατάρτισης είτε στο χώρο εργασίας. </a:t>
            </a:r>
          </a:p>
          <a:p>
            <a:endParaRPr lang="el-GR" altLang="en-US" sz="2800" dirty="0"/>
          </a:p>
          <a:p>
            <a:pPr marL="0" indent="0">
              <a:buNone/>
            </a:pPr>
            <a:endParaRPr lang="el-GR" sz="2800" dirty="0"/>
          </a:p>
        </p:txBody>
      </p:sp>
    </p:spTree>
    <p:extLst>
      <p:ext uri="{BB962C8B-B14F-4D97-AF65-F5344CB8AC3E}">
        <p14:creationId xmlns:p14="http://schemas.microsoft.com/office/powerpoint/2010/main" val="2301990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1225</Words>
  <Application>Microsoft Office PowerPoint</Application>
  <PresentationFormat>On-screen Show (4:3)</PresentationFormat>
  <Paragraphs>96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Wingdings</vt:lpstr>
      <vt:lpstr>Θέμα του Office</vt:lpstr>
      <vt:lpstr>Παιδαγωγική ή Εκπαίδευση ΙΙ</vt:lpstr>
      <vt:lpstr>Βασικές παιδαγωγικές έννοιες.  Εισαγωγή</vt:lpstr>
      <vt:lpstr>Ανάπτυξη &amp; Εξέλιξη</vt:lpstr>
      <vt:lpstr>Ανάπτυξη &amp; Εξέλιξη, 2</vt:lpstr>
      <vt:lpstr>Αγωγή και Εκπαίδευση</vt:lpstr>
      <vt:lpstr>Μάθηση</vt:lpstr>
      <vt:lpstr>Μάθηση, συνέχεια</vt:lpstr>
      <vt:lpstr>Διδασκαλία και Μόρφωση</vt:lpstr>
      <vt:lpstr>Παιδεία και κατάρτιση</vt:lpstr>
      <vt:lpstr>Τέλος ενότητας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202</cp:revision>
  <dcterms:created xsi:type="dcterms:W3CDTF">2012-09-06T09:03:05Z</dcterms:created>
  <dcterms:modified xsi:type="dcterms:W3CDTF">2015-01-16T09:47:17Z</dcterms:modified>
</cp:coreProperties>
</file>