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40"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8" r:id="rId32"/>
    <p:sldId id="339" r:id="rId33"/>
    <p:sldId id="334" r:id="rId34"/>
    <p:sldId id="335" r:id="rId35"/>
    <p:sldId id="336" r:id="rId36"/>
    <p:sldId id="337" r:id="rId37"/>
    <p:sldId id="341" r:id="rId38"/>
    <p:sldId id="342" r:id="rId39"/>
    <p:sldId id="343" r:id="rId40"/>
    <p:sldId id="299" r:id="rId41"/>
    <p:sldId id="292" r:id="rId42"/>
    <p:sldId id="291" r:id="rId43"/>
    <p:sldId id="294" r:id="rId44"/>
    <p:sldId id="293" r:id="rId45"/>
    <p:sldId id="300"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40"/>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8"/>
            <p14:sldId id="339"/>
            <p14:sldId id="334"/>
            <p14:sldId id="335"/>
            <p14:sldId id="336"/>
            <p14:sldId id="337"/>
            <p14:sldId id="341"/>
            <p14:sldId id="342"/>
            <p14:sldId id="343"/>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43" autoAdjust="0"/>
    <p:restoredTop sz="99309" autoAdjust="0"/>
  </p:normalViewPr>
  <p:slideViewPr>
    <p:cSldViewPr>
      <p:cViewPr varScale="1">
        <p:scale>
          <a:sx n="81" d="100"/>
          <a:sy n="81" d="100"/>
        </p:scale>
        <p:origin x="720"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22.xml"/><Relationship Id="rId7"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25.xml"/><Relationship Id="rId11" Type="http://schemas.openxmlformats.org/officeDocument/2006/relationships/slide" Target="slides/slide30.xml"/><Relationship Id="rId5" Type="http://schemas.openxmlformats.org/officeDocument/2006/relationships/slide" Target="slides/slide24.xml"/><Relationship Id="rId10" Type="http://schemas.openxmlformats.org/officeDocument/2006/relationships/slide" Target="slides/slide29.xml"/><Relationship Id="rId4" Type="http://schemas.openxmlformats.org/officeDocument/2006/relationships/slide" Target="slides/slide23.xml"/><Relationship Id="rId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a:ln/>
        </p:spPr>
      </p:sp>
      <p:sp>
        <p:nvSpPr>
          <p:cNvPr id="4813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4813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6D19C6A8-3242-4F68-AFB0-816CF6B74ABB}" type="slidenum">
              <a:rPr lang="en-GB" altLang="en-US">
                <a:latin typeface="Arial" panose="020B0604020202020204" pitchFamily="34" charset="0"/>
              </a:rPr>
              <a:pPr eaLnBrk="1" hangingPunct="1"/>
              <a:t>11</a:t>
            </a:fld>
            <a:endParaRPr lang="en-GB" altLang="en-US">
              <a:latin typeface="Arial" panose="020B0604020202020204" pitchFamily="34" charset="0"/>
            </a:endParaRPr>
          </a:p>
        </p:txBody>
      </p:sp>
    </p:spTree>
    <p:extLst>
      <p:ext uri="{BB962C8B-B14F-4D97-AF65-F5344CB8AC3E}">
        <p14:creationId xmlns:p14="http://schemas.microsoft.com/office/powerpoint/2010/main" val="388224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a:ln/>
        </p:spPr>
      </p:sp>
      <p:sp>
        <p:nvSpPr>
          <p:cNvPr id="4915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4915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C3CD725-59B0-488F-87C9-A43A1839C72F}" type="slidenum">
              <a:rPr lang="en-GB" altLang="en-US">
                <a:latin typeface="Arial" panose="020B0604020202020204" pitchFamily="34" charset="0"/>
              </a:rPr>
              <a:pPr eaLnBrk="1" hangingPunct="1"/>
              <a:t>12</a:t>
            </a:fld>
            <a:endParaRPr lang="en-GB" altLang="en-US">
              <a:latin typeface="Arial" panose="020B0604020202020204" pitchFamily="34" charset="0"/>
            </a:endParaRPr>
          </a:p>
        </p:txBody>
      </p:sp>
    </p:spTree>
    <p:extLst>
      <p:ext uri="{BB962C8B-B14F-4D97-AF65-F5344CB8AC3E}">
        <p14:creationId xmlns:p14="http://schemas.microsoft.com/office/powerpoint/2010/main" val="167530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a:ln/>
        </p:spPr>
      </p:sp>
      <p:sp>
        <p:nvSpPr>
          <p:cNvPr id="5017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5018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0C36EC94-7448-40B8-9D41-559065509D54}" type="slidenum">
              <a:rPr lang="en-GB" altLang="en-US">
                <a:latin typeface="Arial" panose="020B0604020202020204" pitchFamily="34" charset="0"/>
              </a:rPr>
              <a:pPr eaLnBrk="1" hangingPunct="1"/>
              <a:t>13</a:t>
            </a:fld>
            <a:endParaRPr lang="en-GB" altLang="en-US">
              <a:latin typeface="Arial" panose="020B0604020202020204" pitchFamily="34" charset="0"/>
            </a:endParaRPr>
          </a:p>
        </p:txBody>
      </p:sp>
    </p:spTree>
    <p:extLst>
      <p:ext uri="{BB962C8B-B14F-4D97-AF65-F5344CB8AC3E}">
        <p14:creationId xmlns:p14="http://schemas.microsoft.com/office/powerpoint/2010/main" val="2251310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a:ln/>
        </p:spPr>
      </p:sp>
      <p:sp>
        <p:nvSpPr>
          <p:cNvPr id="5120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5120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F5178EF2-8B87-4B5E-B2BA-DDDC7EB62EA4}" type="slidenum">
              <a:rPr lang="en-GB" altLang="en-US">
                <a:latin typeface="Arial" panose="020B0604020202020204" pitchFamily="34" charset="0"/>
              </a:rPr>
              <a:pPr eaLnBrk="1" hangingPunct="1"/>
              <a:t>14</a:t>
            </a:fld>
            <a:endParaRPr lang="en-GB" altLang="en-US">
              <a:latin typeface="Arial" panose="020B0604020202020204" pitchFamily="34" charset="0"/>
            </a:endParaRPr>
          </a:p>
        </p:txBody>
      </p:sp>
    </p:spTree>
    <p:extLst>
      <p:ext uri="{BB962C8B-B14F-4D97-AF65-F5344CB8AC3E}">
        <p14:creationId xmlns:p14="http://schemas.microsoft.com/office/powerpoint/2010/main" val="70070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a:ln/>
        </p:spPr>
      </p:sp>
      <p:sp>
        <p:nvSpPr>
          <p:cNvPr id="5222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5222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A5B888B-E554-4404-95C9-68AFEA33968A}" type="slidenum">
              <a:rPr lang="en-GB" altLang="en-US">
                <a:latin typeface="Arial" panose="020B0604020202020204" pitchFamily="34" charset="0"/>
              </a:rPr>
              <a:pPr eaLnBrk="1" hangingPunct="1"/>
              <a:t>15</a:t>
            </a:fld>
            <a:endParaRPr lang="en-GB" altLang="en-US">
              <a:latin typeface="Arial" panose="020B0604020202020204" pitchFamily="34" charset="0"/>
            </a:endParaRPr>
          </a:p>
        </p:txBody>
      </p:sp>
    </p:spTree>
    <p:extLst>
      <p:ext uri="{BB962C8B-B14F-4D97-AF65-F5344CB8AC3E}">
        <p14:creationId xmlns:p14="http://schemas.microsoft.com/office/powerpoint/2010/main" val="119920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a:ln/>
        </p:spPr>
      </p:sp>
      <p:sp>
        <p:nvSpPr>
          <p:cNvPr id="5325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5325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AF61AD5F-C5BC-414F-AE83-D07EF7A9D55C}" type="slidenum">
              <a:rPr lang="en-GB" altLang="en-US">
                <a:latin typeface="Arial" panose="020B0604020202020204" pitchFamily="34" charset="0"/>
              </a:rPr>
              <a:pPr eaLnBrk="1" hangingPunct="1"/>
              <a:t>16</a:t>
            </a:fld>
            <a:endParaRPr lang="en-GB" altLang="en-US">
              <a:latin typeface="Arial" panose="020B0604020202020204" pitchFamily="34" charset="0"/>
            </a:endParaRPr>
          </a:p>
        </p:txBody>
      </p:sp>
    </p:spTree>
    <p:extLst>
      <p:ext uri="{BB962C8B-B14F-4D97-AF65-F5344CB8AC3E}">
        <p14:creationId xmlns:p14="http://schemas.microsoft.com/office/powerpoint/2010/main" val="1780424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a:ln/>
        </p:spPr>
      </p:sp>
      <p:sp>
        <p:nvSpPr>
          <p:cNvPr id="5427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5427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7015341D-B04F-4A37-A97B-98750DCBB601}" type="slidenum">
              <a:rPr lang="en-GB" altLang="en-US">
                <a:latin typeface="Arial" panose="020B0604020202020204" pitchFamily="34" charset="0"/>
              </a:rPr>
              <a:pPr eaLnBrk="1" hangingPunct="1"/>
              <a:t>17</a:t>
            </a:fld>
            <a:endParaRPr lang="en-GB" altLang="en-US">
              <a:latin typeface="Arial" panose="020B0604020202020204" pitchFamily="34" charset="0"/>
            </a:endParaRPr>
          </a:p>
        </p:txBody>
      </p:sp>
    </p:spTree>
    <p:extLst>
      <p:ext uri="{BB962C8B-B14F-4D97-AF65-F5344CB8AC3E}">
        <p14:creationId xmlns:p14="http://schemas.microsoft.com/office/powerpoint/2010/main" val="424935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a:ln/>
        </p:spPr>
      </p:sp>
      <p:sp>
        <p:nvSpPr>
          <p:cNvPr id="5529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5530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763F3032-0FD0-4C59-8485-6117B336C90E}" type="slidenum">
              <a:rPr lang="en-GB" altLang="en-US">
                <a:latin typeface="Arial" panose="020B0604020202020204" pitchFamily="34" charset="0"/>
              </a:rPr>
              <a:pPr eaLnBrk="1" hangingPunct="1"/>
              <a:t>18</a:t>
            </a:fld>
            <a:endParaRPr lang="en-GB" altLang="en-US">
              <a:latin typeface="Arial" panose="020B0604020202020204" pitchFamily="34" charset="0"/>
            </a:endParaRPr>
          </a:p>
        </p:txBody>
      </p:sp>
    </p:spTree>
    <p:extLst>
      <p:ext uri="{BB962C8B-B14F-4D97-AF65-F5344CB8AC3E}">
        <p14:creationId xmlns:p14="http://schemas.microsoft.com/office/powerpoint/2010/main" val="2336548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a:ln/>
        </p:spPr>
      </p:sp>
      <p:sp>
        <p:nvSpPr>
          <p:cNvPr id="5632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5632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0807DA5F-FFA5-4861-B812-71EE604EF534}" type="slidenum">
              <a:rPr lang="en-GB" altLang="en-US">
                <a:latin typeface="Arial" panose="020B0604020202020204" pitchFamily="34" charset="0"/>
              </a:rPr>
              <a:pPr eaLnBrk="1" hangingPunct="1"/>
              <a:t>19</a:t>
            </a:fld>
            <a:endParaRPr lang="en-GB" altLang="en-US">
              <a:latin typeface="Arial" panose="020B0604020202020204" pitchFamily="34" charset="0"/>
            </a:endParaRPr>
          </a:p>
        </p:txBody>
      </p:sp>
    </p:spTree>
    <p:extLst>
      <p:ext uri="{BB962C8B-B14F-4D97-AF65-F5344CB8AC3E}">
        <p14:creationId xmlns:p14="http://schemas.microsoft.com/office/powerpoint/2010/main" val="1279565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a:ln/>
        </p:spPr>
      </p:sp>
      <p:sp>
        <p:nvSpPr>
          <p:cNvPr id="5734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5734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1425A7F3-0ECC-473F-8B19-1073F9AEC4C3}" type="slidenum">
              <a:rPr lang="en-GB" altLang="en-US">
                <a:latin typeface="Arial" panose="020B0604020202020204" pitchFamily="34" charset="0"/>
              </a:rPr>
              <a:pPr eaLnBrk="1" hangingPunct="1"/>
              <a:t>20</a:t>
            </a:fld>
            <a:endParaRPr lang="en-GB" altLang="en-US">
              <a:latin typeface="Arial" panose="020B0604020202020204" pitchFamily="34" charset="0"/>
            </a:endParaRPr>
          </a:p>
        </p:txBody>
      </p:sp>
    </p:spTree>
    <p:extLst>
      <p:ext uri="{BB962C8B-B14F-4D97-AF65-F5344CB8AC3E}">
        <p14:creationId xmlns:p14="http://schemas.microsoft.com/office/powerpoint/2010/main" val="307269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742076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a:ln/>
        </p:spPr>
      </p:sp>
      <p:sp>
        <p:nvSpPr>
          <p:cNvPr id="5837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5837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D1EECFC8-5E0E-45FB-B0C7-5F404F3CB0D9}" type="slidenum">
              <a:rPr lang="en-GB" altLang="en-US">
                <a:latin typeface="Arial" panose="020B0604020202020204" pitchFamily="34" charset="0"/>
              </a:rPr>
              <a:pPr eaLnBrk="1" hangingPunct="1"/>
              <a:t>21</a:t>
            </a:fld>
            <a:endParaRPr lang="en-GB" altLang="en-US">
              <a:latin typeface="Arial" panose="020B0604020202020204" pitchFamily="34" charset="0"/>
            </a:endParaRPr>
          </a:p>
        </p:txBody>
      </p:sp>
    </p:spTree>
    <p:extLst>
      <p:ext uri="{BB962C8B-B14F-4D97-AF65-F5344CB8AC3E}">
        <p14:creationId xmlns:p14="http://schemas.microsoft.com/office/powerpoint/2010/main" val="101380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a:ln/>
        </p:spPr>
      </p:sp>
      <p:sp>
        <p:nvSpPr>
          <p:cNvPr id="5939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5939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9A132AA9-C4B4-4D1F-8AC6-DA95A9B82518}" type="slidenum">
              <a:rPr lang="en-GB" altLang="en-US">
                <a:latin typeface="Arial" panose="020B0604020202020204" pitchFamily="34" charset="0"/>
              </a:rPr>
              <a:pPr eaLnBrk="1" hangingPunct="1"/>
              <a:t>22</a:t>
            </a:fld>
            <a:endParaRPr lang="en-GB" altLang="en-US">
              <a:latin typeface="Arial" panose="020B0604020202020204" pitchFamily="34" charset="0"/>
            </a:endParaRPr>
          </a:p>
        </p:txBody>
      </p:sp>
    </p:spTree>
    <p:extLst>
      <p:ext uri="{BB962C8B-B14F-4D97-AF65-F5344CB8AC3E}">
        <p14:creationId xmlns:p14="http://schemas.microsoft.com/office/powerpoint/2010/main" val="1683449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a:ln/>
        </p:spPr>
      </p:sp>
      <p:sp>
        <p:nvSpPr>
          <p:cNvPr id="6041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6042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1C61390C-BE01-454B-B5CC-93F3037719C3}" type="slidenum">
              <a:rPr lang="en-GB" altLang="en-US">
                <a:latin typeface="Arial" panose="020B0604020202020204" pitchFamily="34" charset="0"/>
              </a:rPr>
              <a:pPr eaLnBrk="1" hangingPunct="1"/>
              <a:t>23</a:t>
            </a:fld>
            <a:endParaRPr lang="en-GB" altLang="en-US">
              <a:latin typeface="Arial" panose="020B0604020202020204" pitchFamily="34" charset="0"/>
            </a:endParaRPr>
          </a:p>
        </p:txBody>
      </p:sp>
    </p:spTree>
    <p:extLst>
      <p:ext uri="{BB962C8B-B14F-4D97-AF65-F5344CB8AC3E}">
        <p14:creationId xmlns:p14="http://schemas.microsoft.com/office/powerpoint/2010/main" val="384438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a:ln/>
        </p:spPr>
      </p:sp>
      <p:sp>
        <p:nvSpPr>
          <p:cNvPr id="6144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6144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3EE0F306-D34F-4ACA-B692-EF66D3FBEFB1}" type="slidenum">
              <a:rPr lang="en-GB" altLang="en-US">
                <a:latin typeface="Arial" panose="020B0604020202020204" pitchFamily="34" charset="0"/>
              </a:rPr>
              <a:pPr eaLnBrk="1" hangingPunct="1"/>
              <a:t>24</a:t>
            </a:fld>
            <a:endParaRPr lang="en-GB" altLang="en-US">
              <a:latin typeface="Arial" panose="020B0604020202020204" pitchFamily="34" charset="0"/>
            </a:endParaRPr>
          </a:p>
        </p:txBody>
      </p:sp>
    </p:spTree>
    <p:extLst>
      <p:ext uri="{BB962C8B-B14F-4D97-AF65-F5344CB8AC3E}">
        <p14:creationId xmlns:p14="http://schemas.microsoft.com/office/powerpoint/2010/main" val="1662499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a:ln/>
        </p:spPr>
      </p:sp>
      <p:sp>
        <p:nvSpPr>
          <p:cNvPr id="6246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6246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C21984C3-A027-4807-8D05-5FC6400FF607}" type="slidenum">
              <a:rPr lang="en-GB" altLang="en-US">
                <a:latin typeface="Arial" panose="020B0604020202020204" pitchFamily="34" charset="0"/>
              </a:rPr>
              <a:pPr eaLnBrk="1" hangingPunct="1"/>
              <a:t>25</a:t>
            </a:fld>
            <a:endParaRPr lang="en-GB" altLang="en-US">
              <a:latin typeface="Arial" panose="020B0604020202020204" pitchFamily="34" charset="0"/>
            </a:endParaRPr>
          </a:p>
        </p:txBody>
      </p:sp>
    </p:spTree>
    <p:extLst>
      <p:ext uri="{BB962C8B-B14F-4D97-AF65-F5344CB8AC3E}">
        <p14:creationId xmlns:p14="http://schemas.microsoft.com/office/powerpoint/2010/main" val="262252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a:ln/>
        </p:spPr>
      </p:sp>
      <p:sp>
        <p:nvSpPr>
          <p:cNvPr id="6349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6349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E6D0412D-94ED-4EC9-952E-46F098D15EA5}" type="slidenum">
              <a:rPr lang="en-GB" altLang="en-US">
                <a:latin typeface="Arial" panose="020B0604020202020204" pitchFamily="34" charset="0"/>
              </a:rPr>
              <a:pPr eaLnBrk="1" hangingPunct="1"/>
              <a:t>26</a:t>
            </a:fld>
            <a:endParaRPr lang="en-GB" altLang="en-US">
              <a:latin typeface="Arial" panose="020B0604020202020204" pitchFamily="34" charset="0"/>
            </a:endParaRPr>
          </a:p>
        </p:txBody>
      </p:sp>
    </p:spTree>
    <p:extLst>
      <p:ext uri="{BB962C8B-B14F-4D97-AF65-F5344CB8AC3E}">
        <p14:creationId xmlns:p14="http://schemas.microsoft.com/office/powerpoint/2010/main" val="2668535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a:ln/>
        </p:spPr>
      </p:sp>
      <p:sp>
        <p:nvSpPr>
          <p:cNvPr id="6451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6451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F22F0A5B-3B0B-4115-968F-A85A1FB9FC89}" type="slidenum">
              <a:rPr lang="en-GB" altLang="en-US">
                <a:latin typeface="Arial" panose="020B0604020202020204" pitchFamily="34" charset="0"/>
              </a:rPr>
              <a:pPr eaLnBrk="1" hangingPunct="1"/>
              <a:t>27</a:t>
            </a:fld>
            <a:endParaRPr lang="en-GB" altLang="en-US">
              <a:latin typeface="Arial" panose="020B0604020202020204" pitchFamily="34" charset="0"/>
            </a:endParaRPr>
          </a:p>
        </p:txBody>
      </p:sp>
    </p:spTree>
    <p:extLst>
      <p:ext uri="{BB962C8B-B14F-4D97-AF65-F5344CB8AC3E}">
        <p14:creationId xmlns:p14="http://schemas.microsoft.com/office/powerpoint/2010/main" val="1503551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a:ln/>
        </p:spPr>
      </p:sp>
      <p:sp>
        <p:nvSpPr>
          <p:cNvPr id="6553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6554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E8CA0DA6-4C01-47F6-9731-70FD84921F84}" type="slidenum">
              <a:rPr lang="en-GB" altLang="en-US">
                <a:latin typeface="Arial" panose="020B0604020202020204" pitchFamily="34" charset="0"/>
              </a:rPr>
              <a:pPr eaLnBrk="1" hangingPunct="1"/>
              <a:t>28</a:t>
            </a:fld>
            <a:endParaRPr lang="en-GB" altLang="en-US">
              <a:latin typeface="Arial" panose="020B0604020202020204" pitchFamily="34" charset="0"/>
            </a:endParaRPr>
          </a:p>
        </p:txBody>
      </p:sp>
    </p:spTree>
    <p:extLst>
      <p:ext uri="{BB962C8B-B14F-4D97-AF65-F5344CB8AC3E}">
        <p14:creationId xmlns:p14="http://schemas.microsoft.com/office/powerpoint/2010/main" val="117800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a:ln/>
        </p:spPr>
      </p:sp>
      <p:sp>
        <p:nvSpPr>
          <p:cNvPr id="6656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6656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3B96578F-C71F-4E43-BEA4-5AFC7337B9E7}" type="slidenum">
              <a:rPr lang="en-GB" altLang="en-US">
                <a:latin typeface="Arial" panose="020B0604020202020204" pitchFamily="34" charset="0"/>
              </a:rPr>
              <a:pPr eaLnBrk="1" hangingPunct="1"/>
              <a:t>29</a:t>
            </a:fld>
            <a:endParaRPr lang="en-GB" altLang="en-US">
              <a:latin typeface="Arial" panose="020B0604020202020204" pitchFamily="34" charset="0"/>
            </a:endParaRPr>
          </a:p>
        </p:txBody>
      </p:sp>
    </p:spTree>
    <p:extLst>
      <p:ext uri="{BB962C8B-B14F-4D97-AF65-F5344CB8AC3E}">
        <p14:creationId xmlns:p14="http://schemas.microsoft.com/office/powerpoint/2010/main" val="3735220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a:ln/>
        </p:spPr>
      </p:sp>
      <p:sp>
        <p:nvSpPr>
          <p:cNvPr id="6758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6758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D4B2A558-3E70-46E2-9C70-9D56353AB188}" type="slidenum">
              <a:rPr lang="en-GB" altLang="en-US">
                <a:latin typeface="Arial" panose="020B0604020202020204" pitchFamily="34" charset="0"/>
              </a:rPr>
              <a:pPr eaLnBrk="1" hangingPunct="1"/>
              <a:t>30</a:t>
            </a:fld>
            <a:endParaRPr lang="en-GB" altLang="en-US">
              <a:latin typeface="Arial" panose="020B0604020202020204" pitchFamily="34" charset="0"/>
            </a:endParaRPr>
          </a:p>
        </p:txBody>
      </p:sp>
    </p:spTree>
    <p:extLst>
      <p:ext uri="{BB962C8B-B14F-4D97-AF65-F5344CB8AC3E}">
        <p14:creationId xmlns:p14="http://schemas.microsoft.com/office/powerpoint/2010/main" val="58896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a:ln/>
        </p:spPr>
      </p:sp>
      <p:sp>
        <p:nvSpPr>
          <p:cNvPr id="4096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4096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86B5D426-DD12-40CA-884B-A7B1CF4811AE}" type="slidenum">
              <a:rPr lang="en-GB" altLang="en-US">
                <a:latin typeface="Arial" panose="020B0604020202020204" pitchFamily="34" charset="0"/>
              </a:rPr>
              <a:pPr eaLnBrk="1" hangingPunct="1"/>
              <a:t>3</a:t>
            </a:fld>
            <a:endParaRPr lang="en-GB" altLang="en-US">
              <a:latin typeface="Arial" panose="020B0604020202020204" pitchFamily="34" charset="0"/>
            </a:endParaRPr>
          </a:p>
        </p:txBody>
      </p:sp>
    </p:spTree>
    <p:extLst>
      <p:ext uri="{BB962C8B-B14F-4D97-AF65-F5344CB8AC3E}">
        <p14:creationId xmlns:p14="http://schemas.microsoft.com/office/powerpoint/2010/main" val="3581324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6D875EE-7F06-4723-96E0-769B20DE6F8D}" type="slidenum">
              <a:rPr lang="en-GB" altLang="en-US" sz="1200"/>
              <a:pPr eaLnBrk="1" hangingPunct="1"/>
              <a:t>31</a:t>
            </a:fld>
            <a:endParaRPr lang="en-GB"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Tree>
    <p:extLst>
      <p:ext uri="{BB962C8B-B14F-4D97-AF65-F5344CB8AC3E}">
        <p14:creationId xmlns:p14="http://schemas.microsoft.com/office/powerpoint/2010/main" val="1604079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6D875EE-7F06-4723-96E0-769B20DE6F8D}" type="slidenum">
              <a:rPr lang="en-GB" altLang="en-US" sz="1200"/>
              <a:pPr eaLnBrk="1" hangingPunct="1"/>
              <a:t>32</a:t>
            </a:fld>
            <a:endParaRPr lang="en-GB"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Tree>
    <p:extLst>
      <p:ext uri="{BB962C8B-B14F-4D97-AF65-F5344CB8AC3E}">
        <p14:creationId xmlns:p14="http://schemas.microsoft.com/office/powerpoint/2010/main" val="1593220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a:ln/>
        </p:spPr>
      </p:sp>
      <p:sp>
        <p:nvSpPr>
          <p:cNvPr id="7065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7066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18AD5E62-8258-46B4-AF18-1AC3B12C871C}" type="slidenum">
              <a:rPr lang="en-GB" altLang="en-US">
                <a:latin typeface="Arial" panose="020B0604020202020204" pitchFamily="34" charset="0"/>
              </a:rPr>
              <a:pPr eaLnBrk="1" hangingPunct="1"/>
              <a:t>33</a:t>
            </a:fld>
            <a:endParaRPr lang="en-GB" altLang="en-US">
              <a:latin typeface="Arial" panose="020B0604020202020204" pitchFamily="34" charset="0"/>
            </a:endParaRPr>
          </a:p>
        </p:txBody>
      </p:sp>
    </p:spTree>
    <p:extLst>
      <p:ext uri="{BB962C8B-B14F-4D97-AF65-F5344CB8AC3E}">
        <p14:creationId xmlns:p14="http://schemas.microsoft.com/office/powerpoint/2010/main" val="273537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a:ln/>
        </p:spPr>
      </p:sp>
      <p:sp>
        <p:nvSpPr>
          <p:cNvPr id="7168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7168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E9B49A61-B86C-4298-9CD7-E7423AC5F326}" type="slidenum">
              <a:rPr lang="en-GB" altLang="en-US">
                <a:latin typeface="Arial" panose="020B0604020202020204" pitchFamily="34" charset="0"/>
              </a:rPr>
              <a:pPr eaLnBrk="1" hangingPunct="1"/>
              <a:t>34</a:t>
            </a:fld>
            <a:endParaRPr lang="en-GB" altLang="en-US">
              <a:latin typeface="Arial" panose="020B0604020202020204" pitchFamily="34" charset="0"/>
            </a:endParaRPr>
          </a:p>
        </p:txBody>
      </p:sp>
    </p:spTree>
    <p:extLst>
      <p:ext uri="{BB962C8B-B14F-4D97-AF65-F5344CB8AC3E}">
        <p14:creationId xmlns:p14="http://schemas.microsoft.com/office/powerpoint/2010/main" val="114677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a:ln/>
        </p:spPr>
      </p:sp>
      <p:sp>
        <p:nvSpPr>
          <p:cNvPr id="7270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7270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BE057987-6E78-44DE-BF76-CF9C28D8352B}" type="slidenum">
              <a:rPr lang="en-GB" altLang="en-US">
                <a:latin typeface="Arial" panose="020B0604020202020204" pitchFamily="34" charset="0"/>
              </a:rPr>
              <a:pPr eaLnBrk="1" hangingPunct="1"/>
              <a:t>35</a:t>
            </a:fld>
            <a:endParaRPr lang="en-GB" altLang="en-US">
              <a:latin typeface="Arial" panose="020B0604020202020204" pitchFamily="34" charset="0"/>
            </a:endParaRPr>
          </a:p>
        </p:txBody>
      </p:sp>
    </p:spTree>
    <p:extLst>
      <p:ext uri="{BB962C8B-B14F-4D97-AF65-F5344CB8AC3E}">
        <p14:creationId xmlns:p14="http://schemas.microsoft.com/office/powerpoint/2010/main" val="1192891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a:ln/>
        </p:spPr>
      </p:sp>
      <p:sp>
        <p:nvSpPr>
          <p:cNvPr id="7373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7373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D7487AFD-4DB8-4E6C-B5FE-71D76137D4D1}" type="slidenum">
              <a:rPr lang="en-GB" altLang="en-US">
                <a:latin typeface="Arial" panose="020B0604020202020204" pitchFamily="34" charset="0"/>
              </a:rPr>
              <a:pPr eaLnBrk="1" hangingPunct="1"/>
              <a:t>36</a:t>
            </a:fld>
            <a:endParaRPr lang="en-GB" altLang="en-US">
              <a:latin typeface="Arial" panose="020B0604020202020204" pitchFamily="34" charset="0"/>
            </a:endParaRPr>
          </a:p>
        </p:txBody>
      </p:sp>
    </p:spTree>
    <p:extLst>
      <p:ext uri="{BB962C8B-B14F-4D97-AF65-F5344CB8AC3E}">
        <p14:creationId xmlns:p14="http://schemas.microsoft.com/office/powerpoint/2010/main" val="520282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786992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03101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153894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a:ln/>
        </p:spPr>
      </p:sp>
      <p:sp>
        <p:nvSpPr>
          <p:cNvPr id="4198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4198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115A36EA-752E-4651-9A5C-27C3FDF26FAB}" type="slidenum">
              <a:rPr lang="en-GB" altLang="en-US">
                <a:latin typeface="Arial" panose="020B0604020202020204" pitchFamily="34" charset="0"/>
              </a:rPr>
              <a:pPr eaLnBrk="1" hangingPunct="1"/>
              <a:t>4</a:t>
            </a:fld>
            <a:endParaRPr lang="en-GB" altLang="en-US">
              <a:latin typeface="Arial" panose="020B0604020202020204" pitchFamily="34" charset="0"/>
            </a:endParaRPr>
          </a:p>
        </p:txBody>
      </p:sp>
    </p:spTree>
    <p:extLst>
      <p:ext uri="{BB962C8B-B14F-4D97-AF65-F5344CB8AC3E}">
        <p14:creationId xmlns:p14="http://schemas.microsoft.com/office/powerpoint/2010/main" val="1880217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a:ln/>
        </p:spPr>
      </p:sp>
      <p:sp>
        <p:nvSpPr>
          <p:cNvPr id="4301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4301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8FF6C3F9-91F1-4B07-AE46-E4F317A12258}" type="slidenum">
              <a:rPr lang="en-GB" altLang="en-US">
                <a:latin typeface="Arial" panose="020B0604020202020204" pitchFamily="34" charset="0"/>
              </a:rPr>
              <a:pPr eaLnBrk="1" hangingPunct="1"/>
              <a:t>5</a:t>
            </a:fld>
            <a:endParaRPr lang="en-GB" altLang="en-US">
              <a:latin typeface="Arial" panose="020B0604020202020204" pitchFamily="34" charset="0"/>
            </a:endParaRPr>
          </a:p>
        </p:txBody>
      </p:sp>
    </p:spTree>
    <p:extLst>
      <p:ext uri="{BB962C8B-B14F-4D97-AF65-F5344CB8AC3E}">
        <p14:creationId xmlns:p14="http://schemas.microsoft.com/office/powerpoint/2010/main" val="130298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a:ln/>
        </p:spPr>
      </p:sp>
      <p:sp>
        <p:nvSpPr>
          <p:cNvPr id="4403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4403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BB81A278-1799-4B83-9415-64298ED35923}" type="slidenum">
              <a:rPr lang="en-GB" altLang="en-US">
                <a:latin typeface="Arial" panose="020B0604020202020204" pitchFamily="34" charset="0"/>
              </a:rPr>
              <a:pPr eaLnBrk="1" hangingPunct="1"/>
              <a:t>6</a:t>
            </a:fld>
            <a:endParaRPr lang="en-GB" altLang="en-US">
              <a:latin typeface="Arial" panose="020B0604020202020204" pitchFamily="34" charset="0"/>
            </a:endParaRPr>
          </a:p>
        </p:txBody>
      </p:sp>
    </p:spTree>
    <p:extLst>
      <p:ext uri="{BB962C8B-B14F-4D97-AF65-F5344CB8AC3E}">
        <p14:creationId xmlns:p14="http://schemas.microsoft.com/office/powerpoint/2010/main" val="30670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a:ln/>
        </p:spPr>
      </p:sp>
      <p:sp>
        <p:nvSpPr>
          <p:cNvPr id="4505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4506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37B19BFC-5190-4A80-A732-46C3AF6B135F}" type="slidenum">
              <a:rPr lang="en-GB" altLang="en-US">
                <a:latin typeface="Arial" panose="020B0604020202020204" pitchFamily="34" charset="0"/>
              </a:rPr>
              <a:pPr eaLnBrk="1" hangingPunct="1"/>
              <a:t>7</a:t>
            </a:fld>
            <a:endParaRPr lang="en-GB" altLang="en-US">
              <a:latin typeface="Arial" panose="020B0604020202020204" pitchFamily="34" charset="0"/>
            </a:endParaRPr>
          </a:p>
        </p:txBody>
      </p:sp>
    </p:spTree>
    <p:extLst>
      <p:ext uri="{BB962C8B-B14F-4D97-AF65-F5344CB8AC3E}">
        <p14:creationId xmlns:p14="http://schemas.microsoft.com/office/powerpoint/2010/main" val="153808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a:ln/>
        </p:spPr>
      </p:sp>
      <p:sp>
        <p:nvSpPr>
          <p:cNvPr id="4608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4608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09412277-1857-40E2-8DA1-DC66D9E14A42}" type="slidenum">
              <a:rPr lang="en-GB" altLang="en-US">
                <a:latin typeface="Arial" panose="020B0604020202020204" pitchFamily="34" charset="0"/>
              </a:rPr>
              <a:pPr eaLnBrk="1" hangingPunct="1"/>
              <a:t>8</a:t>
            </a:fld>
            <a:endParaRPr lang="en-GB" altLang="en-US">
              <a:latin typeface="Arial" panose="020B0604020202020204" pitchFamily="34" charset="0"/>
            </a:endParaRPr>
          </a:p>
        </p:txBody>
      </p:sp>
    </p:spTree>
    <p:extLst>
      <p:ext uri="{BB962C8B-B14F-4D97-AF65-F5344CB8AC3E}">
        <p14:creationId xmlns:p14="http://schemas.microsoft.com/office/powerpoint/2010/main" val="1118038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a:ln/>
        </p:spPr>
      </p:sp>
      <p:sp>
        <p:nvSpPr>
          <p:cNvPr id="4710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latin typeface="Arial" panose="020B0604020202020204" pitchFamily="34" charset="0"/>
              <a:cs typeface="Arial" panose="020B0604020202020204" pitchFamily="34" charset="0"/>
            </a:endParaRPr>
          </a:p>
        </p:txBody>
      </p:sp>
      <p:sp>
        <p:nvSpPr>
          <p:cNvPr id="4710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632E2975-C981-43F0-BC50-0B7BE0C313FF}" type="slidenum">
              <a:rPr lang="en-GB" altLang="en-US">
                <a:latin typeface="Arial" panose="020B0604020202020204" pitchFamily="34" charset="0"/>
              </a:rPr>
              <a:pPr eaLnBrk="1" hangingPunct="1"/>
              <a:t>10</a:t>
            </a:fld>
            <a:endParaRPr lang="en-GB" altLang="en-US">
              <a:latin typeface="Arial" panose="020B0604020202020204" pitchFamily="34" charset="0"/>
            </a:endParaRPr>
          </a:p>
        </p:txBody>
      </p:sp>
    </p:spTree>
    <p:extLst>
      <p:ext uri="{BB962C8B-B14F-4D97-AF65-F5344CB8AC3E}">
        <p14:creationId xmlns:p14="http://schemas.microsoft.com/office/powerpoint/2010/main" val="261202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defPPr>
              <a:defRPr lang="el-GR"/>
            </a:defPPr>
            <a:lvl1pPr fontAlgn="auto">
              <a:spcBef>
                <a:spcPts val="0"/>
              </a:spcBef>
              <a:spcAft>
                <a:spcPts val="0"/>
              </a:spcAft>
              <a:defRPr sz="1000">
                <a:solidFill>
                  <a:srgbClr val="5075BC"/>
                </a:solidFill>
              </a:defRPr>
            </a:lvl1pPr>
          </a:lstStyle>
          <a:p>
            <a:pPr lvl="0"/>
            <a:r>
              <a:rPr lang="el-GR" dirty="0" smtClean="0"/>
              <a:t>Διασάφηση βασικών παιδαγωγικών εννοιών</a:t>
            </a:r>
            <a:endParaRPr lang="en-US" dirty="0"/>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ea typeface="+mj-ea"/>
                <a:cs typeface="+mj-cs"/>
              </a:rPr>
              <a:t>Ενότητα </a:t>
            </a:r>
            <a:r>
              <a:rPr lang="en-US" sz="2800" dirty="0" smtClean="0">
                <a:solidFill>
                  <a:srgbClr val="5075BC"/>
                </a:solidFill>
                <a:ea typeface="+mj-ea"/>
                <a:cs typeface="+mj-cs"/>
              </a:rPr>
              <a:t>1</a:t>
            </a:r>
            <a:endParaRPr lang="el-GR" sz="2800" dirty="0" smtClean="0">
              <a:solidFill>
                <a:srgbClr val="5075BC"/>
              </a:solidFill>
              <a:ea typeface="+mj-ea"/>
              <a:cs typeface="+mj-cs"/>
            </a:endParaRPr>
          </a:p>
          <a:p>
            <a:r>
              <a:rPr lang="el-GR" sz="2800" dirty="0" smtClean="0">
                <a:solidFill>
                  <a:srgbClr val="5075BC"/>
                </a:solidFill>
                <a:ea typeface="+mj-ea"/>
                <a:cs typeface="+mj-cs"/>
              </a:rPr>
              <a:t> </a:t>
            </a:r>
            <a:r>
              <a:rPr lang="el-GR" sz="2800" dirty="0" smtClean="0">
                <a:ea typeface="+mj-ea"/>
                <a:cs typeface="+mj-cs"/>
              </a:rPr>
              <a:t>Διασάφηση βασικών παιδαγωγικών εννοιών</a:t>
            </a:r>
            <a:endParaRPr lang="en-US" sz="2800" dirty="0" smtClean="0"/>
          </a:p>
          <a:p>
            <a:endParaRPr lang="el-GR" sz="2800" dirty="0" smtClean="0"/>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Ο τομέας της </a:t>
            </a:r>
            <a:r>
              <a:rPr lang="el-GR" altLang="en-US" b="1" i="1" dirty="0"/>
              <a:t>ανάπτυξης των </a:t>
            </a:r>
            <a:r>
              <a:rPr lang="el-GR" altLang="en-US" b="1" i="1" dirty="0" smtClean="0"/>
              <a:t>περιεχομένων</a:t>
            </a:r>
            <a:endParaRPr lang="el-GR" dirty="0"/>
          </a:p>
        </p:txBody>
      </p:sp>
      <p:sp>
        <p:nvSpPr>
          <p:cNvPr id="11267" name="Rectangle 3"/>
          <p:cNvSpPr>
            <a:spLocks noGrp="1" noChangeArrowheads="1"/>
          </p:cNvSpPr>
          <p:nvPr>
            <p:ph idx="1"/>
          </p:nvPr>
        </p:nvSpPr>
        <p:spPr>
          <a:xfrm>
            <a:off x="464156" y="1711349"/>
            <a:ext cx="8229600" cy="4525963"/>
          </a:xfrm>
        </p:spPr>
        <p:txBody>
          <a:bodyPr>
            <a:normAutofit/>
          </a:bodyPr>
          <a:lstStyle/>
          <a:p>
            <a:pPr eaLnBrk="1" hangingPunct="1">
              <a:lnSpc>
                <a:spcPct val="80000"/>
              </a:lnSpc>
            </a:pPr>
            <a:r>
              <a:rPr lang="el-GR" altLang="en-US" sz="2400" dirty="0" smtClean="0"/>
              <a:t>Βασικό πεδίο μελέτης της Διδακτικής συνιστά καταρχήν ο τομέας της </a:t>
            </a:r>
            <a:r>
              <a:rPr lang="el-GR" altLang="en-US" sz="2400" b="1" i="1" dirty="0" smtClean="0"/>
              <a:t>ανάπτυξης των περιεχομένων</a:t>
            </a:r>
            <a:r>
              <a:rPr lang="el-GR" altLang="en-US" sz="2400" dirty="0" smtClean="0"/>
              <a:t> (δηλαδή η διδακτέα ύλη και το εκπαιδευτικό υλικό). Ο τομέας αυτός μελετάται κάτω από ποικίλα πρίσματα</a:t>
            </a:r>
            <a:r>
              <a:rPr lang="en-US" altLang="en-US" sz="2400" dirty="0" smtClean="0"/>
              <a:t>:</a:t>
            </a:r>
            <a:r>
              <a:rPr lang="el-GR" altLang="en-US" sz="2400" dirty="0" smtClean="0"/>
              <a:t> </a:t>
            </a:r>
          </a:p>
          <a:p>
            <a:pPr eaLnBrk="1" hangingPunct="1">
              <a:lnSpc>
                <a:spcPct val="80000"/>
              </a:lnSpc>
            </a:pPr>
            <a:r>
              <a:rPr lang="el-GR" altLang="en-US" sz="2400" dirty="0" smtClean="0"/>
              <a:t>του </a:t>
            </a:r>
            <a:r>
              <a:rPr lang="el-GR" altLang="en-US" sz="2400" i="1" dirty="0" smtClean="0"/>
              <a:t>διδακτικού μετασχηματισμού,</a:t>
            </a:r>
            <a:r>
              <a:rPr lang="el-GR" altLang="en-US" sz="2400" dirty="0" smtClean="0"/>
              <a:t> </a:t>
            </a:r>
          </a:p>
          <a:p>
            <a:pPr eaLnBrk="1" hangingPunct="1">
              <a:lnSpc>
                <a:spcPct val="80000"/>
              </a:lnSpc>
            </a:pPr>
            <a:r>
              <a:rPr lang="el-GR" altLang="en-US" sz="2400" dirty="0" smtClean="0"/>
              <a:t>των </a:t>
            </a:r>
            <a:r>
              <a:rPr lang="el-GR" altLang="en-US" sz="2400" i="1" dirty="0" smtClean="0"/>
              <a:t>κοινωνικών πρακτικών αναφοράς</a:t>
            </a:r>
            <a:r>
              <a:rPr lang="el-GR" altLang="en-US" sz="2400" dirty="0" smtClean="0"/>
              <a:t>, </a:t>
            </a:r>
          </a:p>
          <a:p>
            <a:pPr eaLnBrk="1" hangingPunct="1">
              <a:lnSpc>
                <a:spcPct val="80000"/>
              </a:lnSpc>
            </a:pPr>
            <a:r>
              <a:rPr lang="el-GR" altLang="en-US" sz="2400" dirty="0" smtClean="0"/>
              <a:t>των διαδικασιών συγκρότησης σχετικών με το </a:t>
            </a:r>
            <a:r>
              <a:rPr lang="el-GR" altLang="en-US" sz="2400" i="1" dirty="0" smtClean="0"/>
              <a:t>Πλαίσιο Προγράμματος Σπουδών,</a:t>
            </a:r>
            <a:endParaRPr lang="el-GR" altLang="en-US" sz="2400" dirty="0" smtClean="0"/>
          </a:p>
          <a:p>
            <a:pPr eaLnBrk="1" hangingPunct="1">
              <a:lnSpc>
                <a:spcPct val="80000"/>
              </a:lnSpc>
            </a:pPr>
            <a:r>
              <a:rPr lang="el-GR" altLang="en-US" sz="2400" dirty="0" smtClean="0"/>
              <a:t>το </a:t>
            </a:r>
            <a:r>
              <a:rPr lang="el-GR" altLang="en-US" sz="2400" i="1" dirty="0" smtClean="0"/>
              <a:t>Αναλυτικό Πρόγραμμα</a:t>
            </a:r>
            <a:r>
              <a:rPr lang="el-GR" altLang="en-US" sz="2400" dirty="0" smtClean="0"/>
              <a:t>, όπως επίσης και </a:t>
            </a:r>
          </a:p>
          <a:p>
            <a:pPr eaLnBrk="1" hangingPunct="1">
              <a:lnSpc>
                <a:spcPct val="80000"/>
              </a:lnSpc>
            </a:pPr>
            <a:r>
              <a:rPr lang="el-GR" altLang="en-US" sz="2400" dirty="0" smtClean="0"/>
              <a:t>με το παραγόμενο </a:t>
            </a:r>
            <a:r>
              <a:rPr lang="el-GR" altLang="en-US" sz="2400" i="1" dirty="0" smtClean="0"/>
              <a:t>διδακτικό υλικό</a:t>
            </a:r>
            <a:r>
              <a:rPr lang="el-GR" altLang="en-US" sz="2400" dirty="0" smtClean="0"/>
              <a:t> — δηλαδή, τα σχολικά βιβλία και εγχειρίδια, το βιβλίο καθηγητή, καθώς και το</a:t>
            </a:r>
            <a:r>
              <a:rPr lang="el-GR" altLang="en-US" sz="2400" i="1" dirty="0" smtClean="0"/>
              <a:t> εκπαιδευτικό υλικό και λογισμικό</a:t>
            </a:r>
            <a:r>
              <a:rPr lang="el-GR" altLang="en-US" sz="2400" dirty="0" smtClean="0"/>
              <a:t>.</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7429198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Ο τομέας των </a:t>
            </a:r>
            <a:r>
              <a:rPr lang="el-GR" altLang="en-US" b="1" i="1" dirty="0"/>
              <a:t>στρατηγικών της οικοδόμησης των </a:t>
            </a:r>
            <a:r>
              <a:rPr lang="el-GR" altLang="en-US" b="1" i="1" dirty="0" smtClean="0"/>
              <a:t>γνώσεων</a:t>
            </a:r>
            <a:endParaRPr lang="el-GR" dirty="0"/>
          </a:p>
        </p:txBody>
      </p:sp>
      <p:sp>
        <p:nvSpPr>
          <p:cNvPr id="12291" name="Rectangle 3"/>
          <p:cNvSpPr>
            <a:spLocks noGrp="1" noChangeArrowheads="1"/>
          </p:cNvSpPr>
          <p:nvPr>
            <p:ph idx="1"/>
          </p:nvPr>
        </p:nvSpPr>
        <p:spPr>
          <a:xfrm>
            <a:off x="464156" y="1711349"/>
            <a:ext cx="8229600" cy="4525963"/>
          </a:xfrm>
        </p:spPr>
        <p:txBody>
          <a:bodyPr/>
          <a:lstStyle/>
          <a:p>
            <a:pPr eaLnBrk="1" hangingPunct="1"/>
            <a:r>
              <a:rPr lang="el-GR" altLang="en-US" sz="2800" dirty="0" smtClean="0"/>
              <a:t>Βασικό άξονα μελέτης αποτελεί ο τομέας των </a:t>
            </a:r>
            <a:r>
              <a:rPr lang="el-GR" altLang="en-US" sz="2800" b="1" i="1" dirty="0" smtClean="0"/>
              <a:t>στρατηγικών της οικοδόμησης των γνώσεων και της κατανόησης των διαδικασιών της μάθησης</a:t>
            </a:r>
            <a:r>
              <a:rPr lang="el-GR" altLang="en-US" sz="2800" dirty="0" smtClean="0"/>
              <a:t>, ο οποίος κατά κανόνα αφορά το πλαίσιο σχολικών συνθηκών. </a:t>
            </a:r>
          </a:p>
          <a:p>
            <a:pPr eaLnBrk="1" hangingPunct="1"/>
            <a:r>
              <a:rPr lang="el-GR" altLang="en-US" sz="2800" dirty="0" smtClean="0"/>
              <a:t>απαιτούν τη μελέτη των αναπαραστάσεων, των διδακτικών εμποδίων, της εννοιολογικής αλλαγής, και των διαδικασιών επίλυσης προβλημάτων.</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427697466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Ο τομέας της οικοδόμησης διδακτικών </a:t>
            </a:r>
            <a:r>
              <a:rPr lang="el-GR" altLang="en-US" dirty="0" smtClean="0"/>
              <a:t>καταστάσεων</a:t>
            </a:r>
            <a:endParaRPr lang="el-GR" dirty="0"/>
          </a:p>
        </p:txBody>
      </p:sp>
      <p:sp>
        <p:nvSpPr>
          <p:cNvPr id="13315" name="Rectangle 3"/>
          <p:cNvSpPr>
            <a:spLocks noGrp="1" noChangeArrowheads="1"/>
          </p:cNvSpPr>
          <p:nvPr>
            <p:ph idx="1"/>
          </p:nvPr>
        </p:nvSpPr>
        <p:spPr>
          <a:xfrm>
            <a:off x="464156" y="1711349"/>
            <a:ext cx="8229600" cy="4525963"/>
          </a:xfrm>
        </p:spPr>
        <p:txBody>
          <a:bodyPr/>
          <a:lstStyle/>
          <a:p>
            <a:pPr eaLnBrk="1" hangingPunct="1"/>
            <a:r>
              <a:rPr lang="el-GR" altLang="en-US" dirty="0" smtClean="0"/>
              <a:t>Σημαντικός τομέας είναι αυτός της οικοδόμησης διδακτικών καταστάσεων, που αφορά στο </a:t>
            </a:r>
            <a:r>
              <a:rPr lang="el-GR" altLang="en-US" i="1" dirty="0" smtClean="0"/>
              <a:t>διδακτικό συμβόλαιο</a:t>
            </a:r>
            <a:r>
              <a:rPr lang="el-GR" altLang="en-US" dirty="0" smtClean="0"/>
              <a:t> και στην </a:t>
            </a:r>
            <a:r>
              <a:rPr lang="el-GR" altLang="en-US" i="1" dirty="0" smtClean="0"/>
              <a:t>κατάσταση – πρόβλημα,</a:t>
            </a:r>
            <a:r>
              <a:rPr lang="el-GR" altLang="en-US" dirty="0" smtClean="0"/>
              <a:t> στην </a:t>
            </a:r>
            <a:r>
              <a:rPr lang="el-GR" altLang="en-US" i="1" dirty="0" smtClean="0"/>
              <a:t>επιμόρφωση των εκπαιδευτικών</a:t>
            </a:r>
            <a:r>
              <a:rPr lang="el-GR" altLang="en-US" dirty="0" smtClean="0"/>
              <a:t>, αλλά και στη συγκρότηση </a:t>
            </a:r>
            <a:r>
              <a:rPr lang="el-GR" altLang="en-US" i="1" dirty="0" smtClean="0"/>
              <a:t>διδακτικού υλικού</a:t>
            </a:r>
            <a:r>
              <a:rPr lang="el-GR" altLang="en-US" dirty="0" smtClean="0"/>
              <a:t>.</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31366981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67544" y="1772816"/>
            <a:ext cx="8208912" cy="4359697"/>
          </a:xfrm>
        </p:spPr>
        <p:txBody>
          <a:bodyPr>
            <a:normAutofit/>
          </a:bodyPr>
          <a:lstStyle/>
          <a:p>
            <a:pPr eaLnBrk="1" hangingPunct="1">
              <a:lnSpc>
                <a:spcPct val="80000"/>
              </a:lnSpc>
            </a:pPr>
            <a:r>
              <a:rPr lang="el-GR" altLang="en-US" sz="2800" dirty="0" smtClean="0"/>
              <a:t>… όπως η </a:t>
            </a:r>
            <a:r>
              <a:rPr lang="el-GR" altLang="en-US" sz="2800" i="1" dirty="0" smtClean="0"/>
              <a:t>διδακτική βοήθεια</a:t>
            </a:r>
            <a:r>
              <a:rPr lang="el-GR" altLang="en-US" sz="2800" dirty="0" smtClean="0"/>
              <a:t>, η </a:t>
            </a:r>
            <a:r>
              <a:rPr lang="el-GR" altLang="en-US" sz="2800" i="1" dirty="0" smtClean="0"/>
              <a:t>γνωστική και η </a:t>
            </a:r>
            <a:r>
              <a:rPr lang="el-GR" altLang="en-US" sz="2800" i="1" dirty="0" err="1" smtClean="0"/>
              <a:t>κοινωνικογνωστική</a:t>
            </a:r>
            <a:r>
              <a:rPr lang="el-GR" altLang="en-US" sz="2800" i="1" dirty="0" smtClean="0"/>
              <a:t> σύγκρουση</a:t>
            </a:r>
            <a:r>
              <a:rPr lang="el-GR" altLang="en-US" sz="2800" dirty="0" smtClean="0"/>
              <a:t>, καθώς και ο τομέας των χρησιμοποιούμενων μέσων (όπως γλώσσα και τεχνολογικά μέσα ή εργαλεία) που διαμεσολαβούν αυτές τις αλληλεπιδράσεις είναι άλλος ένας σημαντικός άξονας μελέτης της Διδακτικής. Κάτω από το πρίσμα αυτό, η ύπαρξη ενός τεχνολογικού μέσου όπως ο υπολογιστής φαίνεται να δρα καταλυτικά.</a:t>
            </a:r>
          </a:p>
          <a:p>
            <a:pPr eaLnBrk="1" hangingPunct="1">
              <a:lnSpc>
                <a:spcPct val="80000"/>
              </a:lnSpc>
            </a:pPr>
            <a:r>
              <a:rPr lang="el-GR" altLang="en-US" sz="2800" dirty="0" smtClean="0"/>
              <a:t>Σημαντικό ρόλο στη διδακτική πράξη διαδραματίζει η αλληλεπίδραση του μαθητή με το τεχνικό μέσο και οι παρεμβάσεις που παρέχει ο εκπαιδευτικός.</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r>
              <a:rPr lang="el-GR" altLang="en-US" sz="4000" dirty="0"/>
              <a:t>Ο τομέας των διδακτικών αλληλεπιδράσεων</a:t>
            </a:r>
            <a:endParaRPr lang="el-GR" altLang="en-US" sz="4000" dirty="0" smtClean="0"/>
          </a:p>
        </p:txBody>
      </p:sp>
    </p:spTree>
    <p:extLst>
      <p:ext uri="{BB962C8B-B14F-4D97-AF65-F5344CB8AC3E}">
        <p14:creationId xmlns:p14="http://schemas.microsoft.com/office/powerpoint/2010/main" val="2684309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Δύο άλλοι σημαντικοί άξονες </a:t>
            </a:r>
            <a:r>
              <a:rPr lang="el-GR" altLang="en-US" dirty="0" smtClean="0"/>
              <a:t>μελέτης</a:t>
            </a:r>
            <a:endParaRPr lang="el-GR" dirty="0"/>
          </a:p>
        </p:txBody>
      </p:sp>
      <p:sp>
        <p:nvSpPr>
          <p:cNvPr id="15363" name="Rectangle 3"/>
          <p:cNvSpPr>
            <a:spLocks noGrp="1" noChangeArrowheads="1"/>
          </p:cNvSpPr>
          <p:nvPr>
            <p:ph idx="1"/>
          </p:nvPr>
        </p:nvSpPr>
        <p:spPr/>
        <p:txBody>
          <a:bodyPr/>
          <a:lstStyle/>
          <a:p>
            <a:pPr eaLnBrk="1" hangingPunct="1"/>
            <a:r>
              <a:rPr lang="el-GR" altLang="en-US" dirty="0" smtClean="0"/>
              <a:t>… αποτελούν αφενός τα σύγχρονα προγράμματα σπουδών και </a:t>
            </a:r>
          </a:p>
          <a:p>
            <a:pPr eaLnBrk="1" hangingPunct="1"/>
            <a:r>
              <a:rPr lang="el-GR" altLang="en-US" dirty="0" smtClean="0"/>
              <a:t>αφετέρου οι στάσεις και αντιλήψεις των εκπαιδευτικών.</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42238576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dirty="0"/>
              <a:t>Τρία ψυχολογικά ρεύματα </a:t>
            </a:r>
            <a:endParaRPr lang="el-GR" dirty="0"/>
          </a:p>
        </p:txBody>
      </p:sp>
      <p:sp>
        <p:nvSpPr>
          <p:cNvPr id="16387" name="Rectangle 3"/>
          <p:cNvSpPr>
            <a:spLocks noGrp="1" noChangeArrowheads="1"/>
          </p:cNvSpPr>
          <p:nvPr>
            <p:ph idx="1"/>
          </p:nvPr>
        </p:nvSpPr>
        <p:spPr/>
        <p:txBody>
          <a:bodyPr/>
          <a:lstStyle/>
          <a:p>
            <a:pPr algn="just" eaLnBrk="1" hangingPunct="1">
              <a:lnSpc>
                <a:spcPct val="80000"/>
              </a:lnSpc>
              <a:buFontTx/>
              <a:buNone/>
            </a:pPr>
            <a:r>
              <a:rPr lang="el-GR" altLang="en-US" sz="2400" dirty="0" smtClean="0"/>
              <a:t>Η ανάπτυξη ενός θεωρητικού πλαισίου πρέπει να ανατρέξει άμεσα στο ψυχολογικό υπόβαθρο (Κουτσούκος </a:t>
            </a:r>
            <a:r>
              <a:rPr lang="en-US" altLang="en-US" sz="2400" dirty="0" smtClean="0"/>
              <a:t>A</a:t>
            </a:r>
            <a:r>
              <a:rPr lang="el-GR" altLang="en-US" sz="2400" dirty="0" smtClean="0"/>
              <a:t>. &amp; Σμυρναίου Ζ. (2006):</a:t>
            </a:r>
          </a:p>
          <a:p>
            <a:pPr eaLnBrk="1" hangingPunct="1">
              <a:lnSpc>
                <a:spcPct val="80000"/>
              </a:lnSpc>
            </a:pPr>
            <a:r>
              <a:rPr lang="el-GR" altLang="en-US" sz="2400" dirty="0" smtClean="0"/>
              <a:t>ο </a:t>
            </a:r>
            <a:r>
              <a:rPr lang="el-GR" altLang="en-US" sz="2400" i="1" dirty="0" smtClean="0"/>
              <a:t>συμπεριφορισμός</a:t>
            </a:r>
            <a:r>
              <a:rPr lang="el-GR" altLang="en-US" sz="2400" dirty="0" smtClean="0"/>
              <a:t> (</a:t>
            </a:r>
            <a:r>
              <a:rPr lang="el-GR" altLang="en-US" sz="2400" dirty="0" err="1" smtClean="0"/>
              <a:t>behaviorism</a:t>
            </a:r>
            <a:r>
              <a:rPr lang="el-GR" altLang="en-US" sz="2400" dirty="0" smtClean="0"/>
              <a:t>), που θεωρεί ότι η γνώση μεταδίδεται,</a:t>
            </a:r>
          </a:p>
          <a:p>
            <a:pPr eaLnBrk="1" hangingPunct="1">
              <a:lnSpc>
                <a:spcPct val="80000"/>
              </a:lnSpc>
            </a:pPr>
            <a:r>
              <a:rPr lang="el-GR" altLang="en-US" sz="2400" dirty="0" smtClean="0"/>
              <a:t>ο </a:t>
            </a:r>
            <a:r>
              <a:rPr lang="el-GR" altLang="en-US" sz="2400" i="1" dirty="0" err="1" smtClean="0"/>
              <a:t>εποικοδομισμός</a:t>
            </a:r>
            <a:r>
              <a:rPr lang="el-GR" altLang="en-US" sz="2400" dirty="0" smtClean="0"/>
              <a:t> (</a:t>
            </a:r>
            <a:r>
              <a:rPr lang="el-GR" altLang="en-US" sz="2400" dirty="0" err="1" smtClean="0"/>
              <a:t>constructivism</a:t>
            </a:r>
            <a:r>
              <a:rPr lang="el-GR" altLang="en-US" sz="2400" dirty="0" smtClean="0"/>
              <a:t>), που θεωρεί ότι η γνώση είναι προϊόν προσωπικής οικοδόμησης μέσω της αλληλεπίδρασης με το περιβάλλον</a:t>
            </a:r>
          </a:p>
          <a:p>
            <a:pPr eaLnBrk="1" hangingPunct="1">
              <a:lnSpc>
                <a:spcPct val="80000"/>
              </a:lnSpc>
            </a:pPr>
            <a:r>
              <a:rPr lang="el-GR" altLang="en-US" sz="2400" dirty="0" smtClean="0"/>
              <a:t>και οι </a:t>
            </a:r>
            <a:r>
              <a:rPr lang="el-GR" altLang="en-US" sz="2400" i="1" dirty="0" err="1" smtClean="0"/>
              <a:t>κοινωνικοπολιτισμικές</a:t>
            </a:r>
            <a:r>
              <a:rPr lang="el-GR" altLang="en-US" sz="2400" dirty="0" smtClean="0"/>
              <a:t> (</a:t>
            </a:r>
            <a:r>
              <a:rPr lang="el-GR" altLang="en-US" sz="2400" dirty="0" err="1" smtClean="0"/>
              <a:t>sociocultural</a:t>
            </a:r>
            <a:r>
              <a:rPr lang="el-GR" altLang="en-US" sz="2400" dirty="0" smtClean="0"/>
              <a:t>) ή </a:t>
            </a:r>
            <a:r>
              <a:rPr lang="el-GR" altLang="en-US" sz="2400" i="1" dirty="0" err="1" smtClean="0"/>
              <a:t>ιστορικοπολιτισμικές</a:t>
            </a:r>
            <a:r>
              <a:rPr lang="el-GR" altLang="en-US" sz="2400" dirty="0" smtClean="0"/>
              <a:t> (</a:t>
            </a:r>
            <a:r>
              <a:rPr lang="el-GR" altLang="en-US" sz="2400" dirty="0" err="1" smtClean="0"/>
              <a:t>historicocultural</a:t>
            </a:r>
            <a:r>
              <a:rPr lang="el-GR" altLang="en-US" sz="2400" dirty="0" smtClean="0"/>
              <a:t>) </a:t>
            </a:r>
            <a:r>
              <a:rPr lang="el-GR" altLang="en-US" sz="2400" i="1" dirty="0" smtClean="0"/>
              <a:t>προσεγγίσεις</a:t>
            </a:r>
            <a:r>
              <a:rPr lang="el-GR" altLang="en-US" sz="2400" dirty="0" smtClean="0"/>
              <a:t>, που αντιλαμβάνονται τη γνώση και τη μάθηση ως παράγωγα της κοινωνικής αλληλεπίδρασης και του πολιτισμού.</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25894013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Η έννοια του διδακτικού συμβολαίου </a:t>
            </a:r>
            <a:endParaRPr lang="el-GR" dirty="0"/>
          </a:p>
        </p:txBody>
      </p:sp>
      <p:sp>
        <p:nvSpPr>
          <p:cNvPr id="17411" name="Rectangle 3"/>
          <p:cNvSpPr>
            <a:spLocks noGrp="1" noChangeArrowheads="1"/>
          </p:cNvSpPr>
          <p:nvPr>
            <p:ph idx="1"/>
          </p:nvPr>
        </p:nvSpPr>
        <p:spPr/>
        <p:txBody>
          <a:bodyPr/>
          <a:lstStyle/>
          <a:p>
            <a:pPr eaLnBrk="1" hangingPunct="1">
              <a:lnSpc>
                <a:spcPct val="80000"/>
              </a:lnSpc>
              <a:buFontTx/>
              <a:buNone/>
            </a:pPr>
            <a:r>
              <a:rPr lang="el-GR" altLang="en-US" sz="2400" dirty="0" smtClean="0"/>
              <a:t>O όρος του διδακτικού συμβολαίου διατυπώθηκε αρχικά από τον </a:t>
            </a:r>
            <a:r>
              <a:rPr lang="en-GB" altLang="en-US" sz="2400" dirty="0" smtClean="0"/>
              <a:t>G</a:t>
            </a:r>
            <a:r>
              <a:rPr lang="el-GR" altLang="en-US" sz="2400" dirty="0" smtClean="0"/>
              <a:t>. </a:t>
            </a:r>
            <a:r>
              <a:rPr lang="en-GB" altLang="en-US" sz="2400" dirty="0" err="1" smtClean="0"/>
              <a:t>Brousseau</a:t>
            </a:r>
            <a:r>
              <a:rPr lang="en-GB" altLang="en-US" sz="2400" dirty="0" smtClean="0"/>
              <a:t> </a:t>
            </a:r>
            <a:r>
              <a:rPr lang="el-GR" altLang="en-US" sz="2400" dirty="0" smtClean="0"/>
              <a:t>(</a:t>
            </a:r>
            <a:r>
              <a:rPr lang="el-GR" altLang="en-US" sz="2400" dirty="0" err="1" smtClean="0"/>
              <a:t>Brousseau</a:t>
            </a:r>
            <a:r>
              <a:rPr lang="el-GR" altLang="en-US" sz="2400" dirty="0" smtClean="0"/>
              <a:t>, 1980) στα πλαίσια της Διδακτικής των Μαθηματικών .</a:t>
            </a:r>
          </a:p>
          <a:p>
            <a:pPr eaLnBrk="1" hangingPunct="1">
              <a:lnSpc>
                <a:spcPct val="80000"/>
              </a:lnSpc>
              <a:buFontTx/>
              <a:buNone/>
            </a:pPr>
            <a:r>
              <a:rPr lang="el-GR" altLang="en-US" sz="2400" dirty="0" smtClean="0"/>
              <a:t>Προσπαθεί να περιγράψει τις αλληλεπιδράσεις, συνειδητές ή ασυνείδητες, που λαμβάνουν χώρα ανάμεσα σε ένα εκπαιδευτικό και τους μαθητές του, κυρίως όσον αφορά στην οικοδόμηση των γνώσεων. </a:t>
            </a:r>
            <a:r>
              <a:rPr lang="en-US" altLang="en-US" sz="2400" dirty="0" smtClean="0"/>
              <a:t>O</a:t>
            </a:r>
            <a:r>
              <a:rPr lang="el-GR" altLang="en-US" sz="2400" dirty="0" smtClean="0"/>
              <a:t> εκπαιδευτικός είναι εκεί για να διδάξει, ο μαθητής είναι εκεί για να μάθει. Αν και οι όροι του συμβολαίου είναι κατά κανόνα υπονοούμενοι, αυτό δεν σημαίνει ότι δεν είναι γνωστοί. Σημαντικό ρόλο σε αυτό το θέμα διαδραματίζει ασφαλώς και το ζήτημα της αξιολόγησης</a:t>
            </a:r>
            <a:r>
              <a:rPr lang="el-GR" altLang="en-US" sz="2400" dirty="0" smtClean="0">
                <a:latin typeface="Arial" panose="020B0604020202020204" pitchFamily="34" charset="0"/>
              </a:rPr>
              <a:t>.</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23628681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Τα χαρακτηριστικά του διδακτικού συμβολαίου </a:t>
            </a:r>
            <a:endParaRPr lang="el-GR" dirty="0"/>
          </a:p>
        </p:txBody>
      </p:sp>
      <p:sp>
        <p:nvSpPr>
          <p:cNvPr id="18436" name="Rectangle 3"/>
          <p:cNvSpPr>
            <a:spLocks noGrp="1" noChangeArrowheads="1"/>
          </p:cNvSpPr>
          <p:nvPr>
            <p:ph idx="1"/>
          </p:nvPr>
        </p:nvSpPr>
        <p:spPr>
          <a:xfrm>
            <a:off x="464156" y="1711349"/>
            <a:ext cx="8229600" cy="4525963"/>
          </a:xfrm>
        </p:spPr>
        <p:txBody>
          <a:bodyPr>
            <a:normAutofit lnSpcReduction="10000"/>
          </a:bodyPr>
          <a:lstStyle/>
          <a:p>
            <a:pPr eaLnBrk="1" hangingPunct="1">
              <a:lnSpc>
                <a:spcPct val="80000"/>
              </a:lnSpc>
            </a:pPr>
            <a:r>
              <a:rPr lang="el-GR" altLang="en-US" sz="2400" dirty="0" smtClean="0"/>
              <a:t>Είναι ένα σύστημα αμοιβαίων υποχρεώσεων, σε μεγάλο βαθμό υπονοούμενων, το οποίο καθορίζει αυτό που κάθε συμβαλλόμενος (μαθητής ‑ εκπαιδευτικός) πρέπει να διαχειριστεί, και για το οποίο θα είναι υπεύθυνος έναντι του άλλου.</a:t>
            </a:r>
            <a:endParaRPr lang="el-GR" altLang="en-US" sz="2400" b="1" dirty="0" smtClean="0"/>
          </a:p>
          <a:p>
            <a:pPr eaLnBrk="1" hangingPunct="1">
              <a:lnSpc>
                <a:spcPct val="80000"/>
              </a:lnSpc>
            </a:pPr>
            <a:r>
              <a:rPr lang="el-GR" altLang="en-US" sz="2400" dirty="0" smtClean="0"/>
              <a:t>Προϋπάρχει της διδακτικής κατάστασης και την καθορίζει. Ο εκπαιδευτικός δεσμεύεται από αυτό, στον ίδιο βαθμό με το μαθητή.</a:t>
            </a:r>
            <a:endParaRPr lang="el-GR" altLang="en-US" sz="2400" b="1" dirty="0" smtClean="0"/>
          </a:p>
          <a:p>
            <a:pPr eaLnBrk="1" hangingPunct="1">
              <a:lnSpc>
                <a:spcPct val="80000"/>
              </a:lnSpc>
            </a:pPr>
            <a:r>
              <a:rPr lang="el-GR" altLang="en-US" sz="2400" dirty="0" smtClean="0"/>
              <a:t>Ορίζει το «επάγγελμα» του μαθητή όπως και το επάγγελμα του εκπαιδευτικού, και κανένας από τους δύο δεν μπορεί να αντικαταστήσει τον άλλο χωρίς να καταρρεύσει το πλαίσιο της μάθησης.</a:t>
            </a:r>
            <a:endParaRPr lang="el-GR" altLang="en-US" sz="2400" b="1" dirty="0" smtClean="0"/>
          </a:p>
          <a:p>
            <a:pPr eaLnBrk="1" hangingPunct="1">
              <a:lnSpc>
                <a:spcPct val="80000"/>
              </a:lnSpc>
            </a:pPr>
            <a:r>
              <a:rPr lang="el-GR" altLang="en-US" sz="2400" dirty="0" smtClean="0"/>
              <a:t>Δεν εκδηλώνεται παρά τη στιγμή των </a:t>
            </a:r>
            <a:r>
              <a:rPr lang="el-GR" altLang="en-US" sz="2400" dirty="0" err="1" smtClean="0"/>
              <a:t>ρήξεών</a:t>
            </a:r>
            <a:r>
              <a:rPr lang="el-GR" altLang="en-US" sz="2400" dirty="0" smtClean="0"/>
              <a:t> του. Υπάρχει όμως και εξελίσσεται σε όλη τη διάρκεια της μαθησιακής δραστηριότητας.</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37754061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Παράδειγμα διδακτικού συμβολαίου </a:t>
            </a:r>
            <a:endParaRPr lang="el-GR" dirty="0"/>
          </a:p>
        </p:txBody>
      </p:sp>
      <p:sp>
        <p:nvSpPr>
          <p:cNvPr id="19459" name="Rectangle 3"/>
          <p:cNvSpPr>
            <a:spLocks noGrp="1" noChangeArrowheads="1"/>
          </p:cNvSpPr>
          <p:nvPr>
            <p:ph idx="1"/>
          </p:nvPr>
        </p:nvSpPr>
        <p:spPr/>
        <p:txBody>
          <a:bodyPr>
            <a:normAutofit/>
          </a:bodyPr>
          <a:lstStyle/>
          <a:p>
            <a:pPr eaLnBrk="1" hangingPunct="1">
              <a:lnSpc>
                <a:spcPct val="80000"/>
              </a:lnSpc>
            </a:pPr>
            <a:r>
              <a:rPr lang="el-GR" altLang="en-US" sz="2000" dirty="0" smtClean="0"/>
              <a:t>Κατά τη διδασκαλία της χρήσης ενός προγράμματος επεξεργασίας κειμένου, ο γενικός σκοπός του μαθήματος μοιάζει ξεκάθαρος: το ζητούμενο από τους μαθητές είναι να παράγουν ένα κείμενο χωρίς λάθη και με συγκεκριμένη μορφοποίηση. </a:t>
            </a:r>
          </a:p>
          <a:p>
            <a:pPr eaLnBrk="1" hangingPunct="1">
              <a:lnSpc>
                <a:spcPct val="80000"/>
              </a:lnSpc>
            </a:pPr>
            <a:r>
              <a:rPr lang="el-GR" altLang="en-US" sz="2000" dirty="0" smtClean="0"/>
              <a:t>Συνήθως, η αξιολόγηση του μαθητή γίνεται πάνω στο τελικό «προϊόν» της εργασίας του με τον υπολογιστή. </a:t>
            </a:r>
          </a:p>
          <a:p>
            <a:pPr eaLnBrk="1" hangingPunct="1">
              <a:lnSpc>
                <a:spcPct val="80000"/>
              </a:lnSpc>
            </a:pPr>
            <a:r>
              <a:rPr lang="el-GR" altLang="en-US" sz="2000" dirty="0" smtClean="0"/>
              <a:t>Το διδακτικό συμβόλαιο προσδιορίζεται από τη μάθηση της παραγωγής ενός «προϊόντος» (δηλαδή ενός αρχείου κειμένου) με βέλτιστο τρόπο (που είναι ένας άρρητος κανόνας του συμβολαίου) και με τη χρήση των μέσων που έχει ο μαθητής στη διάθεσή του (λογισμικό και υλικό) (</a:t>
            </a:r>
            <a:r>
              <a:rPr lang="el-GR" altLang="en-US" sz="2000" dirty="0" err="1" smtClean="0"/>
              <a:t>Lévy</a:t>
            </a:r>
            <a:r>
              <a:rPr lang="el-GR" altLang="en-US" sz="2000" dirty="0" smtClean="0"/>
              <a:t>, 1993). </a:t>
            </a:r>
          </a:p>
          <a:p>
            <a:pPr eaLnBrk="1" hangingPunct="1">
              <a:lnSpc>
                <a:spcPct val="80000"/>
              </a:lnSpc>
            </a:pPr>
            <a:r>
              <a:rPr lang="el-GR" altLang="en-US" sz="2000" dirty="0" smtClean="0"/>
              <a:t>Υπάρχουν όμως πολλές δυνατότητες μη βέλτιστης παραγωγής του τελικού «προϊόντος». </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34102788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Η αλληλεπίδραση υποκειμένου ‑ τεχνικού </a:t>
            </a:r>
            <a:r>
              <a:rPr lang="el-GR" altLang="en-US" dirty="0" smtClean="0"/>
              <a:t>μέσου</a:t>
            </a:r>
            <a:endParaRPr lang="el-GR" dirty="0"/>
          </a:p>
        </p:txBody>
      </p:sp>
      <p:sp>
        <p:nvSpPr>
          <p:cNvPr id="20483" name="Rectangle 3"/>
          <p:cNvSpPr>
            <a:spLocks noGrp="1" noChangeArrowheads="1"/>
          </p:cNvSpPr>
          <p:nvPr>
            <p:ph idx="1"/>
          </p:nvPr>
        </p:nvSpPr>
        <p:spPr>
          <a:xfrm>
            <a:off x="464156" y="1711349"/>
            <a:ext cx="8229600" cy="4525963"/>
          </a:xfrm>
        </p:spPr>
        <p:txBody>
          <a:bodyPr/>
          <a:lstStyle/>
          <a:p>
            <a:pPr eaLnBrk="1" hangingPunct="1">
              <a:lnSpc>
                <a:spcPct val="80000"/>
              </a:lnSpc>
            </a:pPr>
            <a:r>
              <a:rPr lang="el-GR" altLang="en-US" sz="2800" dirty="0" smtClean="0"/>
              <a:t>Στο διδακτικό τρίγωνο (γνώσεις ‑ μαθητές ‑ εκπαιδευτικός), η θέση του υπολογιστή όταν αποτελεί αντικείμενο μάθησης ή διαμεσολάβησης γνώσεων είναι κεντρική, αφού η πλειονότητα των διδακτικών δραστηριοτήτων επικεντρώνονται στη χρήση του υπολογιστή ενώ οι περισσότερες μαθησιακές δραστηριότητες δεν μπορούν να λάβουν χώρα χωρίς υπολογιστή.</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12444030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068960"/>
            <a:ext cx="7772400" cy="1362075"/>
          </a:xfrm>
        </p:spPr>
        <p:txBody>
          <a:bodyPr/>
          <a:lstStyle/>
          <a:p>
            <a:r>
              <a:rPr lang="el-GR" dirty="0" smtClean="0"/>
              <a:t>Βασικές έννοιες της διδακτικής </a:t>
            </a:r>
            <a:br>
              <a:rPr lang="el-GR" dirty="0" smtClean="0"/>
            </a:br>
            <a:r>
              <a:rPr lang="el-GR" dirty="0" smtClean="0"/>
              <a:t>Εισαγωγή</a:t>
            </a:r>
            <a:endParaRPr lang="el-GR" dirty="0"/>
          </a:p>
        </p:txBody>
      </p:sp>
    </p:spTree>
    <p:extLst>
      <p:ext uri="{BB962C8B-B14F-4D97-AF65-F5344CB8AC3E}">
        <p14:creationId xmlns:p14="http://schemas.microsoft.com/office/powerpoint/2010/main" val="2665472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Συμπεριφορισμός </a:t>
            </a:r>
            <a:r>
              <a:rPr lang="en-US" altLang="en-US" dirty="0"/>
              <a:t/>
            </a:r>
            <a:br>
              <a:rPr lang="en-US" altLang="en-US" dirty="0"/>
            </a:br>
            <a:r>
              <a:rPr lang="en-US" altLang="en-US" dirty="0" smtClean="0"/>
              <a:t>behaviorism</a:t>
            </a:r>
            <a:endParaRPr lang="el-GR" dirty="0"/>
          </a:p>
        </p:txBody>
      </p:sp>
      <p:sp>
        <p:nvSpPr>
          <p:cNvPr id="73731" name="Rectangle 3"/>
          <p:cNvSpPr>
            <a:spLocks noGrp="1" noChangeArrowheads="1"/>
          </p:cNvSpPr>
          <p:nvPr>
            <p:ph idx="1"/>
          </p:nvPr>
        </p:nvSpPr>
        <p:spPr>
          <a:xfrm>
            <a:off x="464156" y="1711349"/>
            <a:ext cx="8229600" cy="4525963"/>
          </a:xfrm>
        </p:spPr>
        <p:txBody>
          <a:bodyPr/>
          <a:lstStyle/>
          <a:p>
            <a:r>
              <a:rPr lang="el-GR" altLang="en-US" sz="2800" b="1" dirty="0"/>
              <a:t>Δίνει έμφαση στην αναμετάδοση της Πληροφορίας και στην τροποποίηση της συμπεριφοράς </a:t>
            </a:r>
            <a:r>
              <a:rPr lang="el-GR" altLang="en-US" sz="2800" dirty="0">
                <a:effectLst>
                  <a:outerShdw blurRad="38100" dist="38100" dir="2700000" algn="tl">
                    <a:srgbClr val="C0C0C0"/>
                  </a:outerShdw>
                </a:effectLst>
                <a:cs typeface="Arial" panose="020B0604020202020204" pitchFamily="34" charset="0"/>
              </a:rPr>
              <a:t>(θεωρία των συνειρμών - </a:t>
            </a:r>
            <a:r>
              <a:rPr lang="el-GR" altLang="en-US" sz="2800" dirty="0" err="1">
                <a:effectLst>
                  <a:outerShdw blurRad="38100" dist="38100" dir="2700000" algn="tl">
                    <a:srgbClr val="C0C0C0"/>
                  </a:outerShdw>
                </a:effectLst>
                <a:cs typeface="Arial" panose="020B0604020202020204" pitchFamily="34" charset="0"/>
              </a:rPr>
              <a:t>connectionist</a:t>
            </a:r>
            <a:r>
              <a:rPr lang="el-GR" altLang="en-US" sz="2800" dirty="0">
                <a:effectLst>
                  <a:outerShdw blurRad="38100" dist="38100" dir="2700000" algn="tl">
                    <a:srgbClr val="C0C0C0"/>
                  </a:outerShdw>
                </a:effectLst>
                <a:cs typeface="Arial" panose="020B0604020202020204" pitchFamily="34" charset="0"/>
              </a:rPr>
              <a:t> </a:t>
            </a:r>
            <a:r>
              <a:rPr lang="el-GR" altLang="en-US" sz="2800" dirty="0" err="1">
                <a:effectLst>
                  <a:outerShdw blurRad="38100" dist="38100" dir="2700000" algn="tl">
                    <a:srgbClr val="C0C0C0"/>
                  </a:outerShdw>
                </a:effectLst>
                <a:cs typeface="Arial" panose="020B0604020202020204" pitchFamily="34" charset="0"/>
              </a:rPr>
              <a:t>view</a:t>
            </a:r>
            <a:r>
              <a:rPr lang="el-GR" altLang="en-US" sz="2800" dirty="0">
                <a:effectLst>
                  <a:outerShdw blurRad="38100" dist="38100" dir="2700000" algn="tl">
                    <a:srgbClr val="C0C0C0"/>
                  </a:outerShdw>
                </a:effectLst>
                <a:cs typeface="Arial" panose="020B0604020202020204" pitchFamily="34" charset="0"/>
              </a:rPr>
              <a:t> of </a:t>
            </a:r>
            <a:r>
              <a:rPr lang="el-GR" altLang="en-US" sz="2800" dirty="0" err="1">
                <a:effectLst>
                  <a:outerShdw blurRad="38100" dist="38100" dir="2700000" algn="tl">
                    <a:srgbClr val="C0C0C0"/>
                  </a:outerShdw>
                </a:effectLst>
                <a:cs typeface="Arial" panose="020B0604020202020204" pitchFamily="34" charset="0"/>
              </a:rPr>
              <a:t>learning</a:t>
            </a:r>
            <a:r>
              <a:rPr lang="el-GR" altLang="en-US" sz="2800" dirty="0">
                <a:effectLst>
                  <a:outerShdw blurRad="38100" dist="38100" dir="2700000" algn="tl">
                    <a:srgbClr val="C0C0C0"/>
                  </a:outerShdw>
                </a:effectLst>
                <a:cs typeface="Arial" panose="020B0604020202020204" pitchFamily="34" charset="0"/>
              </a:rPr>
              <a:t>)</a:t>
            </a:r>
            <a:r>
              <a:rPr lang="el-GR" altLang="en-US" sz="2800" b="1" dirty="0"/>
              <a:t>. Η μάθηση συνίσταται στην τροποποίηση της συμπεριφοράς. </a:t>
            </a:r>
          </a:p>
          <a:p>
            <a:r>
              <a:rPr lang="el-GR" altLang="en-US" sz="2800" dirty="0">
                <a:effectLst>
                  <a:outerShdw blurRad="38100" dist="38100" dir="2700000" algn="tl">
                    <a:srgbClr val="C0C0C0"/>
                  </a:outerShdw>
                </a:effectLst>
                <a:cs typeface="Arial" panose="020B0604020202020204" pitchFamily="34" charset="0"/>
              </a:rPr>
              <a:t>πρόδρομο</a:t>
            </a:r>
            <a:r>
              <a:rPr lang="el-GR" altLang="en-US" sz="2800" dirty="0">
                <a:effectLst>
                  <a:outerShdw blurRad="38100" dist="38100" dir="2700000" algn="tl">
                    <a:srgbClr val="C0C0C0"/>
                  </a:outerShdw>
                </a:effectLst>
              </a:rPr>
              <a:t>ς</a:t>
            </a:r>
            <a:r>
              <a:rPr lang="el-GR" altLang="en-US" sz="2800" dirty="0">
                <a:effectLst>
                  <a:outerShdw blurRad="38100" dist="38100" dir="2700000" algn="tl">
                    <a:srgbClr val="C0C0C0"/>
                  </a:outerShdw>
                </a:effectLst>
                <a:cs typeface="Arial" panose="020B0604020202020204" pitchFamily="34" charset="0"/>
              </a:rPr>
              <a:t>: </a:t>
            </a:r>
            <a:r>
              <a:rPr lang="fr-FR" altLang="en-US" sz="2800" dirty="0">
                <a:effectLst>
                  <a:outerShdw blurRad="38100" dist="38100" dir="2700000" algn="tl">
                    <a:srgbClr val="C0C0C0"/>
                  </a:outerShdw>
                </a:effectLst>
                <a:cs typeface="Arial" panose="020B0604020202020204" pitchFamily="34" charset="0"/>
              </a:rPr>
              <a:t>I. P</a:t>
            </a:r>
            <a:r>
              <a:rPr lang="en-US" altLang="en-US" sz="2800" dirty="0" err="1">
                <a:effectLst>
                  <a:outerShdw blurRad="38100" dist="38100" dir="2700000" algn="tl">
                    <a:srgbClr val="C0C0C0"/>
                  </a:outerShdw>
                </a:effectLst>
                <a:cs typeface="Arial" panose="020B0604020202020204" pitchFamily="34" charset="0"/>
              </a:rPr>
              <a:t>avlov</a:t>
            </a:r>
            <a:r>
              <a:rPr lang="en-US" altLang="en-US" sz="2800" dirty="0">
                <a:effectLst>
                  <a:outerShdw blurRad="38100" dist="38100" dir="2700000" algn="tl">
                    <a:srgbClr val="C0C0C0"/>
                  </a:outerShdw>
                </a:effectLst>
                <a:cs typeface="Arial" panose="020B0604020202020204" pitchFamily="34" charset="0"/>
              </a:rPr>
              <a:t> </a:t>
            </a:r>
            <a:r>
              <a:rPr lang="el-GR" altLang="en-US" sz="2800" dirty="0">
                <a:effectLst>
                  <a:outerShdw blurRad="38100" dist="38100" dir="2700000" algn="tl">
                    <a:srgbClr val="C0C0C0"/>
                  </a:outerShdw>
                </a:effectLst>
                <a:cs typeface="Arial" panose="020B0604020202020204" pitchFamily="34" charset="0"/>
              </a:rPr>
              <a:t>Βασικοί εκπρόσωποι: </a:t>
            </a:r>
            <a:r>
              <a:rPr lang="en-US" altLang="en-US" sz="2800" dirty="0">
                <a:effectLst>
                  <a:outerShdw blurRad="38100" dist="38100" dir="2700000" algn="tl">
                    <a:srgbClr val="C0C0C0"/>
                  </a:outerShdw>
                </a:effectLst>
                <a:cs typeface="Arial" panose="020B0604020202020204" pitchFamily="34" charset="0"/>
              </a:rPr>
              <a:t>J.B. Watson, </a:t>
            </a:r>
            <a:r>
              <a:rPr lang="el-GR" altLang="en-US" sz="2800" dirty="0">
                <a:effectLst>
                  <a:outerShdw blurRad="38100" dist="38100" dir="2700000" algn="tl">
                    <a:srgbClr val="C0C0C0"/>
                  </a:outerShdw>
                </a:effectLst>
                <a:cs typeface="Arial" panose="020B0604020202020204" pitchFamily="34" charset="0"/>
              </a:rPr>
              <a:t>E.L. </a:t>
            </a:r>
            <a:r>
              <a:rPr lang="el-GR" altLang="en-US" sz="2800" dirty="0" err="1">
                <a:effectLst>
                  <a:outerShdw blurRad="38100" dist="38100" dir="2700000" algn="tl">
                    <a:srgbClr val="C0C0C0"/>
                  </a:outerShdw>
                </a:effectLst>
                <a:cs typeface="Arial" panose="020B0604020202020204" pitchFamily="34" charset="0"/>
              </a:rPr>
              <a:t>Thorndike</a:t>
            </a:r>
            <a:r>
              <a:rPr lang="el-GR" altLang="en-US" sz="2800" dirty="0">
                <a:effectLst>
                  <a:outerShdw blurRad="38100" dist="38100" dir="2700000" algn="tl">
                    <a:srgbClr val="C0C0C0"/>
                  </a:outerShdw>
                </a:effectLst>
                <a:cs typeface="Arial" panose="020B0604020202020204" pitchFamily="34" charset="0"/>
              </a:rPr>
              <a:t>, B. </a:t>
            </a:r>
            <a:r>
              <a:rPr lang="el-GR" altLang="en-US" sz="2800" dirty="0" err="1">
                <a:effectLst>
                  <a:outerShdw blurRad="38100" dist="38100" dir="2700000" algn="tl">
                    <a:srgbClr val="C0C0C0"/>
                  </a:outerShdw>
                </a:effectLst>
                <a:cs typeface="Arial" panose="020B0604020202020204" pitchFamily="34" charset="0"/>
              </a:rPr>
              <a:t>Skinner</a:t>
            </a:r>
            <a:endParaRPr lang="el-GR" altLang="en-US" sz="2800" dirty="0">
              <a:effectLst>
                <a:outerShdw blurRad="38100" dist="38100" dir="2700000" algn="tl">
                  <a:srgbClr val="C0C0C0"/>
                </a:outerShdw>
              </a:effectLst>
              <a:cs typeface="Arial" panose="020B0604020202020204" pitchFamily="34" charset="0"/>
            </a:endParaRPr>
          </a:p>
          <a:p>
            <a:pPr eaLnBrk="1" hangingPunct="1"/>
            <a:endParaRPr lang="el-GR" altLang="en-US" sz="2800" dirty="0" smtClean="0">
              <a:effectLst>
                <a:outerShdw blurRad="38100" dist="38100" dir="2700000" algn="tl">
                  <a:srgbClr val="C0C0C0"/>
                </a:outerShdw>
              </a:effectLst>
            </a:endParaRP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975016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t>Συμπεριφορισμός </a:t>
            </a:r>
            <a:r>
              <a:rPr lang="en-US" altLang="en-US" dirty="0"/>
              <a:t/>
            </a:r>
            <a:br>
              <a:rPr lang="en-US" altLang="en-US" dirty="0"/>
            </a:br>
            <a:r>
              <a:rPr lang="en-US" altLang="en-US" dirty="0"/>
              <a:t>behaviorism</a:t>
            </a:r>
            <a:r>
              <a:rPr lang="el-GR" altLang="en-US" dirty="0"/>
              <a:t>, </a:t>
            </a:r>
            <a:r>
              <a:rPr lang="el-GR" altLang="en-US" dirty="0" smtClean="0"/>
              <a:t>2</a:t>
            </a:r>
            <a:endParaRPr lang="el-GR" dirty="0"/>
          </a:p>
        </p:txBody>
      </p:sp>
      <p:sp>
        <p:nvSpPr>
          <p:cNvPr id="74755" name="Rectangle 3"/>
          <p:cNvSpPr>
            <a:spLocks noGrp="1" noChangeArrowheads="1"/>
          </p:cNvSpPr>
          <p:nvPr>
            <p:ph idx="1"/>
          </p:nvPr>
        </p:nvSpPr>
        <p:spPr>
          <a:xfrm>
            <a:off x="464156" y="1711349"/>
            <a:ext cx="8229600" cy="4525963"/>
          </a:xfrm>
        </p:spPr>
        <p:txBody>
          <a:bodyPr/>
          <a:lstStyle/>
          <a:p>
            <a:pPr eaLnBrk="1" hangingPunct="1"/>
            <a:r>
              <a:rPr lang="el-GR" altLang="en-US" sz="2800" dirty="0" smtClean="0"/>
              <a:t>Π</a:t>
            </a:r>
            <a:r>
              <a:rPr lang="el-GR" altLang="en-US" sz="2800" dirty="0" smtClean="0">
                <a:cs typeface="Arial" panose="020B0604020202020204" pitchFamily="34" charset="0"/>
              </a:rPr>
              <a:t>εριγραφή της συμπεριφοράς και όχι εξήγησή της</a:t>
            </a:r>
            <a:r>
              <a:rPr lang="el-GR" altLang="en-US" sz="2800" dirty="0" smtClean="0"/>
              <a:t> </a:t>
            </a:r>
          </a:p>
          <a:p>
            <a:pPr eaLnBrk="1" hangingPunct="1"/>
            <a:r>
              <a:rPr lang="el-GR" altLang="en-US" sz="2800" dirty="0" smtClean="0"/>
              <a:t>Δ</a:t>
            </a:r>
            <a:r>
              <a:rPr lang="el-GR" altLang="en-US" sz="2800" dirty="0" smtClean="0">
                <a:cs typeface="Arial" panose="020B0604020202020204" pitchFamily="34" charset="0"/>
              </a:rPr>
              <a:t>εν υπάρχει δυνατότητα πρόσβασης στις νοητικές καταστάσεις των υποκειμένων (τα πιστεύω τους, οι προσδοκίες τους, οι προθέσεις τους όπως και τα κίνητρά τους δεν είναι </a:t>
            </a:r>
            <a:r>
              <a:rPr lang="el-GR" altLang="en-US" sz="2800" dirty="0" err="1" smtClean="0">
                <a:cs typeface="Arial" panose="020B0604020202020204" pitchFamily="34" charset="0"/>
              </a:rPr>
              <a:t>προσβάσιμα</a:t>
            </a:r>
            <a:r>
              <a:rPr lang="el-GR" altLang="en-US" sz="2800" dirty="0" smtClean="0">
                <a:cs typeface="Arial" panose="020B0604020202020204" pitchFamily="34" charset="0"/>
              </a:rPr>
              <a:t>)</a:t>
            </a:r>
          </a:p>
          <a:p>
            <a:pPr algn="just" eaLnBrk="1" hangingPunct="1"/>
            <a:endParaRPr lang="el-GR" altLang="en-US" sz="2800" dirty="0" smtClean="0">
              <a:effectLst>
                <a:outerShdw blurRad="38100" dist="38100" dir="2700000" algn="tl">
                  <a:srgbClr val="C0C0C0"/>
                </a:outerShdw>
              </a:effectLst>
              <a:cs typeface="Arial" panose="020B0604020202020204" pitchFamily="34" charset="0"/>
            </a:endParaRPr>
          </a:p>
          <a:p>
            <a:pPr eaLnBrk="1" hangingPunct="1"/>
            <a:endParaRPr lang="el-GR" altLang="en-US" dirty="0" smtClean="0">
              <a:solidFill>
                <a:schemeClr val="bg1"/>
              </a:solidFill>
              <a:effectLst>
                <a:outerShdw blurRad="38100" dist="38100" dir="2700000" algn="tl">
                  <a:srgbClr val="C0C0C0"/>
                </a:outerShdw>
              </a:effectLst>
              <a:latin typeface="Arial" panose="020B0604020202020204" pitchFamily="34" charset="0"/>
            </a:endParaRPr>
          </a:p>
        </p:txBody>
      </p:sp>
      <p:sp>
        <p:nvSpPr>
          <p:cNvPr id="6"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4042833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dirty="0" smtClean="0"/>
              <a:t>Εμπειριστές</a:t>
            </a:r>
            <a:endParaRPr lang="el-GR" dirty="0"/>
          </a:p>
        </p:txBody>
      </p:sp>
      <p:sp>
        <p:nvSpPr>
          <p:cNvPr id="75779" name="Rectangle 3"/>
          <p:cNvSpPr>
            <a:spLocks noGrp="1" noChangeArrowheads="1"/>
          </p:cNvSpPr>
          <p:nvPr>
            <p:ph idx="1"/>
          </p:nvPr>
        </p:nvSpPr>
        <p:spPr/>
        <p:txBody>
          <a:bodyPr>
            <a:normAutofit/>
          </a:bodyPr>
          <a:lstStyle/>
          <a:p>
            <a:pPr eaLnBrk="1" hangingPunct="1">
              <a:lnSpc>
                <a:spcPct val="90000"/>
              </a:lnSpc>
            </a:pPr>
            <a:r>
              <a:rPr lang="el-GR" altLang="en-US" sz="2800" dirty="0" smtClean="0"/>
              <a:t>Κατά τους εμπειριστές, η γνώση αποτελείται από ιδέες που πρέπει να μπουν κατά κάποιο τρόπο στο μυαλό του ανθρώπου, </a:t>
            </a:r>
          </a:p>
          <a:p>
            <a:pPr eaLnBrk="1" hangingPunct="1">
              <a:lnSpc>
                <a:spcPct val="90000"/>
              </a:lnSpc>
            </a:pPr>
            <a:r>
              <a:rPr lang="el-GR" altLang="en-US" sz="2800" dirty="0" smtClean="0"/>
              <a:t>Αυτό μπορεί να γίνει ευκολότερα αν περάσουν μέσα από τις αισθήσεις. Υποστηρίζουν ότι το μυαλό του μαθητή είναι άγραφο χαρτί (</a:t>
            </a:r>
            <a:r>
              <a:rPr lang="en-US" altLang="en-US" sz="2800" dirty="0" smtClean="0"/>
              <a:t>tabula </a:t>
            </a:r>
            <a:r>
              <a:rPr lang="en-US" altLang="en-US" sz="2800" dirty="0" err="1" smtClean="0"/>
              <a:t>raza</a:t>
            </a:r>
            <a:r>
              <a:rPr lang="el-GR" altLang="en-US" sz="2800" dirty="0" smtClean="0"/>
              <a:t>) πάνω στο οποίο ο δάσκαλος μπορεί να εγγράψει τη γνώση. </a:t>
            </a:r>
          </a:p>
          <a:p>
            <a:pPr eaLnBrk="1" hangingPunct="1">
              <a:lnSpc>
                <a:spcPct val="90000"/>
              </a:lnSpc>
            </a:pPr>
            <a:r>
              <a:rPr lang="el-GR" altLang="en-US" sz="2800" dirty="0" smtClean="0"/>
              <a:t>Η μάθηση λοιπόν είναι μια παθητική διαδικασία, </a:t>
            </a:r>
            <a:r>
              <a:rPr lang="el-GR" altLang="en-US" sz="2800" dirty="0" err="1" smtClean="0"/>
              <a:t>ληπτική</a:t>
            </a:r>
            <a:r>
              <a:rPr lang="el-GR" altLang="en-US" sz="2800" dirty="0" smtClean="0"/>
              <a:t> και αναπαραγωγική. Η γνώση μεταδίδεται από το δάσκαλο και το εγχειρίδιο στο μαθητή. </a:t>
            </a:r>
            <a:endParaRPr lang="el-GR" altLang="en-US" sz="2800" dirty="0" smtClean="0">
              <a:cs typeface="Arial" panose="020B0604020202020204" pitchFamily="34" charset="0"/>
            </a:endParaRPr>
          </a:p>
          <a:p>
            <a:pPr eaLnBrk="1" hangingPunct="1">
              <a:lnSpc>
                <a:spcPct val="90000"/>
              </a:lnSpc>
            </a:pPr>
            <a:endParaRPr lang="el-GR" altLang="en-US" sz="2800" dirty="0" smtClean="0">
              <a:effectLst>
                <a:outerShdw blurRad="38100" dist="38100" dir="2700000" algn="tl">
                  <a:srgbClr val="C0C0C0"/>
                </a:outerShdw>
              </a:effectLst>
            </a:endParaRP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dirty="0" smtClean="0"/>
          </a:p>
        </p:txBody>
      </p:sp>
    </p:spTree>
    <p:extLst>
      <p:ext uri="{BB962C8B-B14F-4D97-AF65-F5344CB8AC3E}">
        <p14:creationId xmlns:p14="http://schemas.microsoft.com/office/powerpoint/2010/main" val="1129365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dirty="0"/>
              <a:t>Εμπειριστές, </a:t>
            </a:r>
            <a:r>
              <a:rPr lang="el-GR" altLang="en-US" dirty="0" smtClean="0"/>
              <a:t>2</a:t>
            </a:r>
            <a:endParaRPr lang="el-GR" dirty="0"/>
          </a:p>
        </p:txBody>
      </p:sp>
      <p:sp>
        <p:nvSpPr>
          <p:cNvPr id="76803" name="Rectangle 3"/>
          <p:cNvSpPr>
            <a:spLocks noGrp="1" noChangeArrowheads="1"/>
          </p:cNvSpPr>
          <p:nvPr>
            <p:ph idx="1"/>
          </p:nvPr>
        </p:nvSpPr>
        <p:spPr/>
        <p:txBody>
          <a:bodyPr>
            <a:normAutofit/>
          </a:bodyPr>
          <a:lstStyle/>
          <a:p>
            <a:pPr eaLnBrk="1" hangingPunct="1">
              <a:lnSpc>
                <a:spcPct val="90000"/>
              </a:lnSpc>
            </a:pPr>
            <a:r>
              <a:rPr lang="el-GR" altLang="en-US" sz="2800" dirty="0" smtClean="0"/>
              <a:t>Είναι στατική και αντικειμενική. Η έμφαση δίνεται στην ποσότητα και το εύρος της γνώσης. Η αποτελεσματικότητα της μάθησης ελέγχεται με τεστ προόδου που δίνουν έμφαση στην κατοχή του περιεχομένου. </a:t>
            </a:r>
          </a:p>
          <a:p>
            <a:pPr eaLnBrk="1" hangingPunct="1">
              <a:lnSpc>
                <a:spcPct val="90000"/>
              </a:lnSpc>
            </a:pPr>
            <a:r>
              <a:rPr lang="el-GR" altLang="en-US" sz="2800" dirty="0" smtClean="0"/>
              <a:t>Το διδακτικό μοντέλο που στηρίζεται στη θεωρία του </a:t>
            </a:r>
            <a:r>
              <a:rPr lang="el-GR" altLang="en-US" sz="2800" dirty="0" err="1" smtClean="0"/>
              <a:t>μπιχεβιορισμού</a:t>
            </a:r>
            <a:r>
              <a:rPr lang="el-GR" altLang="en-US" sz="2800" dirty="0" smtClean="0"/>
              <a:t> είναι δασκαλοκεντρικό. Ο δάσκαλος θεωρείται αυθεντία και οι μαθητές οφείλουν να αναπαράγουν τη γνώση όπως αυτή υπάρχει στα σχολικά εγχειρίδια και μεταδίδεται από αυτόν στην τάξη</a:t>
            </a:r>
            <a:r>
              <a:rPr lang="el-GR" altLang="en-US" sz="2800" dirty="0" smtClean="0">
                <a:latin typeface="Arial" panose="020B0604020202020204" pitchFamily="34" charset="0"/>
              </a:rPr>
              <a:t>.</a:t>
            </a:r>
          </a:p>
        </p:txBody>
      </p:sp>
      <p:sp>
        <p:nvSpPr>
          <p:cNvPr id="6"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dirty="0" smtClean="0"/>
          </a:p>
        </p:txBody>
      </p:sp>
    </p:spTree>
    <p:extLst>
      <p:ext uri="{BB962C8B-B14F-4D97-AF65-F5344CB8AC3E}">
        <p14:creationId xmlns:p14="http://schemas.microsoft.com/office/powerpoint/2010/main" val="2145020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685800" y="1628800"/>
            <a:ext cx="7918648" cy="4314800"/>
          </a:xfrm>
        </p:spPr>
        <p:txBody>
          <a:bodyPr/>
          <a:lstStyle/>
          <a:p>
            <a:pPr eaLnBrk="1" hangingPunct="1"/>
            <a:r>
              <a:rPr lang="el-GR" altLang="en-US" sz="2800" dirty="0" smtClean="0"/>
              <a:t>Μ</a:t>
            </a:r>
            <a:r>
              <a:rPr lang="el-GR" altLang="en-US" sz="2800" dirty="0" smtClean="0">
                <a:cs typeface="Arial" panose="020B0604020202020204" pitchFamily="34" charset="0"/>
              </a:rPr>
              <a:t>οντέλο </a:t>
            </a:r>
            <a:r>
              <a:rPr lang="en-US" altLang="en-US" sz="2800" dirty="0" smtClean="0">
                <a:cs typeface="Arial" panose="020B0604020202020204" pitchFamily="34" charset="0"/>
              </a:rPr>
              <a:t>S-R Stimuli - Response</a:t>
            </a:r>
            <a:r>
              <a:rPr lang="el-GR" altLang="en-US" sz="2800" dirty="0" smtClean="0">
                <a:cs typeface="Arial" panose="020B0604020202020204" pitchFamily="34" charset="0"/>
              </a:rPr>
              <a:t> </a:t>
            </a:r>
            <a:endParaRPr lang="en-US" altLang="en-US" sz="2800" dirty="0" smtClean="0">
              <a:cs typeface="Arial" panose="020B0604020202020204" pitchFamily="34" charset="0"/>
            </a:endParaRPr>
          </a:p>
          <a:p>
            <a:pPr eaLnBrk="1" hangingPunct="1"/>
            <a:r>
              <a:rPr lang="el-GR" altLang="en-US" sz="2800" dirty="0" smtClean="0"/>
              <a:t>ανάλυση των χαρακτηριστικών εισόδου - εξόδου όχι ενδιαφέρον για την εσωτερική λειτουργία</a:t>
            </a:r>
          </a:p>
          <a:p>
            <a:pPr algn="just" eaLnBrk="1" hangingPunct="1"/>
            <a:endParaRPr lang="el-GR" altLang="en-US" sz="2800" dirty="0" smtClean="0">
              <a:effectLst>
                <a:outerShdw blurRad="38100" dist="38100" dir="2700000" algn="tl">
                  <a:srgbClr val="C0C0C0"/>
                </a:outerShdw>
              </a:effectLst>
              <a:cs typeface="Arial" panose="020B0604020202020204" pitchFamily="34" charset="0"/>
            </a:endParaRPr>
          </a:p>
          <a:p>
            <a:pPr eaLnBrk="1" hangingPunct="1"/>
            <a:endParaRPr lang="el-GR" altLang="en-US" sz="2800" dirty="0" smtClean="0">
              <a:effectLst>
                <a:outerShdw blurRad="38100" dist="38100" dir="2700000" algn="tl">
                  <a:srgbClr val="C0C0C0"/>
                </a:outerShdw>
              </a:effectLst>
              <a:latin typeface="Arial" panose="020B0604020202020204" pitchFamily="34" charset="0"/>
            </a:endParaRP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r>
              <a:rPr lang="en-US" altLang="en-US" sz="3600" dirty="0" smtClean="0"/>
              <a:t> </a:t>
            </a:r>
            <a:r>
              <a:rPr lang="el-GR" altLang="en-US" sz="3600" dirty="0" smtClean="0">
                <a:cs typeface="Arial" panose="020B0604020202020204" pitchFamily="34" charset="0"/>
              </a:rPr>
              <a:t>Μάθηση (σχολή της συμπεριφοράς)</a:t>
            </a:r>
            <a:endParaRPr lang="el-GR" altLang="en-US" sz="3600" dirty="0" smtClean="0"/>
          </a:p>
        </p:txBody>
      </p:sp>
    </p:spTree>
    <p:extLst>
      <p:ext uri="{BB962C8B-B14F-4D97-AF65-F5344CB8AC3E}">
        <p14:creationId xmlns:p14="http://schemas.microsoft.com/office/powerpoint/2010/main" val="496043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685800" y="1628800"/>
            <a:ext cx="7918648" cy="4314800"/>
          </a:xfrm>
        </p:spPr>
        <p:txBody>
          <a:bodyPr/>
          <a:lstStyle/>
          <a:p>
            <a:pPr eaLnBrk="1" hangingPunct="1"/>
            <a:r>
              <a:rPr lang="el-GR" altLang="en-US" dirty="0" smtClean="0">
                <a:cs typeface="Arial" panose="020B0604020202020204" pitchFamily="34" charset="0"/>
              </a:rPr>
              <a:t>η μάθηση είναι ζήτημα δημιουργίας συνδέσεων μεταξύ των ερεθισμάτων και των αντιδράσεων</a:t>
            </a:r>
            <a:r>
              <a:rPr lang="en-US" altLang="en-US" dirty="0" smtClean="0">
                <a:cs typeface="Arial" panose="020B0604020202020204" pitchFamily="34" charset="0"/>
              </a:rPr>
              <a:t> </a:t>
            </a:r>
            <a:r>
              <a:rPr lang="el-GR" altLang="en-US" dirty="0" smtClean="0">
                <a:cs typeface="Arial" panose="020B0604020202020204" pitchFamily="34" charset="0"/>
              </a:rPr>
              <a:t>για να αντιληφθούμε την πολυπλοκότητα των συμπεριφορών πρέπει να τις </a:t>
            </a:r>
            <a:r>
              <a:rPr lang="el-GR" altLang="en-US" dirty="0" err="1" smtClean="0">
                <a:cs typeface="Arial" panose="020B0604020202020204" pitchFamily="34" charset="0"/>
              </a:rPr>
              <a:t>κατατμήσουμε</a:t>
            </a:r>
            <a:r>
              <a:rPr lang="el-GR" altLang="en-US" dirty="0" smtClean="0">
                <a:cs typeface="Arial" panose="020B0604020202020204" pitchFamily="34" charset="0"/>
              </a:rPr>
              <a:t> σε στοιχειώδεις μονάδες</a:t>
            </a:r>
          </a:p>
          <a:p>
            <a:pPr marL="0" indent="0" algn="just" eaLnBrk="1" hangingPunct="1">
              <a:buNone/>
            </a:pPr>
            <a:endParaRPr lang="el-GR" altLang="en-US" dirty="0" smtClean="0">
              <a:latin typeface="Arial" panose="020B0604020202020204" pitchFamily="34" charset="0"/>
              <a:cs typeface="Arial" panose="020B0604020202020204" pitchFamily="34" charset="0"/>
            </a:endParaRPr>
          </a:p>
          <a:p>
            <a:pPr eaLnBrk="1" hangingPunct="1"/>
            <a:endParaRPr lang="el-GR" altLang="en-US" dirty="0" smtClean="0">
              <a:solidFill>
                <a:schemeClr val="bg1"/>
              </a:solidFill>
              <a:effectLst>
                <a:outerShdw blurRad="38100" dist="38100" dir="2700000" algn="tl">
                  <a:srgbClr val="C0C0C0"/>
                </a:outerShdw>
              </a:effectLst>
              <a:latin typeface="Arial" panose="020B0604020202020204" pitchFamily="34" charset="0"/>
            </a:endParaRPr>
          </a:p>
        </p:txBody>
      </p:sp>
      <p:sp>
        <p:nvSpPr>
          <p:cNvPr id="6"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r>
              <a:rPr lang="en-US" altLang="en-US" sz="3600" dirty="0"/>
              <a:t> </a:t>
            </a:r>
            <a:r>
              <a:rPr lang="el-GR" altLang="en-US" sz="3600" dirty="0">
                <a:cs typeface="Arial" panose="020B0604020202020204" pitchFamily="34" charset="0"/>
              </a:rPr>
              <a:t>Μάθηση (σχολή της </a:t>
            </a:r>
            <a:r>
              <a:rPr lang="el-GR" altLang="en-US" sz="3600" dirty="0" smtClean="0">
                <a:cs typeface="Arial" panose="020B0604020202020204" pitchFamily="34" charset="0"/>
              </a:rPr>
              <a:t>συμπεριφοράς), 2</a:t>
            </a:r>
            <a:endParaRPr lang="el-GR" altLang="en-US" sz="3600" dirty="0" smtClean="0"/>
          </a:p>
        </p:txBody>
      </p:sp>
    </p:spTree>
    <p:extLst>
      <p:ext uri="{BB962C8B-B14F-4D97-AF65-F5344CB8AC3E}">
        <p14:creationId xmlns:p14="http://schemas.microsoft.com/office/powerpoint/2010/main" val="418676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a:cs typeface="Arial" panose="020B0604020202020204" pitchFamily="34" charset="0"/>
              </a:rPr>
              <a:t>Κύρια θέση της σχολής της </a:t>
            </a:r>
            <a:r>
              <a:rPr lang="el-GR" altLang="en-US" dirty="0" smtClean="0">
                <a:cs typeface="Arial" panose="020B0604020202020204" pitchFamily="34" charset="0"/>
              </a:rPr>
              <a:t>συμπεριφοράς</a:t>
            </a:r>
            <a:endParaRPr lang="el-GR" dirty="0"/>
          </a:p>
        </p:txBody>
      </p:sp>
      <p:sp>
        <p:nvSpPr>
          <p:cNvPr id="79875" name="Rectangle 3"/>
          <p:cNvSpPr>
            <a:spLocks noGrp="1" noChangeArrowheads="1"/>
          </p:cNvSpPr>
          <p:nvPr>
            <p:ph idx="1"/>
          </p:nvPr>
        </p:nvSpPr>
        <p:spPr>
          <a:xfrm>
            <a:off x="464156" y="1711349"/>
            <a:ext cx="8229600" cy="4525963"/>
          </a:xfrm>
        </p:spPr>
        <p:txBody>
          <a:bodyPr/>
          <a:lstStyle/>
          <a:p>
            <a:pPr eaLnBrk="1" hangingPunct="1"/>
            <a:r>
              <a:rPr lang="el-GR" altLang="en-US" sz="2800" b="1" dirty="0" smtClean="0">
                <a:cs typeface="Arial" panose="020B0604020202020204" pitchFamily="34" charset="0"/>
              </a:rPr>
              <a:t>ενίσχυση της ενεργούς συμπεριφοράς</a:t>
            </a:r>
            <a:r>
              <a:rPr lang="el-GR" altLang="en-US" sz="2800" dirty="0" smtClean="0">
                <a:cs typeface="Arial" panose="020B0604020202020204" pitchFamily="34" charset="0"/>
              </a:rPr>
              <a:t>: μεγαλύτερες πιθανότητες επανάληψης (θετικοί και αρνητικοί ενισχυτές)</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2227590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dirty="0">
                <a:cs typeface="Arial" panose="020B0604020202020204" pitchFamily="34" charset="0"/>
              </a:rPr>
              <a:t>Οι γνωστικές (</a:t>
            </a:r>
            <a:r>
              <a:rPr lang="fr-FR" altLang="en-US" dirty="0">
                <a:cs typeface="Arial" panose="020B0604020202020204" pitchFamily="34" charset="0"/>
              </a:rPr>
              <a:t>cognitive</a:t>
            </a:r>
            <a:r>
              <a:rPr lang="el-GR" altLang="en-US" dirty="0">
                <a:cs typeface="Arial" panose="020B0604020202020204" pitchFamily="34" charset="0"/>
              </a:rPr>
              <a:t>)</a:t>
            </a:r>
            <a:r>
              <a:rPr lang="fr-FR" altLang="en-US" dirty="0">
                <a:cs typeface="Arial" panose="020B0604020202020204" pitchFamily="34" charset="0"/>
              </a:rPr>
              <a:t> </a:t>
            </a:r>
            <a:r>
              <a:rPr lang="el-GR" altLang="en-US" dirty="0">
                <a:cs typeface="Arial" panose="020B0604020202020204" pitchFamily="34" charset="0"/>
              </a:rPr>
              <a:t>θεωρίες</a:t>
            </a:r>
            <a:r>
              <a:rPr lang="el-GR" altLang="en-US" dirty="0">
                <a:effectLst>
                  <a:outerShdw blurRad="38100" dist="38100" dir="2700000" algn="tl">
                    <a:srgbClr val="C0C0C0"/>
                  </a:outerShdw>
                </a:effectLst>
                <a:cs typeface="Arial" panose="020B0604020202020204" pitchFamily="34" charset="0"/>
              </a:rPr>
              <a:t> </a:t>
            </a:r>
            <a:endParaRPr lang="el-GR" dirty="0"/>
          </a:p>
        </p:txBody>
      </p:sp>
      <p:sp>
        <p:nvSpPr>
          <p:cNvPr id="80899" name="Rectangle 3"/>
          <p:cNvSpPr>
            <a:spLocks noGrp="1" noChangeArrowheads="1"/>
          </p:cNvSpPr>
          <p:nvPr>
            <p:ph idx="1"/>
          </p:nvPr>
        </p:nvSpPr>
        <p:spPr/>
        <p:txBody>
          <a:bodyPr/>
          <a:lstStyle/>
          <a:p>
            <a:pPr eaLnBrk="1" hangingPunct="1"/>
            <a:r>
              <a:rPr lang="el-GR" altLang="en-US" dirty="0" smtClean="0">
                <a:cs typeface="Arial" panose="020B0604020202020204" pitchFamily="34" charset="0"/>
              </a:rPr>
              <a:t>Οι γνωστικές θεωρίες εστιάζουν το ενδιαφέρον τους στο εσωτερικό του γνωστικού συστήματος, στη δομή του και τη λειτουργία του η μάθηση συνίσταται στην τροποποίηση των γνώσεων</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567262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dirty="0" err="1"/>
              <a:t>Οικοδομισμός</a:t>
            </a:r>
            <a:r>
              <a:rPr lang="el-GR" altLang="en-US" dirty="0"/>
              <a:t> ή  </a:t>
            </a:r>
            <a:r>
              <a:rPr lang="el-GR" altLang="en-US" dirty="0" err="1"/>
              <a:t>Δομητισμός</a:t>
            </a:r>
            <a:r>
              <a:rPr lang="el-GR" altLang="en-US" dirty="0"/>
              <a:t> </a:t>
            </a:r>
            <a:r>
              <a:rPr lang="en-US" altLang="en-US" dirty="0"/>
              <a:t>Constructivism</a:t>
            </a:r>
            <a:r>
              <a:rPr lang="el-GR" altLang="en-US" dirty="0"/>
              <a:t> </a:t>
            </a:r>
            <a:endParaRPr lang="el-GR" dirty="0"/>
          </a:p>
        </p:txBody>
      </p:sp>
      <p:sp>
        <p:nvSpPr>
          <p:cNvPr id="81923" name="Rectangle 3"/>
          <p:cNvSpPr>
            <a:spLocks noGrp="1" noChangeArrowheads="1"/>
          </p:cNvSpPr>
          <p:nvPr>
            <p:ph idx="1"/>
          </p:nvPr>
        </p:nvSpPr>
        <p:spPr>
          <a:xfrm>
            <a:off x="464156" y="1711349"/>
            <a:ext cx="8229600" cy="4525963"/>
          </a:xfrm>
        </p:spPr>
        <p:txBody>
          <a:bodyPr/>
          <a:lstStyle/>
          <a:p>
            <a:pPr eaLnBrk="1" hangingPunct="1"/>
            <a:r>
              <a:rPr lang="el-GR" altLang="en-US" sz="2800" dirty="0" smtClean="0"/>
              <a:t>Αναγνωρίζει ότι τα παιδιά, πριν ακόμα πάνε στο σχολείο, διαθέτουν γνώσεις και το σχολείο πρέπει να βοηθήσει να </a:t>
            </a:r>
            <a:r>
              <a:rPr lang="el-GR" altLang="en-US" sz="2800" dirty="0" err="1" smtClean="0"/>
              <a:t>οικοδομηθούν</a:t>
            </a:r>
            <a:r>
              <a:rPr lang="el-GR" altLang="en-US" sz="2800" dirty="0" smtClean="0"/>
              <a:t> νέες γνώσεις πάνω σε αυτές που ήδη κατέχουν. Εστιάζουν το ενδιαφέρον τους στο εσωτερικό του γνωστικού μας συστήματος, στη δομή και τη λειτουργία του: </a:t>
            </a:r>
            <a:r>
              <a:rPr lang="el-GR" altLang="en-US" sz="2800" i="1" dirty="0" smtClean="0"/>
              <a:t>η μάθηση συνίσταται στην τροποποίηση των γνώσεων</a:t>
            </a:r>
            <a:r>
              <a:rPr lang="el-GR" altLang="en-US" sz="2800" dirty="0" smtClean="0"/>
              <a:t>.</a:t>
            </a:r>
            <a:r>
              <a:rPr lang="el-GR" altLang="en-US" sz="2800" b="1" dirty="0" smtClean="0">
                <a:latin typeface="Arial" panose="020B0604020202020204" pitchFamily="34" charset="0"/>
              </a:rPr>
              <a:t> </a:t>
            </a:r>
          </a:p>
          <a:p>
            <a:pPr eaLnBrk="1" hangingPunct="1"/>
            <a:endParaRPr lang="el-GR" altLang="en-US" sz="2800" b="1" dirty="0" smtClean="0">
              <a:latin typeface="Arial" panose="020B0604020202020204" pitchFamily="34" charset="0"/>
            </a:endParaRP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1116841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dirty="0">
                <a:cs typeface="Arial" panose="020B0604020202020204" pitchFamily="34" charset="0"/>
              </a:rPr>
              <a:t>Βασικές αρχές θεωρίας του </a:t>
            </a:r>
            <a:r>
              <a:rPr lang="en-US" altLang="en-US" dirty="0" smtClean="0">
                <a:cs typeface="Arial" panose="020B0604020202020204" pitchFamily="34" charset="0"/>
              </a:rPr>
              <a:t>Piaget</a:t>
            </a:r>
            <a:endParaRPr lang="el-GR" dirty="0"/>
          </a:p>
        </p:txBody>
      </p:sp>
      <p:sp>
        <p:nvSpPr>
          <p:cNvPr id="82947" name="Rectangle 3"/>
          <p:cNvSpPr>
            <a:spLocks noGrp="1" noChangeArrowheads="1"/>
          </p:cNvSpPr>
          <p:nvPr>
            <p:ph idx="1"/>
          </p:nvPr>
        </p:nvSpPr>
        <p:spPr/>
        <p:txBody>
          <a:bodyPr/>
          <a:lstStyle/>
          <a:p>
            <a:pPr eaLnBrk="1" hangingPunct="1"/>
            <a:r>
              <a:rPr lang="el-GR" altLang="en-US" sz="2800" b="1" dirty="0" smtClean="0">
                <a:cs typeface="Arial" panose="020B0604020202020204" pitchFamily="34" charset="0"/>
              </a:rPr>
              <a:t>προσαρμογή</a:t>
            </a:r>
            <a:r>
              <a:rPr lang="el-GR" altLang="en-US" sz="2800" dirty="0" smtClean="0">
                <a:cs typeface="Arial" panose="020B0604020202020204" pitchFamily="34" charset="0"/>
              </a:rPr>
              <a:t> (βιολογική αρχή): συνισταμένη της αφομοίωσης - συμμόρφωσης </a:t>
            </a:r>
            <a:r>
              <a:rPr lang="el-GR" altLang="en-US" sz="2800" b="1" dirty="0" smtClean="0">
                <a:cs typeface="Arial" panose="020B0604020202020204" pitchFamily="34" charset="0"/>
              </a:rPr>
              <a:t>αφομοίωση: </a:t>
            </a:r>
            <a:r>
              <a:rPr lang="el-GR" altLang="en-US" sz="2800" dirty="0" smtClean="0">
                <a:cs typeface="Arial" panose="020B0604020202020204" pitchFamily="34" charset="0"/>
              </a:rPr>
              <a:t>η ενέργεια του οργανισμού για να εντάξει μια κατάσταση σε σχήματα δραστηριοτήτων που ήδη διαθέτει </a:t>
            </a:r>
            <a:r>
              <a:rPr lang="el-GR" altLang="en-US" sz="2800" b="1" dirty="0" smtClean="0">
                <a:cs typeface="Arial" panose="020B0604020202020204" pitchFamily="34" charset="0"/>
              </a:rPr>
              <a:t>συμμόρφωση</a:t>
            </a:r>
            <a:r>
              <a:rPr lang="el-GR" altLang="en-US" sz="2800" dirty="0" smtClean="0">
                <a:cs typeface="Arial" panose="020B0604020202020204" pitchFamily="34" charset="0"/>
              </a:rPr>
              <a:t>: οι ενέργειες που πραγματοποιεί ο οργανισμός ανάλογα με τις απαιτήσεις του περιβάλλοντος για την επίτευξη ενός σκοπού </a:t>
            </a: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3334988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l-GR" altLang="en-US" dirty="0" smtClean="0"/>
              <a:t>Εισαγωγή</a:t>
            </a:r>
            <a:r>
              <a:rPr lang="en-US" altLang="en-US" dirty="0"/>
              <a:t> </a:t>
            </a:r>
            <a:endParaRPr lang="el-GR" altLang="en-US" sz="3600" dirty="0" smtClean="0"/>
          </a:p>
        </p:txBody>
      </p:sp>
      <p:sp>
        <p:nvSpPr>
          <p:cNvPr id="4099" name="Rectangle 3"/>
          <p:cNvSpPr>
            <a:spLocks noGrp="1" noChangeArrowheads="1"/>
          </p:cNvSpPr>
          <p:nvPr>
            <p:ph idx="1"/>
          </p:nvPr>
        </p:nvSpPr>
        <p:spPr/>
        <p:txBody>
          <a:bodyPr/>
          <a:lstStyle/>
          <a:p>
            <a:pPr eaLnBrk="1" hangingPunct="1"/>
            <a:r>
              <a:rPr lang="el-GR" altLang="en-US" sz="2800" dirty="0" smtClean="0"/>
              <a:t>Ένα από τα βασικά ερωτήματα που απασχολεί τις τελευταίες δεκαετίες την παιδαγωγική έρευνα, καθώς και την εκπαιδευτική κοινότητα γενικότερα, αφορά στο πώς ευνοείται η οικοδόμηση των γνώσεων στο πλαίσιο ατομικών ή συλλογικών καταστάσεων διδασκαλίας. </a:t>
            </a:r>
          </a:p>
          <a:p>
            <a:pPr eaLnBrk="1" hangingPunct="1"/>
            <a:r>
              <a:rPr lang="el-GR" altLang="en-US" sz="2800" dirty="0" smtClean="0"/>
              <a:t>Το ερώτημα σχετίζεται άμεσα με το πρόβλημα της σχολικής μάθησης και της Διδακτικής.</a:t>
            </a:r>
          </a:p>
        </p:txBody>
      </p:sp>
    </p:spTree>
    <p:extLst>
      <p:ext uri="{BB962C8B-B14F-4D97-AF65-F5344CB8AC3E}">
        <p14:creationId xmlns:p14="http://schemas.microsoft.com/office/powerpoint/2010/main" val="388019847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err="1"/>
              <a:t>Ko</a:t>
            </a:r>
            <a:r>
              <a:rPr lang="el-GR" altLang="en-US" dirty="0" err="1"/>
              <a:t>ινωνικοπολιτισμικές</a:t>
            </a:r>
            <a:r>
              <a:rPr lang="el-GR" altLang="en-US" dirty="0"/>
              <a:t> </a:t>
            </a:r>
            <a:r>
              <a:rPr lang="el-GR" altLang="en-US" dirty="0" smtClean="0"/>
              <a:t>θεωρίες</a:t>
            </a:r>
            <a:endParaRPr lang="el-GR" dirty="0"/>
          </a:p>
        </p:txBody>
      </p:sp>
      <p:sp>
        <p:nvSpPr>
          <p:cNvPr id="31747" name="Rectangle 3"/>
          <p:cNvSpPr>
            <a:spLocks noGrp="1" noChangeArrowheads="1"/>
          </p:cNvSpPr>
          <p:nvPr>
            <p:ph idx="1"/>
          </p:nvPr>
        </p:nvSpPr>
        <p:spPr/>
        <p:txBody>
          <a:bodyPr/>
          <a:lstStyle/>
          <a:p>
            <a:pPr eaLnBrk="1" hangingPunct="1">
              <a:buFontTx/>
              <a:buNone/>
            </a:pPr>
            <a:r>
              <a:rPr lang="el-GR" altLang="en-US" sz="2800" dirty="0" smtClean="0"/>
              <a:t>Θεωρία της δραστηριότητας,  </a:t>
            </a:r>
            <a:r>
              <a:rPr lang="en-US" altLang="en-US" sz="2800" dirty="0" smtClean="0"/>
              <a:t>activity theory</a:t>
            </a:r>
            <a:r>
              <a:rPr lang="el-GR" altLang="en-US" dirty="0" smtClean="0"/>
              <a:t> </a:t>
            </a:r>
          </a:p>
          <a:p>
            <a:r>
              <a:rPr lang="el-GR" altLang="en-US" sz="2800" dirty="0" smtClean="0"/>
              <a:t>Δεν υπάρχει μαθησιακή δραστηριότητα έξω από το κοινωνικό, ιστορικό και πολιτισμικό πλαίσιο μέσα στο οποίο διαδραματίζεται</a:t>
            </a:r>
            <a:r>
              <a:rPr lang="el-GR" altLang="en-US" sz="2800" b="1" dirty="0" smtClean="0"/>
              <a:t>.</a:t>
            </a:r>
          </a:p>
          <a:p>
            <a:pPr algn="just" eaLnBrk="1" hangingPunct="1">
              <a:buFontTx/>
              <a:buNone/>
            </a:pPr>
            <a:r>
              <a:rPr lang="en-US" altLang="en-US" b="1" dirty="0" smtClean="0"/>
              <a:t>    </a:t>
            </a:r>
            <a:endParaRPr lang="el-GR" altLang="en-US" b="1" dirty="0" smtClean="0"/>
          </a:p>
          <a:p>
            <a:pPr algn="just" eaLnBrk="1" hangingPunct="1"/>
            <a:endParaRPr lang="el-GR" altLang="en-US" b="1" dirty="0" smtClean="0"/>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2055975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err="1"/>
              <a:t>Ko</a:t>
            </a:r>
            <a:r>
              <a:rPr lang="el-GR" altLang="en-US" dirty="0" err="1"/>
              <a:t>ινωνικοπολιτισμικές</a:t>
            </a:r>
            <a:r>
              <a:rPr lang="el-GR" altLang="en-US" dirty="0"/>
              <a:t> θεωρίες, </a:t>
            </a:r>
            <a:r>
              <a:rPr lang="el-GR" altLang="en-US" dirty="0" smtClean="0"/>
              <a:t>2</a:t>
            </a:r>
            <a:endParaRPr lang="el-GR" dirty="0"/>
          </a:p>
        </p:txBody>
      </p:sp>
      <p:sp>
        <p:nvSpPr>
          <p:cNvPr id="3075" name="Rectangle 3"/>
          <p:cNvSpPr>
            <a:spLocks noGrp="1" noChangeArrowheads="1"/>
          </p:cNvSpPr>
          <p:nvPr>
            <p:ph idx="1"/>
          </p:nvPr>
        </p:nvSpPr>
        <p:spPr/>
        <p:txBody>
          <a:bodyPr>
            <a:normAutofit/>
          </a:bodyPr>
          <a:lstStyle/>
          <a:p>
            <a:pPr>
              <a:lnSpc>
                <a:spcPct val="90000"/>
              </a:lnSpc>
              <a:spcBef>
                <a:spcPct val="20000"/>
              </a:spcBef>
              <a:buFontTx/>
              <a:buChar char="•"/>
            </a:pPr>
            <a:r>
              <a:rPr lang="en-US" altLang="en-US" sz="2800" dirty="0"/>
              <a:t>H</a:t>
            </a:r>
            <a:r>
              <a:rPr lang="el-GR" altLang="en-US" sz="2800" dirty="0"/>
              <a:t> </a:t>
            </a:r>
            <a:r>
              <a:rPr lang="el-GR" altLang="en-US" sz="2800" dirty="0" err="1"/>
              <a:t>ανακαλυπτική</a:t>
            </a:r>
            <a:r>
              <a:rPr lang="el-GR" altLang="en-US" sz="2800" dirty="0"/>
              <a:t> μάθηση (</a:t>
            </a:r>
            <a:r>
              <a:rPr lang="en-US" altLang="en-US" sz="2800" dirty="0"/>
              <a:t>Bruner</a:t>
            </a:r>
            <a:r>
              <a:rPr lang="el-GR" altLang="en-US" sz="2800" dirty="0"/>
              <a:t>)</a:t>
            </a:r>
            <a:r>
              <a:rPr lang="el-GR" altLang="en-US" sz="2800" dirty="0">
                <a:cs typeface="Times New Roman" panose="02020603050405020304" pitchFamily="18" charset="0"/>
              </a:rPr>
              <a:t>: οι μαθητές ανακαλύπτουν αρχές ή αναπτύσσουν</a:t>
            </a:r>
            <a:r>
              <a:rPr lang="el-GR" altLang="en-US" sz="2800" dirty="0"/>
              <a:t> </a:t>
            </a:r>
            <a:r>
              <a:rPr lang="el-GR" altLang="en-US" sz="2800" dirty="0">
                <a:cs typeface="Times New Roman" panose="02020603050405020304" pitchFamily="18" charset="0"/>
              </a:rPr>
              <a:t>δεξιότητες μέσω πειραματισμού και πρακτικής. Ο μαθητευόμενος, προκειμένου να κατανοεί τις πληροφορίες και να αναπτύσσεται γνωστικά, </a:t>
            </a:r>
            <a:r>
              <a:rPr lang="el-GR" altLang="en-US" sz="2800" dirty="0" err="1">
                <a:cs typeface="Times New Roman" panose="02020603050405020304" pitchFamily="18" charset="0"/>
              </a:rPr>
              <a:t>οικοδομεί</a:t>
            </a:r>
            <a:r>
              <a:rPr lang="el-GR" altLang="en-US" sz="2800" dirty="0">
                <a:cs typeface="Times New Roman" panose="02020603050405020304" pitchFamily="18" charset="0"/>
              </a:rPr>
              <a:t>: </a:t>
            </a:r>
          </a:p>
          <a:p>
            <a:pPr>
              <a:lnSpc>
                <a:spcPct val="90000"/>
              </a:lnSpc>
              <a:spcBef>
                <a:spcPct val="20000"/>
              </a:spcBef>
              <a:buFontTx/>
              <a:buChar char="•"/>
            </a:pPr>
            <a:r>
              <a:rPr lang="el-GR" altLang="en-US" sz="2800" dirty="0">
                <a:cs typeface="Times New Roman" panose="02020603050405020304" pitchFamily="18" charset="0"/>
              </a:rPr>
              <a:t>Έμπρακτες αναπαραστάσεις, που σχετίζονται με την εκτέλεση δράσεων (μικρές ηλικίες). </a:t>
            </a:r>
          </a:p>
          <a:p>
            <a:pPr>
              <a:lnSpc>
                <a:spcPct val="90000"/>
              </a:lnSpc>
              <a:spcBef>
                <a:spcPct val="20000"/>
              </a:spcBef>
              <a:buFontTx/>
              <a:buChar char="•"/>
            </a:pPr>
            <a:r>
              <a:rPr lang="el-GR" altLang="en-US" sz="2800" dirty="0">
                <a:cs typeface="Times New Roman" panose="02020603050405020304" pitchFamily="18" charset="0"/>
              </a:rPr>
              <a:t>Εικονικές αναπαραστάσεις, αντιστοιχούν σε δομές χώρου και είναι ανεξάρτητες της δράσης. Αποτελούν εσωτερικές νοητικές εικόνες.</a:t>
            </a:r>
          </a:p>
          <a:p>
            <a:pPr eaLnBrk="1" hangingPunct="1"/>
            <a:endParaRPr lang="en-US" altLang="en-US" sz="2800" i="1" dirty="0" smtClean="0">
              <a:latin typeface="+mj-lt"/>
            </a:endParaRPr>
          </a:p>
        </p:txBody>
      </p:sp>
      <p:sp>
        <p:nvSpPr>
          <p:cNvPr id="6"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3518757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err="1"/>
              <a:t>Ko</a:t>
            </a:r>
            <a:r>
              <a:rPr lang="el-GR" altLang="en-US" dirty="0" err="1"/>
              <a:t>ινωνικοπολιτισμικές</a:t>
            </a:r>
            <a:r>
              <a:rPr lang="el-GR" altLang="en-US" dirty="0"/>
              <a:t> θεωρίες, </a:t>
            </a:r>
            <a:r>
              <a:rPr lang="el-GR" altLang="en-US" dirty="0" smtClean="0"/>
              <a:t>3</a:t>
            </a:r>
            <a:endParaRPr lang="el-GR" dirty="0"/>
          </a:p>
        </p:txBody>
      </p:sp>
      <p:sp>
        <p:nvSpPr>
          <p:cNvPr id="3075" name="Rectangle 3"/>
          <p:cNvSpPr>
            <a:spLocks noGrp="1" noChangeArrowheads="1"/>
          </p:cNvSpPr>
          <p:nvPr>
            <p:ph idx="1"/>
          </p:nvPr>
        </p:nvSpPr>
        <p:spPr/>
        <p:txBody>
          <a:bodyPr>
            <a:normAutofit fontScale="92500" lnSpcReduction="10000"/>
          </a:bodyPr>
          <a:lstStyle/>
          <a:p>
            <a:pPr>
              <a:lnSpc>
                <a:spcPct val="90000"/>
              </a:lnSpc>
              <a:spcBef>
                <a:spcPct val="20000"/>
              </a:spcBef>
              <a:buFontTx/>
              <a:buChar char="•"/>
            </a:pPr>
            <a:r>
              <a:rPr lang="el-GR" altLang="en-US" sz="2800" dirty="0">
                <a:cs typeface="Times New Roman" panose="02020603050405020304" pitchFamily="18" charset="0"/>
              </a:rPr>
              <a:t>Συμβολικές αναπαραστάσεις, είναι η αναπαράσταση σχέσεων με αφηρημένα σύμβολα, με δυνατότητα διαφόρων συσχετισμών και διατύπωσης θεωριών.  </a:t>
            </a:r>
          </a:p>
          <a:p>
            <a:pPr>
              <a:lnSpc>
                <a:spcPct val="90000"/>
              </a:lnSpc>
              <a:spcBef>
                <a:spcPct val="20000"/>
              </a:spcBef>
              <a:buFontTx/>
              <a:buChar char="•"/>
            </a:pPr>
            <a:r>
              <a:rPr lang="el-GR" altLang="en-US" sz="2800" dirty="0">
                <a:cs typeface="Times New Roman" panose="02020603050405020304" pitchFamily="18" charset="0"/>
              </a:rPr>
              <a:t>Σύμφωνα με τον </a:t>
            </a:r>
            <a:r>
              <a:rPr lang="en-US" altLang="en-US" sz="2800" dirty="0">
                <a:cs typeface="Times New Roman" panose="02020603050405020304" pitchFamily="18" charset="0"/>
              </a:rPr>
              <a:t>Bruner</a:t>
            </a:r>
            <a:r>
              <a:rPr lang="el-GR" altLang="en-US" sz="2800" dirty="0">
                <a:cs typeface="Times New Roman" panose="02020603050405020304" pitchFamily="18" charset="0"/>
              </a:rPr>
              <a:t> ο μαθητής πρέπει να έρχεται αντιμέτωπος με προβληματικές </a:t>
            </a:r>
            <a:r>
              <a:rPr lang="el-GR" altLang="en-US" sz="2800" dirty="0" smtClean="0">
                <a:cs typeface="Times New Roman" panose="02020603050405020304" pitchFamily="18" charset="0"/>
              </a:rPr>
              <a:t>καταστάσεις, </a:t>
            </a:r>
            <a:r>
              <a:rPr lang="el-GR" altLang="en-US" sz="2800" dirty="0">
                <a:cs typeface="Times New Roman" panose="02020603050405020304" pitchFamily="18" charset="0"/>
              </a:rPr>
              <a:t>το αναλυτικό </a:t>
            </a:r>
            <a:r>
              <a:rPr lang="el-GR" altLang="en-US" sz="2800" dirty="0" smtClean="0">
                <a:cs typeface="Times New Roman" panose="02020603050405020304" pitchFamily="18" charset="0"/>
              </a:rPr>
              <a:t>πρόγραμμα να </a:t>
            </a:r>
            <a:r>
              <a:rPr lang="el-GR" altLang="en-US" sz="2800" dirty="0">
                <a:cs typeface="Times New Roman" panose="02020603050405020304" pitchFamily="18" charset="0"/>
              </a:rPr>
              <a:t>οργανώνεται σε σπειροειδή μορφή και ο δάσκαλος πρέπει να έχει ρόλο εμψυχωτή και συντονιστή στην διαδικασία της μάθησης.  </a:t>
            </a:r>
          </a:p>
          <a:p>
            <a:pPr>
              <a:lnSpc>
                <a:spcPct val="90000"/>
              </a:lnSpc>
              <a:spcBef>
                <a:spcPct val="20000"/>
              </a:spcBef>
              <a:buFontTx/>
              <a:buChar char="•"/>
            </a:pPr>
            <a:r>
              <a:rPr lang="el-GR" altLang="en-US" sz="2800" dirty="0">
                <a:cs typeface="Times New Roman" panose="02020603050405020304" pitchFamily="18" charset="0"/>
              </a:rPr>
              <a:t>Τελευταία ο </a:t>
            </a:r>
            <a:r>
              <a:rPr lang="en-US" altLang="en-US" sz="2800" dirty="0">
                <a:cs typeface="Times New Roman" panose="02020603050405020304" pitchFamily="18" charset="0"/>
              </a:rPr>
              <a:t>Bruner</a:t>
            </a:r>
            <a:r>
              <a:rPr lang="el-GR" altLang="en-US" sz="2800" dirty="0">
                <a:cs typeface="Times New Roman" panose="02020603050405020304" pitchFamily="18" charset="0"/>
              </a:rPr>
              <a:t> έδωσε έμφαση στο πολιτισμικό και κοινωνικό πλαίσιο των γνωστικών διεργασιών συναντώντας τους εκπρόσωπους της σοβιετικής ψυχολογικής σχολής. </a:t>
            </a:r>
            <a:endParaRPr lang="el-GR" altLang="en-US" sz="2800" dirty="0">
              <a:solidFill>
                <a:schemeClr val="bg1"/>
              </a:solidFill>
              <a:cs typeface="Times New Roman" panose="02020603050405020304" pitchFamily="18" charset="0"/>
            </a:endParaRPr>
          </a:p>
          <a:p>
            <a:pPr eaLnBrk="1" hangingPunct="1"/>
            <a:endParaRPr lang="en-US" altLang="en-US" sz="2800" i="1" dirty="0" smtClean="0">
              <a:latin typeface="+mj-lt"/>
            </a:endParaRPr>
          </a:p>
        </p:txBody>
      </p:sp>
      <p:sp>
        <p:nvSpPr>
          <p:cNvPr id="6"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3649271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7"/>
          <p:cNvSpPr>
            <a:spLocks noChangeArrowheads="1"/>
          </p:cNvSpPr>
          <p:nvPr/>
        </p:nvSpPr>
        <p:spPr bwMode="auto">
          <a:xfrm>
            <a:off x="467544" y="1605882"/>
            <a:ext cx="8208912" cy="43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lnSpc>
                <a:spcPct val="90000"/>
              </a:lnSpc>
              <a:spcBef>
                <a:spcPct val="20000"/>
              </a:spcBef>
              <a:buFont typeface="Arial" panose="020B0604020202020204" pitchFamily="34" charset="0"/>
              <a:buChar char="•"/>
            </a:pPr>
            <a:r>
              <a:rPr lang="el-GR" altLang="en-US" sz="2400" dirty="0">
                <a:latin typeface="+mn-lt"/>
                <a:cs typeface="Times New Roman" panose="02020603050405020304" pitchFamily="18" charset="0"/>
              </a:rPr>
              <a:t>Σύμφωνα με την θεωρία του </a:t>
            </a:r>
            <a:r>
              <a:rPr lang="en-US" altLang="en-US" sz="2400" dirty="0">
                <a:latin typeface="+mn-lt"/>
                <a:cs typeface="Times New Roman" panose="02020603050405020304" pitchFamily="18" charset="0"/>
              </a:rPr>
              <a:t>Vygotsky</a:t>
            </a:r>
            <a:r>
              <a:rPr lang="el-GR" altLang="en-US" sz="2400" dirty="0">
                <a:latin typeface="+mn-lt"/>
                <a:cs typeface="Times New Roman" panose="02020603050405020304" pitchFamily="18" charset="0"/>
              </a:rPr>
              <a:t> η ανάπτυξη της νόησης είναι διαδικασία κοινωνικής αλληλεπίδρασης στην οποία κυρίαρχο ρόλο παίζει η γλώσσα. Το παιδί στην διαδικασία αυτή είναι </a:t>
            </a:r>
            <a:r>
              <a:rPr lang="el-GR" altLang="en-US" sz="2400" dirty="0" smtClean="0">
                <a:latin typeface="+mn-lt"/>
                <a:cs typeface="Times New Roman" panose="02020603050405020304" pitchFamily="18" charset="0"/>
              </a:rPr>
              <a:t>δρών </a:t>
            </a:r>
            <a:r>
              <a:rPr lang="el-GR" altLang="en-US" sz="2400" dirty="0">
                <a:latin typeface="+mn-lt"/>
                <a:cs typeface="Times New Roman" panose="02020603050405020304" pitchFamily="18" charset="0"/>
              </a:rPr>
              <a:t>υποκείμενο που διαμορφώνει με τις πράξεις του τη γνωστική του πραγματικότητα. </a:t>
            </a:r>
          </a:p>
          <a:p>
            <a:pPr eaLnBrk="1" hangingPunct="1">
              <a:lnSpc>
                <a:spcPct val="90000"/>
              </a:lnSpc>
              <a:spcBef>
                <a:spcPct val="20000"/>
              </a:spcBef>
              <a:buFont typeface="Arial" panose="020B0604020202020204" pitchFamily="34" charset="0"/>
              <a:buChar char="•"/>
            </a:pPr>
            <a:r>
              <a:rPr lang="el-GR" altLang="en-US" sz="2400" dirty="0">
                <a:latin typeface="+mn-lt"/>
                <a:cs typeface="Times New Roman" panose="02020603050405020304" pitchFamily="18" charset="0"/>
              </a:rPr>
              <a:t>Βασική αρχή της θεωρίας του είναι η «ζώνη της επικείμενης ανάπτυξης» (</a:t>
            </a:r>
            <a:r>
              <a:rPr lang="en-US" altLang="en-US" sz="2400" dirty="0">
                <a:latin typeface="+mn-lt"/>
                <a:cs typeface="Times New Roman" panose="02020603050405020304" pitchFamily="18" charset="0"/>
              </a:rPr>
              <a:t>zone of proximal development</a:t>
            </a:r>
            <a:r>
              <a:rPr lang="el-GR" altLang="en-US" sz="2400" dirty="0">
                <a:latin typeface="+mn-lt"/>
                <a:cs typeface="Times New Roman" panose="02020603050405020304" pitchFamily="18" charset="0"/>
              </a:rPr>
              <a:t>) που αποτελεί την ανεξερεύνητη περιοχή του εσωτερικού δυναμικού του μαθητή ο οποίος βρίσκεται σε μία εν δυνάμει λανθάνουσα κατάσταση εξέλιξης. Εδώ φαίνεται η σημασία της διαμεσολάβησης του ενηλίκου και ο ρόλος του κοινωνικού περιβάλλοντος στην γνωστική ανάπτυξη του μαθητή. </a:t>
            </a:r>
            <a:endParaRPr lang="el-GR" altLang="en-US" sz="2400" dirty="0">
              <a:solidFill>
                <a:schemeClr val="bg1"/>
              </a:solidFill>
              <a:latin typeface="+mn-lt"/>
              <a:cs typeface="Times New Roman" panose="02020603050405020304" pitchFamily="18" charset="0"/>
            </a:endParaRPr>
          </a:p>
        </p:txBody>
      </p:sp>
      <p:sp>
        <p:nvSpPr>
          <p:cNvPr id="6"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r>
              <a:rPr lang="en-US" altLang="en-US" sz="4000" dirty="0" err="1"/>
              <a:t>Ko</a:t>
            </a:r>
            <a:r>
              <a:rPr lang="el-GR" altLang="en-US" sz="4000" dirty="0" err="1"/>
              <a:t>ινωνικοπολιτισμικές</a:t>
            </a:r>
            <a:r>
              <a:rPr lang="el-GR" altLang="en-US" sz="4000" dirty="0"/>
              <a:t> </a:t>
            </a:r>
            <a:r>
              <a:rPr lang="el-GR" altLang="en-US" sz="4000" dirty="0" smtClean="0"/>
              <a:t>θεωρίες, 4</a:t>
            </a:r>
          </a:p>
        </p:txBody>
      </p:sp>
      <p:sp>
        <p:nvSpPr>
          <p:cNvPr id="3" name="Content Placeholder 2"/>
          <p:cNvSpPr>
            <a:spLocks noGrp="1"/>
          </p:cNvSpPr>
          <p:nvPr>
            <p:ph idx="1"/>
          </p:nvPr>
        </p:nvSpPr>
        <p:spPr/>
        <p:txBody>
          <a:bodyPr/>
          <a:lstStyle/>
          <a:p>
            <a:endParaRPr lang="el-GR" dirty="0"/>
          </a:p>
        </p:txBody>
      </p:sp>
    </p:spTree>
    <p:extLst>
      <p:ext uri="{BB962C8B-B14F-4D97-AF65-F5344CB8AC3E}">
        <p14:creationId xmlns:p14="http://schemas.microsoft.com/office/powerpoint/2010/main" val="1088127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ChangeArrowheads="1"/>
          </p:cNvSpPr>
          <p:nvPr/>
        </p:nvSpPr>
        <p:spPr bwMode="auto">
          <a:xfrm>
            <a:off x="611560" y="1844824"/>
            <a:ext cx="7922840" cy="387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marL="457200" indent="-457200" eaLnBrk="1" hangingPunct="1">
              <a:lnSpc>
                <a:spcPct val="90000"/>
              </a:lnSpc>
              <a:spcBef>
                <a:spcPct val="20000"/>
              </a:spcBef>
              <a:buFont typeface="Arial" panose="020B0604020202020204" pitchFamily="34" charset="0"/>
              <a:buChar char="•"/>
            </a:pPr>
            <a:r>
              <a:rPr lang="el-GR" altLang="en-US" sz="2800" dirty="0">
                <a:latin typeface="+mn-lt"/>
                <a:cs typeface="Times New Roman" panose="02020603050405020304" pitchFamily="18" charset="0"/>
              </a:rPr>
              <a:t>Κάθε άτομο έχει ένα πυρήνα γνώσεων που χρησιμοποιείται για την πραγματοποίηση δραστηριοτήτων. Γύρω από αυτό τον πυρήνα τοποθετείται η ΖΕΑ η οποία μπορεί να πραγματοποιήσει δραστηριότητες μόνο όταν συνεπικουρείται από άλλους. </a:t>
            </a:r>
          </a:p>
          <a:p>
            <a:pPr eaLnBrk="1" hangingPunct="1">
              <a:lnSpc>
                <a:spcPct val="90000"/>
              </a:lnSpc>
              <a:spcBef>
                <a:spcPct val="20000"/>
              </a:spcBef>
              <a:buFontTx/>
              <a:buChar char="•"/>
            </a:pPr>
            <a:endParaRPr lang="el-GR" altLang="en-US" sz="3000" b="1" dirty="0">
              <a:solidFill>
                <a:schemeClr val="bg1"/>
              </a:solidFill>
              <a:latin typeface="Times New Roman" panose="02020603050405020304" pitchFamily="18" charset="0"/>
              <a:cs typeface="Times New Roman" panose="02020603050405020304" pitchFamily="18" charset="0"/>
            </a:endParaRPr>
          </a:p>
          <a:p>
            <a:pPr eaLnBrk="1" hangingPunct="1">
              <a:lnSpc>
                <a:spcPct val="90000"/>
              </a:lnSpc>
              <a:spcBef>
                <a:spcPct val="20000"/>
              </a:spcBef>
              <a:buFontTx/>
              <a:buChar char="•"/>
            </a:pPr>
            <a:endParaRPr lang="el-GR" altLang="en-US" sz="3000" b="1" dirty="0">
              <a:solidFill>
                <a:schemeClr val="bg1"/>
              </a:solidFill>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r>
              <a:rPr lang="el-GR" altLang="en-US" sz="4000" dirty="0" smtClean="0"/>
              <a:t>Ζώνη </a:t>
            </a:r>
            <a:r>
              <a:rPr lang="el-GR" altLang="en-US" sz="4000" dirty="0"/>
              <a:t>Επικείμενης Ανάπτυξης (ΖΕΑ) </a:t>
            </a:r>
            <a:endParaRPr lang="el-GR" altLang="en-US" sz="4000" dirty="0" smtClean="0"/>
          </a:p>
        </p:txBody>
      </p:sp>
    </p:spTree>
    <p:extLst>
      <p:ext uri="{BB962C8B-B14F-4D97-AF65-F5344CB8AC3E}">
        <p14:creationId xmlns:p14="http://schemas.microsoft.com/office/powerpoint/2010/main" val="2690921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7"/>
          <p:cNvSpPr>
            <a:spLocks noChangeArrowheads="1"/>
          </p:cNvSpPr>
          <p:nvPr/>
        </p:nvSpPr>
        <p:spPr bwMode="auto">
          <a:xfrm>
            <a:off x="395536" y="1840674"/>
            <a:ext cx="8280920" cy="38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lnSpc>
                <a:spcPct val="90000"/>
              </a:lnSpc>
              <a:spcBef>
                <a:spcPct val="20000"/>
              </a:spcBef>
              <a:buFont typeface="Arial" panose="020B0604020202020204" pitchFamily="34" charset="0"/>
              <a:buChar char="•"/>
            </a:pPr>
            <a:r>
              <a:rPr lang="el-GR" altLang="en-US" sz="2400" dirty="0">
                <a:latin typeface="+mn-lt"/>
                <a:cs typeface="Times New Roman" panose="02020603050405020304" pitchFamily="18" charset="0"/>
              </a:rPr>
              <a:t>Η βασική αρχή της θεωρίας αυτής είναι ότι η ανθρώπινη δράση </a:t>
            </a:r>
            <a:r>
              <a:rPr lang="el-GR" altLang="en-US" sz="2400" dirty="0" err="1">
                <a:latin typeface="+mn-lt"/>
                <a:cs typeface="Times New Roman" panose="02020603050405020304" pitchFamily="18" charset="0"/>
              </a:rPr>
              <a:t>διαμεσολαβείται</a:t>
            </a:r>
            <a:r>
              <a:rPr lang="el-GR" altLang="en-US" sz="2400" dirty="0">
                <a:latin typeface="+mn-lt"/>
                <a:cs typeface="Times New Roman" panose="02020603050405020304" pitchFamily="18" charset="0"/>
              </a:rPr>
              <a:t> από πολιτισμικά σύμβολα (</a:t>
            </a:r>
            <a:r>
              <a:rPr lang="en-US" altLang="en-US" sz="2400" dirty="0">
                <a:latin typeface="+mn-lt"/>
                <a:cs typeface="Times New Roman" panose="02020603050405020304" pitchFamily="18" charset="0"/>
              </a:rPr>
              <a:t>cultural signs</a:t>
            </a:r>
            <a:r>
              <a:rPr lang="el-GR" altLang="en-US" sz="2400" dirty="0">
                <a:latin typeface="+mn-lt"/>
                <a:cs typeface="Times New Roman" panose="02020603050405020304" pitchFamily="18" charset="0"/>
              </a:rPr>
              <a:t>) λέξεις και εργαλεία τα οποία επιδρούν στη δραστηριότητα του ατόμου και συνεπώς στις νοητικές του διεργασίες. </a:t>
            </a:r>
          </a:p>
          <a:p>
            <a:pPr eaLnBrk="1" hangingPunct="1">
              <a:lnSpc>
                <a:spcPct val="90000"/>
              </a:lnSpc>
              <a:spcBef>
                <a:spcPct val="20000"/>
              </a:spcBef>
              <a:buFont typeface="Arial" panose="020B0604020202020204" pitchFamily="34" charset="0"/>
              <a:buChar char="•"/>
            </a:pPr>
            <a:r>
              <a:rPr lang="el-GR" altLang="en-US" sz="2400" dirty="0">
                <a:latin typeface="+mn-lt"/>
                <a:cs typeface="Times New Roman" panose="02020603050405020304" pitchFamily="18" charset="0"/>
              </a:rPr>
              <a:t>Η βασική μονάδα ανάλυσης είναι η δραστηριότητα η οποία αποτελείται από το </a:t>
            </a:r>
            <a:r>
              <a:rPr lang="el-GR" altLang="en-US" sz="2400" dirty="0" smtClean="0">
                <a:latin typeface="+mn-lt"/>
                <a:cs typeface="Times New Roman" panose="02020603050405020304" pitchFamily="18" charset="0"/>
              </a:rPr>
              <a:t>υποκείμενο (</a:t>
            </a:r>
            <a:r>
              <a:rPr lang="el-GR" altLang="en-US" sz="2400" dirty="0">
                <a:latin typeface="+mn-lt"/>
                <a:cs typeface="Times New Roman" panose="02020603050405020304" pitchFamily="18" charset="0"/>
              </a:rPr>
              <a:t>άτομο ή ομάδα), το </a:t>
            </a:r>
            <a:r>
              <a:rPr lang="el-GR" altLang="en-US" sz="2400" dirty="0" smtClean="0">
                <a:latin typeface="+mn-lt"/>
                <a:cs typeface="Times New Roman" panose="02020603050405020304" pitchFamily="18" charset="0"/>
              </a:rPr>
              <a:t>αντικείμενο (</a:t>
            </a:r>
            <a:r>
              <a:rPr lang="el-GR" altLang="en-US" sz="2400" dirty="0">
                <a:latin typeface="+mn-lt"/>
                <a:cs typeface="Times New Roman" panose="02020603050405020304" pitchFamily="18" charset="0"/>
              </a:rPr>
              <a:t>στόχος), τους κανόνες και τις λειτουργίες. Η δραστηριότητα γίνεται με τη διαμεσολάβηση </a:t>
            </a:r>
            <a:r>
              <a:rPr lang="el-GR" altLang="en-US" sz="2400" dirty="0" smtClean="0">
                <a:latin typeface="+mn-lt"/>
                <a:cs typeface="Times New Roman" panose="02020603050405020304" pitchFamily="18" charset="0"/>
              </a:rPr>
              <a:t>εργαλείων (</a:t>
            </a:r>
            <a:r>
              <a:rPr lang="el-GR" altLang="en-US" sz="2400" dirty="0">
                <a:latin typeface="+mn-lt"/>
                <a:cs typeface="Times New Roman" panose="02020603050405020304" pitchFamily="18" charset="0"/>
              </a:rPr>
              <a:t>όργανα, σήματα, γλώσσες) τα οποία δημιουργούνται από τα άτομα για να ελέγξουν τη συμπεριφορά τους</a:t>
            </a:r>
            <a:r>
              <a:rPr lang="el-GR" altLang="en-US" sz="2400" dirty="0">
                <a:latin typeface="Arial" panose="020B0604020202020204" pitchFamily="34" charset="0"/>
                <a:cs typeface="Times New Roman" panose="02020603050405020304" pitchFamily="18" charset="0"/>
              </a:rPr>
              <a:t>.</a:t>
            </a:r>
            <a:endParaRPr lang="el-GR" altLang="en-US" sz="2400" dirty="0">
              <a:solidFill>
                <a:schemeClr val="bg1"/>
              </a:solidFill>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r>
              <a:rPr lang="en-US" altLang="en-US" sz="4000" dirty="0"/>
              <a:t>H</a:t>
            </a:r>
            <a:r>
              <a:rPr lang="el-GR" altLang="en-US" sz="4000" dirty="0"/>
              <a:t> θεωρία της δραστηριότητας </a:t>
            </a:r>
            <a:br>
              <a:rPr lang="el-GR" altLang="en-US" sz="4000" dirty="0"/>
            </a:br>
            <a:r>
              <a:rPr lang="el-GR" altLang="en-US" sz="4000" dirty="0"/>
              <a:t>(</a:t>
            </a:r>
            <a:r>
              <a:rPr lang="en-US" altLang="en-US" sz="4000" dirty="0"/>
              <a:t>Vygotsky</a:t>
            </a:r>
            <a:r>
              <a:rPr lang="el-GR" altLang="en-US" sz="4000" dirty="0"/>
              <a:t>, </a:t>
            </a:r>
            <a:r>
              <a:rPr lang="en-US" altLang="en-US" sz="4000" dirty="0" err="1"/>
              <a:t>Leontiev</a:t>
            </a:r>
            <a:r>
              <a:rPr lang="el-GR" altLang="en-US" sz="4000" dirty="0"/>
              <a:t>, </a:t>
            </a:r>
            <a:r>
              <a:rPr lang="en-US" altLang="en-US" sz="4000" dirty="0"/>
              <a:t>Luria</a:t>
            </a:r>
            <a:r>
              <a:rPr lang="el-GR" altLang="en-US" sz="4000" dirty="0"/>
              <a:t>, </a:t>
            </a:r>
            <a:r>
              <a:rPr lang="en-US" altLang="en-US" sz="4000" dirty="0" err="1"/>
              <a:t>Nardi</a:t>
            </a:r>
            <a:r>
              <a:rPr lang="el-GR" altLang="en-US" sz="4000" dirty="0" smtClean="0"/>
              <a:t>)</a:t>
            </a:r>
            <a:r>
              <a:rPr lang="el-GR" altLang="en-US" sz="4000" dirty="0"/>
              <a:t> </a:t>
            </a:r>
            <a:endParaRPr lang="el-GR" altLang="en-US" sz="4000" dirty="0" smtClean="0"/>
          </a:p>
        </p:txBody>
      </p:sp>
    </p:spTree>
    <p:extLst>
      <p:ext uri="{BB962C8B-B14F-4D97-AF65-F5344CB8AC3E}">
        <p14:creationId xmlns:p14="http://schemas.microsoft.com/office/powerpoint/2010/main" val="3502373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7"/>
          <p:cNvSpPr>
            <a:spLocks noChangeArrowheads="1"/>
          </p:cNvSpPr>
          <p:nvPr/>
        </p:nvSpPr>
        <p:spPr bwMode="auto">
          <a:xfrm>
            <a:off x="395536" y="1828800"/>
            <a:ext cx="828092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lnSpc>
                <a:spcPct val="90000"/>
              </a:lnSpc>
              <a:spcBef>
                <a:spcPct val="20000"/>
              </a:spcBef>
              <a:buFont typeface="Arial" panose="020B0604020202020204" pitchFamily="34" charset="0"/>
              <a:buChar char="•"/>
            </a:pPr>
            <a:r>
              <a:rPr lang="el-GR" altLang="en-US" sz="2400" dirty="0">
                <a:latin typeface="Arial" panose="020B0604020202020204" pitchFamily="34" charset="0"/>
                <a:cs typeface="Times New Roman" panose="02020603050405020304" pitchFamily="18" charset="0"/>
              </a:rPr>
              <a:t>Η θεωρία της δραστηριότητας έχει σημαντικές εφαρμογές στις έρευνες που αφορούν την επικοινωνία ανθρώπου-μηχανής και ειδικότερα στο σχεδιασμό μαθησιακών περιβαλλόντων με υπολογιστή(συνεργατική μάθηση). </a:t>
            </a:r>
            <a:endParaRPr lang="en-US" altLang="en-US" sz="2400" dirty="0" smtClean="0">
              <a:latin typeface="Arial" panose="020B0604020202020204" pitchFamily="34" charset="0"/>
              <a:cs typeface="Times New Roman" panose="02020603050405020304" pitchFamily="18" charset="0"/>
            </a:endParaRPr>
          </a:p>
          <a:p>
            <a:pPr eaLnBrk="1" hangingPunct="1">
              <a:lnSpc>
                <a:spcPct val="90000"/>
              </a:lnSpc>
              <a:spcBef>
                <a:spcPct val="20000"/>
              </a:spcBef>
            </a:pPr>
            <a:endParaRPr lang="el-GR" altLang="en-US" sz="2400" dirty="0">
              <a:latin typeface="Arial" panose="020B0604020202020204" pitchFamily="34" charset="0"/>
              <a:cs typeface="Times New Roman" panose="02020603050405020304" pitchFamily="18" charset="0"/>
            </a:endParaRPr>
          </a:p>
          <a:p>
            <a:pPr eaLnBrk="1" hangingPunct="1">
              <a:lnSpc>
                <a:spcPct val="90000"/>
              </a:lnSpc>
              <a:spcBef>
                <a:spcPct val="20000"/>
              </a:spcBef>
              <a:buFont typeface="Arial" panose="020B0604020202020204" pitchFamily="34" charset="0"/>
              <a:buChar char="•"/>
            </a:pPr>
            <a:r>
              <a:rPr lang="el-GR" altLang="en-US" sz="2400" dirty="0">
                <a:latin typeface="Arial" panose="020B0604020202020204" pitchFamily="34" charset="0"/>
                <a:cs typeface="Times New Roman" panose="02020603050405020304" pitchFamily="18" charset="0"/>
              </a:rPr>
              <a:t>Η συνεργατική μάθηση (</a:t>
            </a:r>
            <a:r>
              <a:rPr lang="en-US" altLang="en-US" sz="2400" dirty="0">
                <a:latin typeface="Arial" panose="020B0604020202020204" pitchFamily="34" charset="0"/>
                <a:cs typeface="Times New Roman" panose="02020603050405020304" pitchFamily="18" charset="0"/>
              </a:rPr>
              <a:t>collaborative learning</a:t>
            </a:r>
            <a:r>
              <a:rPr lang="el-GR" altLang="en-US" sz="2400" dirty="0">
                <a:latin typeface="Arial" panose="020B0604020202020204" pitchFamily="34" charset="0"/>
                <a:cs typeface="Times New Roman" panose="02020603050405020304" pitchFamily="18" charset="0"/>
              </a:rPr>
              <a:t>) με υπολογιστή βασίζεται στην αλληλεπίδραση ανάμεσα στο </a:t>
            </a:r>
            <a:r>
              <a:rPr lang="el-GR" altLang="en-US" sz="2400" dirty="0" smtClean="0">
                <a:latin typeface="Arial" panose="020B0604020202020204" pitchFamily="34" charset="0"/>
                <a:cs typeface="Times New Roman" panose="02020603050405020304" pitchFamily="18" charset="0"/>
              </a:rPr>
              <a:t>υποκείμενο (</a:t>
            </a:r>
            <a:r>
              <a:rPr lang="el-GR" altLang="en-US" sz="2400" dirty="0">
                <a:latin typeface="Arial" panose="020B0604020202020204" pitchFamily="34" charset="0"/>
                <a:cs typeface="Times New Roman" panose="02020603050405020304" pitchFamily="18" charset="0"/>
              </a:rPr>
              <a:t>μαθητή), το </a:t>
            </a:r>
            <a:r>
              <a:rPr lang="el-GR" altLang="en-US" sz="2400" dirty="0" smtClean="0">
                <a:latin typeface="Arial" panose="020B0604020202020204" pitchFamily="34" charset="0"/>
                <a:cs typeface="Times New Roman" panose="02020603050405020304" pitchFamily="18" charset="0"/>
              </a:rPr>
              <a:t>αντικείμενο (</a:t>
            </a:r>
            <a:r>
              <a:rPr lang="el-GR" altLang="en-US" sz="2400" dirty="0">
                <a:latin typeface="Arial" panose="020B0604020202020204" pitchFamily="34" charset="0"/>
                <a:cs typeface="Times New Roman" panose="02020603050405020304" pitchFamily="18" charset="0"/>
              </a:rPr>
              <a:t>στόχο μάθησης) και τα διαθέσιμα εργαλεία.</a:t>
            </a:r>
            <a:endParaRPr lang="el-GR" altLang="en-US" sz="2400" dirty="0">
              <a:solidFill>
                <a:schemeClr val="bg1"/>
              </a:solidFill>
              <a:latin typeface="Arial" panose="020B0604020202020204" pitchFamily="34" charset="0"/>
              <a:cs typeface="Times New Roman" panose="02020603050405020304" pitchFamily="18" charset="0"/>
            </a:endParaRPr>
          </a:p>
        </p:txBody>
      </p:sp>
      <p:sp>
        <p:nvSpPr>
          <p:cNvPr id="4" name="Rectangle 2"/>
          <p:cNvSpPr txBox="1">
            <a:spLocks noChangeArrowheads="1"/>
          </p:cNvSpPr>
          <p:nvPr/>
        </p:nvSpPr>
        <p:spPr>
          <a:xfrm>
            <a:off x="467544" y="332656"/>
            <a:ext cx="8208912" cy="1101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r>
              <a:rPr lang="en-US" altLang="en-US" sz="4000" dirty="0"/>
              <a:t>H</a:t>
            </a:r>
            <a:r>
              <a:rPr lang="el-GR" altLang="en-US" sz="4000" dirty="0"/>
              <a:t> θεωρία της δραστηριότητας </a:t>
            </a:r>
            <a:br>
              <a:rPr lang="el-GR" altLang="en-US" sz="4000" dirty="0"/>
            </a:br>
            <a:r>
              <a:rPr lang="el-GR" altLang="en-US" sz="4000" dirty="0"/>
              <a:t>(</a:t>
            </a:r>
            <a:r>
              <a:rPr lang="en-US" altLang="en-US" sz="4000" dirty="0"/>
              <a:t>Vygotsky</a:t>
            </a:r>
            <a:r>
              <a:rPr lang="el-GR" altLang="en-US" sz="4000" dirty="0"/>
              <a:t>, </a:t>
            </a:r>
            <a:r>
              <a:rPr lang="en-US" altLang="en-US" sz="4000" dirty="0" err="1"/>
              <a:t>Leontiev</a:t>
            </a:r>
            <a:r>
              <a:rPr lang="el-GR" altLang="en-US" sz="4000" dirty="0"/>
              <a:t>, </a:t>
            </a:r>
            <a:r>
              <a:rPr lang="en-US" altLang="en-US" sz="4000" dirty="0"/>
              <a:t>Luria</a:t>
            </a:r>
            <a:r>
              <a:rPr lang="el-GR" altLang="en-US" sz="4000" dirty="0"/>
              <a:t>, </a:t>
            </a:r>
            <a:r>
              <a:rPr lang="en-US" altLang="en-US" sz="4000" dirty="0" err="1"/>
              <a:t>Nardi</a:t>
            </a:r>
            <a:r>
              <a:rPr lang="el-GR" altLang="en-US" sz="4000" dirty="0"/>
              <a:t>), 2</a:t>
            </a:r>
            <a:endParaRPr lang="el-GR" altLang="en-US" sz="4000" dirty="0" smtClean="0"/>
          </a:p>
        </p:txBody>
      </p:sp>
    </p:spTree>
    <p:extLst>
      <p:ext uri="{BB962C8B-B14F-4D97-AF65-F5344CB8AC3E}">
        <p14:creationId xmlns:p14="http://schemas.microsoft.com/office/powerpoint/2010/main" val="494656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Tree>
    <p:extLst>
      <p:ext uri="{BB962C8B-B14F-4D97-AF65-F5344CB8AC3E}">
        <p14:creationId xmlns:p14="http://schemas.microsoft.com/office/powerpoint/2010/main" val="1007871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553214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2" name="Text Placeholder 1"/>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360249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l-GR" altLang="en-US" dirty="0" smtClean="0"/>
              <a:t>Εισαγωγή,</a:t>
            </a:r>
            <a:r>
              <a:rPr lang="en-US" altLang="en-US" dirty="0" smtClean="0"/>
              <a:t> 2</a:t>
            </a:r>
            <a:endParaRPr lang="el-GR" altLang="en-US" sz="4800" dirty="0" smtClean="0"/>
          </a:p>
        </p:txBody>
      </p:sp>
      <p:sp>
        <p:nvSpPr>
          <p:cNvPr id="5123" name="Rectangle 3"/>
          <p:cNvSpPr>
            <a:spLocks noGrp="1" noChangeArrowheads="1"/>
          </p:cNvSpPr>
          <p:nvPr>
            <p:ph idx="1"/>
          </p:nvPr>
        </p:nvSpPr>
        <p:spPr/>
        <p:txBody>
          <a:bodyPr/>
          <a:lstStyle/>
          <a:p>
            <a:pPr eaLnBrk="1" hangingPunct="1">
              <a:lnSpc>
                <a:spcPct val="90000"/>
              </a:lnSpc>
            </a:pPr>
            <a:r>
              <a:rPr lang="el-GR" altLang="en-US" sz="2400" dirty="0" smtClean="0"/>
              <a:t>Σε αυτό το ερευνητικό πλαίσιο αναπτύχθηκε η </a:t>
            </a:r>
            <a:r>
              <a:rPr lang="el-GR" altLang="en-US" sz="2400" b="1" i="1" dirty="0" smtClean="0"/>
              <a:t>Διδακτική των Επιστημών</a:t>
            </a:r>
            <a:r>
              <a:rPr lang="el-GR" altLang="en-US" sz="2400" dirty="0" smtClean="0"/>
              <a:t>, η οποία εξετάζει τις διαδικασίες μετάδοσης, πρόσκτησης και οικοδόμησης των γνώσεων με απώτερο στόχο τη βελτίωση αυτών των διαδικασιών (</a:t>
            </a:r>
            <a:r>
              <a:rPr lang="el-GR" altLang="en-US" sz="2400" dirty="0" err="1" smtClean="0"/>
              <a:t>Vergnaud</a:t>
            </a:r>
            <a:r>
              <a:rPr lang="el-GR" altLang="en-US" sz="2400" dirty="0" smtClean="0"/>
              <a:t>, 1994). </a:t>
            </a:r>
          </a:p>
          <a:p>
            <a:pPr eaLnBrk="1" hangingPunct="1">
              <a:lnSpc>
                <a:spcPct val="90000"/>
              </a:lnSpc>
            </a:pPr>
            <a:r>
              <a:rPr lang="el-GR" altLang="en-US" sz="2400" dirty="0" smtClean="0"/>
              <a:t>Μελετά τις συνθήκες μέσα στις οποίες οι μαθητές μαθαίνουν ή δεν μαθαίνουν και εστιάζει την προσοχή της στα ιδιαίτερα προβλήματα που ανακύπτουν από το περιεχόμενο των γνώσεων όσο και των δεξιοτήτων που πρέπει να προσκτηθούν (</a:t>
            </a:r>
            <a:r>
              <a:rPr lang="el-GR" altLang="en-US" sz="2400" dirty="0" err="1" smtClean="0"/>
              <a:t>Ραβάνης</a:t>
            </a:r>
            <a:r>
              <a:rPr lang="el-GR" altLang="en-US" sz="2400" dirty="0" smtClean="0"/>
              <a:t>, 2003).</a:t>
            </a:r>
          </a:p>
        </p:txBody>
      </p:sp>
    </p:spTree>
    <p:extLst>
      <p:ext uri="{BB962C8B-B14F-4D97-AF65-F5344CB8AC3E}">
        <p14:creationId xmlns:p14="http://schemas.microsoft.com/office/powerpoint/2010/main" val="417400137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2060"/>
                </a:solidFill>
              </a:rPr>
              <a:t>Copyright </a:t>
            </a:r>
            <a:r>
              <a:rPr lang="el-GR" sz="2000" dirty="0" err="1" smtClean="0">
                <a:solidFill>
                  <a:srgbClr val="002060"/>
                </a:solidFill>
              </a:rPr>
              <a:t>Εθνικόν</a:t>
            </a:r>
            <a:r>
              <a:rPr lang="el-GR" sz="2000" dirty="0" smtClean="0">
                <a:solidFill>
                  <a:srgbClr val="002060"/>
                </a:solidFill>
              </a:rPr>
              <a:t> και </a:t>
            </a:r>
            <a:r>
              <a:rPr lang="el-GR" sz="2000" dirty="0" err="1" smtClean="0">
                <a:solidFill>
                  <a:srgbClr val="002060"/>
                </a:solidFill>
              </a:rPr>
              <a:t>Καποδιστριακόν</a:t>
            </a:r>
            <a:r>
              <a:rPr lang="el-GR" sz="2000" dirty="0" smtClean="0">
                <a:solidFill>
                  <a:srgbClr val="002060"/>
                </a:solidFill>
              </a:rPr>
              <a:t> </a:t>
            </a:r>
            <a:r>
              <a:rPr lang="el-GR" sz="2000" dirty="0" err="1" smtClean="0">
                <a:solidFill>
                  <a:srgbClr val="002060"/>
                </a:solidFill>
              </a:rPr>
              <a:t>Πανεπιστήμιον</a:t>
            </a:r>
            <a:r>
              <a:rPr lang="el-GR" sz="2000" dirty="0" smtClean="0">
                <a:solidFill>
                  <a:srgbClr val="002060"/>
                </a:solidFill>
              </a:rPr>
              <a:t> Αθηνών</a:t>
            </a:r>
            <a:r>
              <a:rPr lang="en-US" sz="2000" dirty="0" smtClean="0">
                <a:solidFill>
                  <a:srgbClr val="002060"/>
                </a:solidFill>
              </a:rPr>
              <a:t>, </a:t>
            </a:r>
            <a:r>
              <a:rPr lang="el-GR" sz="2000" dirty="0" err="1" smtClean="0">
                <a:solidFill>
                  <a:srgbClr val="002060"/>
                </a:solidFill>
              </a:rPr>
              <a:t>Ζαχαρούλα</a:t>
            </a:r>
            <a:r>
              <a:rPr lang="el-GR" sz="2000" dirty="0" smtClean="0">
                <a:solidFill>
                  <a:srgbClr val="002060"/>
                </a:solidFill>
              </a:rPr>
              <a:t> Σμυρναίου 2014. </a:t>
            </a:r>
            <a:r>
              <a:rPr lang="el-GR" sz="2000" dirty="0" err="1" smtClean="0">
                <a:solidFill>
                  <a:srgbClr val="002060"/>
                </a:solidFill>
              </a:rPr>
              <a:t>Ζαχαρούλα</a:t>
            </a:r>
            <a:r>
              <a:rPr lang="el-GR" sz="2000" dirty="0" smtClean="0">
                <a:solidFill>
                  <a:srgbClr val="002060"/>
                </a:solidFill>
              </a:rPr>
              <a:t> Σμυρναίου. «Παιδαγωγική ή Εκπαίδευση ΙΙ. </a:t>
            </a:r>
            <a:r>
              <a:rPr lang="el-GR" sz="2000" dirty="0" smtClean="0"/>
              <a:t>Διασάφηση βασικών παιδαγωγικών εννοιών». </a:t>
            </a:r>
            <a:r>
              <a:rPr lang="el-GR" sz="2000" dirty="0">
                <a:solidFill>
                  <a:srgbClr val="002060"/>
                </a:solidFill>
              </a:rPr>
              <a:t>Έκδοση: </a:t>
            </a:r>
            <a:r>
              <a:rPr lang="el-GR" sz="2000" dirty="0" smtClean="0">
                <a:solidFill>
                  <a:srgbClr val="002060"/>
                </a:solidFill>
              </a:rPr>
              <a:t>1.0</a:t>
            </a:r>
            <a:r>
              <a:rPr lang="el-GR" sz="2000" dirty="0">
                <a:solidFill>
                  <a:srgbClr val="002060"/>
                </a:solidFill>
              </a:rPr>
              <a:t>. Αθήνα </a:t>
            </a:r>
            <a:r>
              <a:rPr lang="el-GR" sz="2000" dirty="0" smtClean="0">
                <a:solidFill>
                  <a:srgbClr val="002060"/>
                </a:solidFill>
              </a:rPr>
              <a:t>2014. </a:t>
            </a:r>
            <a:r>
              <a:rPr lang="el-GR" sz="2000" dirty="0"/>
              <a:t>Διαθέσιμο από τη δικτυακή </a:t>
            </a:r>
            <a:r>
              <a:rPr lang="el-GR" sz="2000" dirty="0" smtClean="0"/>
              <a:t>διεύθυνση: </a:t>
            </a:r>
            <a:r>
              <a:rPr lang="en-US" sz="2000" u="sng" dirty="0" smtClean="0">
                <a:hlinkClick r:id="rId3"/>
              </a:rPr>
              <a:t>opencourses.uoa.gr</a:t>
            </a:r>
            <a:endParaRPr lang="el-GR" sz="2000" u="sng" dirty="0" smtClean="0"/>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δεν κάνει χρήση  έργων τρίτων</a:t>
            </a:r>
          </a:p>
          <a:p>
            <a:pPr marL="0" indent="0">
              <a:buNone/>
            </a:pPr>
            <a:r>
              <a:rPr lang="el-GR" sz="2000" b="1" dirty="0"/>
              <a:t>Κατηγορία Εικόνες/Σχήματα/Διαγράμματα</a:t>
            </a:r>
            <a:r>
              <a:rPr lang="en-US" sz="2000" b="1" dirty="0"/>
              <a:t>/</a:t>
            </a:r>
            <a:r>
              <a:rPr lang="el-GR" sz="2000" b="1" dirty="0"/>
              <a:t>Φωτογραφίες</a:t>
            </a:r>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δεν κάνει χρήση έργων τρίτων.</a:t>
            </a:r>
          </a:p>
          <a:p>
            <a:pPr marL="0" indent="0">
              <a:buNone/>
            </a:pPr>
            <a:r>
              <a:rPr lang="el-GR" sz="2000" b="1" dirty="0"/>
              <a:t>Κατηγορία Πίνακες</a:t>
            </a:r>
          </a:p>
          <a:p>
            <a:pPr marL="0" indent="0">
              <a:buNone/>
            </a:pPr>
            <a:endParaRPr lang="el-GR" sz="2000" dirty="0"/>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altLang="en-US" sz="4000" b="1" i="1" dirty="0" smtClean="0"/>
              <a:t>Η Διδακτική</a:t>
            </a:r>
            <a:r>
              <a:rPr lang="el-GR" altLang="en-US" sz="4000" dirty="0" smtClean="0"/>
              <a:t> ενδιαφέρεται …</a:t>
            </a:r>
          </a:p>
        </p:txBody>
      </p:sp>
      <p:sp>
        <p:nvSpPr>
          <p:cNvPr id="6147" name="Rectangle 3"/>
          <p:cNvSpPr>
            <a:spLocks noGrp="1" noChangeArrowheads="1"/>
          </p:cNvSpPr>
          <p:nvPr>
            <p:ph idx="1"/>
          </p:nvPr>
        </p:nvSpPr>
        <p:spPr/>
        <p:txBody>
          <a:bodyPr/>
          <a:lstStyle/>
          <a:p>
            <a:pPr eaLnBrk="1" hangingPunct="1">
              <a:lnSpc>
                <a:spcPct val="90000"/>
              </a:lnSpc>
            </a:pPr>
            <a:r>
              <a:rPr lang="el-GR" altLang="en-US" sz="2800" dirty="0" smtClean="0"/>
              <a:t>για τους τρόπους με τους οποίους ευνοείται η οικοδόμηση των γνώσεων στο πλαίσιο ατομικών ή συλλογικών καταστάσεων διδασκαλίας. </a:t>
            </a:r>
          </a:p>
          <a:p>
            <a:pPr eaLnBrk="1" hangingPunct="1">
              <a:lnSpc>
                <a:spcPct val="90000"/>
              </a:lnSpc>
            </a:pPr>
            <a:r>
              <a:rPr lang="el-GR" altLang="en-US" sz="2800" dirty="0" smtClean="0"/>
              <a:t>μέχρι σήμερα δεν υπάρχει μια θεωρία γενικής Διδακτικής και </a:t>
            </a:r>
          </a:p>
          <a:p>
            <a:pPr eaLnBrk="1" hangingPunct="1">
              <a:lnSpc>
                <a:spcPct val="90000"/>
              </a:lnSpc>
            </a:pPr>
            <a:r>
              <a:rPr lang="el-GR" altLang="en-US" sz="2800" dirty="0" smtClean="0"/>
              <a:t>γίνεται χρήση των εννοιών και των θεωρητικών πλαισίων που αναπτύσσονται στις διδακτικές των διαφόρων μαθημάτων και κυρίως αυτών που έχουν διαμορφωθεί στη Διδακτική των Επιστημών.</a:t>
            </a:r>
          </a:p>
        </p:txBody>
      </p:sp>
    </p:spTree>
    <p:extLst>
      <p:ext uri="{BB962C8B-B14F-4D97-AF65-F5344CB8AC3E}">
        <p14:creationId xmlns:p14="http://schemas.microsoft.com/office/powerpoint/2010/main" val="35266726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altLang="en-US" sz="4000" dirty="0" smtClean="0"/>
              <a:t>Θεωρητικό πλαίσιο</a:t>
            </a:r>
            <a:endParaRPr lang="el-GR" altLang="en-US" dirty="0" smtClean="0"/>
          </a:p>
        </p:txBody>
      </p:sp>
      <p:sp>
        <p:nvSpPr>
          <p:cNvPr id="7171" name="Rectangle 3"/>
          <p:cNvSpPr>
            <a:spLocks noGrp="1" noChangeArrowheads="1"/>
          </p:cNvSpPr>
          <p:nvPr>
            <p:ph idx="1"/>
          </p:nvPr>
        </p:nvSpPr>
        <p:spPr/>
        <p:txBody>
          <a:bodyPr/>
          <a:lstStyle/>
          <a:p>
            <a:pPr eaLnBrk="1" hangingPunct="1">
              <a:lnSpc>
                <a:spcPct val="80000"/>
              </a:lnSpc>
            </a:pPr>
            <a:r>
              <a:rPr lang="el-GR" altLang="en-US" sz="2400" dirty="0" smtClean="0"/>
              <a:t>Η πρόοδος στη </a:t>
            </a:r>
            <a:r>
              <a:rPr lang="el-GR" altLang="en-US" sz="2400" b="1" i="1" dirty="0" smtClean="0"/>
              <a:t>Διδακτική των Επιστημών</a:t>
            </a:r>
            <a:r>
              <a:rPr lang="el-GR" altLang="en-US" sz="2400" dirty="0" smtClean="0"/>
              <a:t> είναι ραγδαία κατά την τελευταία εικοσαετία και συνίσταται κυρίως στη δημιουργία ενός θεωρητικού πλαισίου που βασίζεται στις </a:t>
            </a:r>
            <a:r>
              <a:rPr lang="el-GR" altLang="en-US" sz="2400" i="1" dirty="0" err="1" smtClean="0"/>
              <a:t>εποικοδομιστικές</a:t>
            </a:r>
            <a:r>
              <a:rPr lang="el-GR" altLang="en-US" sz="2400" dirty="0" smtClean="0"/>
              <a:t> και </a:t>
            </a:r>
            <a:r>
              <a:rPr lang="el-GR" altLang="en-US" sz="2400" i="1" dirty="0" err="1" smtClean="0"/>
              <a:t>κοινωνικοπολιτισμικές</a:t>
            </a:r>
            <a:r>
              <a:rPr lang="el-GR" altLang="en-US" sz="2400" i="1" dirty="0" smtClean="0"/>
              <a:t> </a:t>
            </a:r>
            <a:r>
              <a:rPr lang="el-GR" altLang="en-US" sz="2400" dirty="0" smtClean="0"/>
              <a:t>ψυχολογικές θεωρίες. </a:t>
            </a:r>
          </a:p>
          <a:p>
            <a:pPr eaLnBrk="1" hangingPunct="1">
              <a:lnSpc>
                <a:spcPct val="80000"/>
              </a:lnSpc>
            </a:pPr>
            <a:r>
              <a:rPr lang="el-GR" altLang="en-US" sz="2400" dirty="0" smtClean="0"/>
              <a:t>Οι πρώτες προσπάθειες δημιουργίας ενός θεωρητικού πλαισίου που να ξεφεύγει από τον εμπειρισμό ξεκίνησαν από το χώρο της </a:t>
            </a:r>
            <a:r>
              <a:rPr lang="el-GR" altLang="en-US" sz="2400" b="1" i="1" dirty="0" smtClean="0"/>
              <a:t>Διδακτικής των Μαθηματικών</a:t>
            </a:r>
            <a:r>
              <a:rPr lang="el-GR" altLang="en-US" sz="2400" dirty="0" smtClean="0"/>
              <a:t>. Το θεωρητικό αυτό πλαίσιο γνώρισε αρκετές διακυμάνσεις, αλλά τελικά κατάφερε να παγιώσει μια σειρά από βασικές έννοιες και μια μεθοδολογική προσέγγιση που είναι πλέον αποδεκτές στις μέρες μας από το σύνολο σχεδόν των ερευνητών στο χώρο της Διδακτικής των Επιστημών.</a:t>
            </a:r>
          </a:p>
        </p:txBody>
      </p:sp>
    </p:spTree>
    <p:extLst>
      <p:ext uri="{BB962C8B-B14F-4D97-AF65-F5344CB8AC3E}">
        <p14:creationId xmlns:p14="http://schemas.microsoft.com/office/powerpoint/2010/main" val="10880543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tLang="en-US" sz="4000" b="1" dirty="0" smtClean="0"/>
              <a:t>Τρεις </a:t>
            </a:r>
            <a:r>
              <a:rPr lang="el-GR" altLang="en-US" sz="4000" dirty="0" smtClean="0"/>
              <a:t>μεγάλοι άξονες…</a:t>
            </a:r>
          </a:p>
        </p:txBody>
      </p:sp>
      <p:sp>
        <p:nvSpPr>
          <p:cNvPr id="8195" name="Rectangle 3"/>
          <p:cNvSpPr>
            <a:spLocks noGrp="1" noChangeArrowheads="1"/>
          </p:cNvSpPr>
          <p:nvPr>
            <p:ph idx="1"/>
          </p:nvPr>
        </p:nvSpPr>
        <p:spPr/>
        <p:txBody>
          <a:bodyPr/>
          <a:lstStyle/>
          <a:p>
            <a:pPr marL="0" indent="0" eaLnBrk="1" hangingPunct="1">
              <a:lnSpc>
                <a:spcPct val="80000"/>
              </a:lnSpc>
              <a:buNone/>
            </a:pPr>
            <a:r>
              <a:rPr lang="el-GR" altLang="en-US" sz="2800" dirty="0" smtClean="0"/>
              <a:t>Μπορούμε να διακρίνουμε τρεις μεγάλους άξονες αυτού του θεωρητικού πλαισίου: </a:t>
            </a:r>
          </a:p>
          <a:p>
            <a:pPr eaLnBrk="1" hangingPunct="1">
              <a:lnSpc>
                <a:spcPct val="80000"/>
              </a:lnSpc>
            </a:pPr>
            <a:r>
              <a:rPr lang="el-GR" altLang="en-US" sz="2800" dirty="0" smtClean="0"/>
              <a:t>η </a:t>
            </a:r>
            <a:r>
              <a:rPr lang="el-GR" altLang="en-US" sz="2800" i="1" dirty="0" smtClean="0"/>
              <a:t>επιστημολογία των γνώσεων</a:t>
            </a:r>
            <a:r>
              <a:rPr lang="el-GR" altLang="en-US" sz="2800" dirty="0" smtClean="0"/>
              <a:t> (η μελέτη του τρόπου με τον οποίο συγκροτούνται οι επιστημονικές γνώσεις), </a:t>
            </a:r>
          </a:p>
          <a:p>
            <a:pPr eaLnBrk="1" hangingPunct="1">
              <a:lnSpc>
                <a:spcPct val="80000"/>
              </a:lnSpc>
            </a:pPr>
            <a:r>
              <a:rPr lang="el-GR" altLang="en-US" sz="2800" dirty="0" smtClean="0"/>
              <a:t>η </a:t>
            </a:r>
            <a:r>
              <a:rPr lang="el-GR" altLang="en-US" sz="2800" i="1" dirty="0" smtClean="0"/>
              <a:t>γένεση και η πρόσκτηση των γνώσεων</a:t>
            </a:r>
            <a:r>
              <a:rPr lang="el-GR" altLang="en-US" sz="2800" dirty="0" smtClean="0"/>
              <a:t> από τα υποκείμενα που βρίσκονται σε κατάσταση μάθησης, </a:t>
            </a:r>
          </a:p>
          <a:p>
            <a:pPr eaLnBrk="1" hangingPunct="1">
              <a:lnSpc>
                <a:spcPct val="80000"/>
              </a:lnSpc>
            </a:pPr>
            <a:r>
              <a:rPr lang="el-GR" altLang="en-US" sz="2800" dirty="0" smtClean="0"/>
              <a:t>η τοποθέτηση αυτής της γένεσης μέσα σε πραγματικές </a:t>
            </a:r>
            <a:r>
              <a:rPr lang="el-GR" altLang="en-US" sz="2800" i="1" dirty="0" smtClean="0"/>
              <a:t>σχολικές καταστάσεις</a:t>
            </a:r>
            <a:r>
              <a:rPr lang="el-GR" altLang="en-US" sz="2800" dirty="0" smtClean="0"/>
              <a:t> (</a:t>
            </a:r>
            <a:r>
              <a:rPr lang="el-GR" altLang="en-US" sz="2800" dirty="0" err="1" smtClean="0"/>
              <a:t>Vergnaud</a:t>
            </a:r>
            <a:r>
              <a:rPr lang="el-GR" altLang="en-US" sz="2800" dirty="0" smtClean="0"/>
              <a:t>, 1994).</a:t>
            </a:r>
          </a:p>
        </p:txBody>
      </p:sp>
    </p:spTree>
    <p:extLst>
      <p:ext uri="{BB962C8B-B14F-4D97-AF65-F5344CB8AC3E}">
        <p14:creationId xmlns:p14="http://schemas.microsoft.com/office/powerpoint/2010/main" val="24898086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l-GR" altLang="en-US" sz="4000" dirty="0" smtClean="0"/>
              <a:t/>
            </a:r>
            <a:br>
              <a:rPr lang="el-GR" altLang="en-US" sz="4000" dirty="0" smtClean="0"/>
            </a:br>
            <a:r>
              <a:rPr lang="el-GR" altLang="en-US" sz="4000" dirty="0" smtClean="0"/>
              <a:t/>
            </a:r>
            <a:br>
              <a:rPr lang="el-GR" altLang="en-US" sz="4000" dirty="0" smtClean="0"/>
            </a:br>
            <a:r>
              <a:rPr lang="el-GR" altLang="en-US" sz="4000" dirty="0" smtClean="0"/>
              <a:t/>
            </a:r>
            <a:br>
              <a:rPr lang="el-GR" altLang="en-US" sz="4000" dirty="0" smtClean="0"/>
            </a:br>
            <a:endParaRPr lang="el-GR" altLang="en-US" sz="4000" dirty="0" smtClean="0"/>
          </a:p>
        </p:txBody>
      </p:sp>
      <p:sp>
        <p:nvSpPr>
          <p:cNvPr id="9219" name="Rectangle 3"/>
          <p:cNvSpPr>
            <a:spLocks noGrp="1" noChangeArrowheads="1"/>
          </p:cNvSpPr>
          <p:nvPr>
            <p:ph idx="1"/>
          </p:nvPr>
        </p:nvSpPr>
        <p:spPr/>
        <p:txBody>
          <a:bodyPr/>
          <a:lstStyle/>
          <a:p>
            <a:pPr eaLnBrk="1" hangingPunct="1"/>
            <a:r>
              <a:rPr lang="el-GR" altLang="en-US" dirty="0" smtClean="0"/>
              <a:t>Η μελέτη των διαδικασιών διδασκαλίας και μάθησης σχετικά με ένα συγκεκριμένο χώρο γνώσης</a:t>
            </a:r>
          </a:p>
          <a:p>
            <a:pPr eaLnBrk="1" hangingPunct="1"/>
            <a:r>
              <a:rPr lang="el-GR" altLang="en-US" dirty="0" smtClean="0"/>
              <a:t>για παράδειγμα, </a:t>
            </a:r>
          </a:p>
          <a:p>
            <a:pPr lvl="1" eaLnBrk="1" hangingPunct="1"/>
            <a:r>
              <a:rPr lang="el-GR" altLang="en-US" dirty="0" smtClean="0"/>
              <a:t>ένα μάθημα (π.χ. Πληροφορική) </a:t>
            </a:r>
          </a:p>
          <a:p>
            <a:pPr lvl="1" eaLnBrk="1" hangingPunct="1"/>
            <a:r>
              <a:rPr lang="el-GR" altLang="en-US" dirty="0" smtClean="0"/>
              <a:t>ή ένα επάγγελμα (π.χ. γραμματέας) </a:t>
            </a:r>
          </a:p>
          <a:p>
            <a:pPr eaLnBrk="1" hangingPunct="1"/>
            <a:endParaRPr lang="en-GB" altLang="en-US" dirty="0" smtClean="0"/>
          </a:p>
        </p:txBody>
      </p:sp>
      <p:sp>
        <p:nvSpPr>
          <p:cNvPr id="6"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r>
              <a:rPr lang="el-GR" altLang="en-US" sz="4000" dirty="0"/>
              <a:t>«Ορισμός» της Διδακτικής</a:t>
            </a:r>
            <a:r>
              <a:rPr lang="en-US" altLang="en-US" sz="4000" dirty="0"/>
              <a:t>(</a:t>
            </a:r>
            <a:r>
              <a:rPr lang="en-US" altLang="en-US" sz="4000" dirty="0" err="1"/>
              <a:t>Vergnaud</a:t>
            </a:r>
            <a:r>
              <a:rPr lang="en-US" altLang="en-US" sz="4000" dirty="0"/>
              <a:t>)</a:t>
            </a:r>
            <a:endParaRPr lang="el-GR" altLang="en-US" sz="4000" dirty="0" smtClean="0"/>
          </a:p>
        </p:txBody>
      </p:sp>
    </p:spTree>
    <p:extLst>
      <p:ext uri="{BB962C8B-B14F-4D97-AF65-F5344CB8AC3E}">
        <p14:creationId xmlns:p14="http://schemas.microsoft.com/office/powerpoint/2010/main" val="3939341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dirty="0" smtClean="0"/>
              <a:t>Το διδακτικό τρίγωνο</a:t>
            </a:r>
            <a:endParaRPr lang="el-GR" dirty="0"/>
          </a:p>
        </p:txBody>
      </p:sp>
      <p:sp>
        <p:nvSpPr>
          <p:cNvPr id="10243" name="Rectangle 3"/>
          <p:cNvSpPr>
            <a:spLocks noGrp="1" noChangeArrowheads="1"/>
          </p:cNvSpPr>
          <p:nvPr>
            <p:ph idx="1"/>
          </p:nvPr>
        </p:nvSpPr>
        <p:spPr/>
        <p:txBody>
          <a:bodyPr>
            <a:noAutofit/>
          </a:bodyPr>
          <a:lstStyle/>
          <a:p>
            <a:pPr eaLnBrk="1" hangingPunct="1">
              <a:lnSpc>
                <a:spcPct val="80000"/>
              </a:lnSpc>
              <a:spcBef>
                <a:spcPts val="1200"/>
              </a:spcBef>
              <a:spcAft>
                <a:spcPts val="300"/>
              </a:spcAft>
            </a:pPr>
            <a:r>
              <a:rPr lang="el-GR" altLang="en-US" sz="2000" dirty="0" smtClean="0"/>
              <a:t>Η Διδακτική συχνά αναπαρίσταται από ένα τρίγωνο (</a:t>
            </a:r>
            <a:r>
              <a:rPr lang="el-GR" altLang="en-US" sz="2000" dirty="0" err="1" smtClean="0"/>
              <a:t>Houssaye</a:t>
            </a:r>
            <a:r>
              <a:rPr lang="el-GR" altLang="en-US" sz="2000" dirty="0" smtClean="0"/>
              <a:t>, 1994), το οποίο συμβολίζει το σύστημα που συνδέει τις γνώσεις, το μαθητή και τον εκπαιδευτικό </a:t>
            </a:r>
            <a:endParaRPr lang="en-US" altLang="en-US" sz="2000" dirty="0" smtClean="0"/>
          </a:p>
        </p:txBody>
      </p:sp>
      <p:grpSp>
        <p:nvGrpSpPr>
          <p:cNvPr id="10245" name="Group 5" descr="Σχήμα. Εικονίζεται τρίγωνο, στην άνω κορυφή αναφέρεται Γνώσεις , στην κορυφή κάτω αριστερά μαθητές και στην κορυφή κάτω δεξιά εκπαιδευτικός. Στο κέντρο του τριγώνου αναφέρεται η Διδακτική. " title="Το διδακτικό τρίγωνο "/>
          <p:cNvGrpSpPr>
            <a:grpSpLocks/>
          </p:cNvGrpSpPr>
          <p:nvPr/>
        </p:nvGrpSpPr>
        <p:grpSpPr bwMode="auto">
          <a:xfrm>
            <a:off x="1042988" y="2781300"/>
            <a:ext cx="7129462" cy="3484563"/>
            <a:chOff x="3888" y="7855"/>
            <a:chExt cx="5076" cy="2652"/>
          </a:xfrm>
        </p:grpSpPr>
        <p:sp>
          <p:nvSpPr>
            <p:cNvPr id="10246" name="Text Box 6"/>
            <p:cNvSpPr txBox="1">
              <a:spLocks noChangeArrowheads="1"/>
            </p:cNvSpPr>
            <p:nvPr/>
          </p:nvSpPr>
          <p:spPr bwMode="auto">
            <a:xfrm>
              <a:off x="5508" y="9115"/>
              <a:ext cx="1304"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l-GR" altLang="en-US" sz="2000" b="1" dirty="0">
                  <a:latin typeface="Tahoma" panose="020B0604030504040204" pitchFamily="34" charset="0"/>
                </a:rPr>
                <a:t>Διδακτική</a:t>
              </a:r>
              <a:endParaRPr lang="en-GB" altLang="en-US" sz="2000" dirty="0">
                <a:latin typeface="Tahoma" panose="020B0604030504040204" pitchFamily="34" charset="0"/>
              </a:endParaRPr>
            </a:p>
          </p:txBody>
        </p:sp>
        <p:grpSp>
          <p:nvGrpSpPr>
            <p:cNvPr id="10247" name="Group 7"/>
            <p:cNvGrpSpPr>
              <a:grpSpLocks/>
            </p:cNvGrpSpPr>
            <p:nvPr/>
          </p:nvGrpSpPr>
          <p:grpSpPr bwMode="auto">
            <a:xfrm>
              <a:off x="3888" y="7855"/>
              <a:ext cx="5076" cy="2652"/>
              <a:chOff x="3888" y="7723"/>
              <a:chExt cx="5076" cy="2652"/>
            </a:xfrm>
          </p:grpSpPr>
          <p:sp>
            <p:nvSpPr>
              <p:cNvPr id="10248" name="Text Box 8"/>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l-GR" altLang="en-US" b="1" dirty="0">
                    <a:latin typeface="Tahoma" panose="020B0604030504040204" pitchFamily="34" charset="0"/>
                  </a:rPr>
                  <a:t>Γνώσεις</a:t>
                </a:r>
                <a:endParaRPr lang="en-GB" altLang="en-US" dirty="0">
                  <a:latin typeface="Tahoma" panose="020B0604030504040204" pitchFamily="34" charset="0"/>
                </a:endParaRPr>
              </a:p>
            </p:txBody>
          </p:sp>
          <p:sp>
            <p:nvSpPr>
              <p:cNvPr id="10249" name="Line 9"/>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 name="Line 10"/>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11"/>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 name="Line 12"/>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Line 13"/>
              <p:cNvSpPr>
                <a:spLocks noChangeShapeType="1"/>
              </p:cNvSpPr>
              <p:nvPr/>
            </p:nvSpPr>
            <p:spPr bwMode="auto">
              <a:xfrm>
                <a:off x="6768" y="9295"/>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Line 14"/>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5" name="Text Box 15"/>
              <p:cNvSpPr txBox="1">
                <a:spLocks noChangeArrowheads="1"/>
              </p:cNvSpPr>
              <p:nvPr/>
            </p:nvSpPr>
            <p:spPr bwMode="auto">
              <a:xfrm>
                <a:off x="3888" y="9835"/>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l-GR" altLang="en-US" b="1">
                    <a:latin typeface="Tahoma" panose="020B0604030504040204" pitchFamily="34" charset="0"/>
                  </a:rPr>
                  <a:t>Μαθητές</a:t>
                </a:r>
                <a:endParaRPr lang="en-GB" altLang="en-US">
                  <a:latin typeface="Tahoma" panose="020B0604030504040204" pitchFamily="34" charset="0"/>
                </a:endParaRPr>
              </a:p>
            </p:txBody>
          </p:sp>
          <p:sp>
            <p:nvSpPr>
              <p:cNvPr id="10256" name="Text Box 16"/>
              <p:cNvSpPr txBox="1">
                <a:spLocks noChangeArrowheads="1"/>
              </p:cNvSpPr>
              <p:nvPr/>
            </p:nvSpPr>
            <p:spPr bwMode="auto">
              <a:xfrm>
                <a:off x="6948" y="9846"/>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l-GR" altLang="en-US" b="1">
                    <a:latin typeface="Tahoma" panose="020B0604030504040204" pitchFamily="34" charset="0"/>
                  </a:rPr>
                  <a:t>Εκπαιδευτικός</a:t>
                </a:r>
                <a:endParaRPr lang="en-GB" altLang="en-US">
                  <a:latin typeface="Tahoma" panose="020B0604030504040204" pitchFamily="34" charset="0"/>
                </a:endParaRPr>
              </a:p>
            </p:txBody>
          </p:sp>
          <p:sp>
            <p:nvSpPr>
              <p:cNvPr id="10257" name="Text Box 17"/>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l-GR" altLang="en-US" dirty="0">
                    <a:latin typeface="Tahoma" panose="020B0604030504040204" pitchFamily="34" charset="0"/>
                  </a:rPr>
                  <a:t>εκπαιδεύω</a:t>
                </a:r>
                <a:endParaRPr lang="en-GB" altLang="en-US" dirty="0">
                  <a:latin typeface="Tahoma" panose="020B0604030504040204" pitchFamily="34" charset="0"/>
                </a:endParaRPr>
              </a:p>
            </p:txBody>
          </p:sp>
          <p:sp>
            <p:nvSpPr>
              <p:cNvPr id="10258" name="Text Box 18"/>
              <p:cNvSpPr txBox="1">
                <a:spLocks noChangeArrowheads="1"/>
              </p:cNvSpPr>
              <p:nvPr/>
            </p:nvSpPr>
            <p:spPr bwMode="auto">
              <a:xfrm>
                <a:off x="7128"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l-GR" altLang="en-US" dirty="0">
                    <a:latin typeface="Tahoma" panose="020B0604030504040204" pitchFamily="34" charset="0"/>
                  </a:rPr>
                  <a:t>διδάσκω</a:t>
                </a:r>
                <a:endParaRPr lang="en-GB" altLang="en-US" dirty="0">
                  <a:latin typeface="Tahoma" panose="020B0604030504040204" pitchFamily="34" charset="0"/>
                </a:endParaRPr>
              </a:p>
            </p:txBody>
          </p:sp>
          <p:sp>
            <p:nvSpPr>
              <p:cNvPr id="10259" name="Text Box 19"/>
              <p:cNvSpPr txBox="1">
                <a:spLocks noChangeArrowheads="1"/>
              </p:cNvSpPr>
              <p:nvPr/>
            </p:nvSpPr>
            <p:spPr bwMode="auto">
              <a:xfrm>
                <a:off x="4068"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l-GR" altLang="en-US" dirty="0">
                    <a:latin typeface="Tahoma" panose="020B0604030504040204" pitchFamily="34" charset="0"/>
                  </a:rPr>
                  <a:t>μαθαίνω</a:t>
                </a:r>
                <a:endParaRPr lang="en-GB" altLang="en-US" dirty="0">
                  <a:latin typeface="Tahoma" panose="020B0604030504040204" pitchFamily="34" charset="0"/>
                </a:endParaRPr>
              </a:p>
            </p:txBody>
          </p:sp>
          <p:sp>
            <p:nvSpPr>
              <p:cNvPr id="10260" name="Line 20"/>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1" name="Line 21"/>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2" name="Line 22"/>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2" name="Rectangle 2"/>
          <p:cNvSpPr txBox="1">
            <a:spLocks noChangeArrowheads="1"/>
          </p:cNvSpPr>
          <p:nvPr/>
        </p:nvSpPr>
        <p:spPr>
          <a:xfrm>
            <a:off x="467544" y="332656"/>
            <a:ext cx="8208912" cy="11017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endParaRPr lang="el-GR" altLang="en-US" sz="4000" dirty="0" smtClean="0"/>
          </a:p>
        </p:txBody>
      </p:sp>
    </p:spTree>
    <p:extLst>
      <p:ext uri="{BB962C8B-B14F-4D97-AF65-F5344CB8AC3E}">
        <p14:creationId xmlns:p14="http://schemas.microsoft.com/office/powerpoint/2010/main" val="947989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2409</Words>
  <Application>Microsoft Office PowerPoint</Application>
  <PresentationFormat>On-screen Show (4:3)</PresentationFormat>
  <Paragraphs>207</Paragraphs>
  <Slides>45</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Tahoma</vt:lpstr>
      <vt:lpstr>Times New Roman</vt:lpstr>
      <vt:lpstr>Wingdings</vt:lpstr>
      <vt:lpstr>Θέμα του Office</vt:lpstr>
      <vt:lpstr>Παιδαγωγική ή Εκπαίδευση ΙΙ</vt:lpstr>
      <vt:lpstr>Βασικές έννοιες της διδακτικής  Εισαγωγή</vt:lpstr>
      <vt:lpstr>Εισαγωγή </vt:lpstr>
      <vt:lpstr>Εισαγωγή, 2</vt:lpstr>
      <vt:lpstr>Η Διδακτική ενδιαφέρεται …</vt:lpstr>
      <vt:lpstr>Θεωρητικό πλαίσιο</vt:lpstr>
      <vt:lpstr>Τρεις μεγάλοι άξονες…</vt:lpstr>
      <vt:lpstr>   </vt:lpstr>
      <vt:lpstr>Το διδακτικό τρίγωνο</vt:lpstr>
      <vt:lpstr>Ο τομέας της ανάπτυξης των περιεχομένων</vt:lpstr>
      <vt:lpstr>Ο τομέας των στρατηγικών της οικοδόμησης των γνώσεων</vt:lpstr>
      <vt:lpstr>Ο τομέας της οικοδόμησης διδακτικών καταστάσεων</vt:lpstr>
      <vt:lpstr>PowerPoint Presentation</vt:lpstr>
      <vt:lpstr>Δύο άλλοι σημαντικοί άξονες μελέτης</vt:lpstr>
      <vt:lpstr>Τρία ψυχολογικά ρεύματα </vt:lpstr>
      <vt:lpstr>Η έννοια του διδακτικού συμβολαίου </vt:lpstr>
      <vt:lpstr>Τα χαρακτηριστικά του διδακτικού συμβολαίου </vt:lpstr>
      <vt:lpstr>Παράδειγμα διδακτικού συμβολαίου </vt:lpstr>
      <vt:lpstr>Η αλληλεπίδραση υποκειμένου ‑ τεχνικού μέσου</vt:lpstr>
      <vt:lpstr>Συμπεριφορισμός  behaviorism</vt:lpstr>
      <vt:lpstr>Συμπεριφορισμός  behaviorism, 2</vt:lpstr>
      <vt:lpstr>Εμπειριστές</vt:lpstr>
      <vt:lpstr>Εμπειριστές, 2</vt:lpstr>
      <vt:lpstr>PowerPoint Presentation</vt:lpstr>
      <vt:lpstr>PowerPoint Presentation</vt:lpstr>
      <vt:lpstr>Κύρια θέση της σχολής της συμπεριφοράς</vt:lpstr>
      <vt:lpstr>Οι γνωστικές (cognitive) θεωρίες </vt:lpstr>
      <vt:lpstr>Οικοδομισμός ή  Δομητισμός Constructivism </vt:lpstr>
      <vt:lpstr>Βασικές αρχές θεωρίας του Piaget</vt:lpstr>
      <vt:lpstr>Koινωνικοπολιτισμικές θεωρίες</vt:lpstr>
      <vt:lpstr>Koινωνικοπολιτισμικές θεωρίες, 2</vt:lpstr>
      <vt:lpstr>Koινωνικοπολιτισμικές θεωρίες, 3</vt:lpstr>
      <vt:lpstr>PowerPoint Presentation</vt:lpstr>
      <vt:lpstr>PowerPoint Presentation</vt:lpstr>
      <vt:lpstr>PowerPoint Presentation</vt:lpstr>
      <vt:lpstr>PowerPoint Presentation</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219</cp:revision>
  <dcterms:created xsi:type="dcterms:W3CDTF">2012-09-06T09:03:05Z</dcterms:created>
  <dcterms:modified xsi:type="dcterms:W3CDTF">2015-01-16T09:39:01Z</dcterms:modified>
</cp:coreProperties>
</file>