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347" r:id="rId3"/>
    <p:sldId id="321" r:id="rId4"/>
    <p:sldId id="313" r:id="rId5"/>
    <p:sldId id="320" r:id="rId6"/>
    <p:sldId id="318" r:id="rId7"/>
    <p:sldId id="312" r:id="rId8"/>
    <p:sldId id="309" r:id="rId9"/>
    <p:sldId id="314" r:id="rId10"/>
    <p:sldId id="315" r:id="rId11"/>
    <p:sldId id="316" r:id="rId12"/>
    <p:sldId id="317" r:id="rId13"/>
    <p:sldId id="339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0" r:id="rId22"/>
    <p:sldId id="329" r:id="rId23"/>
    <p:sldId id="332" r:id="rId24"/>
    <p:sldId id="333" r:id="rId25"/>
    <p:sldId id="331" r:id="rId26"/>
    <p:sldId id="334" r:id="rId27"/>
    <p:sldId id="348" r:id="rId28"/>
    <p:sldId id="336" r:id="rId29"/>
    <p:sldId id="337" r:id="rId30"/>
    <p:sldId id="338" r:id="rId31"/>
    <p:sldId id="341" r:id="rId32"/>
    <p:sldId id="342" r:id="rId33"/>
    <p:sldId id="343" r:id="rId34"/>
    <p:sldId id="344" r:id="rId35"/>
    <p:sldId id="345" r:id="rId36"/>
    <p:sldId id="346" r:id="rId37"/>
    <p:sldId id="349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E702-85BA-45A7-ABE7-929C068F2127}" type="datetimeFigureOut">
              <a:rPr lang="el-GR" smtClean="0"/>
              <a:pPr/>
              <a:t>2/12/2015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6374-8FFB-45F6-A9ED-368606E2A89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2065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0CD6-9126-4088-8943-5B636C0C737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9376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0CD6-9126-4088-8943-5B636C0C7371}" type="slidenum">
              <a:rPr lang="en-US"/>
              <a:pPr/>
              <a:t>13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0703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23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01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64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41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273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14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06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0435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 Δ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Ορισμός και Διαμόρφωση του ήρωα (Έπος και Δράμα) «Μύθος και θρησκεία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και Πόλις. Αθήνα».</a:t>
            </a:r>
            <a:r>
              <a:rPr lang="el-GR" sz="1000" dirty="0" smtClean="0">
                <a:solidFill>
                  <a:srgbClr val="5075BC"/>
                </a:solidFill>
              </a:rPr>
              <a:t>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84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1449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625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Γ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Μύθος και θρησκεία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«Μύθος και θρησκεία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και Πόλις. Αθήνα».</a:t>
            </a:r>
            <a:r>
              <a:rPr lang="el-GR" sz="1000" dirty="0" smtClean="0">
                <a:solidFill>
                  <a:srgbClr val="5075BC"/>
                </a:solidFill>
              </a:rPr>
              <a:t>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70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214157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Γ </a:t>
            </a:r>
            <a:r>
              <a:rPr lang="en-US" sz="1000" dirty="0" smtClean="0">
                <a:solidFill>
                  <a:srgbClr val="5075BC"/>
                </a:solidFill>
              </a:rPr>
              <a:t> :</a:t>
            </a:r>
            <a:r>
              <a:rPr lang="el-GR" sz="1000" dirty="0" smtClean="0">
                <a:solidFill>
                  <a:srgbClr val="5075BC"/>
                </a:solidFill>
              </a:rPr>
              <a:t> Μύθος και </a:t>
            </a:r>
            <a:r>
              <a:rPr lang="el-GR" sz="1000" dirty="0" err="1" smtClean="0">
                <a:solidFill>
                  <a:srgbClr val="5075BC"/>
                </a:solidFill>
              </a:rPr>
              <a:t>θρησκεία.Β</a:t>
            </a:r>
            <a:r>
              <a:rPr lang="el-GR" sz="1000" dirty="0" smtClean="0">
                <a:solidFill>
                  <a:srgbClr val="5075BC"/>
                </a:solidFill>
              </a:rPr>
              <a:t>: Μυστήρια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203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Γ </a:t>
            </a:r>
            <a:r>
              <a:rPr lang="en-US" sz="1000" dirty="0" smtClean="0">
                <a:solidFill>
                  <a:srgbClr val="5075BC"/>
                </a:solidFill>
              </a:rPr>
              <a:t> :</a:t>
            </a:r>
            <a:r>
              <a:rPr lang="el-GR" sz="1000" dirty="0" smtClean="0">
                <a:solidFill>
                  <a:srgbClr val="5075BC"/>
                </a:solidFill>
              </a:rPr>
              <a:t> Μύθος και </a:t>
            </a:r>
            <a:r>
              <a:rPr lang="el-GR" sz="1000" dirty="0" err="1" smtClean="0">
                <a:solidFill>
                  <a:srgbClr val="5075BC"/>
                </a:solidFill>
              </a:rPr>
              <a:t>θρησκεία.Β</a:t>
            </a:r>
            <a:r>
              <a:rPr lang="el-GR" sz="1000" dirty="0" smtClean="0">
                <a:solidFill>
                  <a:srgbClr val="5075BC"/>
                </a:solidFill>
              </a:rPr>
              <a:t>: Μυστήρια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9" name="Picture 8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069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Γ </a:t>
            </a:r>
            <a:r>
              <a:rPr lang="en-US" sz="1000" dirty="0" smtClean="0">
                <a:solidFill>
                  <a:srgbClr val="5075BC"/>
                </a:solidFill>
              </a:rPr>
              <a:t> :</a:t>
            </a:r>
            <a:r>
              <a:rPr lang="el-GR" sz="1000" dirty="0" smtClean="0">
                <a:solidFill>
                  <a:srgbClr val="5075BC"/>
                </a:solidFill>
              </a:rPr>
              <a:t> Μύθος και </a:t>
            </a:r>
            <a:r>
              <a:rPr lang="el-GR" sz="1000" dirty="0" err="1" smtClean="0">
                <a:solidFill>
                  <a:srgbClr val="5075BC"/>
                </a:solidFill>
              </a:rPr>
              <a:t>θρησκεία.Β</a:t>
            </a:r>
            <a:r>
              <a:rPr lang="el-GR" sz="1000" dirty="0" smtClean="0">
                <a:solidFill>
                  <a:srgbClr val="5075BC"/>
                </a:solidFill>
              </a:rPr>
              <a:t>: Μυστήρια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5" name="Picture 4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298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694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Γ </a:t>
            </a:r>
            <a:r>
              <a:rPr lang="en-US" sz="1000" dirty="0" smtClean="0">
                <a:solidFill>
                  <a:srgbClr val="5075BC"/>
                </a:solidFill>
              </a:rPr>
              <a:t> :</a:t>
            </a:r>
            <a:r>
              <a:rPr lang="el-GR" sz="1000" dirty="0" smtClean="0">
                <a:solidFill>
                  <a:srgbClr val="5075BC"/>
                </a:solidFill>
              </a:rPr>
              <a:t> Μύθος και θρησκεία. Β: Μυστήρια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Picture 7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663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Δ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Ορισμός και Διαμόρφωση του ήρωα (Έπος και Δράμα)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«Μύθος και θρησκεία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και Πόλις. Αθήνα».</a:t>
            </a:r>
            <a:r>
              <a:rPr lang="el-GR" sz="1000" dirty="0" smtClean="0">
                <a:solidFill>
                  <a:srgbClr val="5075BC"/>
                </a:solidFill>
              </a:rPr>
              <a:t>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92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Γ </a:t>
            </a:r>
            <a:r>
              <a:rPr lang="en-US" sz="1000" dirty="0" smtClean="0">
                <a:solidFill>
                  <a:srgbClr val="5075BC"/>
                </a:solidFill>
              </a:rPr>
              <a:t> :</a:t>
            </a:r>
            <a:r>
              <a:rPr lang="el-GR" sz="1000" dirty="0" smtClean="0">
                <a:solidFill>
                  <a:srgbClr val="5075BC"/>
                </a:solidFill>
              </a:rPr>
              <a:t> Μύθος και </a:t>
            </a:r>
            <a:r>
              <a:rPr lang="el-GR" sz="1000" dirty="0" err="1" smtClean="0">
                <a:solidFill>
                  <a:srgbClr val="5075BC"/>
                </a:solidFill>
              </a:rPr>
              <a:t>θρησκεία.Β</a:t>
            </a:r>
            <a:r>
              <a:rPr lang="el-GR" sz="1000" dirty="0" smtClean="0">
                <a:solidFill>
                  <a:srgbClr val="5075BC"/>
                </a:solidFill>
              </a:rPr>
              <a:t>: Μυστήρια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03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dirty="0" smtClean="0">
                <a:solidFill>
                  <a:srgbClr val="5075BC"/>
                </a:solidFill>
              </a:rPr>
              <a:t> </a:t>
            </a:r>
            <a:r>
              <a:rPr lang="el-GR" sz="1000" dirty="0" smtClean="0">
                <a:solidFill>
                  <a:srgbClr val="5075BC"/>
                </a:solidFill>
              </a:rPr>
              <a:t>Γ </a:t>
            </a:r>
            <a:r>
              <a:rPr lang="en-US" sz="1000" dirty="0" smtClean="0">
                <a:solidFill>
                  <a:srgbClr val="5075BC"/>
                </a:solidFill>
              </a:rPr>
              <a:t> :</a:t>
            </a:r>
            <a:r>
              <a:rPr lang="el-GR" sz="1000" dirty="0" smtClean="0">
                <a:solidFill>
                  <a:srgbClr val="5075BC"/>
                </a:solidFill>
              </a:rPr>
              <a:t> Μύθος και </a:t>
            </a:r>
            <a:r>
              <a:rPr lang="el-GR" sz="1000" dirty="0" err="1" smtClean="0">
                <a:solidFill>
                  <a:srgbClr val="5075BC"/>
                </a:solidFill>
              </a:rPr>
              <a:t>θρησκεία.Β</a:t>
            </a:r>
            <a:r>
              <a:rPr lang="el-GR" sz="1000" dirty="0" smtClean="0">
                <a:solidFill>
                  <a:srgbClr val="5075BC"/>
                </a:solidFill>
              </a:rPr>
              <a:t>: Μυστήρια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540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3342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9394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 Δ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Ορισμός και Διαμόρφωση του ήρωα (Έπος και Δράμα) «Μύθος και θρησκεία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και Πόλις. Αθήνα».</a:t>
            </a:r>
            <a:r>
              <a:rPr lang="el-GR" sz="1000" dirty="0" smtClean="0">
                <a:solidFill>
                  <a:srgbClr val="5075BC"/>
                </a:solidFill>
              </a:rPr>
              <a:t>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79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 Δ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Ορισμός και Διαμόρφωση του ήρωα (Έπος και Δράμα) «Μύθος και θρησκεία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και Πόλις. Αθήνα».</a:t>
            </a:r>
            <a:r>
              <a:rPr lang="el-GR" sz="1000" dirty="0" smtClean="0">
                <a:solidFill>
                  <a:srgbClr val="5075BC"/>
                </a:solidFill>
              </a:rPr>
              <a:t>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84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 Δ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Ορισμός και Διαμόρφωση του ήρωα (Έπος και Δράμα) «Μύθος και θρησκεία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και Πόλις. Αθήνα».</a:t>
            </a:r>
            <a:r>
              <a:rPr lang="el-GR" sz="1000" dirty="0" smtClean="0">
                <a:solidFill>
                  <a:srgbClr val="5075BC"/>
                </a:solidFill>
              </a:rPr>
              <a:t>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757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4801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 Δ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Ορισμός και Διαμόρφωση του ήρωα (Έπος και Δράμα) «Μύθος και θρησκεία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και Πόλις. Αθήνα».</a:t>
            </a:r>
            <a:r>
              <a:rPr lang="el-GR" sz="1000" dirty="0" smtClean="0">
                <a:solidFill>
                  <a:srgbClr val="5075BC"/>
                </a:solidFill>
              </a:rPr>
              <a:t>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514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 Δ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Ορισμός και Διαμόρφωση του ήρωα (Έπος και Δράμα) «Μύθος και θρησκεία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και Πόλις. Αθήνα».</a:t>
            </a:r>
            <a:r>
              <a:rPr lang="el-GR" sz="1000" dirty="0" smtClean="0">
                <a:solidFill>
                  <a:srgbClr val="5075BC"/>
                </a:solidFill>
              </a:rPr>
              <a:t>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149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5405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201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PHIL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i.com/Gallery/T42.1.html" TargetMode="External"/><Relationship Id="rId7" Type="http://schemas.openxmlformats.org/officeDocument/2006/relationships/hyperlink" Target="http://www.sikyon.com/Athens/ahist_eg01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utexas.edu/courses/larrymyth/images/theseus/DJ-Theseus-Map.jpg" TargetMode="External"/><Relationship Id="rId5" Type="http://schemas.openxmlformats.org/officeDocument/2006/relationships/hyperlink" Target="https://commons.wikimedia.org/wiki/File:Kylix_Theseus_Aison_MNA_Inv11365_n1.jpg" TargetMode="External"/><Relationship Id="rId4" Type="http://schemas.openxmlformats.org/officeDocument/2006/relationships/hyperlink" Target="http://www.theoi.com/Galleries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ythologicaladventure.wikispaces.com/PERIOD+4+Ancient+Greek+Culture+and+Society" TargetMode="External"/><Relationship Id="rId7" Type="http://schemas.openxmlformats.org/officeDocument/2006/relationships/hyperlink" Target="http://agora.ascsa.net/id/agora/image/1997.09.0214?q=references:%22Agora:Drawing:DA%204428%22&amp;t=&amp;v=icons&amp;sort=rating%20desc,%20sort%20asc&amp;s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agora.ascsa.net/id/agora/image/2008.20.0027?q=references:%22Agora:Monument:Eponymous%20Heroes%22&amp;t=&amp;v=icons&amp;sort=rating%20desc,%20sort%20asc&amp;s=1" TargetMode="External"/><Relationship Id="rId5" Type="http://schemas.openxmlformats.org/officeDocument/2006/relationships/hyperlink" Target="http://www.theoi.com/Galleries.html" TargetMode="External"/><Relationship Id="rId4" Type="http://schemas.openxmlformats.org/officeDocument/2006/relationships/hyperlink" Target="http://www.theoi.com/Gallery/T1.6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el-GR" dirty="0"/>
              <a:t>ΚΦΑ 14 Εισαγωγή στην Αρχαία Ελληνική Μυθολογία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l-GR" dirty="0" smtClean="0"/>
              <a:t>Θρησκεία</a:t>
            </a:r>
            <a:endParaRPr lang="en-US" sz="4800" dirty="0">
              <a:solidFill>
                <a:srgbClr val="5075B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924944"/>
            <a:ext cx="7990656" cy="3384376"/>
          </a:xfrm>
        </p:spPr>
        <p:txBody>
          <a:bodyPr>
            <a:normAutofit fontScale="25000" lnSpcReduction="20000"/>
          </a:bodyPr>
          <a:lstStyle/>
          <a:p>
            <a:r>
              <a:rPr lang="el-GR" sz="11200" dirty="0" smtClean="0">
                <a:solidFill>
                  <a:srgbClr val="5075BC"/>
                </a:solidFill>
              </a:rPr>
              <a:t>Ενότητα</a:t>
            </a:r>
            <a:r>
              <a:rPr lang="en-US" sz="11200" dirty="0" smtClean="0">
                <a:solidFill>
                  <a:srgbClr val="5075BC"/>
                </a:solidFill>
              </a:rPr>
              <a:t> </a:t>
            </a:r>
            <a:r>
              <a:rPr lang="el-GR" sz="11200" dirty="0" smtClean="0">
                <a:solidFill>
                  <a:srgbClr val="5075BC"/>
                </a:solidFill>
              </a:rPr>
              <a:t> </a:t>
            </a:r>
            <a:r>
              <a:rPr lang="el-GR" sz="11200" dirty="0" smtClean="0">
                <a:solidFill>
                  <a:srgbClr val="5075BC"/>
                </a:solidFill>
              </a:rPr>
              <a:t>Δ</a:t>
            </a:r>
            <a:r>
              <a:rPr lang="en-US" sz="11200" dirty="0" smtClean="0">
                <a:solidFill>
                  <a:srgbClr val="5075BC"/>
                </a:solidFill>
              </a:rPr>
              <a:t>:</a:t>
            </a:r>
            <a:r>
              <a:rPr lang="el-GR" sz="11200" dirty="0" smtClean="0">
                <a:solidFill>
                  <a:srgbClr val="5075BC"/>
                </a:solidFill>
              </a:rPr>
              <a:t> </a:t>
            </a:r>
            <a:r>
              <a:rPr lang="el-GR" sz="11200" dirty="0" smtClean="0"/>
              <a:t>Ορισμός και Διαμόρφωση του ήρωα (Έπος και Δράμα)</a:t>
            </a:r>
          </a:p>
          <a:p>
            <a:r>
              <a:rPr lang="el-GR" sz="11200" dirty="0" smtClean="0"/>
              <a:t>Μύθος </a:t>
            </a:r>
            <a:r>
              <a:rPr lang="el-GR" sz="11200" dirty="0" smtClean="0"/>
              <a:t>και θρησκεία</a:t>
            </a:r>
            <a:r>
              <a:rPr lang="en-US" sz="11200" dirty="0" smtClean="0"/>
              <a:t> </a:t>
            </a:r>
            <a:r>
              <a:rPr lang="el-GR" sz="11200" dirty="0" smtClean="0"/>
              <a:t>και Πόλις. Αθήνα.</a:t>
            </a:r>
          </a:p>
          <a:p>
            <a:r>
              <a:rPr lang="el-GR" sz="11200" dirty="0" smtClean="0"/>
              <a:t>Μάθημα </a:t>
            </a:r>
            <a:r>
              <a:rPr lang="el-GR" sz="11200" dirty="0" smtClean="0"/>
              <a:t>6</a:t>
            </a:r>
            <a:r>
              <a:rPr lang="el-GR" sz="11200" baseline="30000" dirty="0" smtClean="0"/>
              <a:t>ο</a:t>
            </a:r>
            <a:r>
              <a:rPr lang="el-GR" sz="11200" dirty="0" smtClean="0"/>
              <a:t>: «</a:t>
            </a:r>
            <a:r>
              <a:rPr lang="el-GR" sz="11200" dirty="0"/>
              <a:t>Μύθοι της Αθήνας Ι: Θησέας</a:t>
            </a:r>
            <a:r>
              <a:rPr lang="el-GR" sz="11200" dirty="0" smtClean="0"/>
              <a:t>»</a:t>
            </a:r>
            <a:endParaRPr lang="en-US" sz="11200" dirty="0"/>
          </a:p>
          <a:p>
            <a:endParaRPr lang="el-GR" sz="11200" dirty="0"/>
          </a:p>
          <a:p>
            <a:r>
              <a:rPr lang="el-GR" sz="11200" dirty="0" smtClean="0"/>
              <a:t>Σοφία</a:t>
            </a:r>
            <a:r>
              <a:rPr lang="en-US" sz="11200" dirty="0" smtClean="0"/>
              <a:t> </a:t>
            </a:r>
            <a:r>
              <a:rPr lang="el-GR" sz="11200" dirty="0" smtClean="0"/>
              <a:t>Παπαϊωάννου</a:t>
            </a:r>
            <a:endParaRPr lang="el-GR" sz="11200" dirty="0"/>
          </a:p>
          <a:p>
            <a:r>
              <a:rPr lang="el-GR" sz="11200" dirty="0" smtClean="0"/>
              <a:t>Φιλοσοφική Σχολή</a:t>
            </a:r>
            <a:endParaRPr lang="el-GR" sz="11200" dirty="0"/>
          </a:p>
          <a:p>
            <a:r>
              <a:rPr lang="el-GR" sz="11200" dirty="0" smtClean="0"/>
              <a:t>Τμήμα Φιλολογίας</a:t>
            </a:r>
            <a:endParaRPr lang="en-US" sz="11200" dirty="0"/>
          </a:p>
          <a:p>
            <a:endParaRPr lang="el-GR" sz="11200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912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4000" dirty="0" smtClean="0"/>
              <a:t>Θησέας και </a:t>
            </a:r>
            <a:r>
              <a:rPr lang="el-GR" sz="4000" dirty="0" err="1" smtClean="0"/>
              <a:t>Πειρίθους</a:t>
            </a:r>
            <a:r>
              <a:rPr lang="el-GR" sz="4000" dirty="0" smtClean="0"/>
              <a:t> (Νέες περιπέτειες) </a:t>
            </a:r>
            <a:endParaRPr lang="el-GR" sz="40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Συμμετοχή στη μάχη </a:t>
            </a:r>
            <a:r>
              <a:rPr lang="el-GR" dirty="0" err="1" smtClean="0"/>
              <a:t>Λαπιθών</a:t>
            </a:r>
            <a:r>
              <a:rPr lang="el-GR" dirty="0" smtClean="0"/>
              <a:t> – Κενταύρων</a:t>
            </a:r>
          </a:p>
          <a:p>
            <a:r>
              <a:rPr lang="el-GR" dirty="0" smtClean="0"/>
              <a:t>Απαγωγή της Ελένης</a:t>
            </a:r>
          </a:p>
          <a:p>
            <a:r>
              <a:rPr lang="el-GR" dirty="0" smtClean="0"/>
              <a:t>Κάθοδος στον Άδη και απόπειρα απαγωγής της Περσεφόνης  (σώζεται από τον Ηρακλή) </a:t>
            </a:r>
          </a:p>
          <a:p>
            <a:pPr>
              <a:buNone/>
            </a:pPr>
            <a:r>
              <a:rPr lang="el-GR" b="1" dirty="0" smtClean="0"/>
              <a:t>Ο άδοξος θάνατος του Θησέα</a:t>
            </a:r>
          </a:p>
          <a:p>
            <a:pPr marL="0" indent="0">
              <a:buNone/>
              <a:tabLst>
                <a:tab pos="2693988" algn="l"/>
              </a:tabLst>
            </a:pPr>
            <a:r>
              <a:rPr lang="el-GR" dirty="0" smtClean="0"/>
              <a:t>Ο </a:t>
            </a:r>
            <a:r>
              <a:rPr lang="el-GR" dirty="0" err="1" smtClean="0"/>
              <a:t>Μενεσθεύς</a:t>
            </a:r>
            <a:r>
              <a:rPr lang="el-GR" dirty="0" smtClean="0"/>
              <a:t> επαναστατεί. Ο Θησέας υποχρεώνεται να φύγει από την Αθήνα</a:t>
            </a:r>
          </a:p>
          <a:p>
            <a:pPr marL="0" indent="0">
              <a:buNone/>
              <a:tabLst>
                <a:tab pos="2693988" algn="l"/>
              </a:tabLst>
            </a:pPr>
            <a:r>
              <a:rPr lang="el-GR" dirty="0" smtClean="0"/>
              <a:t>Ο Θησέας καταριέται την Αθήνα και καταφεύγει στη Σκύρο, όπου και πεθαίνει (με δόλο; ) 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</a:t>
            </a:r>
            <a:r>
              <a:rPr lang="el-GR" sz="4900" dirty="0" smtClean="0"/>
              <a:t>πολλοί</a:t>
            </a:r>
            <a:r>
              <a:rPr lang="el-GR" dirty="0" smtClean="0"/>
              <a:t> ρόλοι του Θησέα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r>
              <a:rPr lang="el-GR" dirty="0" smtClean="0"/>
              <a:t>Πολεμιστής και εραστής</a:t>
            </a:r>
          </a:p>
          <a:p>
            <a:r>
              <a:rPr lang="el-GR" dirty="0" smtClean="0"/>
              <a:t>Πολιτικός και βασιλιάς (στην τραγωδία: </a:t>
            </a:r>
            <a:r>
              <a:rPr lang="el-GR" i="1" dirty="0" smtClean="0"/>
              <a:t>Ικέτιδες, Ιππόλυτος, Οιδίπους επί </a:t>
            </a:r>
            <a:r>
              <a:rPr lang="el-GR" i="1" dirty="0" err="1" smtClean="0"/>
              <a:t>Κολωνώ</a:t>
            </a:r>
            <a:r>
              <a:rPr lang="el-GR" dirty="0" smtClean="0"/>
              <a:t>)</a:t>
            </a:r>
          </a:p>
          <a:p>
            <a:r>
              <a:rPr lang="el-GR" dirty="0" smtClean="0"/>
              <a:t>Πρόδρομος της δημοκρατίας </a:t>
            </a:r>
          </a:p>
          <a:p>
            <a:r>
              <a:rPr lang="el-GR" dirty="0" smtClean="0"/>
              <a:t>Υπερασπιστής των αδυνάτων (το Θησείο ως άσυλο για τους φυγάδες δούλους) </a:t>
            </a:r>
          </a:p>
          <a:p>
            <a:r>
              <a:rPr lang="el-GR" dirty="0" smtClean="0"/>
              <a:t>Θησέας </a:t>
            </a:r>
            <a:r>
              <a:rPr lang="en-US" dirty="0" smtClean="0"/>
              <a:t>vs. </a:t>
            </a:r>
            <a:r>
              <a:rPr lang="el-GR" dirty="0" smtClean="0"/>
              <a:t>Ηρακλής (Αθηναίος/</a:t>
            </a:r>
            <a:r>
              <a:rPr lang="el-GR" dirty="0" err="1" smtClean="0"/>
              <a:t>δημοκρατί</a:t>
            </a:r>
            <a:r>
              <a:rPr lang="el-GR" dirty="0" smtClean="0"/>
              <a:t>α </a:t>
            </a:r>
            <a:r>
              <a:rPr lang="en-US" dirty="0" smtClean="0"/>
              <a:t>vs. </a:t>
            </a:r>
            <a:r>
              <a:rPr lang="el-GR" dirty="0" smtClean="0"/>
              <a:t>Δωριεύς/αριστοκρατία) 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l-GR" dirty="0" smtClean="0"/>
              <a:t>Μύθος και Πολιτική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76064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Θησέας και Πεισίστρατος (561-527)</a:t>
            </a:r>
          </a:p>
          <a:p>
            <a:pPr lvl="1"/>
            <a:r>
              <a:rPr lang="el-GR" dirty="0" smtClean="0"/>
              <a:t>Επιστροφή από εξορία (545) από Μαραθώνα</a:t>
            </a:r>
          </a:p>
          <a:p>
            <a:pPr lvl="1"/>
            <a:r>
              <a:rPr lang="el-GR" dirty="0" smtClean="0"/>
              <a:t>Συνοικισμός</a:t>
            </a:r>
          </a:p>
          <a:p>
            <a:pPr lvl="1"/>
            <a:r>
              <a:rPr lang="el-GR" dirty="0" smtClean="0"/>
              <a:t>Παναθήναια</a:t>
            </a:r>
          </a:p>
          <a:p>
            <a:pPr lvl="1"/>
            <a:r>
              <a:rPr lang="el-GR" dirty="0" smtClean="0"/>
              <a:t>Νομίσματα με ταύρο</a:t>
            </a:r>
          </a:p>
          <a:p>
            <a:pPr lvl="1"/>
            <a:r>
              <a:rPr lang="el-GR" dirty="0" smtClean="0"/>
              <a:t>Ιππίας και εκκαθάριση των πειρατών του Σαρωνικού </a:t>
            </a:r>
          </a:p>
          <a:p>
            <a:pPr lvl="1"/>
            <a:r>
              <a:rPr lang="el-GR" dirty="0" smtClean="0"/>
              <a:t>Σχέσεις με Δήλο</a:t>
            </a:r>
          </a:p>
          <a:p>
            <a:r>
              <a:rPr lang="el-GR" dirty="0" smtClean="0"/>
              <a:t>Θησέας και Μιλτιάδης</a:t>
            </a:r>
          </a:p>
          <a:p>
            <a:pPr lvl="1"/>
            <a:r>
              <a:rPr lang="el-GR" dirty="0" smtClean="0"/>
              <a:t>Μάχη του Μαραθώνα</a:t>
            </a:r>
          </a:p>
          <a:p>
            <a:r>
              <a:rPr lang="el-GR" dirty="0" smtClean="0"/>
              <a:t>Θησέας και Κίμων</a:t>
            </a:r>
          </a:p>
          <a:p>
            <a:pPr lvl="1"/>
            <a:r>
              <a:rPr lang="el-GR" dirty="0" smtClean="0"/>
              <a:t>Οστά του Θησέα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43050"/>
            <a:ext cx="7772400" cy="178595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Μύθοι της Αθήνας ΙΙ:</a:t>
            </a:r>
            <a:br>
              <a:rPr lang="el-GR" dirty="0">
                <a:solidFill>
                  <a:srgbClr val="5075BC"/>
                </a:solidFill>
              </a:rPr>
            </a:br>
            <a:r>
              <a:rPr lang="el-GR" dirty="0" err="1">
                <a:solidFill>
                  <a:srgbClr val="5075BC"/>
                </a:solidFill>
              </a:rPr>
              <a:t>Ερεχθίδες</a:t>
            </a:r>
            <a:r>
              <a:rPr lang="el-GR" dirty="0">
                <a:solidFill>
                  <a:srgbClr val="5075BC"/>
                </a:solidFill>
              </a:rPr>
              <a:t>/Κεκροπίδες</a:t>
            </a:r>
            <a:endParaRPr lang="en-US" dirty="0">
              <a:solidFill>
                <a:srgbClr val="5075B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Οι μυθικοί βασιλείς των Αθηνών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δυναστεία των </a:t>
            </a:r>
            <a:r>
              <a:rPr lang="el-GR" dirty="0" err="1" smtClean="0"/>
              <a:t>Ερεχθειδών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66328"/>
            <a:ext cx="4038600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(Κατά τον Κάστορα </a:t>
            </a:r>
            <a:r>
              <a:rPr lang="el-GR" sz="2400" dirty="0"/>
              <a:t>τον</a:t>
            </a:r>
            <a:r>
              <a:rPr lang="el-GR" sz="2400" dirty="0" smtClean="0"/>
              <a:t> Ρόδιο (1αι </a:t>
            </a:r>
            <a:r>
              <a:rPr lang="el-GR" sz="2400" dirty="0" err="1" smtClean="0"/>
              <a:t>π.Χ.</a:t>
            </a:r>
            <a:r>
              <a:rPr lang="el-GR" sz="2400" dirty="0" smtClean="0"/>
              <a:t>) </a:t>
            </a:r>
            <a:r>
              <a:rPr lang="en-GB" sz="2400" dirty="0" smtClean="0"/>
              <a:t>(</a:t>
            </a:r>
            <a:r>
              <a:rPr lang="en-GB" sz="2400" i="1" dirty="0" smtClean="0"/>
              <a:t>FGrHist</a:t>
            </a:r>
            <a:r>
              <a:rPr lang="en-GB" sz="2400" dirty="0" smtClean="0"/>
              <a:t> </a:t>
            </a:r>
            <a:r>
              <a:rPr lang="en-GB" sz="2400" dirty="0"/>
              <a:t>250</a:t>
            </a:r>
            <a:r>
              <a:rPr lang="en-GB" sz="2400" dirty="0" smtClean="0"/>
              <a:t>)</a:t>
            </a:r>
            <a:endParaRPr lang="el-GR" sz="2400" dirty="0" smtClean="0"/>
          </a:p>
          <a:p>
            <a:r>
              <a:rPr lang="en-GB" sz="2400" dirty="0"/>
              <a:t>1556–1506 </a:t>
            </a:r>
            <a:r>
              <a:rPr lang="el-GR" sz="2400" dirty="0" err="1"/>
              <a:t>π.Χ.</a:t>
            </a:r>
            <a:r>
              <a:rPr lang="en-GB" sz="2400" dirty="0"/>
              <a:t> </a:t>
            </a:r>
            <a:r>
              <a:rPr lang="el-GR" sz="2400" dirty="0"/>
              <a:t>Κέκρωψ</a:t>
            </a:r>
            <a:r>
              <a:rPr lang="en-GB" sz="2400" dirty="0"/>
              <a:t> I </a:t>
            </a:r>
            <a:endParaRPr lang="el-GR" sz="2400" dirty="0"/>
          </a:p>
          <a:p>
            <a:r>
              <a:rPr lang="en-GB" sz="2400" dirty="0"/>
              <a:t>1506–1497 </a:t>
            </a:r>
            <a:r>
              <a:rPr lang="el-GR" sz="2400" dirty="0" err="1"/>
              <a:t>π.Χ.</a:t>
            </a:r>
            <a:r>
              <a:rPr lang="en-GB" sz="2400" dirty="0"/>
              <a:t> </a:t>
            </a:r>
            <a:r>
              <a:rPr lang="el-GR" sz="2400" dirty="0"/>
              <a:t>Κραναός</a:t>
            </a:r>
          </a:p>
          <a:p>
            <a:r>
              <a:rPr lang="en-GB" sz="2400" dirty="0"/>
              <a:t>1497–1487 </a:t>
            </a:r>
            <a:r>
              <a:rPr lang="el-GR" sz="2400" dirty="0" err="1"/>
              <a:t>π.Χ.</a:t>
            </a:r>
            <a:r>
              <a:rPr lang="en-GB" sz="2400" dirty="0"/>
              <a:t> </a:t>
            </a:r>
            <a:r>
              <a:rPr lang="el-GR" sz="2400" dirty="0"/>
              <a:t>Αμφικτύων</a:t>
            </a:r>
          </a:p>
          <a:p>
            <a:r>
              <a:rPr lang="en-GB" sz="2400" dirty="0" smtClean="0"/>
              <a:t>1487–1437 </a:t>
            </a:r>
            <a:r>
              <a:rPr lang="el-GR" sz="2400" dirty="0" err="1" smtClean="0"/>
              <a:t>π.Χ.</a:t>
            </a:r>
            <a:r>
              <a:rPr lang="en-GB" sz="2400" dirty="0" smtClean="0"/>
              <a:t> </a:t>
            </a:r>
            <a:r>
              <a:rPr lang="el-GR" sz="2400" dirty="0" smtClean="0"/>
              <a:t>Εριχθόνιος</a:t>
            </a:r>
          </a:p>
          <a:p>
            <a:r>
              <a:rPr lang="en-GB" sz="2400" dirty="0" smtClean="0"/>
              <a:t>1437–1397 </a:t>
            </a:r>
            <a:r>
              <a:rPr lang="el-GR" sz="2400" dirty="0" err="1" smtClean="0"/>
              <a:t>π.Χ.</a:t>
            </a:r>
            <a:r>
              <a:rPr lang="en-GB" sz="2400" dirty="0" smtClean="0"/>
              <a:t> </a:t>
            </a:r>
            <a:r>
              <a:rPr lang="el-GR" sz="2400" dirty="0" smtClean="0"/>
              <a:t>Πανδίων</a:t>
            </a:r>
            <a:r>
              <a:rPr lang="en-GB" sz="2400" dirty="0" smtClean="0"/>
              <a:t> I </a:t>
            </a:r>
            <a:endParaRPr lang="el-GR" sz="2400" dirty="0" smtClean="0"/>
          </a:p>
          <a:p>
            <a:r>
              <a:rPr lang="en-GB" sz="2400" dirty="0" smtClean="0"/>
              <a:t>1397–1347 </a:t>
            </a:r>
            <a:r>
              <a:rPr lang="el-GR" sz="2400" dirty="0" err="1" smtClean="0"/>
              <a:t>π.Χ.</a:t>
            </a:r>
            <a:r>
              <a:rPr lang="en-GB" sz="2400" dirty="0" smtClean="0"/>
              <a:t> </a:t>
            </a:r>
            <a:r>
              <a:rPr lang="el-GR" sz="2400" dirty="0" smtClean="0"/>
              <a:t>Ερεχθεύς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r>
              <a:rPr lang="en-GB" sz="2400" dirty="0" smtClean="0"/>
              <a:t>1347–1307 </a:t>
            </a:r>
            <a:r>
              <a:rPr lang="el-GR" sz="2400" dirty="0" err="1" smtClean="0"/>
              <a:t>π.Χ.</a:t>
            </a:r>
            <a:r>
              <a:rPr lang="en-GB" sz="2400" dirty="0" smtClean="0"/>
              <a:t> </a:t>
            </a:r>
            <a:r>
              <a:rPr lang="el-GR" sz="2400" dirty="0" smtClean="0"/>
              <a:t>Κέκρωψ</a:t>
            </a:r>
            <a:r>
              <a:rPr lang="en-GB" sz="2400" dirty="0" smtClean="0"/>
              <a:t> II </a:t>
            </a:r>
            <a:r>
              <a:rPr lang="el-GR" sz="2400" dirty="0" smtClean="0"/>
              <a:t> </a:t>
            </a:r>
            <a:r>
              <a:rPr lang="el-GR" sz="2000" dirty="0" smtClean="0"/>
              <a:t>(Παραλείπεται στην περίληψη της </a:t>
            </a:r>
            <a:r>
              <a:rPr lang="el-GR" sz="2000" i="1" dirty="0" smtClean="0"/>
              <a:t>Αθηναίων Πολιτείας </a:t>
            </a:r>
            <a:r>
              <a:rPr lang="el-GR" sz="2000" dirty="0" smtClean="0"/>
              <a:t>του Αριστοτέλη από τον Ηρακλείδη)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95800" y="1266328"/>
            <a:ext cx="4191000" cy="4708525"/>
          </a:xfrm>
        </p:spPr>
        <p:txBody>
          <a:bodyPr>
            <a:noAutofit/>
          </a:bodyPr>
          <a:lstStyle/>
          <a:p>
            <a:r>
              <a:rPr lang="en-GB" sz="2400" dirty="0"/>
              <a:t>1307–1282 </a:t>
            </a:r>
            <a:r>
              <a:rPr lang="el-GR" sz="2400" dirty="0"/>
              <a:t>π.Χ.</a:t>
            </a:r>
            <a:r>
              <a:rPr lang="en-GB" sz="2400" dirty="0"/>
              <a:t> </a:t>
            </a:r>
            <a:r>
              <a:rPr lang="el-GR" sz="2400" dirty="0" err="1"/>
              <a:t>Πανδίων</a:t>
            </a:r>
            <a:r>
              <a:rPr lang="en-GB" sz="2400" dirty="0"/>
              <a:t> II </a:t>
            </a:r>
            <a:endParaRPr lang="el-GR" sz="2400" dirty="0"/>
          </a:p>
          <a:p>
            <a:r>
              <a:rPr lang="en-GB" sz="2400" dirty="0"/>
              <a:t>1282–1234 </a:t>
            </a:r>
            <a:r>
              <a:rPr lang="el-GR" sz="2400" dirty="0"/>
              <a:t>π.Χ.</a:t>
            </a:r>
            <a:r>
              <a:rPr lang="en-GB" sz="2400" dirty="0"/>
              <a:t> </a:t>
            </a:r>
            <a:r>
              <a:rPr lang="el-GR" sz="2400" dirty="0"/>
              <a:t> </a:t>
            </a:r>
            <a:r>
              <a:rPr lang="el-GR" sz="2400" dirty="0" err="1"/>
              <a:t>Αιγεύς</a:t>
            </a:r>
            <a:endParaRPr lang="el-GR" sz="2400" dirty="0"/>
          </a:p>
          <a:p>
            <a:r>
              <a:rPr lang="en-GB" sz="2400" dirty="0"/>
              <a:t>1234–1205 </a:t>
            </a:r>
            <a:r>
              <a:rPr lang="el-GR" sz="2400" dirty="0"/>
              <a:t>π.Χ.</a:t>
            </a:r>
            <a:r>
              <a:rPr lang="en-GB" sz="2400" dirty="0"/>
              <a:t> </a:t>
            </a:r>
            <a:r>
              <a:rPr lang="el-GR" sz="2400" dirty="0"/>
              <a:t> </a:t>
            </a:r>
            <a:r>
              <a:rPr lang="el-GR" sz="2400" dirty="0" err="1"/>
              <a:t>Θησεύς</a:t>
            </a:r>
            <a:r>
              <a:rPr lang="en-GB" sz="2400" dirty="0"/>
              <a:t> </a:t>
            </a:r>
            <a:endParaRPr lang="el-GR" sz="2400" dirty="0"/>
          </a:p>
          <a:p>
            <a:r>
              <a:rPr lang="en-GB" sz="2400" dirty="0"/>
              <a:t>1205–1183 </a:t>
            </a:r>
            <a:r>
              <a:rPr lang="el-GR" sz="2400" dirty="0"/>
              <a:t>π.Χ.</a:t>
            </a:r>
            <a:r>
              <a:rPr lang="en-GB" sz="2400" dirty="0"/>
              <a:t> </a:t>
            </a:r>
            <a:r>
              <a:rPr lang="el-GR" sz="2400" dirty="0" err="1"/>
              <a:t>Μενεσθεύς</a:t>
            </a:r>
            <a:r>
              <a:rPr lang="el-GR" sz="2400" dirty="0"/>
              <a:t> (Τρωικός πόλεμος)</a:t>
            </a:r>
            <a:r>
              <a:rPr lang="en-GB" sz="2400" dirty="0"/>
              <a:t> </a:t>
            </a:r>
            <a:endParaRPr lang="el-GR" sz="2400" dirty="0"/>
          </a:p>
          <a:p>
            <a:r>
              <a:rPr lang="en-GB" sz="2400" dirty="0"/>
              <a:t>1183–1150 </a:t>
            </a:r>
            <a:r>
              <a:rPr lang="el-GR" sz="2400" dirty="0"/>
              <a:t>π.Χ.</a:t>
            </a:r>
            <a:r>
              <a:rPr lang="en-GB" sz="2400" dirty="0"/>
              <a:t> </a:t>
            </a:r>
            <a:r>
              <a:rPr lang="el-GR" sz="2400" dirty="0"/>
              <a:t>Δημοφών</a:t>
            </a:r>
            <a:r>
              <a:rPr lang="en-GB" sz="2400" dirty="0"/>
              <a:t> </a:t>
            </a:r>
            <a:endParaRPr lang="el-GR" sz="2400" dirty="0"/>
          </a:p>
          <a:p>
            <a:r>
              <a:rPr lang="en-GB" sz="2400" dirty="0"/>
              <a:t>1150–1136 </a:t>
            </a:r>
            <a:r>
              <a:rPr lang="el-GR" sz="2400" dirty="0"/>
              <a:t>π.Χ.</a:t>
            </a:r>
            <a:r>
              <a:rPr lang="en-GB" sz="2400" dirty="0"/>
              <a:t> </a:t>
            </a:r>
            <a:r>
              <a:rPr lang="el-GR" sz="2400" dirty="0" err="1"/>
              <a:t>Οξύντης</a:t>
            </a:r>
            <a:endParaRPr lang="el-GR" sz="2400" dirty="0"/>
          </a:p>
          <a:p>
            <a:r>
              <a:rPr lang="en-GB" sz="2400" dirty="0"/>
              <a:t>1136–1135 </a:t>
            </a:r>
            <a:r>
              <a:rPr lang="el-GR" sz="2400" dirty="0"/>
              <a:t>π.Χ.</a:t>
            </a:r>
            <a:r>
              <a:rPr lang="en-GB" sz="2400" dirty="0"/>
              <a:t> </a:t>
            </a:r>
            <a:r>
              <a:rPr lang="el-GR" sz="2400" dirty="0"/>
              <a:t>Αφείδας</a:t>
            </a:r>
          </a:p>
          <a:p>
            <a:r>
              <a:rPr lang="en-GB" sz="2400" dirty="0"/>
              <a:t>1135–1127 </a:t>
            </a:r>
            <a:r>
              <a:rPr lang="el-GR" sz="2400" dirty="0"/>
              <a:t>π.Χ.</a:t>
            </a:r>
            <a:r>
              <a:rPr lang="en-GB" sz="2400" dirty="0"/>
              <a:t> </a:t>
            </a:r>
            <a:r>
              <a:rPr lang="el-GR" sz="2400" dirty="0" err="1"/>
              <a:t>Θυμοίτης</a:t>
            </a:r>
            <a:endParaRPr lang="el-G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Κέκρωψ: ο πρώτος βασιλιάς της Αθήνας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Αυτόχθων </a:t>
            </a:r>
          </a:p>
          <a:p>
            <a:r>
              <a:rPr lang="el-GR" dirty="0" smtClean="0"/>
              <a:t>Κτίζει την Ακρόπολη (‘Κεκροπία’)</a:t>
            </a:r>
          </a:p>
          <a:p>
            <a:r>
              <a:rPr lang="el-GR" dirty="0" smtClean="0"/>
              <a:t>Δίδει στην Αθήνα το όνομά της </a:t>
            </a:r>
          </a:p>
          <a:p>
            <a:r>
              <a:rPr lang="el-GR" dirty="0" smtClean="0"/>
              <a:t>Εγκαθιστά τους κατοίκους της Αττικής σε 12 χωρία </a:t>
            </a:r>
          </a:p>
          <a:p>
            <a:pPr lvl="1"/>
            <a:r>
              <a:rPr lang="el-GR" dirty="0" smtClean="0"/>
              <a:t>Τα οποία ενώνει αργότερα ο Θησέας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Εικόνα 4. </a:t>
            </a:r>
            <a:r>
              <a:rPr lang="el-GR" dirty="0" err="1" smtClean="0"/>
              <a:t>Κέκρωψ</a:t>
            </a:r>
            <a:r>
              <a:rPr lang="el-GR" dirty="0" smtClean="0"/>
              <a:t>, ερυθρόμορφη κύλικα του 5</a:t>
            </a:r>
            <a:r>
              <a:rPr lang="el-GR" baseline="30000" dirty="0" smtClean="0"/>
              <a:t>ου</a:t>
            </a:r>
            <a:r>
              <a:rPr lang="el-GR" dirty="0" smtClean="0"/>
              <a:t> αι. π.Χ.</a:t>
            </a:r>
            <a:endParaRPr lang="el-GR" dirty="0"/>
          </a:p>
        </p:txBody>
      </p:sp>
      <p:pic>
        <p:nvPicPr>
          <p:cNvPr id="7" name="6 - Θέση περιεχομένου" descr="Κέκρωψ, ερυθρόμορφη κύλικα του 5ου αι. π.Χ.&#10;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204864"/>
            <a:ext cx="2971800" cy="435864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Διαμάχη για το όνομα της Αθήνας (1)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err="1" smtClean="0"/>
              <a:t>Κέκρωψ</a:t>
            </a:r>
            <a:r>
              <a:rPr lang="el-GR" dirty="0" smtClean="0"/>
              <a:t> κριτής</a:t>
            </a:r>
          </a:p>
          <a:p>
            <a:r>
              <a:rPr lang="el-GR" dirty="0" smtClean="0"/>
              <a:t>Πηγάδι/Άλογο </a:t>
            </a:r>
            <a:r>
              <a:rPr lang="en-US" dirty="0" smtClean="0"/>
              <a:t>vs. </a:t>
            </a:r>
            <a:r>
              <a:rPr lang="el-GR" dirty="0" smtClean="0"/>
              <a:t>Ελιά</a:t>
            </a:r>
          </a:p>
          <a:p>
            <a:r>
              <a:rPr lang="el-GR" dirty="0" smtClean="0"/>
              <a:t>‘</a:t>
            </a:r>
            <a:r>
              <a:rPr lang="el-GR" dirty="0" err="1" smtClean="0"/>
              <a:t>Έμφυλη</a:t>
            </a:r>
            <a:r>
              <a:rPr lang="el-GR" dirty="0" smtClean="0"/>
              <a:t>’ ψήφος (;) πρόδρομος των </a:t>
            </a:r>
            <a:r>
              <a:rPr lang="el-GR" i="1" dirty="0" smtClean="0"/>
              <a:t>Ευμενίδων</a:t>
            </a:r>
            <a:r>
              <a:rPr lang="el-GR" dirty="0" smtClean="0"/>
              <a:t> (;) </a:t>
            </a:r>
          </a:p>
          <a:p>
            <a:r>
              <a:rPr lang="el-GR" dirty="0" smtClean="0"/>
              <a:t>Παραδοχή της σημασίας των δώρων του Π. εκ των υστέρων… 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Εικόνα 5</a:t>
            </a:r>
            <a:r>
              <a:rPr lang="en-US" dirty="0" smtClean="0"/>
              <a:t>. </a:t>
            </a:r>
            <a:r>
              <a:rPr lang="el-GR" dirty="0" smtClean="0"/>
              <a:t>Η διαμάχη ανάμεσα στην Αθηνά και τον Ποσειδώνα</a:t>
            </a:r>
            <a:endParaRPr lang="el-GR" dirty="0"/>
          </a:p>
        </p:txBody>
      </p:sp>
      <p:pic>
        <p:nvPicPr>
          <p:cNvPr id="10" name="9 - Θέση περιεχομένου" descr="Η διαμάχη για το όνομα της Αθήνας&#10;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356362"/>
            <a:ext cx="4041775" cy="20208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Αθηνά, Ποσειδών. Από το δυτικό αέτωμα του Παρθενώνα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70" b="2670"/>
          <a:stretch>
            <a:fillRect/>
          </a:stretch>
        </p:blipFill>
        <p:spPr>
          <a:xfrm>
            <a:off x="1776105" y="1556792"/>
            <a:ext cx="5486400" cy="3456384"/>
          </a:xfrm>
        </p:spPr>
      </p:pic>
      <p:sp>
        <p:nvSpPr>
          <p:cNvPr id="2" name="Θέση κειμένου 1"/>
          <p:cNvSpPr>
            <a:spLocks noGrp="1"/>
          </p:cNvSpPr>
          <p:nvPr>
            <p:ph type="body" sz="half" idx="2"/>
          </p:nvPr>
        </p:nvSpPr>
        <p:spPr>
          <a:xfrm>
            <a:off x="1776105" y="5373216"/>
            <a:ext cx="5486400" cy="792088"/>
          </a:xfrm>
        </p:spPr>
        <p:txBody>
          <a:bodyPr/>
          <a:lstStyle/>
          <a:p>
            <a:r>
              <a:rPr lang="el-GR" b="1" dirty="0" smtClean="0"/>
              <a:t>Εικόνα 6</a:t>
            </a:r>
            <a:r>
              <a:rPr lang="el-GR" dirty="0" smtClean="0"/>
              <a:t>. Αθηνά, </a:t>
            </a:r>
            <a:r>
              <a:rPr lang="el-GR" dirty="0" err="1" smtClean="0"/>
              <a:t>Ποσειδών</a:t>
            </a:r>
            <a:r>
              <a:rPr lang="el-GR" dirty="0" smtClean="0"/>
              <a:t>. Από το δυτικό αέτωμα της Ακρόπολης</a:t>
            </a:r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Διαμάχη για το όνομα της Αθήνας (2)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γέννηση του Εριχθόνιου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323528" y="1844824"/>
            <a:ext cx="4173860" cy="468052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Απόπειρα βιασμού της Αθηνάς από Ήφαιστο</a:t>
            </a:r>
          </a:p>
          <a:p>
            <a:r>
              <a:rPr lang="el-GR" dirty="0" smtClean="0"/>
              <a:t>Η Αθηνά τον αποκρούει</a:t>
            </a:r>
          </a:p>
          <a:p>
            <a:r>
              <a:rPr lang="el-GR" dirty="0" smtClean="0"/>
              <a:t>Το σπέρμα του Ήφαιστου γονιμοποιεί το έδαφος</a:t>
            </a:r>
          </a:p>
          <a:p>
            <a:r>
              <a:rPr lang="el-GR" dirty="0" smtClean="0"/>
              <a:t>Η Αθηνά παραλαμβάνει το βρέφος, το τοποθετεί σε ένα πανέρι το οποίο αναθέτει προς φύλαξη στις κόρες του Κέκροπα</a:t>
            </a:r>
          </a:p>
          <a:p>
            <a:r>
              <a:rPr lang="el-GR" dirty="0" smtClean="0"/>
              <a:t>Περίπλοκη μυθολογία γέννησης: </a:t>
            </a:r>
            <a:r>
              <a:rPr lang="el-GR" dirty="0" err="1" smtClean="0"/>
              <a:t>αυτοχθονία</a:t>
            </a:r>
            <a:r>
              <a:rPr lang="el-GR" dirty="0" smtClean="0"/>
              <a:t> </a:t>
            </a:r>
            <a:r>
              <a:rPr lang="el-GR" b="1" dirty="0" smtClean="0"/>
              <a:t>και</a:t>
            </a:r>
            <a:r>
              <a:rPr lang="el-GR" dirty="0" smtClean="0"/>
              <a:t> γέννηση από γονείς</a:t>
            </a:r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041775" cy="648072"/>
          </a:xfrm>
        </p:spPr>
        <p:txBody>
          <a:bodyPr>
            <a:normAutofit/>
          </a:bodyPr>
          <a:lstStyle/>
          <a:p>
            <a:r>
              <a:rPr lang="el-GR" sz="1600" dirty="0" smtClean="0"/>
              <a:t>Εικόνα 7. Ερυθρόμορφη υδρία του ύστερου 5</a:t>
            </a:r>
            <a:r>
              <a:rPr lang="el-GR" sz="1600" baseline="30000" dirty="0" smtClean="0"/>
              <a:t>ου</a:t>
            </a:r>
            <a:r>
              <a:rPr lang="el-GR" sz="1600" dirty="0" smtClean="0"/>
              <a:t> αι. από τον «ζωγράφο της </a:t>
            </a:r>
            <a:r>
              <a:rPr lang="el-GR" sz="1600" dirty="0" err="1" smtClean="0"/>
              <a:t>Οινάνθης</a:t>
            </a:r>
            <a:r>
              <a:rPr lang="el-GR" sz="1600" dirty="0" smtClean="0"/>
              <a:t>»</a:t>
            </a:r>
            <a:endParaRPr lang="el-GR" sz="1600" dirty="0"/>
          </a:p>
        </p:txBody>
      </p:sp>
      <p:pic>
        <p:nvPicPr>
          <p:cNvPr id="12" name="11 - Θέση περιεχομένου" descr="Ερυθρόμορφη υδρία του ύστερου 5ου αι. από τον «ζωγράφο της Οινάνθης»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54803" y="2127684"/>
            <a:ext cx="4022217" cy="4114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Ερεχθεύς στον Όμηρο (</a:t>
            </a:r>
            <a:r>
              <a:rPr lang="el-GR" i="1" dirty="0" smtClean="0"/>
              <a:t>Ιλ</a:t>
            </a:r>
            <a:r>
              <a:rPr lang="el-GR" dirty="0" smtClean="0"/>
              <a:t>. 2.546-56)</a:t>
            </a:r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285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Οἳ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ἄρ᾽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Ἀθήνας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εἶχον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ἐϋκτίμενον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πτολίεθρον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δῆμον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Ἐρεχθῆος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μεγαλήτορος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ὅν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ποτ᾽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Ἀθήνη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θρέψε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Διὸς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θυγάτηρ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τέκε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δὲ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ζείδωρος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ἄρουρα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κὰδ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Ἀθήνῃς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εἷσεν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ἑῷ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πίονι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νηῷ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·</a:t>
            </a:r>
          </a:p>
          <a:p>
            <a:pPr>
              <a:buNone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ἔνθα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δέ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μιν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ταύροισι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ἀρνειοῖς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ἱλάονται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              550</a:t>
            </a:r>
          </a:p>
          <a:p>
            <a:pPr>
              <a:buNone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κοῦροι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Ἀθηναίων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περιτελλομένων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ἐνιαυτῶν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·</a:t>
            </a:r>
          </a:p>
          <a:p>
            <a:pPr>
              <a:buNone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τῶν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αὖθ᾽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ἡγεμόνευ᾽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υἱὸς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Πετεῶο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Μενεσθεύς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Τῷ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οὔ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τις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ὁμοῖος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ἐπιχθόνιος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γένετ᾽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ἀνὴρ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κοσμῆσαι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ἵππους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ἀνέρας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ἀσπιδιώτας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·</a:t>
            </a:r>
          </a:p>
          <a:p>
            <a:pPr>
              <a:buNone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Νέστωρ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οἶος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ἔριζεν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· ὃ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γὰρ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προγενέστερος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ἦεν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·     555</a:t>
            </a:r>
          </a:p>
          <a:p>
            <a:pPr>
              <a:buNone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τῷ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ἅμα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πεντήκοντα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μέλαιναι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νῆες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ἕποντο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Αυτοχθονία</a:t>
            </a:r>
            <a:r>
              <a:rPr lang="el-GR" dirty="0" smtClean="0"/>
              <a:t> των Αθηναίων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5735"/>
          </a:xfrm>
        </p:spPr>
        <p:txBody>
          <a:bodyPr/>
          <a:lstStyle/>
          <a:p>
            <a:r>
              <a:rPr lang="el-GR" dirty="0" err="1" smtClean="0"/>
              <a:t>Αυτοχθονία</a:t>
            </a:r>
            <a:r>
              <a:rPr lang="el-GR" dirty="0" smtClean="0"/>
              <a:t>-Αρχαιότητα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Αθηναίοι, Αρκάδες, Αιγινήτες, Θηβαίοι -&gt; Αυτόχθονες (Ελλάνικος ο Μυτιληναίος) </a:t>
            </a:r>
          </a:p>
          <a:p>
            <a:r>
              <a:rPr lang="el-GR" dirty="0" smtClean="0"/>
              <a:t>Κέκρωψ</a:t>
            </a:r>
          </a:p>
          <a:p>
            <a:r>
              <a:rPr lang="el-GR" dirty="0" smtClean="0"/>
              <a:t>Κραναός (επίσης αυτόχθων) και Αμφικτύων (γιος του Δευκαλίωνα)</a:t>
            </a:r>
          </a:p>
          <a:p>
            <a:r>
              <a:rPr lang="el-GR" dirty="0" smtClean="0"/>
              <a:t>Εριχθόνιος (γόνος της απόπειρας του Ηφαίστου να βιάσει την Αθηνά)</a:t>
            </a:r>
          </a:p>
          <a:p>
            <a:r>
              <a:rPr lang="el-GR" dirty="0" smtClean="0"/>
              <a:t>Θησέας: ο σημαντικότερος απόγονος του Κέκροπα</a:t>
            </a:r>
          </a:p>
          <a:p>
            <a:endParaRPr lang="el-GR" dirty="0" smtClean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Εικόνα 1: </a:t>
            </a:r>
            <a:r>
              <a:rPr lang="el-GR" dirty="0" err="1" smtClean="0"/>
              <a:t>Κέκρωψ</a:t>
            </a:r>
            <a:r>
              <a:rPr lang="el-GR" dirty="0" smtClean="0"/>
              <a:t>, ερυθρόμορφη κύλικα του 5</a:t>
            </a:r>
            <a:r>
              <a:rPr lang="el-GR" baseline="30000" dirty="0" smtClean="0"/>
              <a:t>ου</a:t>
            </a:r>
            <a:r>
              <a:rPr lang="el-GR" dirty="0" smtClean="0"/>
              <a:t> αι. </a:t>
            </a:r>
            <a:r>
              <a:rPr lang="el-GR" dirty="0" err="1" smtClean="0"/>
              <a:t>π.Χ.</a:t>
            </a:r>
            <a:endParaRPr lang="el-GR" dirty="0"/>
          </a:p>
        </p:txBody>
      </p:sp>
      <p:pic>
        <p:nvPicPr>
          <p:cNvPr id="7" name="6 - Θέση περιεχομένου" descr="Κέκρωψ, ερυθρόμορφη κύλικα του 5ου αι. π.Χ.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204864"/>
            <a:ext cx="2971800" cy="435864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l-GR" dirty="0" smtClean="0"/>
              <a:t>Εριχθόνιος ή Ερεχθεύς;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328592"/>
          </a:xfrm>
        </p:spPr>
        <p:txBody>
          <a:bodyPr/>
          <a:lstStyle/>
          <a:p>
            <a:r>
              <a:rPr lang="el-GR" dirty="0" smtClean="0"/>
              <a:t>Το ίδιο πρόσωπο στην αρχαϊκή εποχή. Τον 4</a:t>
            </a:r>
            <a:r>
              <a:rPr lang="el-GR" baseline="30000" dirty="0" smtClean="0"/>
              <a:t>ο</a:t>
            </a:r>
            <a:r>
              <a:rPr lang="el-GR" dirty="0" smtClean="0"/>
              <a:t> αι. είναι δύο διαφορετικοί ήρωες (ο Ερεχθεύς είναι εγγονός του Εριχθόνιου) </a:t>
            </a:r>
          </a:p>
          <a:p>
            <a:r>
              <a:rPr lang="el-GR" dirty="0" smtClean="0"/>
              <a:t>Ερέχθειο (τέλη 5</a:t>
            </a:r>
            <a:r>
              <a:rPr lang="el-GR" baseline="30000" dirty="0" smtClean="0"/>
              <a:t>ου</a:t>
            </a:r>
            <a:r>
              <a:rPr lang="el-GR" dirty="0" smtClean="0"/>
              <a:t> αι.) </a:t>
            </a:r>
          </a:p>
          <a:p>
            <a:pPr lvl="1"/>
            <a:r>
              <a:rPr lang="el-GR" dirty="0" smtClean="0"/>
              <a:t>Αφιερωμένο στην Αθηνά </a:t>
            </a:r>
            <a:r>
              <a:rPr lang="el-GR" dirty="0" err="1" smtClean="0"/>
              <a:t>Πολιάδα</a:t>
            </a:r>
            <a:r>
              <a:rPr lang="el-GR" dirty="0" smtClean="0"/>
              <a:t> και τον Ερεχθέα</a:t>
            </a:r>
          </a:p>
          <a:p>
            <a:pPr lvl="1"/>
            <a:r>
              <a:rPr lang="el-GR" dirty="0" smtClean="0"/>
              <a:t>Περιέχει το ξόανο της Αθηνάς (</a:t>
            </a:r>
            <a:r>
              <a:rPr lang="el-GR" dirty="0" err="1" smtClean="0"/>
              <a:t>Παλλάδιον</a:t>
            </a:r>
            <a:r>
              <a:rPr lang="el-GR" dirty="0" smtClean="0"/>
              <a:t>), τον τάφο του Ερεχθέα, και την πηγή που άνοιξε ο Ποσειδώνας (με ορατά τα σημάδια της τρίαινας)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936104"/>
          </a:xfrm>
        </p:spPr>
        <p:txBody>
          <a:bodyPr>
            <a:noAutofit/>
          </a:bodyPr>
          <a:lstStyle/>
          <a:p>
            <a:r>
              <a:rPr lang="el-GR" sz="3600" dirty="0"/>
              <a:t>Η Πραξιθέα, η σύζυγος του Ερεχθέα, εξηγεί την απόφασή της να θυσιάσει την κόρη της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Ευριπίδη,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Ερεχθεύς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(=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Λυκ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Κατά </a:t>
            </a:r>
            <a:r>
              <a:rPr lang="el-GR" i="1" dirty="0" err="1" smtClean="0">
                <a:latin typeface="Arial" pitchFamily="34" charset="0"/>
                <a:cs typeface="Arial" pitchFamily="34" charset="0"/>
              </a:rPr>
              <a:t>Λεωκράτ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100) </a:t>
            </a:r>
          </a:p>
          <a:p>
            <a:r>
              <a:rPr lang="el-GR" dirty="0" err="1" smtClean="0">
                <a:latin typeface="Arial" pitchFamily="34" charset="0"/>
                <a:cs typeface="Arial" pitchFamily="34" charset="0"/>
              </a:rPr>
              <a:t>ἐγὼ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δὲ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δώσω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τὴν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ἐμὴν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παῖδα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κτανεῖν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dirty="0" smtClean="0">
                <a:latin typeface="Arial" pitchFamily="34" charset="0"/>
                <a:cs typeface="Arial" pitchFamily="34" charset="0"/>
              </a:rPr>
              <a:t>λογίζομαι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δὲ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πολλά: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πρῶτα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μὲν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πόλιν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dirty="0" err="1" smtClean="0">
                <a:latin typeface="Arial" pitchFamily="34" charset="0"/>
                <a:cs typeface="Arial" pitchFamily="34" charset="0"/>
              </a:rPr>
              <a:t>οὐκ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ἄν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τιν᾽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ἄλλην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τῆσδε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βελτίω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λαβεῖν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dirty="0" smtClean="0">
                <a:latin typeface="Arial" pitchFamily="34" charset="0"/>
                <a:cs typeface="Arial" pitchFamily="34" charset="0"/>
              </a:rPr>
              <a:t>ᾗ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πρῶτα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μὲν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λεὼς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οὐκ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ἐπακτὸς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ἄλλοθεν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αὐτόχθονες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δ᾽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ἔφυμεν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ἄλλαι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πόλεις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πεσσῶν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ὁμοίαις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διαφοραῖς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ἐκτισμέναι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dirty="0" err="1" smtClean="0">
                <a:latin typeface="Arial" pitchFamily="34" charset="0"/>
                <a:cs typeface="Arial" pitchFamily="34" charset="0"/>
              </a:rPr>
              <a:t>ἄλλαι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παρ᾽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ἄλλων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εἰσὶν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εἰσαγώγιμοι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dirty="0" err="1" smtClean="0">
                <a:latin typeface="Arial" pitchFamily="34" charset="0"/>
                <a:cs typeface="Arial" pitchFamily="34" charset="0"/>
              </a:rPr>
              <a:t>ὅστις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ἀπ᾽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ἄλλης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πόλεος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οἰκήσῃ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πόλιν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dirty="0" err="1" smtClean="0">
                <a:latin typeface="Arial" pitchFamily="34" charset="0"/>
                <a:cs typeface="Arial" pitchFamily="34" charset="0"/>
              </a:rPr>
              <a:t>ἁρμὸς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πονηρὸς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ὥσπερ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ξύλῳ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παγείς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dirty="0" err="1" smtClean="0">
                <a:latin typeface="Arial" pitchFamily="34" charset="0"/>
                <a:cs typeface="Arial" pitchFamily="34" charset="0"/>
              </a:rPr>
              <a:t>λόγῳ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πολίτης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ἐστί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τοῖς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ἔργοισιν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οὔ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dirty="0" smtClean="0"/>
              <a:t>Ερεχθεύς και Πραξιθέα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00600"/>
          </a:xfrm>
        </p:spPr>
        <p:txBody>
          <a:bodyPr>
            <a:normAutofit fontScale="92500" lnSpcReduction="10000"/>
          </a:bodyPr>
          <a:lstStyle/>
          <a:p>
            <a:r>
              <a:rPr lang="el-GR" sz="3500" dirty="0" smtClean="0"/>
              <a:t>Ο Ερεχθεύς νυμφεύεται την </a:t>
            </a:r>
            <a:r>
              <a:rPr lang="el-GR" sz="3500" dirty="0" err="1" smtClean="0"/>
              <a:t>ωκεανίδα</a:t>
            </a:r>
            <a:r>
              <a:rPr lang="el-GR" sz="3500" dirty="0" smtClean="0"/>
              <a:t> Πραξιθέα</a:t>
            </a:r>
          </a:p>
          <a:p>
            <a:r>
              <a:rPr lang="el-GR" sz="3500" dirty="0" smtClean="0"/>
              <a:t>Ο πρώτος πόλεμος των Αθηναίων (ενάντια στους Ελευσίνιους και τους Θράκες) </a:t>
            </a:r>
          </a:p>
          <a:p>
            <a:r>
              <a:rPr lang="el-GR" sz="3500" dirty="0" smtClean="0"/>
              <a:t>Ο Ερεχθέας συμβουλεύεται τους Δελφούς</a:t>
            </a:r>
          </a:p>
          <a:p>
            <a:pPr lvl="1"/>
            <a:r>
              <a:rPr lang="el-GR" sz="3000" dirty="0" smtClean="0"/>
              <a:t>Το μαντείο τον διατάσσει να θυσιάσει τις κόρες του</a:t>
            </a:r>
          </a:p>
          <a:p>
            <a:r>
              <a:rPr lang="el-GR" sz="3500" dirty="0" smtClean="0"/>
              <a:t>Κοινός μυθολογικός τόπος (Ιφιγένεια, Κρέων και </a:t>
            </a:r>
            <a:r>
              <a:rPr lang="el-GR" sz="3500" dirty="0" err="1" smtClean="0"/>
              <a:t>Μενοικεύς</a:t>
            </a:r>
            <a:r>
              <a:rPr lang="el-GR" sz="3500" dirty="0" smtClean="0"/>
              <a:t>) </a:t>
            </a:r>
          </a:p>
          <a:p>
            <a:pPr lvl="1"/>
            <a:r>
              <a:rPr lang="el-GR" sz="3000" dirty="0" smtClean="0"/>
              <a:t>Αθηναϊκή ιδιαιτερότητα: προσωπική θυσία των βασιλέων της Αθήνας </a:t>
            </a:r>
          </a:p>
          <a:p>
            <a:pPr lvl="2"/>
            <a:r>
              <a:rPr lang="el-GR" dirty="0" smtClean="0"/>
              <a:t>Ο Ερεχθεύς ως </a:t>
            </a:r>
            <a:r>
              <a:rPr lang="el-GR" dirty="0" err="1" smtClean="0"/>
              <a:t>αντι</a:t>
            </a:r>
            <a:r>
              <a:rPr lang="el-GR" dirty="0" smtClean="0"/>
              <a:t>-Αγαμέμνων, η Πραξιθέα ως </a:t>
            </a:r>
            <a:r>
              <a:rPr lang="el-GR" dirty="0" err="1" smtClean="0"/>
              <a:t>αντι</a:t>
            </a:r>
            <a:r>
              <a:rPr lang="el-GR" dirty="0" smtClean="0"/>
              <a:t>-Κλυταιμνήστρα</a:t>
            </a:r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l-GR" sz="4000" dirty="0"/>
              <a:t>Ο Λυκούργος για τον Ερεχθέα του Ευριπίδη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Ευριπίδη, </a:t>
            </a: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Ερεχθεύς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(=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Λυκ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Κατά </a:t>
            </a:r>
            <a:r>
              <a:rPr lang="el-GR" sz="2800" i="1" dirty="0" err="1" smtClean="0">
                <a:latin typeface="Arial" pitchFamily="34" charset="0"/>
                <a:cs typeface="Arial" pitchFamily="34" charset="0"/>
              </a:rPr>
              <a:t>Λεωκράτ</a:t>
            </a: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100) </a:t>
            </a:r>
          </a:p>
          <a:p>
            <a:pPr>
              <a:buNone/>
            </a:pP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διὸ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δικαίως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ἄν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τις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Εὐριπίδην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ἐπαινέσειεν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ὅτι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τά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ἄλλ᾽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ὢν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ἀγαθὸς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ποιητὴς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τοῦτον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τὸν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μῦθον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προείλετο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ποιῆσαι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ἡγούμενος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κάλλιστον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ἂν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γενέσθαι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τοῖς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πολίταις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παράδειγμα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τὰς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ἐκείνων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πράξεις,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πρὸς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ἃς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ἀποβλέποντας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θεωροῦντας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συνεθίζεσθαι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ταῖς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ψυχαῖς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τὸ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τὴν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πατρίδα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φιλεῖν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ἄξιον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δ᾽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, ὦ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ἄνδρες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δικασταί,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τῶν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ἰαμβείων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ἀκοῦσαι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, ἃ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πεποίηκε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λέγουσαν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τὴν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μητέρα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τῆς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παιδός.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ὄψεσθε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γὰρ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ἐν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αὐτοῖς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μεγαλοψυχίαν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γενναιότητα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ἀξίαν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τῆς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πόλεως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τοῦ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γενέσθαι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Κηφισοῦ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θυγατέρα.</a:t>
            </a:r>
          </a:p>
          <a:p>
            <a:pPr>
              <a:buNone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Κρέουσα </a:t>
            </a:r>
            <a:r>
              <a:rPr lang="el-GR" sz="4900" dirty="0" smtClean="0"/>
              <a:t>και</a:t>
            </a:r>
            <a:r>
              <a:rPr lang="el-GR" dirty="0" smtClean="0"/>
              <a:t> Ίων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Ο Θάνατος του Ερεχθέα (τον καταπίνει η γη, λόγω της οργής του Ποσειδώνα) </a:t>
            </a:r>
          </a:p>
          <a:p>
            <a:pPr>
              <a:buNone/>
            </a:pPr>
            <a:r>
              <a:rPr lang="el-GR" dirty="0" smtClean="0"/>
              <a:t>Ευριπίδη, </a:t>
            </a:r>
            <a:r>
              <a:rPr lang="el-GR" i="1" dirty="0" smtClean="0"/>
              <a:t>Ίων</a:t>
            </a:r>
            <a:r>
              <a:rPr lang="el-GR" dirty="0" smtClean="0"/>
              <a:t> 277-282 (411 </a:t>
            </a:r>
            <a:r>
              <a:rPr lang="el-GR" dirty="0" err="1" smtClean="0"/>
              <a:t>π.Χ.</a:t>
            </a:r>
            <a:r>
              <a:rPr lang="el-GR" dirty="0" smtClean="0"/>
              <a:t>;)</a:t>
            </a:r>
          </a:p>
          <a:p>
            <a:pPr>
              <a:buNone/>
            </a:pPr>
            <a:r>
              <a:rPr lang="el-GR" i="1" dirty="0" err="1" smtClean="0">
                <a:latin typeface="Arial" pitchFamily="34" charset="0"/>
                <a:cs typeface="Arial" pitchFamily="34" charset="0"/>
              </a:rPr>
              <a:t>Ἴων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Πατὴρ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Ἐρεχθεὺς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σὰς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ἔθυσε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συγγόνους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el-GR" i="1" dirty="0" err="1" smtClean="0">
                <a:latin typeface="Arial" pitchFamily="34" charset="0"/>
                <a:cs typeface="Arial" pitchFamily="34" charset="0"/>
              </a:rPr>
              <a:t>Κρ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.: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Ἔτλη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πρὸ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γαίας σφάγια παρθένους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κτανεῖν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l-GR" i="1" dirty="0" err="1" smtClean="0">
                <a:latin typeface="Arial" pitchFamily="34" charset="0"/>
                <a:cs typeface="Arial" pitchFamily="34" charset="0"/>
              </a:rPr>
              <a:t>Ἴων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Σὺ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δ'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ἐξεσώθης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πῶς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κασιγνήτων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μόνη;</a:t>
            </a:r>
          </a:p>
          <a:p>
            <a:pPr>
              <a:buNone/>
            </a:pPr>
            <a:r>
              <a:rPr lang="el-GR" i="1" dirty="0" err="1" smtClean="0">
                <a:latin typeface="Arial" pitchFamily="34" charset="0"/>
                <a:cs typeface="Arial" pitchFamily="34" charset="0"/>
              </a:rPr>
              <a:t>Κρ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. 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Βρέφος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νεογνὸν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μητρὸς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ἦν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ἀγκάλαις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   280</a:t>
            </a:r>
          </a:p>
          <a:p>
            <a:pPr>
              <a:buNone/>
            </a:pPr>
            <a:r>
              <a:rPr lang="el-GR" i="1" dirty="0" err="1" smtClean="0">
                <a:latin typeface="Arial" pitchFamily="34" charset="0"/>
                <a:cs typeface="Arial" pitchFamily="34" charset="0"/>
              </a:rPr>
              <a:t>Ἴων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Πατέρα δ'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ἀληθῶς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χάσμα </a:t>
            </a:r>
            <a:r>
              <a:rPr lang="el-G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σὸν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κρύπτει χθονός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el-GR" i="1" dirty="0" smtClean="0">
                <a:latin typeface="Arial" pitchFamily="34" charset="0"/>
                <a:cs typeface="Arial" pitchFamily="34" charset="0"/>
              </a:rPr>
              <a:t>Κρέουσα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Πληγαὶ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τριαίνης ποντίου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σφ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'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ἀπώλεσαν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Κρέουσα, Απόλλων, Ίων. Έκθεση και αναγνώριση στους Δελφούς. (άτεκνος γάμος Κρέουσας-Ξούθου) </a:t>
            </a:r>
          </a:p>
          <a:p>
            <a:pPr>
              <a:buNone/>
            </a:pPr>
            <a:r>
              <a:rPr lang="el-GR" dirty="0" smtClean="0"/>
              <a:t>Προφητεία της Αθηνάς για τους απογόνους του </a:t>
            </a:r>
            <a:r>
              <a:rPr lang="el-GR" dirty="0" err="1" smtClean="0"/>
              <a:t>Ίωνα</a:t>
            </a:r>
            <a:r>
              <a:rPr lang="el-GR" dirty="0" smtClean="0"/>
              <a:t>.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dirty="0" smtClean="0"/>
              <a:t>Η Χρήση του Μύθου στην Αθήνα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32859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Προσφέρει πλαίσιο πολιτικής οργάνωσης</a:t>
            </a:r>
          </a:p>
          <a:p>
            <a:pPr marL="514350" indent="-514350">
              <a:buNone/>
            </a:pPr>
            <a:r>
              <a:rPr lang="el-GR" dirty="0" smtClean="0"/>
              <a:t>		</a:t>
            </a:r>
            <a:r>
              <a:rPr lang="el-GR" sz="2800" dirty="0" smtClean="0"/>
              <a:t>οι δέκα ‘επώνυμες’ φυλές</a:t>
            </a:r>
          </a:p>
          <a:p>
            <a:pPr>
              <a:buNone/>
            </a:pPr>
            <a:r>
              <a:rPr lang="el-GR" dirty="0" smtClean="0"/>
              <a:t>2. Περίοπτοι στα μνημεία της πόλης </a:t>
            </a:r>
          </a:p>
          <a:p>
            <a:pPr>
              <a:buNone/>
            </a:pPr>
            <a:r>
              <a:rPr lang="el-GR" dirty="0" smtClean="0"/>
              <a:t>3. Συχνότατες αναφορές στους λόγους των ρητόρων (π.χ. Λυκούργος, Επιτάφιοι κλπ) </a:t>
            </a:r>
          </a:p>
          <a:p>
            <a:pPr>
              <a:buNone/>
            </a:pPr>
            <a:r>
              <a:rPr lang="el-GR" dirty="0" smtClean="0"/>
              <a:t>		-</a:t>
            </a:r>
            <a:r>
              <a:rPr lang="el-GR" sz="2800" dirty="0" smtClean="0"/>
              <a:t>χειραγώγηση του μύθου ως μέσου προβολής 		της υπεροχής των Αθηναίων</a:t>
            </a:r>
          </a:p>
          <a:p>
            <a:pPr>
              <a:buNone/>
            </a:pPr>
            <a:r>
              <a:rPr lang="el-GR" sz="2800" dirty="0" smtClean="0"/>
              <a:t>		-έμφαση στην </a:t>
            </a:r>
            <a:r>
              <a:rPr lang="el-GR" sz="2800" dirty="0" err="1" smtClean="0"/>
              <a:t>αυτοχθονία</a:t>
            </a:r>
            <a:r>
              <a:rPr lang="el-GR" sz="2800" dirty="0" smtClean="0"/>
              <a:t> </a:t>
            </a:r>
          </a:p>
          <a:p>
            <a:pPr>
              <a:buNone/>
            </a:pPr>
            <a:r>
              <a:rPr lang="el-GR" dirty="0" smtClean="0"/>
              <a:t>4. Εμφανίζεται συχνά στην Αθηναϊκή τραγωδία </a:t>
            </a:r>
          </a:p>
          <a:p>
            <a:pPr>
              <a:buNone/>
            </a:pPr>
            <a:r>
              <a:rPr lang="el-GR" dirty="0" smtClean="0"/>
              <a:t>		</a:t>
            </a:r>
            <a:r>
              <a:rPr lang="el-GR" sz="3000" dirty="0" smtClean="0"/>
              <a:t>-σημαντικό: οι ‘Αθηναϊκές’ τραγωδίες -&gt; ευτυχή κατάληξη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 descr="Αναδιοργάνωση της Αθήνας από τον Κλεισθένη&#10;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="" xmlns:p14="http://schemas.microsoft.com/office/powerpoint/2010/main" val="2455753596"/>
              </p:ext>
            </p:extLst>
          </p:nvPr>
        </p:nvGraphicFramePr>
        <p:xfrm>
          <a:off x="1403648" y="1418398"/>
          <a:ext cx="6552728" cy="3935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1242"/>
                <a:gridCol w="5001486"/>
              </a:tblGrid>
              <a:tr h="393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dirty="0" err="1" smtClean="0"/>
                        <a:t>Ερεχθεύς</a:t>
                      </a:r>
                      <a:endParaRPr lang="el-GR" dirty="0" smtClean="0"/>
                    </a:p>
                  </a:txBody>
                  <a:tcPr marL="69993" marR="69993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dirty="0" smtClean="0"/>
                        <a:t>Βασιλιάς της Αθήνας</a:t>
                      </a:r>
                    </a:p>
                  </a:txBody>
                  <a:tcPr marL="69993" marR="69993"/>
                </a:tc>
              </a:tr>
              <a:tr h="393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dirty="0" err="1" smtClean="0"/>
                        <a:t>Αιγεύς</a:t>
                      </a:r>
                      <a:r>
                        <a:rPr lang="el-GR" dirty="0" smtClean="0"/>
                        <a:t>	</a:t>
                      </a:r>
                    </a:p>
                  </a:txBody>
                  <a:tcPr marL="69993" marR="699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Βασιλιάς της Αθήνας/Πατέρας του Θησέα</a:t>
                      </a:r>
                    </a:p>
                  </a:txBody>
                  <a:tcPr marL="69993" marR="69993"/>
                </a:tc>
              </a:tr>
              <a:tr h="393573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Πανδίων</a:t>
                      </a:r>
                      <a:endParaRPr lang="el-GR" dirty="0"/>
                    </a:p>
                  </a:txBody>
                  <a:tcPr marL="69993" marR="69993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dirty="0" smtClean="0"/>
                        <a:t>Βασιλιάς της Αθήνας</a:t>
                      </a:r>
                    </a:p>
                  </a:txBody>
                  <a:tcPr marL="69993" marR="69993"/>
                </a:tc>
              </a:tr>
              <a:tr h="393573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Λέος</a:t>
                      </a:r>
                      <a:endParaRPr lang="el-GR" dirty="0"/>
                    </a:p>
                  </a:txBody>
                  <a:tcPr marL="69993" marR="69993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Γιος του Ορφέα</a:t>
                      </a:r>
                      <a:endParaRPr lang="el-GR" dirty="0"/>
                    </a:p>
                  </a:txBody>
                  <a:tcPr marL="69993" marR="69993"/>
                </a:tc>
              </a:tr>
              <a:tr h="393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Ακάμας	</a:t>
                      </a:r>
                      <a:endParaRPr lang="el-GR" dirty="0"/>
                    </a:p>
                  </a:txBody>
                  <a:tcPr marL="69993" marR="699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Γιος του Θησέα </a:t>
                      </a:r>
                    </a:p>
                  </a:txBody>
                  <a:tcPr marL="69993" marR="69993"/>
                </a:tc>
              </a:tr>
              <a:tr h="393573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Οινεύς</a:t>
                      </a:r>
                      <a:endParaRPr lang="el-GR" dirty="0"/>
                    </a:p>
                  </a:txBody>
                  <a:tcPr marL="69993" marR="69993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Πατέρας της Δηιάνειρας &amp; του Μελεάγρου</a:t>
                      </a:r>
                      <a:endParaRPr lang="el-GR" dirty="0"/>
                    </a:p>
                  </a:txBody>
                  <a:tcPr marL="69993" marR="69993"/>
                </a:tc>
              </a:tr>
              <a:tr h="393573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Κέκρωψ</a:t>
                      </a:r>
                      <a:r>
                        <a:rPr lang="el-GR" dirty="0" smtClean="0"/>
                        <a:t> ΙΙ</a:t>
                      </a:r>
                      <a:endParaRPr lang="el-GR" dirty="0"/>
                    </a:p>
                  </a:txBody>
                  <a:tcPr marL="69993" marR="699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Βασιλιάς της Αθήνας</a:t>
                      </a:r>
                    </a:p>
                  </a:txBody>
                  <a:tcPr marL="69993" marR="69993"/>
                </a:tc>
              </a:tr>
              <a:tr h="393573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Ιππόθοος</a:t>
                      </a:r>
                      <a:endParaRPr lang="el-GR" dirty="0"/>
                    </a:p>
                  </a:txBody>
                  <a:tcPr marL="69993" marR="699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Βασιλιάς της Ελευσίνας (γιος </a:t>
                      </a:r>
                      <a:r>
                        <a:rPr lang="el-GR" dirty="0" err="1" smtClean="0"/>
                        <a:t>Ποσειδώνα</a:t>
                      </a:r>
                      <a:r>
                        <a:rPr lang="el-GR" dirty="0" smtClean="0"/>
                        <a:t>)</a:t>
                      </a:r>
                    </a:p>
                  </a:txBody>
                  <a:tcPr marL="69993" marR="69993"/>
                </a:tc>
              </a:tr>
              <a:tr h="393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dirty="0" smtClean="0"/>
                        <a:t>Αίας	</a:t>
                      </a:r>
                    </a:p>
                  </a:txBody>
                  <a:tcPr marL="69993" marR="69993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dirty="0" smtClean="0"/>
                        <a:t> Ήρωας της Σαλαμίνας </a:t>
                      </a:r>
                    </a:p>
                  </a:txBody>
                  <a:tcPr marL="69993" marR="69993"/>
                </a:tc>
              </a:tr>
              <a:tr h="393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dirty="0" err="1" smtClean="0"/>
                        <a:t>Αντίοχος</a:t>
                      </a:r>
                      <a:r>
                        <a:rPr lang="el-GR" dirty="0" smtClean="0"/>
                        <a:t>	</a:t>
                      </a:r>
                      <a:endParaRPr lang="el-GR" dirty="0"/>
                    </a:p>
                  </a:txBody>
                  <a:tcPr marL="69993" marR="69993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dirty="0" smtClean="0"/>
                        <a:t>Γιος του Ηρακλή</a:t>
                      </a:r>
                      <a:endParaRPr lang="el-GR" dirty="0"/>
                    </a:p>
                  </a:txBody>
                  <a:tcPr marL="69993" marR="69993"/>
                </a:tc>
              </a:tr>
            </a:tbl>
          </a:graphicData>
        </a:graphic>
      </p:graphicFrame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936812" y="5517232"/>
            <a:ext cx="5486400" cy="456214"/>
          </a:xfrm>
        </p:spPr>
        <p:txBody>
          <a:bodyPr>
            <a:normAutofit fontScale="85000" lnSpcReduction="10000"/>
          </a:bodyPr>
          <a:lstStyle/>
          <a:p>
            <a:r>
              <a:rPr lang="el-GR" b="1" i="1" dirty="0" smtClean="0"/>
              <a:t>Πίνακας: Αναδιοργάνωση </a:t>
            </a:r>
            <a:r>
              <a:rPr lang="el-GR" b="1" i="1" dirty="0"/>
              <a:t>της Αθήνας από τον Κλεισθένη</a:t>
            </a:r>
            <a:endParaRPr lang="en-US" b="1" i="1" dirty="0"/>
          </a:p>
          <a:p>
            <a:endParaRPr lang="el-GR" b="1" i="1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</a:t>
            </a:r>
            <a:r>
              <a:rPr lang="en-US" dirty="0"/>
              <a:t> </a:t>
            </a:r>
            <a:r>
              <a:rPr lang="el-GR" dirty="0" smtClean="0"/>
              <a:t>«Επώνυμοι» </a:t>
            </a:r>
            <a:r>
              <a:rPr lang="el-GR" dirty="0"/>
              <a:t>Ήρωες</a:t>
            </a:r>
          </a:p>
        </p:txBody>
      </p:sp>
    </p:spTree>
    <p:extLst>
      <p:ext uri="{BB962C8B-B14F-4D97-AF65-F5344CB8AC3E}">
        <p14:creationId xmlns="" xmlns:p14="http://schemas.microsoft.com/office/powerpoint/2010/main" val="2706094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Μνημείο των Επωνύμων Ηρώων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1800" dirty="0" smtClean="0"/>
              <a:t>Εικόνα</a:t>
            </a:r>
            <a:r>
              <a:rPr lang="en-US" sz="1800" dirty="0" smtClean="0"/>
              <a:t> 8.</a:t>
            </a:r>
            <a:br>
              <a:rPr lang="en-US" sz="1800" dirty="0" smtClean="0"/>
            </a:br>
            <a:r>
              <a:rPr lang="el-GR" sz="1800" dirty="0" smtClean="0"/>
              <a:t>Στην Αγορά της Αθήνας (350-25)</a:t>
            </a:r>
            <a:endParaRPr lang="el-GR" sz="1800" dirty="0"/>
          </a:p>
        </p:txBody>
      </p:sp>
      <p:pic>
        <p:nvPicPr>
          <p:cNvPr id="8" name="7 - Θέση περιεχομένου" descr="Το μνημείο των επωνύμων ηρώων στην Αγορά της Αθήνας (350-25)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705391"/>
            <a:ext cx="2855950" cy="2801238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l-GR" sz="1600" dirty="0"/>
              <a:t>Εικόνα</a:t>
            </a:r>
            <a:r>
              <a:rPr lang="en-US" sz="1600" dirty="0"/>
              <a:t> </a:t>
            </a:r>
            <a:r>
              <a:rPr lang="el-GR" sz="1600" dirty="0" smtClean="0"/>
              <a:t>9</a:t>
            </a:r>
            <a:r>
              <a:rPr lang="en-US" sz="1600" dirty="0" smtClean="0"/>
              <a:t>.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>Χάλκινα αγάλματα των επωνύμων ηρώων</a:t>
            </a:r>
            <a:endParaRPr lang="el-GR" sz="1600" dirty="0"/>
          </a:p>
        </p:txBody>
      </p:sp>
      <p:pic>
        <p:nvPicPr>
          <p:cNvPr id="9" name="8 - Θέση περιεχομένου" descr="Χάλκινα αγάλματα των επωνύμων ηρώων.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05391"/>
            <a:ext cx="4041775" cy="289660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l-GR" sz="4000" dirty="0" smtClean="0"/>
              <a:t>Η Αθήνα στην Αθηναϊκή Τραγωδία (1)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1. Έργα με ευτυχή κατάληξη για την Αθήνα.</a:t>
            </a:r>
          </a:p>
          <a:p>
            <a:pPr lvl="1"/>
            <a:r>
              <a:rPr lang="el-GR" dirty="0" smtClean="0"/>
              <a:t>Αισχύλου, </a:t>
            </a:r>
            <a:r>
              <a:rPr lang="el-GR" i="1" dirty="0" smtClean="0"/>
              <a:t>Πέρσες</a:t>
            </a:r>
            <a:r>
              <a:rPr lang="el-GR" dirty="0" smtClean="0"/>
              <a:t> και </a:t>
            </a:r>
            <a:r>
              <a:rPr lang="el-GR" i="1" dirty="0" smtClean="0"/>
              <a:t>Ευμενίδες</a:t>
            </a:r>
          </a:p>
          <a:p>
            <a:pPr lvl="1"/>
            <a:r>
              <a:rPr lang="el-GR" dirty="0" smtClean="0"/>
              <a:t>Ευριπίδη, </a:t>
            </a:r>
            <a:r>
              <a:rPr lang="el-GR" i="1" dirty="0" smtClean="0"/>
              <a:t>Ικέτιδες, Ηρακλείδες</a:t>
            </a:r>
            <a:r>
              <a:rPr lang="el-GR" dirty="0" smtClean="0"/>
              <a:t> και </a:t>
            </a:r>
            <a:r>
              <a:rPr lang="el-GR" i="1" dirty="0" smtClean="0"/>
              <a:t>Ίων</a:t>
            </a:r>
          </a:p>
          <a:p>
            <a:pPr lvl="1"/>
            <a:r>
              <a:rPr lang="el-GR" dirty="0" smtClean="0"/>
              <a:t>Σοφοκλή, </a:t>
            </a:r>
            <a:r>
              <a:rPr lang="el-GR" i="1" dirty="0" smtClean="0"/>
              <a:t>Οιδίπους επί </a:t>
            </a:r>
            <a:r>
              <a:rPr lang="el-GR" i="1" dirty="0" err="1" smtClean="0"/>
              <a:t>Κολωνώ</a:t>
            </a:r>
            <a:endParaRPr lang="el-GR" i="1" dirty="0" smtClean="0"/>
          </a:p>
          <a:p>
            <a:r>
              <a:rPr lang="el-GR" dirty="0" smtClean="0"/>
              <a:t>Ηρόδοτος, 6.21.2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οὐδὲν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ὁμοίως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Ἀθηναῖοι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Ἀθηναῖοι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μὲν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γὰρ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δῆλον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ἐποίησαν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ὑπεραχθεσθέντες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τῇ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Μιλήτου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ἁλώσι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τῇ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ἄλλῃ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πολλαχῇ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δὴ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ποιήσαντι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Φρυνίχῳ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δρᾶμα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Μιλήτου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ἅλωσιν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διδάξαντι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δάκρυά τε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ἔπεσε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τὸ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θέητρον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ἐζημίωσάν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μιν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ὡς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ἀναμνήσαντα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οἰκήια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κακὰ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χιλίῃσι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δραχμῇσι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καὶ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ἐπέταξαν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μηδένα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χρᾶσθαι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τούτῳ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δράματι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Αθήνα στην Αθηναϊκή Τραγωδία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2. Έργα στα οποία η Αθήνα μεσολαβεί και επιλύει προβλήματα άλλων πόλεων </a:t>
            </a:r>
          </a:p>
          <a:p>
            <a:pPr lvl="1"/>
            <a:r>
              <a:rPr lang="el-GR" dirty="0" smtClean="0"/>
              <a:t>Η αθώωση του Ορέστη στις </a:t>
            </a:r>
            <a:r>
              <a:rPr lang="el-GR" i="1" dirty="0" smtClean="0"/>
              <a:t>Ευμενίδες</a:t>
            </a:r>
            <a:r>
              <a:rPr lang="el-GR" dirty="0" smtClean="0"/>
              <a:t> και η ίδρυση του Αρείου Πάγου</a:t>
            </a:r>
          </a:p>
          <a:p>
            <a:pPr lvl="1"/>
            <a:r>
              <a:rPr lang="el-GR" dirty="0" smtClean="0"/>
              <a:t>Η διάσωση των Ηρακλειδών</a:t>
            </a:r>
          </a:p>
          <a:p>
            <a:pPr lvl="1"/>
            <a:r>
              <a:rPr lang="el-GR" dirty="0" smtClean="0"/>
              <a:t>Η παροχή ασύλου στον </a:t>
            </a:r>
            <a:r>
              <a:rPr lang="el-GR" dirty="0" err="1" smtClean="0"/>
              <a:t>Οιδίποδα</a:t>
            </a:r>
            <a:endParaRPr lang="el-GR" dirty="0" smtClean="0"/>
          </a:p>
          <a:p>
            <a:pPr marL="345600" lvl="1" indent="-342000">
              <a:buNone/>
            </a:pPr>
            <a:r>
              <a:rPr lang="el-GR" dirty="0" smtClean="0"/>
              <a:t>3. </a:t>
            </a:r>
            <a:r>
              <a:rPr lang="el-GR" sz="3200" dirty="0" smtClean="0"/>
              <a:t>Υπό το πρίσμα αυτό, τι σημαίνουν τα λόγια της Μήδειας στο τέλος της </a:t>
            </a:r>
            <a:r>
              <a:rPr lang="el-GR" sz="3200" i="1" dirty="0" smtClean="0"/>
              <a:t>Μήδειας</a:t>
            </a:r>
            <a:r>
              <a:rPr lang="el-GR" sz="3200" dirty="0" smtClean="0"/>
              <a:t> του Ευριπίδη;;;;</a:t>
            </a:r>
          </a:p>
          <a:p>
            <a:pPr marL="345600" lvl="1" indent="-342000">
              <a:buNone/>
            </a:pPr>
            <a:r>
              <a:rPr lang="el-GR" dirty="0" smtClean="0"/>
              <a:t>	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αὐτὴ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δὲ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γαῖαν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εἶμι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τὴν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Ἐρεχθέως͵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dirty="0" err="1" smtClean="0">
                <a:latin typeface="Arial" pitchFamily="34" charset="0"/>
                <a:cs typeface="Arial" pitchFamily="34" charset="0"/>
              </a:rPr>
              <a:t>Αἰγεῖ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συνοικήσουσα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Πανδίονος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el-GR" dirty="0" smtClean="0"/>
              <a:t> (1384-5)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el-GR" sz="4000" dirty="0" smtClean="0"/>
              <a:t>Η ιδιαιτερότητα της γέννησης </a:t>
            </a:r>
            <a:br>
              <a:rPr lang="el-GR" sz="4000" dirty="0" smtClean="0"/>
            </a:br>
            <a:r>
              <a:rPr lang="el-GR" sz="4000" dirty="0" smtClean="0"/>
              <a:t>του Θησέα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052736"/>
            <a:ext cx="8786874" cy="5590974"/>
          </a:xfrm>
        </p:spPr>
        <p:txBody>
          <a:bodyPr>
            <a:noAutofit/>
          </a:bodyPr>
          <a:lstStyle/>
          <a:p>
            <a:pPr defTabSz="454025"/>
            <a:r>
              <a:rPr lang="el-GR" dirty="0" smtClean="0"/>
              <a:t>Σύγχυση όσον αφορά την ταυτότητα του πατέρα: Ποσειδών / Αιγεύς (άτεκνος βασιλιάς της Αθήνας) </a:t>
            </a:r>
          </a:p>
          <a:p>
            <a:pPr lvl="2" defTabSz="454025">
              <a:buNone/>
            </a:pPr>
            <a:r>
              <a:rPr lang="el-GR" dirty="0" smtClean="0"/>
              <a:t>Για τον Ποσειδώνα, βλ. Βακχυλίδης, </a:t>
            </a:r>
            <a:r>
              <a:rPr lang="el-GR" i="1" dirty="0" smtClean="0"/>
              <a:t>Διθύραμβος</a:t>
            </a:r>
            <a:r>
              <a:rPr lang="el-GR" dirty="0" smtClean="0"/>
              <a:t> 17.3</a:t>
            </a:r>
          </a:p>
          <a:p>
            <a:pPr lvl="2" defTabSz="454025">
              <a:buNone/>
            </a:pPr>
            <a:r>
              <a:rPr lang="el-GR" dirty="0" smtClean="0"/>
              <a:t>Για τον Αιγέα, βλ. Οβίδιος, </a:t>
            </a:r>
            <a:r>
              <a:rPr lang="en-US" i="1" dirty="0" err="1" smtClean="0"/>
              <a:t>Heroides</a:t>
            </a:r>
            <a:r>
              <a:rPr lang="en-US" dirty="0" smtClean="0"/>
              <a:t> 4.59</a:t>
            </a:r>
            <a:endParaRPr lang="el-GR" dirty="0" smtClean="0"/>
          </a:p>
          <a:p>
            <a:pPr defTabSz="454025"/>
            <a:r>
              <a:rPr lang="el-GR" dirty="0" smtClean="0"/>
              <a:t>Ο Δελφικός χρησμός στον Αιγέα, ο Πιτθέας της </a:t>
            </a:r>
            <a:r>
              <a:rPr lang="el-GR" dirty="0" err="1" smtClean="0"/>
              <a:t>Τροιζήνας</a:t>
            </a:r>
            <a:r>
              <a:rPr lang="el-GR" dirty="0" smtClean="0"/>
              <a:t> και η κόρη του Αίθρα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59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86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</a:t>
            </a: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19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Σοφία Παπαϊωάννου 2014</a:t>
            </a:r>
            <a:r>
              <a:rPr lang="en-US" sz="2000" dirty="0" smtClean="0"/>
              <a:t>.</a:t>
            </a:r>
            <a:r>
              <a:rPr lang="el-GR" sz="2000" dirty="0" smtClean="0"/>
              <a:t> Σοφία Παπαϊωάννου 2014. Τίτλος μαθήματος: «Εισαγωγή στην Αρχαία Ελληνική Μυθολογία</a:t>
            </a:r>
            <a:r>
              <a:rPr lang="en-US" sz="2000" dirty="0" smtClean="0"/>
              <a:t> </a:t>
            </a:r>
            <a:r>
              <a:rPr lang="el-GR" sz="2000" dirty="0" smtClean="0"/>
              <a:t>και Θρησκεία. Τίτλος ενότητας </a:t>
            </a:r>
            <a:r>
              <a:rPr lang="el-GR" sz="2000" dirty="0" smtClean="0"/>
              <a:t>«</a:t>
            </a:r>
            <a:r>
              <a:rPr lang="el-GR" sz="2000" dirty="0" smtClean="0"/>
              <a:t>Ενότητα  Δ </a:t>
            </a:r>
            <a:r>
              <a:rPr lang="en-US" sz="2000" dirty="0" smtClean="0"/>
              <a:t>:</a:t>
            </a:r>
            <a:r>
              <a:rPr lang="el-GR" sz="2000" dirty="0" smtClean="0"/>
              <a:t> Ορισμός και Διαμόρφωση του ήρωα (Έπος και Δράμα) </a:t>
            </a:r>
            <a:r>
              <a:rPr lang="el-GR" sz="2000" dirty="0" smtClean="0"/>
              <a:t>Μύθος </a:t>
            </a:r>
            <a:r>
              <a:rPr lang="el-GR" sz="2000" dirty="0" smtClean="0"/>
              <a:t>και θρησκεία</a:t>
            </a:r>
            <a:r>
              <a:rPr lang="en-US" sz="2000" dirty="0" smtClean="0"/>
              <a:t> </a:t>
            </a:r>
            <a:r>
              <a:rPr lang="el-GR" sz="2000" dirty="0" smtClean="0"/>
              <a:t>και Πόλις. Αθήνα». </a:t>
            </a:r>
            <a:r>
              <a:rPr lang="el-GR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l-GR" sz="2000" dirty="0" smtClean="0"/>
              <a:t>Μάθημα </a:t>
            </a:r>
            <a:r>
              <a:rPr lang="el-GR" sz="2000" dirty="0" smtClean="0"/>
              <a:t>6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: «</a:t>
            </a:r>
            <a:r>
              <a:rPr lang="el-GR" sz="2000" dirty="0"/>
              <a:t>Μύθοι της </a:t>
            </a:r>
            <a:r>
              <a:rPr lang="el-GR" sz="2000" dirty="0" smtClean="0"/>
              <a:t>Αθήνας». Έκδοση: 1.0. Αθήνα 2014. </a:t>
            </a:r>
            <a:endParaRPr lang="en-US" sz="2000" dirty="0" smtClean="0"/>
          </a:p>
          <a:p>
            <a:pPr marL="0" lvl="0" indent="0">
              <a:buNone/>
            </a:pPr>
            <a:r>
              <a:rPr lang="el-GR" sz="2000" dirty="0" smtClean="0"/>
              <a:t>Διαθέσιμο </a:t>
            </a:r>
            <a:r>
              <a:rPr lang="el-GR" sz="2000" dirty="0"/>
              <a:t>από τη δικτυακή διεύθυνση: </a:t>
            </a:r>
            <a:r>
              <a:rPr lang="el-GR" sz="2000" dirty="0" smtClean="0"/>
              <a:t> </a:t>
            </a:r>
            <a:r>
              <a:rPr lang="el-GR" sz="2000" dirty="0"/>
              <a:t>(</a:t>
            </a:r>
            <a:r>
              <a:rPr lang="en-US" sz="2000" dirty="0">
                <a:hlinkClick r:id="rId3" tooltip="Αυτή η εξωτερική σύνδεση θα ανοίξει σε ένα νέο παράθυρο"/>
              </a:rPr>
              <a:t>http://opencourses.uoa.gr/courses/PHIL5</a:t>
            </a:r>
            <a:r>
              <a:rPr lang="en-US" sz="2000" dirty="0" smtClean="0">
                <a:hlinkClick r:id="rId3" tooltip="Αυτή η εξωτερική σύνδεση θα ανοίξει σε ένα νέο παράθυρο"/>
              </a:rPr>
              <a:t>/</a:t>
            </a:r>
            <a:r>
              <a:rPr lang="en-US" sz="2000" dirty="0" smtClean="0"/>
              <a:t>)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3818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6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505" y="764704"/>
            <a:ext cx="885698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  <a:endParaRPr lang="el-GR" sz="2000" b="1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l-GR" sz="2000" b="1" dirty="0" smtClean="0"/>
              <a:t>Εικόνα 1</a:t>
            </a:r>
            <a:r>
              <a:rPr lang="en-US" sz="2000" dirty="0"/>
              <a:t>. </a:t>
            </a:r>
            <a:r>
              <a:rPr lang="en-US" sz="2000" dirty="0" err="1" smtClean="0"/>
              <a:t>Kekrops</a:t>
            </a:r>
            <a:r>
              <a:rPr lang="en-US" sz="2000" dirty="0" smtClean="0"/>
              <a:t> King Of Athens</a:t>
            </a:r>
            <a:r>
              <a:rPr lang="el-GR" sz="2000" dirty="0" smtClean="0"/>
              <a:t>.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www.theoi.com/Gallery/T42.1.html</a:t>
            </a:r>
            <a:r>
              <a:rPr lang="el-GR" sz="2000" dirty="0" smtClean="0"/>
              <a:t> </a:t>
            </a:r>
            <a:r>
              <a:rPr lang="en-US" sz="2000" dirty="0" smtClean="0"/>
              <a:t>. </a:t>
            </a:r>
            <a:r>
              <a:rPr lang="el-GR" sz="2000" dirty="0"/>
              <a:t>Περί των δικαιωμάτων χρήσης των περιεχομένων </a:t>
            </a:r>
            <a:r>
              <a:rPr lang="el-GR" sz="2000" dirty="0" smtClean="0"/>
              <a:t>της ανωτέρω βάσης στο σύνδεσμο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://www.theoi.com/Galleries.html</a:t>
            </a:r>
            <a:r>
              <a:rPr lang="en-US" sz="2000" dirty="0"/>
              <a:t> . </a:t>
            </a:r>
            <a:br>
              <a:rPr lang="en-US" sz="2000" dirty="0"/>
            </a:br>
            <a:r>
              <a:rPr lang="el-GR" sz="2000" b="1" dirty="0" smtClean="0"/>
              <a:t>Εικόνα 2</a:t>
            </a:r>
            <a:r>
              <a:rPr lang="el-GR" sz="2000" dirty="0" smtClean="0"/>
              <a:t>. </a:t>
            </a:r>
            <a:r>
              <a:rPr lang="en-US" sz="2000" dirty="0" smtClean="0"/>
              <a:t>“</a:t>
            </a:r>
            <a:r>
              <a:rPr lang="el-GR" sz="2000" dirty="0" smtClean="0"/>
              <a:t>Ο Θησέας νικά τον Μινώταυρο</a:t>
            </a:r>
            <a:r>
              <a:rPr lang="en-US" sz="2000" dirty="0"/>
              <a:t>” "Kylix Theseus </a:t>
            </a:r>
            <a:r>
              <a:rPr lang="en-US" sz="2000" dirty="0" err="1"/>
              <a:t>Aison</a:t>
            </a:r>
            <a:r>
              <a:rPr lang="en-US" sz="2000" dirty="0"/>
              <a:t> MNA Inv11365 n1" </a:t>
            </a:r>
            <a:r>
              <a:rPr lang="el-GR" sz="2000" dirty="0"/>
              <a:t>από τον </a:t>
            </a:r>
            <a:r>
              <a:rPr lang="en-US" sz="2000" dirty="0" err="1"/>
              <a:t>Aison</a:t>
            </a:r>
            <a:r>
              <a:rPr lang="en-US" sz="2000" dirty="0"/>
              <a:t> - Marie-Lan Nguyen (</a:t>
            </a:r>
            <a:r>
              <a:rPr lang="en-US" sz="2000" dirty="0" err="1"/>
              <a:t>User:Jastrow</a:t>
            </a:r>
            <a:r>
              <a:rPr lang="en-US" sz="2000" dirty="0"/>
              <a:t>), 2008-05-02. </a:t>
            </a:r>
            <a:r>
              <a:rPr lang="el-GR" sz="2000" dirty="0"/>
              <a:t>Υπό την άδεια </a:t>
            </a:r>
            <a:r>
              <a:rPr lang="en-US" sz="2000" dirty="0"/>
              <a:t>CC BY 2.5 </a:t>
            </a:r>
            <a:r>
              <a:rPr lang="el-GR" sz="2000" dirty="0"/>
              <a:t>μέσω </a:t>
            </a:r>
            <a:r>
              <a:rPr lang="en-US" sz="2000" dirty="0"/>
              <a:t>Wikimedia Commons - </a:t>
            </a:r>
            <a:r>
              <a:rPr lang="en-US" sz="2000" dirty="0">
                <a:hlinkClick r:id="rId5"/>
              </a:rPr>
              <a:t>https://commons.wikimedia.org/wiki/File:Kylix_Theseus_Aison_MNA_Inv11365_n1.jpg#/</a:t>
            </a:r>
            <a:r>
              <a:rPr lang="en-US" sz="2000" dirty="0" smtClean="0">
                <a:hlinkClick r:id="rId5"/>
              </a:rPr>
              <a:t>media/File:Kylix_Theseus_Aison_MNA_Inv11365_n1.jpg</a:t>
            </a:r>
            <a:r>
              <a:rPr lang="el-GR" sz="2000" dirty="0" smtClean="0"/>
              <a:t>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l-GR" sz="2000" b="1" dirty="0" smtClean="0"/>
              <a:t>Εικόνα 3. 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www.utexas.edu/courses/larrymyth/images/theseus/DJ-Theseus-Map.jpg</a:t>
            </a:r>
            <a:r>
              <a:rPr lang="el-GR" sz="2000" dirty="0" smtClean="0"/>
              <a:t>  Χάρτης των άθλων του Θησέα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l-GR" sz="2000" b="1" dirty="0"/>
              <a:t>Εικόνα </a:t>
            </a:r>
            <a:r>
              <a:rPr lang="en-US" sz="2000" b="1" dirty="0" smtClean="0"/>
              <a:t>4</a:t>
            </a:r>
            <a:r>
              <a:rPr lang="en-US" sz="2000" dirty="0" smtClean="0"/>
              <a:t>. </a:t>
            </a:r>
            <a:r>
              <a:rPr lang="en-US" sz="2000" dirty="0" err="1"/>
              <a:t>Kekrops</a:t>
            </a:r>
            <a:r>
              <a:rPr lang="en-US" sz="2000" dirty="0"/>
              <a:t> King Of Athens</a:t>
            </a:r>
            <a:r>
              <a:rPr lang="el-GR" sz="2000" dirty="0"/>
              <a:t>. </a:t>
            </a:r>
            <a:r>
              <a:rPr lang="en-US" sz="2000" dirty="0">
                <a:hlinkClick r:id="rId3"/>
              </a:rPr>
              <a:t>http://www.theoi.com/Gallery/T42.1.html</a:t>
            </a:r>
            <a:r>
              <a:rPr lang="el-GR" sz="2000" dirty="0"/>
              <a:t> </a:t>
            </a:r>
            <a:r>
              <a:rPr lang="en-US" sz="2000" dirty="0"/>
              <a:t>. </a:t>
            </a:r>
            <a:r>
              <a:rPr lang="el-GR" sz="2000" dirty="0"/>
              <a:t>Περί των δικαιωμάτων χρήσης των περιεχομένων της ανωτέρω βάσης στο σύνδεσμο </a:t>
            </a:r>
            <a:r>
              <a:rPr lang="en-US" sz="2000" dirty="0">
                <a:hlinkClick r:id="rId4"/>
              </a:rPr>
              <a:t>http://www.theoi.com/Galleries.html</a:t>
            </a:r>
            <a:r>
              <a:rPr lang="en-US" sz="2000" dirty="0"/>
              <a:t> .</a:t>
            </a:r>
            <a:endParaRPr lang="en-US" sz="20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l-GR" sz="2000" b="1" dirty="0" smtClean="0"/>
              <a:t>Εικόνα 5. </a:t>
            </a:r>
            <a:r>
              <a:rPr lang="el-GR" sz="2000" dirty="0" smtClean="0"/>
              <a:t>Αθηνά, </a:t>
            </a:r>
            <a:r>
              <a:rPr lang="el-GR" sz="2000" dirty="0" err="1" smtClean="0"/>
              <a:t>Ποσειδών</a:t>
            </a:r>
            <a:r>
              <a:rPr lang="el-GR" sz="2000" dirty="0" smtClean="0"/>
              <a:t>, </a:t>
            </a:r>
            <a:r>
              <a:rPr lang="el-GR" sz="2000" dirty="0" err="1" smtClean="0"/>
              <a:t>Κέκρωψ</a:t>
            </a:r>
            <a:r>
              <a:rPr lang="el-GR" sz="2000" dirty="0" smtClean="0"/>
              <a:t>. Η διαμάχη για το όνομα της Αθήνας.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7"/>
              </a:rPr>
              <a:t>www.sikyon.com/Athens/ahist_eg01.html</a:t>
            </a:r>
            <a:r>
              <a:rPr lang="en-US" sz="2000" dirty="0" smtClean="0"/>
              <a:t> download from: picturequotes.info/images/contest-for-</a:t>
            </a:r>
            <a:r>
              <a:rPr lang="en-US" sz="2000" dirty="0" err="1" smtClean="0"/>
              <a:t>athens</a:t>
            </a:r>
            <a:r>
              <a:rPr lang="en-US" sz="2000" dirty="0" smtClean="0"/>
              <a:t>-</a:t>
            </a:r>
            <a:r>
              <a:rPr lang="en-US" sz="2000" dirty="0" err="1" smtClean="0"/>
              <a:t>poseidon</a:t>
            </a:r>
            <a:r>
              <a:rPr lang="en-US" sz="2000" dirty="0" smtClean="0"/>
              <a:t>-and-</a:t>
            </a:r>
            <a:r>
              <a:rPr lang="en-US" sz="2000" dirty="0" err="1" smtClean="0"/>
              <a:t>athena</a:t>
            </a:r>
            <a:r>
              <a:rPr lang="en-US" sz="2000" dirty="0" smtClean="0"/>
              <a:t>    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3809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62" y="836712"/>
            <a:ext cx="885698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Εικόνα 6</a:t>
            </a:r>
            <a:r>
              <a:rPr lang="en-US" sz="2000" dirty="0" smtClean="0"/>
              <a:t>. </a:t>
            </a:r>
            <a:r>
              <a:rPr lang="el-GR" sz="2000" dirty="0" smtClean="0"/>
              <a:t>Η διαμάχη για το όνομα της Αθήνας. Αθηνά, </a:t>
            </a:r>
            <a:r>
              <a:rPr lang="el-GR" sz="2000" dirty="0" err="1" smtClean="0"/>
              <a:t>Ποσειδών</a:t>
            </a:r>
            <a:r>
              <a:rPr lang="el-GR" sz="2000" dirty="0" smtClean="0"/>
              <a:t>, από το δυτικό αέτωμα του Παρθενώνα. Όνομα αρχείου: </a:t>
            </a:r>
            <a:r>
              <a:rPr lang="en-US" sz="2000" dirty="0" smtClean="0"/>
              <a:t>west_ped_recon.jpg</a:t>
            </a:r>
            <a:r>
              <a:rPr lang="el-GR" sz="2000" dirty="0" smtClean="0"/>
              <a:t>, στη σελίδα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mythologicaladventure.wikispaces.com/PERIOD+4+Ancient+Greek+Culture+and+Society</a:t>
            </a:r>
            <a:r>
              <a:rPr lang="el-GR" sz="2000" dirty="0" smtClean="0"/>
              <a:t> </a:t>
            </a:r>
          </a:p>
          <a:p>
            <a:pPr marL="0" indent="0">
              <a:buNone/>
            </a:pPr>
            <a:r>
              <a:rPr lang="el-GR" sz="2000" b="1" dirty="0" smtClean="0"/>
              <a:t>Εικόνα 7</a:t>
            </a:r>
            <a:r>
              <a:rPr lang="el-GR" sz="2000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H </a:t>
            </a:r>
            <a:r>
              <a:rPr lang="el-GR" sz="2000" dirty="0"/>
              <a:t>Η γέννηση του </a:t>
            </a:r>
            <a:r>
              <a:rPr lang="el-GR" sz="2000" dirty="0" smtClean="0"/>
              <a:t>Εριχθόνιου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www.theoi.com/Gallery/T1.6.html</a:t>
            </a:r>
            <a:r>
              <a:rPr lang="en-US" sz="2000" dirty="0" smtClean="0"/>
              <a:t>, </a:t>
            </a:r>
            <a:r>
              <a:rPr lang="el-GR" sz="2000" dirty="0"/>
              <a:t>Περί των δικαιωμάτων χρήσης των περιεχομένων της ανωτέρω βάσης στο σύνδεσμο </a:t>
            </a:r>
            <a:r>
              <a:rPr lang="en-US" sz="2000" dirty="0">
                <a:hlinkClick r:id="rId5"/>
              </a:rPr>
              <a:t>http://www.theoi.com/Galleries.html</a:t>
            </a:r>
            <a:r>
              <a:rPr lang="en-US" sz="2000" dirty="0"/>
              <a:t> 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Εικόνα 8. </a:t>
            </a:r>
            <a:r>
              <a:rPr lang="el-GR" sz="2000" b="1" dirty="0"/>
              <a:t> </a:t>
            </a:r>
            <a:r>
              <a:rPr lang="el-GR" sz="2000" b="1" dirty="0" smtClean="0"/>
              <a:t>Αγορά της Αθήνας. Το μνημείο των επωνύμων ηρώων. </a:t>
            </a:r>
            <a:r>
              <a:rPr lang="en-US" sz="2000" b="1" dirty="0" smtClean="0">
                <a:hlinkClick r:id="rId6"/>
              </a:rPr>
              <a:t>http</a:t>
            </a:r>
            <a:r>
              <a:rPr lang="en-US" sz="2000" b="1" dirty="0">
                <a:hlinkClick r:id="rId6"/>
              </a:rPr>
              <a:t>://agora.ascsa.net/id/agora/image/2008.20.0027?q=references%3A%22Agora%3AMonument%3AEponymous%20Heroes%22&amp;t=&amp;</a:t>
            </a:r>
            <a:r>
              <a:rPr lang="en-US" sz="2000" b="1" dirty="0" smtClean="0">
                <a:hlinkClick r:id="rId6"/>
              </a:rPr>
              <a:t>v=icons&amp;sort=rating%20desc%2C%20sort%20asc&amp;s=1</a:t>
            </a:r>
            <a:r>
              <a:rPr lang="en-US" sz="2000" b="1" dirty="0" smtClean="0"/>
              <a:t> 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9</a:t>
            </a:r>
            <a:r>
              <a:rPr lang="en-US" sz="2000" dirty="0" smtClean="0"/>
              <a:t>. </a:t>
            </a:r>
            <a:r>
              <a:rPr lang="en-US" sz="2000" b="1" dirty="0"/>
              <a:t>Agora Image: 1997.09.0214 (87-491): </a:t>
            </a:r>
            <a:r>
              <a:rPr lang="en-US" sz="2000" dirty="0"/>
              <a:t>Perspective view of the </a:t>
            </a:r>
            <a:r>
              <a:rPr lang="en-US" sz="2000" dirty="0" err="1"/>
              <a:t>Peribolos</a:t>
            </a:r>
            <a:r>
              <a:rPr lang="en-US" sz="2000" dirty="0"/>
              <a:t> of the Eponymous </a:t>
            </a:r>
            <a:r>
              <a:rPr lang="en-US" sz="2000" dirty="0" smtClean="0"/>
              <a:t>Heroes. </a:t>
            </a:r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://agora.ascsa.net/id/agora/image/1997.09.0214?q=references%3A%22Agora%3ADrawing%3ADA%204428%22&amp;t=&amp;</a:t>
            </a:r>
            <a:r>
              <a:rPr lang="en-US" sz="2000" dirty="0" smtClean="0">
                <a:hlinkClick r:id="rId7"/>
              </a:rPr>
              <a:t>v=icons&amp;sort=rating%20desc%2C%20sort%20asc&amp;s=1</a:t>
            </a:r>
            <a:r>
              <a:rPr lang="en-US" sz="2000" dirty="0" smtClean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6626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Προκλήσεις - Δοκιμασίες  (</a:t>
            </a:r>
            <a:r>
              <a:rPr lang="el-GR" dirty="0" smtClean="0">
                <a:solidFill>
                  <a:srgbClr val="FF0000"/>
                </a:solidFill>
              </a:rPr>
              <a:t>ΑΔ+</a:t>
            </a:r>
            <a:r>
              <a:rPr lang="el-GR" dirty="0" smtClean="0"/>
              <a:t>ΠΕ)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7606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Το ξίφος και τα σανδάλια </a:t>
            </a:r>
          </a:p>
          <a:p>
            <a:pPr marL="514350" indent="-514350">
              <a:buAutoNum type="arabicPeriod"/>
            </a:pPr>
            <a:r>
              <a:rPr lang="el-GR" dirty="0" smtClean="0"/>
              <a:t>Το ταξίδι από την </a:t>
            </a:r>
            <a:r>
              <a:rPr lang="el-GR" dirty="0" err="1" smtClean="0"/>
              <a:t>Τροιζήνα</a:t>
            </a:r>
            <a:r>
              <a:rPr lang="el-GR" dirty="0" smtClean="0"/>
              <a:t> στην Αθήνα και οι 6 άθλοι (Μοτίβο τελετουργικού ενηλικίωσης κατά του πρότυπο ΑΠΕ)</a:t>
            </a:r>
          </a:p>
          <a:p>
            <a:pPr marL="1247775" lvl="2" indent="-447675">
              <a:buFont typeface="+mj-lt"/>
              <a:buAutoNum type="alphaLcParenR"/>
            </a:pPr>
            <a:r>
              <a:rPr lang="el-GR" sz="2800" dirty="0" err="1" smtClean="0"/>
              <a:t>Περιφήτης</a:t>
            </a:r>
            <a:r>
              <a:rPr lang="el-GR" sz="2800" dirty="0" smtClean="0"/>
              <a:t> (ρόπαλο)</a:t>
            </a:r>
          </a:p>
          <a:p>
            <a:pPr marL="1247775" lvl="2" indent="-447675">
              <a:buFont typeface="+mj-lt"/>
              <a:buAutoNum type="alphaLcParenR"/>
            </a:pPr>
            <a:r>
              <a:rPr lang="el-GR" sz="2800" dirty="0" err="1" smtClean="0"/>
              <a:t>Σίνις</a:t>
            </a:r>
            <a:r>
              <a:rPr lang="el-GR" sz="2800" dirty="0" smtClean="0"/>
              <a:t> (</a:t>
            </a:r>
            <a:r>
              <a:rPr lang="el-GR" sz="2800" dirty="0" err="1" smtClean="0"/>
              <a:t>πιτυοκάμπτης</a:t>
            </a:r>
            <a:r>
              <a:rPr lang="el-GR" sz="2800" dirty="0" smtClean="0"/>
              <a:t>)</a:t>
            </a:r>
          </a:p>
          <a:p>
            <a:pPr marL="1247775" lvl="2" indent="-447675">
              <a:buFont typeface="+mj-lt"/>
              <a:buAutoNum type="alphaLcParenR"/>
            </a:pPr>
            <a:r>
              <a:rPr lang="el-GR" sz="2800" dirty="0" smtClean="0"/>
              <a:t>αγριόχοιρος του(της) </a:t>
            </a:r>
            <a:r>
              <a:rPr lang="el-GR" sz="2800" dirty="0" err="1" smtClean="0"/>
              <a:t>Κρομμυώνος</a:t>
            </a:r>
            <a:endParaRPr lang="el-GR" sz="2800" dirty="0" smtClean="0"/>
          </a:p>
          <a:p>
            <a:pPr marL="1247775" lvl="2" indent="-447675">
              <a:buFont typeface="+mj-lt"/>
              <a:buAutoNum type="alphaLcParenR"/>
            </a:pPr>
            <a:r>
              <a:rPr lang="el-GR" sz="2800" dirty="0" err="1" smtClean="0"/>
              <a:t>Σκείρων</a:t>
            </a:r>
            <a:r>
              <a:rPr lang="el-GR" sz="2800" dirty="0" smtClean="0"/>
              <a:t> (τεράστια χελώνα/γκρεμός)</a:t>
            </a:r>
          </a:p>
          <a:p>
            <a:pPr marL="1247775" lvl="2" indent="-447675">
              <a:buFont typeface="+mj-lt"/>
              <a:buAutoNum type="alphaLcParenR"/>
            </a:pPr>
            <a:r>
              <a:rPr lang="el-GR" sz="2800" dirty="0" err="1" smtClean="0"/>
              <a:t>Κερκύων</a:t>
            </a:r>
            <a:r>
              <a:rPr lang="el-GR" sz="2800" dirty="0" smtClean="0"/>
              <a:t> (πάλη)</a:t>
            </a:r>
          </a:p>
          <a:p>
            <a:pPr marL="1247775" lvl="2" indent="-447675">
              <a:buFont typeface="+mj-lt"/>
              <a:buAutoNum type="alphaLcParenR"/>
            </a:pPr>
            <a:r>
              <a:rPr lang="el-GR" sz="2800" dirty="0" smtClean="0"/>
              <a:t>Προκρούστης </a:t>
            </a:r>
            <a:r>
              <a:rPr lang="el-GR" dirty="0" smtClean="0"/>
              <a:t>(κρεβάτι)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dirty="0" smtClean="0"/>
              <a:t>Εικόνα 2. Αττική </a:t>
            </a:r>
            <a:r>
              <a:rPr lang="el-GR" dirty="0"/>
              <a:t>ερυθρόμορφη κύλικα του 430 π.Χ.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άθλοι του Θησέα</a:t>
            </a:r>
            <a:br>
              <a:rPr lang="el-GR" dirty="0" smtClean="0"/>
            </a:br>
            <a:endParaRPr lang="el-GR" sz="2000" dirty="0"/>
          </a:p>
        </p:txBody>
      </p:sp>
      <p:pic>
        <p:nvPicPr>
          <p:cNvPr id="4" name="Θέση εικόνας 3" descr="Αττική ερυθρόμορφη κύλικα του 430 π.Χ.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" b="131"/>
          <a:stretch/>
        </p:blipFill>
        <p:spPr>
          <a:xfrm>
            <a:off x="2555776" y="1124744"/>
            <a:ext cx="3896877" cy="38870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Χάρτης των άθλων του Θησέα.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-1313" t="-4028" r="-3686" b="-2728"/>
          <a:stretch/>
        </p:blipFill>
        <p:spPr>
          <a:xfrm>
            <a:off x="1691680" y="1412776"/>
            <a:ext cx="5760640" cy="3816424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828800" y="5258338"/>
            <a:ext cx="5486400" cy="648072"/>
          </a:xfrm>
        </p:spPr>
        <p:txBody>
          <a:bodyPr/>
          <a:lstStyle/>
          <a:p>
            <a:r>
              <a:rPr lang="el-GR" dirty="0" smtClean="0"/>
              <a:t>Εικόνα 3</a:t>
            </a:r>
            <a:r>
              <a:rPr lang="en-US" dirty="0" smtClean="0"/>
              <a:t>. </a:t>
            </a:r>
            <a:r>
              <a:rPr lang="el-GR" dirty="0" smtClean="0"/>
              <a:t>Χάρτης </a:t>
            </a:r>
            <a:r>
              <a:rPr lang="el-GR" dirty="0"/>
              <a:t>των άθλων του Θησέα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ταξίδι του Θησέα στην Αθήνα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el-GR" dirty="0" smtClean="0"/>
              <a:t>Αναγνώριση στην Αθήνα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72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cs typeface="Times" charset="0"/>
              </a:rPr>
              <a:t>Η Μήδεια, η γυναίκα του Αιγέα, προσπαθεί να τον δηλητηριάσει</a:t>
            </a:r>
          </a:p>
          <a:p>
            <a:pPr marL="0" indent="0">
              <a:buNone/>
            </a:pPr>
            <a:r>
              <a:rPr lang="el-GR" dirty="0" smtClean="0">
                <a:cs typeface="Times" charset="0"/>
              </a:rPr>
              <a:t>Έριδα για τη διαδοχή-ο φόνος των </a:t>
            </a:r>
            <a:r>
              <a:rPr lang="el-GR" dirty="0" err="1" smtClean="0">
                <a:cs typeface="Times" charset="0"/>
              </a:rPr>
              <a:t>Παλλαντιδών</a:t>
            </a:r>
            <a:r>
              <a:rPr lang="el-GR" dirty="0" smtClean="0">
                <a:cs typeface="Times" charset="0"/>
              </a:rPr>
              <a:t> (φίλοι του Ανδρόγεω της Κρήτης;;;)</a:t>
            </a:r>
          </a:p>
          <a:p>
            <a:pPr marL="0" indent="0">
              <a:buNone/>
            </a:pPr>
            <a:endParaRPr lang="el-GR" dirty="0" smtClean="0">
              <a:cs typeface="Times" charset="0"/>
            </a:endParaRPr>
          </a:p>
          <a:p>
            <a:pPr marL="0" indent="0">
              <a:buNone/>
            </a:pPr>
            <a:r>
              <a:rPr lang="el-GR" dirty="0" smtClean="0">
                <a:cs typeface="Times" charset="0"/>
              </a:rPr>
              <a:t>Νέος άθλος: ο ταύρος του Μαραθώνα (αφιερώνεται στον </a:t>
            </a:r>
            <a:r>
              <a:rPr lang="el-GR" dirty="0" err="1" smtClean="0">
                <a:cs typeface="Times" charset="0"/>
              </a:rPr>
              <a:t>Δελφίνιο</a:t>
            </a:r>
            <a:r>
              <a:rPr lang="el-GR" dirty="0" smtClean="0">
                <a:cs typeface="Times" charset="0"/>
              </a:rPr>
              <a:t> Απόλλωνα) </a:t>
            </a:r>
            <a:endParaRPr lang="en-US" dirty="0" smtClean="0">
              <a:cs typeface="Times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el-GR" dirty="0" smtClean="0"/>
              <a:t>Ο Θησέας στην Κρήτη (ΑΔ+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dirty="0" smtClean="0"/>
              <a:t>Ε)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el-GR" dirty="0" smtClean="0"/>
              <a:t>Ο Μινώταυρος</a:t>
            </a:r>
          </a:p>
          <a:p>
            <a:r>
              <a:rPr lang="el-GR" dirty="0" smtClean="0"/>
              <a:t>Η Αριάδνη</a:t>
            </a:r>
          </a:p>
          <a:p>
            <a:r>
              <a:rPr lang="el-GR" dirty="0" smtClean="0"/>
              <a:t>Η εγκατάλειψη της Αριάδνης στη Νάξο</a:t>
            </a:r>
            <a:endParaRPr lang="el-GR" dirty="0"/>
          </a:p>
          <a:p>
            <a:pPr>
              <a:buNone/>
            </a:pPr>
            <a:r>
              <a:rPr lang="el-GR" dirty="0" smtClean="0"/>
              <a:t>Η Αριάδνη στον Θησέα (</a:t>
            </a:r>
            <a:r>
              <a:rPr lang="el-GR" dirty="0" err="1" smtClean="0"/>
              <a:t>Οβίδ</a:t>
            </a:r>
            <a:r>
              <a:rPr lang="el-GR" dirty="0" smtClean="0"/>
              <a:t>. </a:t>
            </a:r>
            <a:r>
              <a:rPr lang="en-US" i="1" dirty="0" smtClean="0"/>
              <a:t>Her</a:t>
            </a:r>
            <a:r>
              <a:rPr lang="en-US" dirty="0" smtClean="0"/>
              <a:t>. 10.131-2)</a:t>
            </a:r>
            <a:r>
              <a:rPr lang="el-GR" dirty="0" smtClean="0"/>
              <a:t>: </a:t>
            </a:r>
          </a:p>
          <a:p>
            <a:pPr algn="ctr">
              <a:buNone/>
            </a:pPr>
            <a:r>
              <a:rPr lang="el-GR" dirty="0" smtClean="0"/>
              <a:t>	</a:t>
            </a:r>
            <a:r>
              <a:rPr lang="en-GB" dirty="0" smtClean="0"/>
              <a:t>me </a:t>
            </a:r>
            <a:r>
              <a:rPr lang="en-GB" dirty="0" err="1" smtClean="0"/>
              <a:t>quoque</a:t>
            </a:r>
            <a:r>
              <a:rPr lang="en-GB" dirty="0" smtClean="0"/>
              <a:t> </a:t>
            </a:r>
            <a:r>
              <a:rPr lang="en-GB" dirty="0" err="1" smtClean="0"/>
              <a:t>narrato</a:t>
            </a:r>
            <a:r>
              <a:rPr lang="en-GB" dirty="0" smtClean="0"/>
              <a:t> sola </a:t>
            </a:r>
            <a:r>
              <a:rPr lang="en-GB" dirty="0" err="1" smtClean="0"/>
              <a:t>tellure</a:t>
            </a:r>
            <a:r>
              <a:rPr lang="en-GB" dirty="0" smtClean="0"/>
              <a:t> </a:t>
            </a:r>
            <a:r>
              <a:rPr lang="en-GB" dirty="0" err="1" smtClean="0"/>
              <a:t>relictam</a:t>
            </a:r>
            <a:r>
              <a:rPr lang="en-GB" dirty="0" smtClean="0"/>
              <a:t>;</a:t>
            </a:r>
            <a:br>
              <a:rPr lang="en-GB" dirty="0" smtClean="0"/>
            </a:br>
            <a:r>
              <a:rPr lang="en-GB" dirty="0" smtClean="0"/>
              <a:t>non ego sum </a:t>
            </a:r>
            <a:r>
              <a:rPr lang="en-GB" dirty="0" err="1" smtClean="0"/>
              <a:t>titulis</a:t>
            </a:r>
            <a:r>
              <a:rPr lang="en-GB" dirty="0" smtClean="0"/>
              <a:t> </a:t>
            </a:r>
            <a:r>
              <a:rPr lang="en-GB" dirty="0" err="1" smtClean="0"/>
              <a:t>subripienda</a:t>
            </a:r>
            <a:r>
              <a:rPr lang="en-GB" dirty="0" smtClean="0"/>
              <a:t> </a:t>
            </a:r>
            <a:r>
              <a:rPr lang="en-GB" dirty="0" err="1" smtClean="0"/>
              <a:t>tuis</a:t>
            </a:r>
            <a:r>
              <a:rPr lang="en-GB" dirty="0" smtClean="0"/>
              <a:t>!</a:t>
            </a:r>
            <a:endParaRPr lang="el-G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el-GR" dirty="0" smtClean="0"/>
              <a:t>Επιστροφή στην Αθήνα (ΑΔ+Π</a:t>
            </a: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000108"/>
            <a:ext cx="8496944" cy="5429288"/>
          </a:xfrm>
        </p:spPr>
        <p:txBody>
          <a:bodyPr>
            <a:normAutofit/>
          </a:bodyPr>
          <a:lstStyle/>
          <a:p>
            <a:r>
              <a:rPr lang="el-GR" dirty="0" smtClean="0"/>
              <a:t>Ξεχνά να αλλάξει τα πανιά από μαύρα σε λευκά</a:t>
            </a:r>
          </a:p>
          <a:p>
            <a:r>
              <a:rPr lang="el-GR" dirty="0" smtClean="0"/>
              <a:t>Ο Συνοικισμός  (12 δήμων)</a:t>
            </a:r>
          </a:p>
          <a:p>
            <a:pPr>
              <a:buNone/>
            </a:pPr>
            <a:r>
              <a:rPr lang="el-GR" dirty="0" smtClean="0"/>
              <a:t>		</a:t>
            </a:r>
            <a:r>
              <a:rPr lang="el-GR" sz="2800" dirty="0" smtClean="0"/>
              <a:t>Χρησιμοποιήθηκε από τον Κλεισθένη στο πλαίσιο 	των δημοκρατικών μεταρρυθμίσεων του 508 </a:t>
            </a:r>
            <a:r>
              <a:rPr lang="el-GR" sz="2800" dirty="0" err="1" smtClean="0"/>
              <a:t>π.Χ.</a:t>
            </a:r>
            <a:r>
              <a:rPr lang="el-GR" sz="2800" dirty="0" smtClean="0"/>
              <a:t> </a:t>
            </a:r>
          </a:p>
          <a:p>
            <a:r>
              <a:rPr lang="el-GR" dirty="0" smtClean="0"/>
              <a:t>Τα Ίσθμια</a:t>
            </a:r>
          </a:p>
          <a:p>
            <a:r>
              <a:rPr lang="el-GR" dirty="0" smtClean="0"/>
              <a:t>Η μάχη με τις Αμαζόνες (Αντιόπη/Ιππολύτη-Ιππόλυτος) </a:t>
            </a:r>
          </a:p>
          <a:p>
            <a:r>
              <a:rPr lang="el-GR" dirty="0" smtClean="0"/>
              <a:t>Γάμος με Φαίδρα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totype_template_MS-PowerPoint_2013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ototype_template_MS-PowerPoint_2013_v2.pptx" id="{68971B29-8B7D-48B0-BC03-0FFD0BE65247}" vid="{8346A518-5AEA-4372-8465-E0E918F5B1A4}"/>
    </a:ext>
  </a:extLst>
</a:theme>
</file>

<file path=ppt/theme/theme2.xml><?xml version="1.0" encoding="utf-8"?>
<a:theme xmlns:a="http://schemas.openxmlformats.org/drawingml/2006/main" name="Θέμα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DLfinal-tmpl" id="{E8FA1B71-39DA-4CF5-97A7-27A9E4E84589}" vid="{99DB1AA8-B21F-4965-A081-343038BDC0AD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prototype_template_MS-PowerPoint_2013_v2</Template>
  <TotalTime>1364</TotalTime>
  <Words>1816</Words>
  <Application>Microsoft Office PowerPoint</Application>
  <PresentationFormat>Προβολή στην οθόνη (4:3)</PresentationFormat>
  <Paragraphs>251</Paragraphs>
  <Slides>36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38" baseType="lpstr">
      <vt:lpstr>prototype_template_MS-PowerPoint_2013_v2</vt:lpstr>
      <vt:lpstr>Θέμα1</vt:lpstr>
      <vt:lpstr>ΚΦΑ 14 Εισαγωγή στην Αρχαία Ελληνική Μυθολογία και Θρησκεία</vt:lpstr>
      <vt:lpstr>Η Αυτοχθονία των Αθηναίων</vt:lpstr>
      <vt:lpstr>Η ιδιαιτερότητα της γέννησης  του Θησέα</vt:lpstr>
      <vt:lpstr>Οι Προκλήσεις - Δοκιμασίες  (ΑΔ+ΠΕ)</vt:lpstr>
      <vt:lpstr>Οι άθλοι του Θησέα </vt:lpstr>
      <vt:lpstr>Το ταξίδι του Θησέα στην Αθήνα</vt:lpstr>
      <vt:lpstr>Αναγνώριση στην Αθήνα</vt:lpstr>
      <vt:lpstr>Ο Θησέας στην Κρήτη (ΑΔ+ΠΕ)</vt:lpstr>
      <vt:lpstr>Επιστροφή στην Αθήνα (ΑΔ+ΠΕ)</vt:lpstr>
      <vt:lpstr>Θησέας και Πειρίθους (Νέες περιπέτειες) </vt:lpstr>
      <vt:lpstr>Οι πολλοί ρόλοι του Θησέα</vt:lpstr>
      <vt:lpstr>Μύθος και Πολιτική </vt:lpstr>
      <vt:lpstr>Μύθοι της Αθήνας ΙΙ: Ερεχθίδες/Κεκροπίδες</vt:lpstr>
      <vt:lpstr>Η δυναστεία των Ερεχθειδών </vt:lpstr>
      <vt:lpstr>Κέκρωψ: ο πρώτος βασιλιάς της Αθήνας</vt:lpstr>
      <vt:lpstr>Η Διαμάχη για το όνομα της Αθήνας (1)</vt:lpstr>
      <vt:lpstr>Η Διαμάχη για το όνομα της Αθήνας (2)</vt:lpstr>
      <vt:lpstr>Η γέννηση του Εριχθόνιου</vt:lpstr>
      <vt:lpstr>Ο Ερεχθεύς στον Όμηρο (Ιλ. 2.546-56)</vt:lpstr>
      <vt:lpstr>Εριχθόνιος ή Ερεχθεύς; </vt:lpstr>
      <vt:lpstr>Η Πραξιθέα, η σύζυγος του Ερεχθέα, εξηγεί την απόφασή της να θυσιάσει την κόρη της</vt:lpstr>
      <vt:lpstr>Ερεχθεύς και Πραξιθέα </vt:lpstr>
      <vt:lpstr>Ο Λυκούργος για τον Ερεχθέα του Ευριπίδη</vt:lpstr>
      <vt:lpstr>Κρέουσα και Ίων</vt:lpstr>
      <vt:lpstr>Η Χρήση του Μύθου στην Αθήνα</vt:lpstr>
      <vt:lpstr>Οι «Επώνυμοι» Ήρωες</vt:lpstr>
      <vt:lpstr>Μνημείο των Επωνύμων Ηρώων</vt:lpstr>
      <vt:lpstr>Η Αθήνα στην Αθηναϊκή Τραγωδία (1)</vt:lpstr>
      <vt:lpstr>Η Αθήνα στην Αθηναϊκή Τραγωδία (2)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Σημείωμα Χρήσης Έργων Τρίτων (1/2)</vt:lpstr>
      <vt:lpstr>Σημείωμα Χρήσης Έργων Τρίτων (2/2)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anchris</cp:lastModifiedBy>
  <cp:revision>232</cp:revision>
  <dcterms:created xsi:type="dcterms:W3CDTF">2009-03-03T15:43:34Z</dcterms:created>
  <dcterms:modified xsi:type="dcterms:W3CDTF">2015-12-02T15:04:14Z</dcterms:modified>
</cp:coreProperties>
</file>