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4" r:id="rId3"/>
    <p:sldId id="301" r:id="rId4"/>
    <p:sldId id="302" r:id="rId5"/>
    <p:sldId id="303" r:id="rId6"/>
    <p:sldId id="304" r:id="rId7"/>
    <p:sldId id="305" r:id="rId8"/>
    <p:sldId id="306" r:id="rId9"/>
    <p:sldId id="307" r:id="rId10"/>
    <p:sldId id="308" r:id="rId11"/>
    <p:sldId id="309" r:id="rId12"/>
    <p:sldId id="311" r:id="rId13"/>
    <p:sldId id="312" r:id="rId14"/>
    <p:sldId id="313" r:id="rId15"/>
    <p:sldId id="310" r:id="rId16"/>
    <p:sldId id="280" r:id="rId17"/>
    <p:sldId id="290" r:id="rId18"/>
    <p:sldId id="295" r:id="rId19"/>
    <p:sldId id="315" r:id="rId20"/>
    <p:sldId id="316" r:id="rId21"/>
    <p:sldId id="291" r:id="rId22"/>
    <p:sldId id="294" r:id="rId23"/>
    <p:sldId id="317" r:id="rId24"/>
    <p:sldId id="318" r:id="rId25"/>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37">
          <p15:clr>
            <a:srgbClr val="A4A3A4"/>
          </p15:clr>
        </p15:guide>
        <p15:guide id="3" pos="2880">
          <p15:clr>
            <a:srgbClr val="A4A3A4"/>
          </p15:clr>
        </p15:guide>
        <p15:guide id="4"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90"/>
      </p:cViewPr>
      <p:guideLst>
        <p:guide orient="horz" pos="2160"/>
        <p:guide orient="horz" pos="437"/>
        <p:guide pos="2880"/>
        <p:guide pos="2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FA6AECA-3D92-484D-942B-86F7C639D726}" type="datetimeFigureOut">
              <a:rPr lang="el-GR" altLang="el-GR"/>
              <a:pPr/>
              <a:t>19/1/2015</a:t>
            </a:fld>
            <a:endParaRPr lang="el-GR" alt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10C25DB-0E3F-4306-9619-B0057C5E5C7E}" type="slidenum">
              <a:rPr lang="el-GR" altLang="el-GR"/>
              <a:pPr/>
              <a:t>‹#›</a:t>
            </a:fld>
            <a:endParaRPr lang="el-GR" altLang="el-GR"/>
          </a:p>
        </p:txBody>
      </p:sp>
    </p:spTree>
    <p:extLst>
      <p:ext uri="{BB962C8B-B14F-4D97-AF65-F5344CB8AC3E}">
        <p14:creationId xmlns:p14="http://schemas.microsoft.com/office/powerpoint/2010/main" val="2712075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solidFill>
                <a:srgbClr val="FF0000"/>
              </a:solidFill>
            </a:endParaRPr>
          </a:p>
        </p:txBody>
      </p:sp>
      <p:sp>
        <p:nvSpPr>
          <p:cNvPr id="112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F250D1A-E224-479F-9FD5-2655E9CFAAB1}" type="slidenum">
              <a:rPr lang="el-GR" altLang="el-GR" sz="1200"/>
              <a:pPr/>
              <a:t>1</a:t>
            </a:fld>
            <a:endParaRPr lang="el-GR" altLang="el-GR" sz="1200"/>
          </a:p>
        </p:txBody>
      </p:sp>
    </p:spTree>
    <p:extLst>
      <p:ext uri="{BB962C8B-B14F-4D97-AF65-F5344CB8AC3E}">
        <p14:creationId xmlns:p14="http://schemas.microsoft.com/office/powerpoint/2010/main" val="197675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38E3F0C-A4C6-4F71-B727-AEEBDDA0A3D9}" type="slidenum">
              <a:rPr lang="el-GR" altLang="el-GR">
                <a:solidFill>
                  <a:srgbClr val="000000"/>
                </a:solidFill>
              </a:rPr>
              <a:pPr/>
              <a:t>24</a:t>
            </a:fld>
            <a:endParaRPr lang="el-GR" altLang="el-GR">
              <a:solidFill>
                <a:srgbClr val="000000"/>
              </a:solidFill>
            </a:endParaRPr>
          </a:p>
        </p:txBody>
      </p:sp>
    </p:spTree>
    <p:extLst>
      <p:ext uri="{BB962C8B-B14F-4D97-AF65-F5344CB8AC3E}">
        <p14:creationId xmlns:p14="http://schemas.microsoft.com/office/powerpoint/2010/main" val="73685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2765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3E1B287-F2D7-466B-A069-3B77CAF18907}" type="slidenum">
              <a:rPr lang="el-GR" altLang="el-GR" sz="1200"/>
              <a:pPr/>
              <a:t>16</a:t>
            </a:fld>
            <a:endParaRPr lang="el-GR" altLang="el-GR" sz="1200"/>
          </a:p>
        </p:txBody>
      </p:sp>
    </p:spTree>
    <p:extLst>
      <p:ext uri="{BB962C8B-B14F-4D97-AF65-F5344CB8AC3E}">
        <p14:creationId xmlns:p14="http://schemas.microsoft.com/office/powerpoint/2010/main" val="31849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p>
        </p:txBody>
      </p:sp>
      <p:sp>
        <p:nvSpPr>
          <p:cNvPr id="2969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1F38AF8-BB65-43B8-867B-97BC28CA3AD8}" type="slidenum">
              <a:rPr lang="el-GR" altLang="el-GR" sz="1200"/>
              <a:pPr/>
              <a:t>17</a:t>
            </a:fld>
            <a:endParaRPr lang="el-GR" altLang="el-GR" sz="1200"/>
          </a:p>
        </p:txBody>
      </p:sp>
    </p:spTree>
    <p:extLst>
      <p:ext uri="{BB962C8B-B14F-4D97-AF65-F5344CB8AC3E}">
        <p14:creationId xmlns:p14="http://schemas.microsoft.com/office/powerpoint/2010/main" val="399450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9D16D9A-C66E-40F5-BF52-D49601C69384}" type="slidenum">
              <a:rPr lang="el-GR" altLang="el-GR" sz="1200"/>
              <a:pPr/>
              <a:t>18</a:t>
            </a:fld>
            <a:endParaRPr lang="el-GR" altLang="el-GR" sz="1200"/>
          </a:p>
        </p:txBody>
      </p:sp>
    </p:spTree>
    <p:extLst>
      <p:ext uri="{BB962C8B-B14F-4D97-AF65-F5344CB8AC3E}">
        <p14:creationId xmlns:p14="http://schemas.microsoft.com/office/powerpoint/2010/main" val="410303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BDAEB84-19C2-48A5-8BC1-DE6786EF7FCE}" type="slidenum">
              <a:rPr lang="el-GR" altLang="el-GR"/>
              <a:pPr/>
              <a:t>19</a:t>
            </a:fld>
            <a:endParaRPr lang="el-GR" altLang="el-GR"/>
          </a:p>
        </p:txBody>
      </p:sp>
    </p:spTree>
    <p:extLst>
      <p:ext uri="{BB962C8B-B14F-4D97-AF65-F5344CB8AC3E}">
        <p14:creationId xmlns:p14="http://schemas.microsoft.com/office/powerpoint/2010/main" val="293461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C0EDE42-173F-4541-8568-C736296DBF90}" type="slidenum">
              <a:rPr lang="el-GR" altLang="el-GR"/>
              <a:pPr/>
              <a:t>20</a:t>
            </a:fld>
            <a:endParaRPr lang="el-GR" altLang="el-GR"/>
          </a:p>
        </p:txBody>
      </p:sp>
    </p:spTree>
    <p:extLst>
      <p:ext uri="{BB962C8B-B14F-4D97-AF65-F5344CB8AC3E}">
        <p14:creationId xmlns:p14="http://schemas.microsoft.com/office/powerpoint/2010/main" val="291477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22645FF-73D2-44D2-B295-53FD5FF102A7}" type="slidenum">
              <a:rPr lang="el-GR" altLang="el-GR" sz="1200"/>
              <a:pPr/>
              <a:t>21</a:t>
            </a:fld>
            <a:endParaRPr lang="el-GR" altLang="el-GR" sz="1200"/>
          </a:p>
        </p:txBody>
      </p:sp>
    </p:spTree>
    <p:extLst>
      <p:ext uri="{BB962C8B-B14F-4D97-AF65-F5344CB8AC3E}">
        <p14:creationId xmlns:p14="http://schemas.microsoft.com/office/powerpoint/2010/main" val="235640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D8ADEDB-ECB6-4786-837C-7F9E86A18FF4}" type="slidenum">
              <a:rPr lang="el-GR" altLang="el-GR" sz="1200"/>
              <a:pPr/>
              <a:t>22</a:t>
            </a:fld>
            <a:endParaRPr lang="el-GR" altLang="el-GR" sz="1200"/>
          </a:p>
        </p:txBody>
      </p:sp>
    </p:spTree>
    <p:extLst>
      <p:ext uri="{BB962C8B-B14F-4D97-AF65-F5344CB8AC3E}">
        <p14:creationId xmlns:p14="http://schemas.microsoft.com/office/powerpoint/2010/main" val="276458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89AD1C-5E9D-41CD-B1BA-632212261644}" type="slidenum">
              <a:rPr lang="el-GR" altLang="el-GR"/>
              <a:pPr/>
              <a:t>23</a:t>
            </a:fld>
            <a:endParaRPr lang="el-GR" altLang="el-GR"/>
          </a:p>
        </p:txBody>
      </p:sp>
    </p:spTree>
    <p:extLst>
      <p:ext uri="{BB962C8B-B14F-4D97-AF65-F5344CB8AC3E}">
        <p14:creationId xmlns:p14="http://schemas.microsoft.com/office/powerpoint/2010/main" val="36544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11733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076155CD-B9C1-4A25-B218-2D06839494CC}"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l-GR" sz="1000" dirty="0" err="1" smtClean="0">
                <a:solidFill>
                  <a:srgbClr val="5075BC"/>
                </a:solidFill>
              </a:rPr>
              <a:t>Computerlinguistik</a:t>
            </a:r>
            <a:r>
              <a:rPr lang="el-GR" altLang="el-GR" sz="1000" dirty="0" smtClean="0">
                <a:solidFill>
                  <a:srgbClr val="5075BC"/>
                </a:solidFill>
              </a:rPr>
              <a:t> </a:t>
            </a:r>
            <a:r>
              <a:rPr lang="en-GB" altLang="el-GR" sz="1000" dirty="0" err="1" smtClean="0">
                <a:solidFill>
                  <a:srgbClr val="5075BC"/>
                </a:solidFill>
              </a:rPr>
              <a:t>Hausarbeit</a:t>
            </a:r>
            <a:r>
              <a:rPr lang="en-GB" altLang="el-GR" sz="1000" dirty="0" smtClean="0">
                <a:solidFill>
                  <a:srgbClr val="5075BC"/>
                </a:solidFill>
              </a:rPr>
              <a:t> - </a:t>
            </a:r>
            <a:r>
              <a:rPr lang="en-GB" altLang="el-GR" sz="1000" dirty="0" err="1" smtClean="0">
                <a:solidFill>
                  <a:srgbClr val="5075BC"/>
                </a:solidFill>
              </a:rPr>
              <a:t>Aufgaben</a:t>
            </a:r>
            <a:endParaRPr lang="en-US" altLang="el-GR" sz="1000" dirty="0">
              <a:solidFill>
                <a:srgbClr val="5075BC"/>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74021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82868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E2925C07-E1B0-402B-8720-CBBCD87D5625}"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l-GR" sz="1000" dirty="0" err="1" smtClean="0">
                <a:solidFill>
                  <a:srgbClr val="5075BC"/>
                </a:solidFill>
              </a:rPr>
              <a:t>Computerlinguistik</a:t>
            </a:r>
            <a:r>
              <a:rPr lang="el-GR" altLang="el-GR" sz="1000" dirty="0" smtClean="0">
                <a:solidFill>
                  <a:srgbClr val="5075BC"/>
                </a:solidFill>
              </a:rPr>
              <a:t> </a:t>
            </a:r>
            <a:r>
              <a:rPr lang="en-GB" altLang="el-GR" sz="1000" dirty="0" err="1" smtClean="0">
                <a:solidFill>
                  <a:srgbClr val="5075BC"/>
                </a:solidFill>
              </a:rPr>
              <a:t>Hausarbeit</a:t>
            </a:r>
            <a:r>
              <a:rPr lang="en-GB" altLang="el-GR" sz="1000" dirty="0" smtClean="0">
                <a:solidFill>
                  <a:srgbClr val="5075BC"/>
                </a:solidFill>
              </a:rPr>
              <a:t> - </a:t>
            </a:r>
            <a:r>
              <a:rPr lang="en-GB" altLang="el-GR" sz="1000" dirty="0" err="1" smtClean="0">
                <a:solidFill>
                  <a:srgbClr val="5075BC"/>
                </a:solidFill>
              </a:rPr>
              <a:t>Aufgaben</a:t>
            </a:r>
            <a:endParaRPr lang="en-US" altLang="el-GR" sz="1000" dirty="0">
              <a:solidFill>
                <a:srgbClr val="5075BC"/>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347750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421549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E981EB09-E067-4BEE-9898-FF61E1AF9961}"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l-GR" sz="1000" dirty="0" err="1" smtClean="0">
                <a:solidFill>
                  <a:srgbClr val="5075BC"/>
                </a:solidFill>
              </a:rPr>
              <a:t>Computerlinguistik</a:t>
            </a:r>
            <a:r>
              <a:rPr lang="el-GR" altLang="el-GR" sz="1000" dirty="0" smtClean="0">
                <a:solidFill>
                  <a:srgbClr val="5075BC"/>
                </a:solidFill>
              </a:rPr>
              <a:t> </a:t>
            </a:r>
            <a:r>
              <a:rPr lang="en-GB" altLang="el-GR" sz="1000" dirty="0" err="1" smtClean="0">
                <a:solidFill>
                  <a:srgbClr val="5075BC"/>
                </a:solidFill>
              </a:rPr>
              <a:t>Hausarbeit</a:t>
            </a:r>
            <a:r>
              <a:rPr lang="en-GB" altLang="el-GR" sz="1000" dirty="0" smtClean="0">
                <a:solidFill>
                  <a:srgbClr val="5075BC"/>
                </a:solidFill>
              </a:rPr>
              <a:t> - </a:t>
            </a:r>
            <a:r>
              <a:rPr lang="en-GB" altLang="el-GR" sz="1000" dirty="0" err="1" smtClean="0">
                <a:solidFill>
                  <a:srgbClr val="5075BC"/>
                </a:solidFill>
              </a:rPr>
              <a:t>Aufgaben</a:t>
            </a:r>
            <a:endParaRPr lang="en-US" altLang="el-GR" sz="1000" dirty="0">
              <a:solidFill>
                <a:srgbClr val="5075BC"/>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4665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01A18184-1DBC-467D-974C-4AAF4D5ED953}" type="slidenum">
              <a:rPr lang="el-GR" altLang="el-GR" sz="1200">
                <a:solidFill>
                  <a:srgbClr val="5075BC"/>
                </a:solidFill>
              </a:rPr>
              <a:pPr algn="ctr" eaLnBrk="1" hangingPunct="1"/>
              <a:t>‹#›</a:t>
            </a:fld>
            <a:endParaRPr lang="el-GR" altLang="el-GR" sz="120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l-GR" sz="1000" dirty="0" err="1" smtClean="0">
                <a:solidFill>
                  <a:srgbClr val="5075BC"/>
                </a:solidFill>
              </a:rPr>
              <a:t>Computerlinguistik</a:t>
            </a:r>
            <a:r>
              <a:rPr lang="el-GR" altLang="el-GR" sz="1000" dirty="0" smtClean="0">
                <a:solidFill>
                  <a:srgbClr val="5075BC"/>
                </a:solidFill>
              </a:rPr>
              <a:t> </a:t>
            </a:r>
            <a:r>
              <a:rPr lang="en-GB" altLang="el-GR" sz="1000" dirty="0" err="1" smtClean="0">
                <a:solidFill>
                  <a:srgbClr val="5075BC"/>
                </a:solidFill>
              </a:rPr>
              <a:t>Hausarbeit</a:t>
            </a:r>
            <a:r>
              <a:rPr lang="en-GB" altLang="el-GR" sz="1000" dirty="0" smtClean="0">
                <a:solidFill>
                  <a:srgbClr val="5075BC"/>
                </a:solidFill>
              </a:rPr>
              <a:t> - </a:t>
            </a:r>
            <a:r>
              <a:rPr lang="en-GB" altLang="el-GR" sz="1000" dirty="0" err="1" smtClean="0">
                <a:solidFill>
                  <a:srgbClr val="5075BC"/>
                </a:solidFill>
              </a:rPr>
              <a:t>Aufgaben</a:t>
            </a:r>
            <a:endParaRPr lang="en-US" altLang="el-GR" sz="1000" dirty="0">
              <a:solidFill>
                <a:srgbClr val="5075BC"/>
              </a:solidFill>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2520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A4D2BE1B-6C5F-417F-A8CE-C0D0C7F9E952}" type="slidenum">
              <a:rPr lang="el-GR" altLang="el-GR" sz="1200">
                <a:solidFill>
                  <a:srgbClr val="5075BC"/>
                </a:solidFill>
              </a:rPr>
              <a:pPr algn="ctr" eaLnBrk="1" hangingPunct="1"/>
              <a:t>‹#›</a:t>
            </a:fld>
            <a:endParaRPr lang="el-GR" altLang="el-GR" sz="120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l-GR" sz="1000" dirty="0" err="1" smtClean="0">
                <a:solidFill>
                  <a:srgbClr val="5075BC"/>
                </a:solidFill>
              </a:rPr>
              <a:t>Computerlinguistik</a:t>
            </a:r>
            <a:r>
              <a:rPr lang="el-GR" altLang="el-GR" sz="1000" dirty="0" smtClean="0">
                <a:solidFill>
                  <a:srgbClr val="5075BC"/>
                </a:solidFill>
              </a:rPr>
              <a:t> </a:t>
            </a:r>
            <a:r>
              <a:rPr lang="en-GB" altLang="el-GR" sz="1000" dirty="0" err="1" smtClean="0">
                <a:solidFill>
                  <a:srgbClr val="5075BC"/>
                </a:solidFill>
              </a:rPr>
              <a:t>Hausarbeit</a:t>
            </a:r>
            <a:r>
              <a:rPr lang="en-GB" altLang="el-GR" sz="1000" dirty="0" smtClean="0">
                <a:solidFill>
                  <a:srgbClr val="5075BC"/>
                </a:solidFill>
              </a:rPr>
              <a:t> - </a:t>
            </a:r>
            <a:r>
              <a:rPr lang="en-GB" altLang="el-GR" sz="1000" dirty="0" err="1" smtClean="0">
                <a:solidFill>
                  <a:srgbClr val="5075BC"/>
                </a:solidFill>
              </a:rPr>
              <a:t>Aufgaben</a:t>
            </a:r>
            <a:endParaRPr lang="en-US" altLang="el-GR" sz="1000" dirty="0">
              <a:solidFill>
                <a:srgbClr val="5075BC"/>
              </a:solidFill>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31692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6962F09C-234F-4415-A977-5EEAE2824A52}" type="slidenum">
              <a:rPr lang="el-GR" altLang="el-GR" sz="1200">
                <a:solidFill>
                  <a:srgbClr val="5075BC"/>
                </a:solidFill>
              </a:rPr>
              <a:pPr algn="ctr" eaLnBrk="1" hangingPunct="1"/>
              <a:t>‹#›</a:t>
            </a:fld>
            <a:endParaRPr lang="el-GR" altLang="el-GR" sz="120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l-GR" sz="1000" dirty="0" err="1" smtClean="0">
                <a:solidFill>
                  <a:srgbClr val="5075BC"/>
                </a:solidFill>
              </a:rPr>
              <a:t>Computerlinguistik</a:t>
            </a:r>
            <a:r>
              <a:rPr lang="el-GR" altLang="el-GR" sz="1000" dirty="0" smtClean="0">
                <a:solidFill>
                  <a:srgbClr val="5075BC"/>
                </a:solidFill>
              </a:rPr>
              <a:t> </a:t>
            </a:r>
            <a:r>
              <a:rPr lang="en-GB" altLang="el-GR" sz="1000" dirty="0" err="1" smtClean="0">
                <a:solidFill>
                  <a:srgbClr val="5075BC"/>
                </a:solidFill>
              </a:rPr>
              <a:t>Hausarbeit</a:t>
            </a:r>
            <a:r>
              <a:rPr lang="en-GB" altLang="el-GR" sz="1000" dirty="0" smtClean="0">
                <a:solidFill>
                  <a:srgbClr val="5075BC"/>
                </a:solidFill>
              </a:rPr>
              <a:t> - </a:t>
            </a:r>
            <a:r>
              <a:rPr lang="en-GB" altLang="el-GR" sz="1000" dirty="0" err="1" smtClean="0">
                <a:solidFill>
                  <a:srgbClr val="5075BC"/>
                </a:solidFill>
              </a:rPr>
              <a:t>Aufgaben</a:t>
            </a:r>
            <a:endParaRPr lang="en-US" altLang="el-GR" sz="1000" dirty="0">
              <a:solidFill>
                <a:srgbClr val="5075BC"/>
              </a:solidFill>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315844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46683272-5308-4E91-B4C8-E1BA96D0BF74}"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l-GR" sz="1000" dirty="0" err="1" smtClean="0">
                <a:solidFill>
                  <a:srgbClr val="5075BC"/>
                </a:solidFill>
              </a:rPr>
              <a:t>Computerlinguistik</a:t>
            </a:r>
            <a:r>
              <a:rPr lang="el-GR" altLang="el-GR" sz="1000" dirty="0" smtClean="0">
                <a:solidFill>
                  <a:srgbClr val="5075BC"/>
                </a:solidFill>
              </a:rPr>
              <a:t> </a:t>
            </a:r>
            <a:r>
              <a:rPr lang="en-GB" altLang="el-GR" sz="1000" dirty="0" err="1" smtClean="0">
                <a:solidFill>
                  <a:srgbClr val="5075BC"/>
                </a:solidFill>
              </a:rPr>
              <a:t>Hausarbeit</a:t>
            </a:r>
            <a:r>
              <a:rPr lang="en-GB" altLang="el-GR" sz="1000" dirty="0" smtClean="0">
                <a:solidFill>
                  <a:srgbClr val="5075BC"/>
                </a:solidFill>
              </a:rPr>
              <a:t> - </a:t>
            </a:r>
            <a:r>
              <a:rPr lang="en-GB" altLang="el-GR" sz="1000" dirty="0" err="1" smtClean="0">
                <a:solidFill>
                  <a:srgbClr val="5075BC"/>
                </a:solidFill>
              </a:rPr>
              <a:t>Aufgaben</a:t>
            </a:r>
            <a:endParaRPr lang="en-US" altLang="el-GR" sz="1000" dirty="0">
              <a:solidFill>
                <a:srgbClr val="5075BC"/>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82819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23" r:id="rId1"/>
    <p:sldLayoutId id="2147483727" r:id="rId2"/>
    <p:sldLayoutId id="2147483724" r:id="rId3"/>
    <p:sldLayoutId id="2147483728" r:id="rId4"/>
    <p:sldLayoutId id="2147483729" r:id="rId5"/>
    <p:sldLayoutId id="2147483730" r:id="rId6"/>
    <p:sldLayoutId id="2147483725" r:id="rId7"/>
    <p:sldLayoutId id="2147483731" r:id="rId8"/>
    <p:sldLayoutId id="2147483732" r:id="rId9"/>
    <p:sldLayoutId id="2147483733" r:id="rId10"/>
    <p:sldLayoutId id="214748372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accent1"/>
          </a:solidFill>
          <a:latin typeface="Calibri" charset="0"/>
          <a:ea typeface="ＭＳ Ｐゴシック" charset="0"/>
        </a:defRPr>
      </a:lvl6pPr>
      <a:lvl7pPr marL="914400" algn="ctr" rtl="0" fontAlgn="base">
        <a:spcBef>
          <a:spcPct val="0"/>
        </a:spcBef>
        <a:spcAft>
          <a:spcPct val="0"/>
        </a:spcAft>
        <a:defRPr sz="4400">
          <a:solidFill>
            <a:schemeClr val="accent1"/>
          </a:solidFill>
          <a:latin typeface="Calibri" charset="0"/>
          <a:ea typeface="ＭＳ Ｐゴシック" charset="0"/>
        </a:defRPr>
      </a:lvl7pPr>
      <a:lvl8pPr marL="1371600" algn="ctr" rtl="0" fontAlgn="base">
        <a:spcBef>
          <a:spcPct val="0"/>
        </a:spcBef>
        <a:spcAft>
          <a:spcPct val="0"/>
        </a:spcAft>
        <a:defRPr sz="4400">
          <a:solidFill>
            <a:schemeClr val="accent1"/>
          </a:solidFill>
          <a:latin typeface="Calibri" charset="0"/>
          <a:ea typeface="ＭＳ Ｐゴシック" charset="0"/>
        </a:defRPr>
      </a:lvl8pPr>
      <a:lvl9pPr marL="1828800" algn="ctr" rtl="0" fontAlgn="base">
        <a:spcBef>
          <a:spcPct val="0"/>
        </a:spcBef>
        <a:spcAft>
          <a:spcPct val="0"/>
        </a:spcAft>
        <a:defRPr sz="4400">
          <a:solidFill>
            <a:schemeClr val="accent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eclass.uoa.gr/courses/GS15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Τίτλος 1"/>
          <p:cNvSpPr>
            <a:spLocks noGrp="1"/>
          </p:cNvSpPr>
          <p:nvPr>
            <p:ph type="ctrTitle"/>
          </p:nvPr>
        </p:nvSpPr>
        <p:spPr>
          <a:xfrm>
            <a:off x="685800" y="2006600"/>
            <a:ext cx="7772400" cy="1470025"/>
          </a:xfrm>
        </p:spPr>
        <p:txBody>
          <a:bodyPr/>
          <a:lstStyle/>
          <a:p>
            <a:pPr eaLnBrk="1" hangingPunct="1"/>
            <a:r>
              <a:rPr lang="en-US" altLang="el-GR" b="1" smtClean="0"/>
              <a:t>Computerlinguistik</a:t>
            </a:r>
            <a:endParaRPr lang="el-GR" altLang="el-GR" smtClean="0">
              <a:solidFill>
                <a:srgbClr val="5075BC"/>
              </a:solidFill>
            </a:endParaRPr>
          </a:p>
        </p:txBody>
      </p:sp>
      <p:sp>
        <p:nvSpPr>
          <p:cNvPr id="10243" name="Υπότιτλος 2"/>
          <p:cNvSpPr>
            <a:spLocks noGrp="1"/>
          </p:cNvSpPr>
          <p:nvPr>
            <p:ph type="subTitle" idx="1"/>
          </p:nvPr>
        </p:nvSpPr>
        <p:spPr>
          <a:xfrm>
            <a:off x="684213" y="3384550"/>
            <a:ext cx="7775575" cy="1752600"/>
          </a:xfrm>
        </p:spPr>
        <p:txBody>
          <a:bodyPr/>
          <a:lstStyle/>
          <a:p>
            <a:pPr eaLnBrk="1" hangingPunct="1"/>
            <a:r>
              <a:rPr lang="en-US" altLang="el-GR" sz="2800" dirty="0" err="1" smtClean="0">
                <a:solidFill>
                  <a:srgbClr val="5075BC"/>
                </a:solidFill>
              </a:rPr>
              <a:t>Lehreinheit</a:t>
            </a:r>
            <a:r>
              <a:rPr lang="el-GR" altLang="el-GR" sz="2800" dirty="0" smtClean="0">
                <a:solidFill>
                  <a:srgbClr val="5075BC"/>
                </a:solidFill>
              </a:rPr>
              <a:t> </a:t>
            </a:r>
            <a:r>
              <a:rPr lang="en-US" altLang="el-GR" sz="2800" dirty="0" smtClean="0">
                <a:solidFill>
                  <a:srgbClr val="5075BC"/>
                </a:solidFill>
              </a:rPr>
              <a:t>10</a:t>
            </a:r>
            <a:r>
              <a:rPr lang="el-GR" altLang="el-GR" sz="2800" dirty="0" smtClean="0">
                <a:solidFill>
                  <a:srgbClr val="5075BC"/>
                </a:solidFill>
              </a:rPr>
              <a:t> :</a:t>
            </a:r>
            <a:r>
              <a:rPr lang="en-US" altLang="el-GR" sz="2800" dirty="0" smtClean="0">
                <a:solidFill>
                  <a:srgbClr val="5075BC"/>
                </a:solidFill>
              </a:rPr>
              <a:t> </a:t>
            </a:r>
            <a:r>
              <a:rPr lang="en-US" altLang="el-GR" sz="2800" dirty="0" err="1" smtClean="0"/>
              <a:t>Computerlinguistik</a:t>
            </a:r>
            <a:r>
              <a:rPr lang="en-US" altLang="el-GR" sz="2800" dirty="0" smtClean="0"/>
              <a:t/>
            </a:r>
            <a:br>
              <a:rPr lang="en-US" altLang="el-GR" sz="2800" dirty="0" smtClean="0"/>
            </a:br>
            <a:r>
              <a:rPr lang="en-US" altLang="el-GR" sz="2800" dirty="0" err="1" smtClean="0"/>
              <a:t>Hausarbeit</a:t>
            </a:r>
            <a:r>
              <a:rPr lang="en-US" altLang="el-GR" sz="2800" dirty="0" smtClean="0"/>
              <a:t> - </a:t>
            </a:r>
            <a:r>
              <a:rPr lang="en-US" altLang="el-GR" sz="2800" dirty="0" err="1" smtClean="0"/>
              <a:t>Aufgaben</a:t>
            </a:r>
            <a:endParaRPr lang="en-US" altLang="el-GR" sz="2800" dirty="0" smtClean="0"/>
          </a:p>
          <a:p>
            <a:pPr eaLnBrk="1" hangingPunct="1"/>
            <a:endParaRPr lang="en-US" altLang="el-GR" sz="2800" dirty="0" smtClean="0"/>
          </a:p>
          <a:p>
            <a:pPr eaLnBrk="1" hangingPunct="1"/>
            <a:r>
              <a:rPr lang="en-US" altLang="el-GR" sz="2800" dirty="0" smtClean="0"/>
              <a:t>Dr. Christina </a:t>
            </a:r>
            <a:r>
              <a:rPr lang="en-US" altLang="el-GR" sz="2800" dirty="0" err="1" smtClean="0"/>
              <a:t>Alexandris</a:t>
            </a:r>
            <a:r>
              <a:rPr lang="en-US" altLang="el-GR" sz="2800" dirty="0" smtClean="0"/>
              <a:t> </a:t>
            </a:r>
            <a:endParaRPr lang="el-GR" altLang="el-GR" sz="2800" dirty="0" smtClean="0"/>
          </a:p>
          <a:p>
            <a:pPr eaLnBrk="1" hangingPunct="1"/>
            <a:r>
              <a:rPr lang="en-US" altLang="el-GR" sz="2800" dirty="0" err="1" smtClean="0"/>
              <a:t>Nationale</a:t>
            </a:r>
            <a:r>
              <a:rPr lang="en-US" altLang="el-GR" sz="2800" dirty="0" smtClean="0"/>
              <a:t> </a:t>
            </a:r>
            <a:r>
              <a:rPr lang="en-US" altLang="el-GR" sz="2800" dirty="0" err="1" smtClean="0"/>
              <a:t>Universität</a:t>
            </a:r>
            <a:r>
              <a:rPr lang="en-US" altLang="el-GR" sz="2800" dirty="0" smtClean="0"/>
              <a:t> </a:t>
            </a:r>
            <a:r>
              <a:rPr lang="en-US" altLang="el-GR" sz="2800" dirty="0" err="1" smtClean="0"/>
              <a:t>Athen</a:t>
            </a:r>
            <a:endParaRPr lang="en-US" altLang="el-GR" sz="2800" dirty="0" smtClean="0"/>
          </a:p>
          <a:p>
            <a:pPr eaLnBrk="1" hangingPunct="1"/>
            <a:r>
              <a:rPr lang="en-US" altLang="el-GR" sz="2800" dirty="0" smtClean="0"/>
              <a:t>Deutsche </a:t>
            </a:r>
            <a:r>
              <a:rPr lang="en-US" altLang="el-GR" sz="2800" dirty="0" err="1" smtClean="0"/>
              <a:t>Sprache</a:t>
            </a:r>
            <a:r>
              <a:rPr lang="en-US" altLang="el-GR" sz="2800" dirty="0" smtClean="0"/>
              <a:t> und </a:t>
            </a:r>
            <a:r>
              <a:rPr lang="en-US" altLang="el-GR" sz="2800" dirty="0" err="1" smtClean="0"/>
              <a:t>Literatur</a:t>
            </a:r>
            <a:endParaRPr lang="el-GR" altLang="el-GR" sz="2800" dirty="0" smtClean="0"/>
          </a:p>
          <a:p>
            <a:pPr eaLnBrk="1" hangingPunct="1"/>
            <a:endParaRPr lang="el-GR" alt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l-GR" b="1" smtClean="0"/>
              <a:t>Erster Schritt-1</a:t>
            </a:r>
          </a:p>
        </p:txBody>
      </p:sp>
      <p:sp>
        <p:nvSpPr>
          <p:cNvPr id="3" name="Content Placeholder 2"/>
          <p:cNvSpPr>
            <a:spLocks noGrp="1"/>
          </p:cNvSpPr>
          <p:nvPr>
            <p:ph idx="1"/>
          </p:nvPr>
        </p:nvSpPr>
        <p:spPr>
          <a:xfrm>
            <a:off x="463550" y="1557338"/>
            <a:ext cx="8229600" cy="4525962"/>
          </a:xfrm>
        </p:spPr>
        <p:txBody>
          <a:bodyPr rtlCol="0">
            <a:normAutofit/>
          </a:bodyPr>
          <a:lstStyle/>
          <a:p>
            <a:pPr eaLnBrk="1" fontAlgn="auto" hangingPunct="1">
              <a:spcAft>
                <a:spcPts val="0"/>
              </a:spcAft>
              <a:defRPr/>
            </a:pPr>
            <a:r>
              <a:rPr lang="en-US" b="1" dirty="0">
                <a:ea typeface="+mn-ea"/>
                <a:cs typeface="+mn-cs"/>
              </a:rPr>
              <a:t>5. ANALYSE BZW. BESCHREIBUNG  </a:t>
            </a:r>
          </a:p>
          <a:p>
            <a:pPr lvl="1" eaLnBrk="1" fontAlgn="auto" hangingPunct="1">
              <a:spcAft>
                <a:spcPts val="0"/>
              </a:spcAft>
              <a:defRPr/>
            </a:pPr>
            <a:r>
              <a:rPr lang="en-US" sz="3200" dirty="0" err="1">
                <a:ea typeface="+mn-ea"/>
              </a:rPr>
              <a:t>Bemerkungen</a:t>
            </a:r>
            <a:r>
              <a:rPr lang="en-US" sz="3200" dirty="0">
                <a:ea typeface="+mn-ea"/>
              </a:rPr>
              <a:t> =&gt; </a:t>
            </a:r>
            <a:r>
              <a:rPr lang="en-US" sz="3200" dirty="0" err="1">
                <a:ea typeface="+mn-ea"/>
              </a:rPr>
              <a:t>Klassifizierung</a:t>
            </a:r>
            <a:endParaRPr lang="en-US" sz="3200" dirty="0">
              <a:ea typeface="+mn-ea"/>
            </a:endParaRPr>
          </a:p>
          <a:p>
            <a:pPr lvl="1" eaLnBrk="1" fontAlgn="auto" hangingPunct="1">
              <a:spcAft>
                <a:spcPts val="0"/>
              </a:spcAft>
              <a:defRPr/>
            </a:pPr>
            <a:r>
              <a:rPr lang="en-US" sz="3200" dirty="0" err="1">
                <a:ea typeface="+mn-ea"/>
              </a:rPr>
              <a:t>Klassifizierung</a:t>
            </a:r>
            <a:r>
              <a:rPr lang="en-US" sz="3200" dirty="0">
                <a:ea typeface="+mn-ea"/>
              </a:rPr>
              <a:t>=&gt; </a:t>
            </a:r>
            <a:r>
              <a:rPr lang="en-US" sz="3200" dirty="0" err="1">
                <a:ea typeface="+mn-ea"/>
              </a:rPr>
              <a:t>Tabellen</a:t>
            </a:r>
            <a:endParaRPr lang="en-US" sz="3200" dirty="0">
              <a:ea typeface="+mn-ea"/>
            </a:endParaRPr>
          </a:p>
          <a:p>
            <a:pPr marL="457200" lvl="1" indent="0" eaLnBrk="1" fontAlgn="auto" hangingPunct="1">
              <a:spcAft>
                <a:spcPts val="0"/>
              </a:spcAft>
              <a:buFont typeface="Arial" panose="020B0604020202020204" pitchFamily="34" charset="0"/>
              <a:buNone/>
              <a:defRPr/>
            </a:pPr>
            <a:endParaRPr lang="en-US" sz="3200" b="1" dirty="0">
              <a:ea typeface="+mn-ea"/>
            </a:endParaRPr>
          </a:p>
          <a:p>
            <a:pPr eaLnBrk="1" fontAlgn="auto" hangingPunct="1">
              <a:spcAft>
                <a:spcPts val="0"/>
              </a:spcAft>
              <a:defRPr/>
            </a:pPr>
            <a:r>
              <a:rPr lang="en-US" dirty="0" err="1">
                <a:ea typeface="+mn-ea"/>
                <a:cs typeface="+mn-cs"/>
              </a:rPr>
              <a:t>Bemerkungen</a:t>
            </a:r>
            <a:r>
              <a:rPr lang="en-US" dirty="0">
                <a:ea typeface="+mn-ea"/>
                <a:cs typeface="+mn-cs"/>
              </a:rPr>
              <a:t> =&gt; {</a:t>
            </a:r>
            <a:r>
              <a:rPr lang="en-US" dirty="0" err="1">
                <a:ea typeface="+mn-ea"/>
                <a:cs typeface="+mn-cs"/>
              </a:rPr>
              <a:t>Schlussfolgerungen</a:t>
            </a:r>
            <a:r>
              <a:rPr lang="en-US" dirty="0">
                <a:ea typeface="+mn-ea"/>
                <a:cs typeface="+mn-cs"/>
              </a:rPr>
              <a:t>}</a:t>
            </a:r>
          </a:p>
          <a:p>
            <a:pPr eaLnBrk="1" fontAlgn="auto" hangingPunct="1">
              <a:spcAft>
                <a:spcPts val="0"/>
              </a:spcAft>
              <a:defRPr/>
            </a:pPr>
            <a:endParaRPr lang="en-US" dirty="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el-GR" b="1" smtClean="0"/>
              <a:t>Erster Schritt-2</a:t>
            </a:r>
          </a:p>
        </p:txBody>
      </p:sp>
      <p:sp>
        <p:nvSpPr>
          <p:cNvPr id="21506" name="Content Placeholder 2"/>
          <p:cNvSpPr>
            <a:spLocks noGrp="1"/>
          </p:cNvSpPr>
          <p:nvPr>
            <p:ph idx="1"/>
          </p:nvPr>
        </p:nvSpPr>
        <p:spPr>
          <a:xfrm>
            <a:off x="463550" y="1557338"/>
            <a:ext cx="8229600" cy="4525962"/>
          </a:xfrm>
        </p:spPr>
        <p:txBody>
          <a:bodyPr/>
          <a:lstStyle/>
          <a:p>
            <a:pPr eaLnBrk="1" hangingPunct="1"/>
            <a:r>
              <a:rPr lang="en-US" altLang="el-GR" b="1" smtClean="0"/>
              <a:t>3. DOMÄNE </a:t>
            </a:r>
            <a:endParaRPr lang="en-US" altLang="el-GR" smtClean="0"/>
          </a:p>
          <a:p>
            <a:pPr lvl="1" eaLnBrk="1" hangingPunct="1"/>
            <a:r>
              <a:rPr lang="en-US" altLang="el-GR" sz="3200" smtClean="0"/>
              <a:t>3.1. TEXTE  (Merkmale der Texte)</a:t>
            </a:r>
          </a:p>
          <a:p>
            <a:pPr lvl="1" eaLnBrk="1" hangingPunct="1"/>
            <a:r>
              <a:rPr lang="en-US" altLang="el-GR" sz="3200" smtClean="0"/>
              <a:t>3.2. BENUTZER (Merkmale der Benutzer)</a:t>
            </a:r>
          </a:p>
          <a:p>
            <a:pPr lvl="1" eaLnBrk="1" hangingPunct="1"/>
            <a:endParaRPr lang="en-US" altLang="el-GR" sz="3200" smtClean="0"/>
          </a:p>
          <a:p>
            <a:pPr lvl="1" eaLnBrk="1" hangingPunct="1"/>
            <a:r>
              <a:rPr lang="en-US" altLang="el-GR" sz="3200" smtClean="0"/>
              <a:t>Bemerkungen =&gt; Klassifizierung</a:t>
            </a:r>
          </a:p>
          <a:p>
            <a:pPr lvl="1" eaLnBrk="1" hangingPunct="1"/>
            <a:r>
              <a:rPr lang="en-US" altLang="el-GR" sz="3200" smtClean="0"/>
              <a:t>Klassifizierung=&gt; Tabellen</a:t>
            </a:r>
          </a:p>
          <a:p>
            <a:pPr eaLnBrk="1" hangingPunct="1"/>
            <a:endParaRPr lang="en-US" altLang="el-G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l-GR" b="1" smtClean="0"/>
              <a:t>Zweiter Schritt</a:t>
            </a:r>
          </a:p>
        </p:txBody>
      </p:sp>
      <p:sp>
        <p:nvSpPr>
          <p:cNvPr id="3" name="Content Placeholder 2"/>
          <p:cNvSpPr>
            <a:spLocks noGrp="1"/>
          </p:cNvSpPr>
          <p:nvPr>
            <p:ph idx="1"/>
          </p:nvPr>
        </p:nvSpPr>
        <p:spPr>
          <a:xfrm>
            <a:off x="463550" y="1557338"/>
            <a:ext cx="8229600" cy="4525962"/>
          </a:xfrm>
        </p:spPr>
        <p:txBody>
          <a:bodyPr rtlCol="0">
            <a:normAutofit/>
          </a:bodyPr>
          <a:lstStyle/>
          <a:p>
            <a:pPr eaLnBrk="1" fontAlgn="auto" hangingPunct="1">
              <a:spcAft>
                <a:spcPts val="0"/>
              </a:spcAft>
              <a:defRPr/>
            </a:pPr>
            <a:r>
              <a:rPr lang="en-US" b="1" dirty="0">
                <a:ea typeface="+mn-ea"/>
                <a:cs typeface="+mn-cs"/>
              </a:rPr>
              <a:t>4. METHODE     </a:t>
            </a:r>
          </a:p>
          <a:p>
            <a:pPr marL="0" indent="0" eaLnBrk="1" fontAlgn="auto" hangingPunct="1">
              <a:spcAft>
                <a:spcPts val="0"/>
              </a:spcAft>
              <a:buFont typeface="Arial" panose="020B0604020202020204" pitchFamily="34" charset="0"/>
              <a:buNone/>
              <a:defRPr/>
            </a:pPr>
            <a:r>
              <a:rPr lang="en-US" b="1" dirty="0">
                <a:ea typeface="+mn-ea"/>
                <a:cs typeface="+mn-cs"/>
              </a:rPr>
              <a:t>            </a:t>
            </a:r>
            <a:endParaRPr lang="en-US" dirty="0">
              <a:ea typeface="+mn-ea"/>
              <a:cs typeface="+mn-cs"/>
            </a:endParaRPr>
          </a:p>
          <a:p>
            <a:pPr eaLnBrk="1" fontAlgn="auto" hangingPunct="1">
              <a:spcAft>
                <a:spcPts val="0"/>
              </a:spcAft>
              <a:defRPr/>
            </a:pPr>
            <a:r>
              <a:rPr lang="en-US" b="1" dirty="0">
                <a:ea typeface="+mn-ea"/>
                <a:cs typeface="+mn-cs"/>
              </a:rPr>
              <a:t>6. SCHLUSSFOLGERUNG</a:t>
            </a:r>
          </a:p>
          <a:p>
            <a:pPr lvl="1" eaLnBrk="1" fontAlgn="auto" hangingPunct="1">
              <a:spcAft>
                <a:spcPts val="0"/>
              </a:spcAft>
              <a:defRPr/>
            </a:pPr>
            <a:r>
              <a:rPr lang="en-US" sz="3200" dirty="0" err="1">
                <a:ea typeface="+mn-ea"/>
              </a:rPr>
              <a:t>Allgemeine</a:t>
            </a:r>
            <a:r>
              <a:rPr lang="en-US" sz="3200" dirty="0">
                <a:ea typeface="+mn-ea"/>
              </a:rPr>
              <a:t> </a:t>
            </a:r>
            <a:r>
              <a:rPr lang="en-US" sz="3200" dirty="0" err="1">
                <a:ea typeface="+mn-ea"/>
              </a:rPr>
              <a:t>Bemerkungen</a:t>
            </a:r>
            <a:r>
              <a:rPr lang="en-US" sz="3200" dirty="0">
                <a:ea typeface="+mn-ea"/>
              </a:rPr>
              <a:t> =&gt; </a:t>
            </a:r>
            <a:r>
              <a:rPr lang="en-US" sz="3200" dirty="0" err="1">
                <a:ea typeface="+mn-ea"/>
              </a:rPr>
              <a:t>Klassifizierung</a:t>
            </a:r>
            <a:endParaRPr lang="en-US" sz="3200" dirty="0">
              <a:ea typeface="+mn-ea"/>
            </a:endParaRPr>
          </a:p>
          <a:p>
            <a:pPr lvl="1" eaLnBrk="1" fontAlgn="auto" hangingPunct="1">
              <a:spcAft>
                <a:spcPts val="0"/>
              </a:spcAft>
              <a:defRPr/>
            </a:pPr>
            <a:r>
              <a:rPr lang="en-US" sz="3200" dirty="0" err="1">
                <a:ea typeface="+mn-ea"/>
              </a:rPr>
              <a:t>Klassifizierung</a:t>
            </a:r>
            <a:r>
              <a:rPr lang="en-US" sz="3200" dirty="0">
                <a:ea typeface="+mn-ea"/>
              </a:rPr>
              <a:t>=&gt; </a:t>
            </a:r>
            <a:r>
              <a:rPr lang="en-US" sz="3200" dirty="0" err="1">
                <a:ea typeface="+mn-ea"/>
              </a:rPr>
              <a:t>Tabellen</a:t>
            </a:r>
            <a:endParaRPr lang="en-US" sz="3200" dirty="0">
              <a:ea typeface="+mn-ea"/>
            </a:endParaRPr>
          </a:p>
          <a:p>
            <a:pPr eaLnBrk="1" fontAlgn="auto" hangingPunct="1">
              <a:spcAft>
                <a:spcPts val="0"/>
              </a:spcAft>
              <a:defRPr/>
            </a:pPr>
            <a:endParaRPr lang="en-US" dirty="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tLang="el-GR" b="1" smtClean="0"/>
              <a:t>Dritter Schritt /Letzter Schritt</a:t>
            </a:r>
          </a:p>
        </p:txBody>
      </p:sp>
      <p:sp>
        <p:nvSpPr>
          <p:cNvPr id="23554"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US" altLang="el-GR" dirty="0" err="1" smtClean="0"/>
              <a:t>Dritter</a:t>
            </a:r>
            <a:r>
              <a:rPr lang="en-US" altLang="el-GR" dirty="0" smtClean="0"/>
              <a:t> </a:t>
            </a:r>
            <a:r>
              <a:rPr lang="en-US" altLang="el-GR" dirty="0" err="1" smtClean="0"/>
              <a:t>Schritt</a:t>
            </a:r>
            <a:r>
              <a:rPr lang="en-US" altLang="el-GR" dirty="0" smtClean="0"/>
              <a:t>:</a:t>
            </a:r>
            <a:endParaRPr lang="en-US" altLang="el-GR" b="1" dirty="0" smtClean="0"/>
          </a:p>
          <a:p>
            <a:pPr marL="0" indent="0" eaLnBrk="1" hangingPunct="1"/>
            <a:r>
              <a:rPr lang="en-US" altLang="el-GR" b="1" dirty="0" smtClean="0"/>
              <a:t>2. THEORETISCHE GRUNDLAGEN</a:t>
            </a:r>
            <a:r>
              <a:rPr lang="en-US" altLang="el-GR" dirty="0" smtClean="0"/>
              <a:t> </a:t>
            </a:r>
          </a:p>
          <a:p>
            <a:pPr marL="0" indent="0" eaLnBrk="1" hangingPunct="1">
              <a:buFont typeface="Arial" panose="020B0604020202020204" pitchFamily="34" charset="0"/>
              <a:buNone/>
            </a:pPr>
            <a:endParaRPr lang="en-US" altLang="el-GR" dirty="0" smtClean="0"/>
          </a:p>
          <a:p>
            <a:pPr marL="0" indent="0" eaLnBrk="1" hangingPunct="1">
              <a:buFont typeface="Arial" panose="020B0604020202020204" pitchFamily="34" charset="0"/>
              <a:buNone/>
            </a:pPr>
            <a:r>
              <a:rPr lang="en-US" altLang="el-GR" dirty="0" err="1" smtClean="0"/>
              <a:t>Letzter</a:t>
            </a:r>
            <a:r>
              <a:rPr lang="en-US" altLang="el-GR" dirty="0" smtClean="0"/>
              <a:t> </a:t>
            </a:r>
            <a:r>
              <a:rPr lang="en-US" altLang="el-GR" dirty="0" err="1" smtClean="0"/>
              <a:t>Schritt</a:t>
            </a:r>
            <a:r>
              <a:rPr lang="en-US" altLang="el-GR" dirty="0" smtClean="0"/>
              <a:t>:</a:t>
            </a:r>
          </a:p>
          <a:p>
            <a:pPr marL="0" indent="0" eaLnBrk="1" hangingPunct="1"/>
            <a:r>
              <a:rPr lang="en-US" altLang="el-GR" b="1" dirty="0" smtClean="0"/>
              <a:t>1. EINFÜHRUNG </a:t>
            </a:r>
          </a:p>
          <a:p>
            <a:pPr marL="0" indent="0" eaLnBrk="1" hangingPunct="1"/>
            <a:r>
              <a:rPr lang="en-US" altLang="el-GR" b="1" dirty="0" smtClean="0"/>
              <a:t>7. NACHWORT </a:t>
            </a:r>
          </a:p>
          <a:p>
            <a:pPr marL="0" indent="0" eaLnBrk="1" hangingPunct="1"/>
            <a:r>
              <a:rPr lang="en-US" altLang="el-GR" b="1" dirty="0" smtClean="0"/>
              <a:t>8. LITERATURVERZEICHNIS</a:t>
            </a:r>
          </a:p>
          <a:p>
            <a:pPr marL="0" indent="0" eaLnBrk="1" hangingPunct="1"/>
            <a:endParaRPr lang="en-US" altLang="el-G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l-GR" b="1" smtClean="0"/>
              <a:t>Theoretische Grundlagen-1</a:t>
            </a:r>
            <a:endParaRPr lang="en-US" altLang="el-GR" smtClean="0"/>
          </a:p>
        </p:txBody>
      </p:sp>
      <p:sp>
        <p:nvSpPr>
          <p:cNvPr id="3" name="Content Placeholder 2"/>
          <p:cNvSpPr>
            <a:spLocks noGrp="1"/>
          </p:cNvSpPr>
          <p:nvPr>
            <p:ph idx="1"/>
          </p:nvPr>
        </p:nvSpPr>
        <p:spPr>
          <a:xfrm>
            <a:off x="395288" y="1701800"/>
            <a:ext cx="8229600" cy="503956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en-US" sz="4000" b="1" dirty="0">
                <a:ea typeface="+mn-ea"/>
                <a:cs typeface="+mn-cs"/>
              </a:rPr>
              <a:t>GLIEDERUNG: </a:t>
            </a:r>
            <a:r>
              <a:rPr lang="en-US" sz="4000" b="1" dirty="0" err="1">
                <a:ea typeface="+mn-ea"/>
                <a:cs typeface="+mn-cs"/>
              </a:rPr>
              <a:t>Theoretische</a:t>
            </a:r>
            <a:r>
              <a:rPr lang="en-US" sz="4000" b="1" dirty="0">
                <a:ea typeface="+mn-ea"/>
                <a:cs typeface="+mn-cs"/>
              </a:rPr>
              <a:t> </a:t>
            </a:r>
            <a:r>
              <a:rPr lang="en-US" sz="4000" b="1" dirty="0" err="1">
                <a:ea typeface="+mn-ea"/>
                <a:cs typeface="+mn-cs"/>
              </a:rPr>
              <a:t>Grundlagen</a:t>
            </a:r>
            <a:r>
              <a:rPr lang="en-US" sz="4000" b="1" dirty="0">
                <a:ea typeface="+mn-ea"/>
                <a:cs typeface="+mn-cs"/>
              </a:rPr>
              <a:t> – </a:t>
            </a:r>
            <a:r>
              <a:rPr lang="en-US" sz="4000" b="1" dirty="0" err="1">
                <a:ea typeface="+mn-ea"/>
                <a:cs typeface="+mn-cs"/>
              </a:rPr>
              <a:t>Beschreibung</a:t>
            </a:r>
            <a:r>
              <a:rPr lang="en-US" sz="4000" b="1" dirty="0">
                <a:ea typeface="+mn-ea"/>
                <a:cs typeface="+mn-cs"/>
              </a:rPr>
              <a:t> </a:t>
            </a:r>
            <a:r>
              <a:rPr lang="en-US" sz="4000" b="1" dirty="0" err="1">
                <a:ea typeface="+mn-ea"/>
                <a:cs typeface="+mn-cs"/>
              </a:rPr>
              <a:t>im</a:t>
            </a:r>
            <a:r>
              <a:rPr lang="en-US" sz="4000" b="1" dirty="0">
                <a:ea typeface="+mn-ea"/>
                <a:cs typeface="+mn-cs"/>
              </a:rPr>
              <a:t> </a:t>
            </a:r>
            <a:r>
              <a:rPr lang="en-US" sz="4000" b="1" dirty="0" err="1">
                <a:ea typeface="+mn-ea"/>
                <a:cs typeface="+mn-cs"/>
              </a:rPr>
              <a:t>Kontext</a:t>
            </a:r>
            <a:r>
              <a:rPr lang="en-US" sz="4000" b="1" dirty="0">
                <a:ea typeface="+mn-ea"/>
                <a:cs typeface="+mn-cs"/>
              </a:rPr>
              <a:t> </a:t>
            </a:r>
            <a:r>
              <a:rPr lang="en-US" sz="4000" b="1" dirty="0" err="1">
                <a:ea typeface="+mn-ea"/>
                <a:cs typeface="+mn-cs"/>
              </a:rPr>
              <a:t>eines</a:t>
            </a:r>
            <a:r>
              <a:rPr lang="en-US" sz="4000" b="1" dirty="0">
                <a:ea typeface="+mn-ea"/>
                <a:cs typeface="+mn-cs"/>
              </a:rPr>
              <a:t> Systems</a:t>
            </a:r>
          </a:p>
          <a:p>
            <a:pPr marL="0" indent="0" eaLnBrk="1" fontAlgn="auto" hangingPunct="1">
              <a:spcAft>
                <a:spcPts val="0"/>
              </a:spcAft>
              <a:buFont typeface="Arial" panose="020B0604020202020204" pitchFamily="34" charset="0"/>
              <a:buNone/>
              <a:defRPr/>
            </a:pPr>
            <a:endParaRPr lang="en-US" sz="4000" dirty="0">
              <a:ea typeface="+mn-ea"/>
              <a:cs typeface="+mn-cs"/>
            </a:endParaRPr>
          </a:p>
          <a:p>
            <a:pPr eaLnBrk="1" fontAlgn="auto" hangingPunct="1">
              <a:spcAft>
                <a:spcPts val="0"/>
              </a:spcAft>
              <a:defRPr/>
            </a:pPr>
            <a:r>
              <a:rPr lang="en-US" sz="4000" b="1" dirty="0">
                <a:ea typeface="+mn-ea"/>
                <a:cs typeface="+mn-cs"/>
              </a:rPr>
              <a:t>2.1 </a:t>
            </a:r>
            <a:r>
              <a:rPr lang="en-US" sz="4000" b="1" dirty="0" err="1">
                <a:ea typeface="+mn-ea"/>
                <a:cs typeface="+mn-cs"/>
              </a:rPr>
              <a:t>Gegenstand</a:t>
            </a:r>
            <a:r>
              <a:rPr lang="en-US" sz="4000" b="1" dirty="0">
                <a:ea typeface="+mn-ea"/>
                <a:cs typeface="+mn-cs"/>
              </a:rPr>
              <a:t> der </a:t>
            </a:r>
            <a:r>
              <a:rPr lang="en-US" sz="4000" b="1" dirty="0" err="1">
                <a:ea typeface="+mn-ea"/>
                <a:cs typeface="+mn-cs"/>
              </a:rPr>
              <a:t>Computerlinguistik</a:t>
            </a:r>
            <a:r>
              <a:rPr lang="en-US" sz="4000" b="1" dirty="0">
                <a:ea typeface="+mn-ea"/>
                <a:cs typeface="+mn-cs"/>
              </a:rPr>
              <a:t>  (</a:t>
            </a:r>
            <a:r>
              <a:rPr lang="en-US" sz="4000" b="1" dirty="0" err="1">
                <a:ea typeface="+mn-ea"/>
                <a:cs typeface="+mn-cs"/>
              </a:rPr>
              <a:t>aus</a:t>
            </a:r>
            <a:r>
              <a:rPr lang="en-US" sz="4000" b="1" dirty="0">
                <a:ea typeface="+mn-ea"/>
                <a:cs typeface="+mn-cs"/>
              </a:rPr>
              <a:t> den </a:t>
            </a:r>
            <a:r>
              <a:rPr lang="en-US" sz="4000" b="1" dirty="0" err="1">
                <a:ea typeface="+mn-ea"/>
                <a:cs typeface="+mn-cs"/>
              </a:rPr>
              <a:t>Notizen</a:t>
            </a:r>
            <a:r>
              <a:rPr lang="en-US" sz="4000" b="1" dirty="0">
                <a:ea typeface="+mn-ea"/>
                <a:cs typeface="+mn-cs"/>
              </a:rPr>
              <a:t> des </a:t>
            </a:r>
            <a:r>
              <a:rPr lang="en-US" sz="4000" b="1" dirty="0" err="1">
                <a:ea typeface="+mn-ea"/>
                <a:cs typeface="+mn-cs"/>
              </a:rPr>
              <a:t>Kurses</a:t>
            </a:r>
            <a:r>
              <a:rPr lang="en-US" sz="4000" b="1" dirty="0">
                <a:ea typeface="+mn-ea"/>
                <a:cs typeface="+mn-cs"/>
              </a:rPr>
              <a:t>)</a:t>
            </a:r>
            <a:endParaRPr lang="en-US" sz="4000" dirty="0">
              <a:ea typeface="+mn-ea"/>
              <a:cs typeface="+mn-cs"/>
            </a:endParaRPr>
          </a:p>
          <a:p>
            <a:pPr marL="0" indent="0" eaLnBrk="1" fontAlgn="auto" hangingPunct="1">
              <a:spcAft>
                <a:spcPts val="0"/>
              </a:spcAft>
              <a:buFont typeface="Arial" panose="020B0604020202020204" pitchFamily="34" charset="0"/>
              <a:buNone/>
              <a:defRPr/>
            </a:pPr>
            <a:r>
              <a:rPr lang="en-US" sz="4000" b="1" dirty="0">
                <a:ea typeface="+mn-ea"/>
                <a:cs typeface="+mn-cs"/>
              </a:rPr>
              <a:t> </a:t>
            </a:r>
            <a:endParaRPr lang="en-US" sz="4000" dirty="0">
              <a:ea typeface="+mn-ea"/>
              <a:cs typeface="+mn-cs"/>
            </a:endParaRPr>
          </a:p>
          <a:p>
            <a:pPr lvl="1" eaLnBrk="1" fontAlgn="auto" hangingPunct="1">
              <a:spcAft>
                <a:spcPts val="0"/>
              </a:spcAft>
              <a:defRPr/>
            </a:pPr>
            <a:r>
              <a:rPr lang="en-US" sz="4000" b="1" i="1" dirty="0">
                <a:ea typeface="+mn-ea"/>
              </a:rPr>
              <a:t>(1 Paragraph – </a:t>
            </a:r>
            <a:r>
              <a:rPr lang="en-US" sz="4000" b="1" i="1" dirty="0" err="1">
                <a:ea typeface="+mn-ea"/>
              </a:rPr>
              <a:t>kurze</a:t>
            </a:r>
            <a:r>
              <a:rPr lang="en-US" sz="4000" b="1" i="1" dirty="0">
                <a:ea typeface="+mn-ea"/>
              </a:rPr>
              <a:t> </a:t>
            </a:r>
            <a:r>
              <a:rPr lang="en-US" sz="4000" b="1" i="1" dirty="0" err="1">
                <a:ea typeface="+mn-ea"/>
              </a:rPr>
              <a:t>Beschreibung</a:t>
            </a:r>
            <a:r>
              <a:rPr lang="en-US" sz="4000" b="1" i="1" dirty="0">
                <a:ea typeface="+mn-ea"/>
              </a:rPr>
              <a:t>)</a:t>
            </a:r>
            <a:endParaRPr lang="en-US" sz="4000" dirty="0">
              <a:ea typeface="+mn-ea"/>
            </a:endParaRPr>
          </a:p>
          <a:p>
            <a:pPr eaLnBrk="1" fontAlgn="auto" hangingPunct="1">
              <a:spcAft>
                <a:spcPts val="0"/>
              </a:spcAft>
              <a:defRPr/>
            </a:pPr>
            <a:endParaRPr lang="en-US" sz="4000" dirty="0">
              <a:ea typeface="+mn-ea"/>
              <a:cs typeface="+mn-cs"/>
            </a:endParaRPr>
          </a:p>
          <a:p>
            <a:pPr eaLnBrk="1" fontAlgn="auto" hangingPunct="1">
              <a:spcAft>
                <a:spcPts val="0"/>
              </a:spcAft>
              <a:defRPr/>
            </a:pPr>
            <a:r>
              <a:rPr lang="en-US" sz="4000" b="1" dirty="0">
                <a:ea typeface="+mn-ea"/>
                <a:cs typeface="+mn-cs"/>
              </a:rPr>
              <a:t>2.2 </a:t>
            </a:r>
            <a:r>
              <a:rPr lang="en-US" sz="4000" b="1" dirty="0" err="1">
                <a:ea typeface="+mn-ea"/>
                <a:cs typeface="+mn-cs"/>
              </a:rPr>
              <a:t>Aufgabengebiet</a:t>
            </a:r>
            <a:r>
              <a:rPr lang="en-US" sz="4000" b="1" dirty="0">
                <a:ea typeface="+mn-ea"/>
                <a:cs typeface="+mn-cs"/>
              </a:rPr>
              <a:t> der</a:t>
            </a:r>
            <a:r>
              <a:rPr lang="en-US" sz="4000" dirty="0">
                <a:ea typeface="+mn-ea"/>
                <a:cs typeface="+mn-cs"/>
              </a:rPr>
              <a:t> </a:t>
            </a:r>
          </a:p>
          <a:p>
            <a:pPr lvl="5">
              <a:defRPr/>
            </a:pPr>
            <a:r>
              <a:rPr lang="en-US" sz="4000" dirty="0"/>
              <a:t>&lt;</a:t>
            </a:r>
            <a:r>
              <a:rPr lang="en-US" sz="4000" dirty="0" err="1"/>
              <a:t>Elektronischen</a:t>
            </a:r>
            <a:r>
              <a:rPr lang="en-US" sz="4000" dirty="0"/>
              <a:t> </a:t>
            </a:r>
            <a:r>
              <a:rPr lang="en-US" sz="4000" dirty="0" err="1"/>
              <a:t>Lexika</a:t>
            </a:r>
            <a:r>
              <a:rPr lang="en-US" sz="4000" dirty="0"/>
              <a:t> </a:t>
            </a:r>
          </a:p>
          <a:p>
            <a:pPr lvl="5">
              <a:defRPr/>
            </a:pPr>
            <a:r>
              <a:rPr lang="en-US" sz="4000" dirty="0"/>
              <a:t> </a:t>
            </a:r>
            <a:r>
              <a:rPr lang="en-US" sz="4000" dirty="0" err="1"/>
              <a:t>oder</a:t>
            </a:r>
            <a:r>
              <a:rPr lang="en-US" sz="4000" dirty="0"/>
              <a:t> Dialog System</a:t>
            </a:r>
          </a:p>
          <a:p>
            <a:pPr lvl="5">
              <a:defRPr/>
            </a:pPr>
            <a:r>
              <a:rPr lang="en-US" sz="4000" dirty="0"/>
              <a:t> </a:t>
            </a:r>
            <a:r>
              <a:rPr lang="en-US" sz="4000" dirty="0" err="1"/>
              <a:t>oder</a:t>
            </a:r>
            <a:r>
              <a:rPr lang="en-US" sz="4000" dirty="0"/>
              <a:t> </a:t>
            </a:r>
            <a:r>
              <a:rPr lang="en-US" sz="4000" dirty="0" err="1"/>
              <a:t>Elektronischen</a:t>
            </a:r>
            <a:r>
              <a:rPr lang="en-US" sz="4000" dirty="0"/>
              <a:t> </a:t>
            </a:r>
            <a:r>
              <a:rPr lang="en-US" sz="4000" dirty="0" err="1"/>
              <a:t>Korpora</a:t>
            </a:r>
            <a:endParaRPr lang="en-US" sz="4000" dirty="0"/>
          </a:p>
          <a:p>
            <a:pPr lvl="5">
              <a:defRPr/>
            </a:pPr>
            <a:r>
              <a:rPr lang="en-US" sz="4000" dirty="0"/>
              <a:t>  </a:t>
            </a:r>
            <a:r>
              <a:rPr lang="en-US" sz="4000" dirty="0" err="1"/>
              <a:t>oder</a:t>
            </a:r>
            <a:r>
              <a:rPr lang="en-US" sz="4000" dirty="0"/>
              <a:t> </a:t>
            </a:r>
            <a:r>
              <a:rPr lang="en-US" sz="4000" dirty="0" err="1"/>
              <a:t>Maschinellen</a:t>
            </a:r>
            <a:r>
              <a:rPr lang="en-US" sz="4000" dirty="0"/>
              <a:t> </a:t>
            </a:r>
            <a:r>
              <a:rPr lang="en-US" sz="4000" dirty="0" err="1"/>
              <a:t>Übersetzung</a:t>
            </a:r>
            <a:r>
              <a:rPr lang="en-US" sz="4000" dirty="0"/>
              <a:t>&gt; </a:t>
            </a:r>
          </a:p>
          <a:p>
            <a:pPr eaLnBrk="1" fontAlgn="auto" hangingPunct="1">
              <a:spcAft>
                <a:spcPts val="0"/>
              </a:spcAft>
              <a:defRPr/>
            </a:pPr>
            <a:endParaRPr lang="en-US" dirty="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tLang="el-GR" b="1" smtClean="0"/>
              <a:t>Theoretische Grundlagen-2</a:t>
            </a:r>
            <a:endParaRPr lang="en-US" altLang="el-GR" smtClean="0"/>
          </a:p>
        </p:txBody>
      </p:sp>
      <p:sp>
        <p:nvSpPr>
          <p:cNvPr id="25602" name="Content Placeholder 2"/>
          <p:cNvSpPr>
            <a:spLocks noGrp="1"/>
          </p:cNvSpPr>
          <p:nvPr>
            <p:ph idx="1"/>
          </p:nvPr>
        </p:nvSpPr>
        <p:spPr>
          <a:xfrm>
            <a:off x="463550" y="1557338"/>
            <a:ext cx="8229600" cy="5111750"/>
          </a:xfrm>
        </p:spPr>
        <p:txBody>
          <a:bodyPr/>
          <a:lstStyle/>
          <a:p>
            <a:pPr eaLnBrk="1" hangingPunct="1">
              <a:lnSpc>
                <a:spcPct val="80000"/>
              </a:lnSpc>
            </a:pPr>
            <a:r>
              <a:rPr lang="en-US" altLang="el-GR" sz="2300" b="1" smtClean="0"/>
              <a:t>2.2.1 Beziehung mit der Semantik bzw. Pragmatik (Syntax und Morphologie nur für die Maschinelle Übersetzung</a:t>
            </a:r>
            <a:endParaRPr lang="en-US" altLang="el-GR" sz="2300" smtClean="0"/>
          </a:p>
          <a:p>
            <a:pPr eaLnBrk="1" hangingPunct="1">
              <a:lnSpc>
                <a:spcPct val="80000"/>
              </a:lnSpc>
            </a:pPr>
            <a:endParaRPr lang="en-US" altLang="el-GR" sz="2300" smtClean="0"/>
          </a:p>
          <a:p>
            <a:pPr lvl="1" eaLnBrk="1" hangingPunct="1">
              <a:lnSpc>
                <a:spcPct val="80000"/>
              </a:lnSpc>
            </a:pPr>
            <a:r>
              <a:rPr lang="en-US" altLang="el-GR" sz="2300" smtClean="0"/>
              <a:t> (Literaturhinweise aus den entsprechenden Semantik/ Pragmatik Seminaren oder anderen entsprechenden </a:t>
            </a:r>
            <a:r>
              <a:rPr lang="en-US" altLang="el-GR" sz="2300" i="1" smtClean="0"/>
              <a:t>Seminaren)</a:t>
            </a:r>
          </a:p>
          <a:p>
            <a:pPr lvl="1" eaLnBrk="1" hangingPunct="1">
              <a:lnSpc>
                <a:spcPct val="80000"/>
              </a:lnSpc>
            </a:pPr>
            <a:r>
              <a:rPr lang="en-US" altLang="el-GR" sz="2300" smtClean="0"/>
              <a:t>(1 Paragraph)</a:t>
            </a:r>
          </a:p>
          <a:p>
            <a:pPr lvl="1" eaLnBrk="1" hangingPunct="1">
              <a:lnSpc>
                <a:spcPct val="80000"/>
              </a:lnSpc>
              <a:buFont typeface="Arial" panose="020B0604020202020204" pitchFamily="34" charset="0"/>
              <a:buNone/>
            </a:pPr>
            <a:r>
              <a:rPr lang="en-US" altLang="el-GR" sz="2300" b="1" smtClean="0"/>
              <a:t> </a:t>
            </a:r>
            <a:endParaRPr lang="en-US" altLang="el-GR" sz="2300" smtClean="0"/>
          </a:p>
          <a:p>
            <a:pPr eaLnBrk="1" hangingPunct="1">
              <a:lnSpc>
                <a:spcPct val="80000"/>
              </a:lnSpc>
            </a:pPr>
            <a:r>
              <a:rPr lang="en-US" altLang="el-GR" sz="2300" b="1" smtClean="0"/>
              <a:t>2.3 Kurze Beschreibung des Systems </a:t>
            </a:r>
            <a:endParaRPr lang="en-US" altLang="el-GR" sz="2300" smtClean="0"/>
          </a:p>
          <a:p>
            <a:pPr eaLnBrk="1" hangingPunct="1">
              <a:lnSpc>
                <a:spcPct val="80000"/>
              </a:lnSpc>
            </a:pPr>
            <a:endParaRPr lang="en-US" altLang="el-GR" sz="2300" smtClean="0"/>
          </a:p>
          <a:p>
            <a:pPr lvl="1" eaLnBrk="1" hangingPunct="1">
              <a:lnSpc>
                <a:spcPct val="80000"/>
              </a:lnSpc>
            </a:pPr>
            <a:r>
              <a:rPr lang="en-US" altLang="en-US" sz="2300" smtClean="0"/>
              <a:t>“</a:t>
            </a:r>
            <a:r>
              <a:rPr lang="en-US" altLang="el-GR" sz="2300" smtClean="0"/>
              <a:t>Die vorliegende Analyse konstituiert ein Modul innerhalb eines Systems dass …</a:t>
            </a:r>
            <a:r>
              <a:rPr lang="en-US" altLang="en-US" sz="2300" smtClean="0"/>
              <a:t>”</a:t>
            </a:r>
            <a:endParaRPr lang="en-US" altLang="el-GR" sz="2300" smtClean="0"/>
          </a:p>
          <a:p>
            <a:pPr lvl="1" eaLnBrk="1" hangingPunct="1">
              <a:lnSpc>
                <a:spcPct val="80000"/>
              </a:lnSpc>
            </a:pPr>
            <a:r>
              <a:rPr lang="en-US" altLang="el-GR" sz="2300" smtClean="0"/>
              <a:t>(Beschreibung was der System machen soll) </a:t>
            </a:r>
          </a:p>
          <a:p>
            <a:pPr eaLnBrk="1" hangingPunct="1">
              <a:lnSpc>
                <a:spcPct val="80000"/>
              </a:lnSpc>
            </a:pPr>
            <a:endParaRPr lang="en-US" altLang="el-GR" sz="22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6"/>
          <p:cNvSpPr>
            <a:spLocks noGrp="1"/>
          </p:cNvSpPr>
          <p:nvPr>
            <p:ph type="ctrTitle"/>
          </p:nvPr>
        </p:nvSpPr>
        <p:spPr/>
        <p:txBody>
          <a:bodyPr/>
          <a:lstStyle/>
          <a:p>
            <a:pPr eaLnBrk="1" hangingPunct="1"/>
            <a:r>
              <a:rPr lang="el-GR" altLang="el-GR" smtClean="0"/>
              <a:t>Τέλος Ενότητας</a:t>
            </a:r>
          </a:p>
        </p:txBody>
      </p:sp>
      <p:sp>
        <p:nvSpPr>
          <p:cNvPr id="26626" name="Υπότιτλος 7"/>
          <p:cNvSpPr>
            <a:spLocks noGrp="1"/>
          </p:cNvSpPr>
          <p:nvPr>
            <p:ph type="subTitle" idx="1"/>
          </p:nvPr>
        </p:nvSpPr>
        <p:spPr>
          <a:xfrm>
            <a:off x="684213" y="3886200"/>
            <a:ext cx="7775575" cy="1752600"/>
          </a:xfrm>
        </p:spPr>
        <p:txBody>
          <a:bodyPr/>
          <a:lstStyle/>
          <a:p>
            <a:pPr eaLnBrk="1" hangingPunct="1"/>
            <a:endParaRPr lang="en-US" altLang="el-G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l-GR" altLang="el-GR" smtClean="0"/>
              <a:t>Χρηματοδότηση</a:t>
            </a:r>
          </a:p>
        </p:txBody>
      </p:sp>
      <p:sp>
        <p:nvSpPr>
          <p:cNvPr id="28674"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8675"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p:txBody>
          <a:bodyPr/>
          <a:lstStyle/>
          <a:p>
            <a:pPr eaLnBrk="1" hangingPunct="1"/>
            <a:r>
              <a:rPr lang="el-GR" altLang="el-GR" sz="4400" smtClean="0"/>
              <a:t>Σημειώματα</a:t>
            </a:r>
          </a:p>
        </p:txBody>
      </p:sp>
      <p:sp>
        <p:nvSpPr>
          <p:cNvPr id="30722" name="Text Placeholder 4"/>
          <p:cNvSpPr>
            <a:spLocks noGrp="1"/>
          </p:cNvSpPr>
          <p:nvPr>
            <p:ph type="body" idx="1"/>
          </p:nvPr>
        </p:nvSpPr>
        <p:spPr/>
        <p:txBody>
          <a:bodyPr/>
          <a:lstStyle/>
          <a:p>
            <a:pPr eaLnBrk="1" hangingPunct="1"/>
            <a:endParaRPr lang="en-US" altLang="el-G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a:xfrm>
            <a:off x="0" y="274638"/>
            <a:ext cx="9144000" cy="1143000"/>
          </a:xfrm>
        </p:spPr>
        <p:txBody>
          <a:bodyPr/>
          <a:lstStyle/>
          <a:p>
            <a:r>
              <a:rPr lang="el-GR" altLang="el-GR" smtClean="0"/>
              <a:t>Σημείωμα Ιστορικού Εκδόσεων</a:t>
            </a:r>
            <a:r>
              <a:rPr lang="en-US" altLang="el-GR" smtClean="0"/>
              <a:t> </a:t>
            </a:r>
            <a:r>
              <a:rPr lang="el-GR" alt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defRPr/>
            </a:pPr>
            <a:r>
              <a:rPr lang="el-GR" sz="2000" dirty="0" smtClean="0"/>
              <a:t>Το </a:t>
            </a:r>
            <a:r>
              <a:rPr lang="el-GR" sz="2000" dirty="0"/>
              <a:t>παρόν έργο αποτελεί την έκδοση </a:t>
            </a:r>
            <a:r>
              <a:rPr lang="en-US" sz="2000" dirty="0" smtClean="0">
                <a:solidFill>
                  <a:srgbClr val="000000"/>
                </a:solidFill>
              </a:rPr>
              <a:t>1</a:t>
            </a:r>
            <a:r>
              <a:rPr lang="el-GR" sz="2000" dirty="0" smtClean="0">
                <a:solidFill>
                  <a:srgbClr val="000000"/>
                </a:solidFill>
              </a:rPr>
              <a:t>.</a:t>
            </a:r>
            <a:r>
              <a:rPr lang="en-US" sz="2000" dirty="0" smtClean="0">
                <a:solidFill>
                  <a:srgbClr val="000000"/>
                </a:solidFill>
              </a:rPr>
              <a:t>0</a:t>
            </a:r>
            <a:r>
              <a:rPr lang="el-GR" sz="2000" dirty="0" smtClean="0">
                <a:solidFill>
                  <a:srgbClr val="000000"/>
                </a:solidFill>
              </a:rPr>
              <a:t>.  </a:t>
            </a:r>
            <a:endParaRPr lang="el-GR" sz="2000" dirty="0">
              <a:solidFill>
                <a:srgbClr val="000000"/>
              </a:solidFill>
            </a:endParaRPr>
          </a:p>
          <a:p>
            <a:pPr marL="0" indent="0">
              <a:buFont typeface="Arial" panose="020B0604020202020204" pitchFamily="34" charset="0"/>
              <a:buNone/>
              <a:defRPr/>
            </a:pPr>
            <a:r>
              <a:rPr lang="el-GR" sz="2000" dirty="0"/>
              <a:t>Έχουν προηγηθεί οι κάτωθι εκδόσεις:</a:t>
            </a:r>
          </a:p>
          <a:p>
            <a:pPr>
              <a:defRPr/>
            </a:pPr>
            <a:r>
              <a:rPr lang="el-GR" sz="2000" dirty="0"/>
              <a:t>Έκδοση διαθέσιμη εδώ. </a:t>
            </a:r>
            <a:r>
              <a:rPr lang="en-US" sz="2000" dirty="0">
                <a:ea typeface="Century Gothic"/>
                <a:cs typeface="Century Gothic"/>
                <a:hlinkClick r:id="rId3"/>
              </a:rPr>
              <a:t>http://eclass.uoa.gr/courses/GS158/</a:t>
            </a:r>
            <a:endParaRPr lang="el-GR" sz="2000" dirty="0">
              <a:solidFill>
                <a:srgbClr val="92D050"/>
              </a:solidFill>
            </a:endParaRPr>
          </a:p>
          <a:p>
            <a:pPr marL="0" indent="0">
              <a:buFont typeface="Arial" panose="020B0604020202020204" pitchFamily="34" charset="0"/>
              <a:buNone/>
              <a:defRPr/>
            </a:pPr>
            <a:endParaRPr lang="el-GR" sz="2000" dirty="0"/>
          </a:p>
        </p:txBody>
      </p:sp>
    </p:spTree>
    <p:extLst>
      <p:ext uri="{BB962C8B-B14F-4D97-AF65-F5344CB8AC3E}">
        <p14:creationId xmlns:p14="http://schemas.microsoft.com/office/powerpoint/2010/main" val="2259329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l-GR" altLang="el-GR" b="1" smtClean="0"/>
              <a:t>Περιεχόμενα Ενότητας</a:t>
            </a:r>
            <a:endParaRPr lang="en-US" altLang="el-GR" b="1" smtClean="0"/>
          </a:p>
        </p:txBody>
      </p:sp>
      <p:sp>
        <p:nvSpPr>
          <p:cNvPr id="12290" name="Content Placeholder 2"/>
          <p:cNvSpPr>
            <a:spLocks noGrp="1"/>
          </p:cNvSpPr>
          <p:nvPr>
            <p:ph idx="1"/>
          </p:nvPr>
        </p:nvSpPr>
        <p:spPr>
          <a:xfrm>
            <a:off x="463550" y="1557338"/>
            <a:ext cx="8229600" cy="4525962"/>
          </a:xfrm>
        </p:spPr>
        <p:txBody>
          <a:bodyPr/>
          <a:lstStyle/>
          <a:p>
            <a:pPr marL="0" indent="0" algn="ctr" eaLnBrk="1" hangingPunct="1">
              <a:buFont typeface="Arial" panose="020B0604020202020204" pitchFamily="34" charset="0"/>
              <a:buNone/>
            </a:pPr>
            <a:r>
              <a:rPr lang="el-GR" altLang="el-GR" smtClean="0"/>
              <a:t>Κατευθυντήριες Γραμμές για Εκπόνηση Εργασίας</a:t>
            </a:r>
            <a:r>
              <a:rPr lang="en-US" altLang="el-GR"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60350"/>
            <a:ext cx="8229600" cy="1157288"/>
          </a:xfrm>
        </p:spPr>
        <p:txBody>
          <a:bodyPr/>
          <a:lstStyle/>
          <a:p>
            <a:r>
              <a:rPr lang="el-GR" altLang="el-GR" smtClean="0"/>
              <a:t>Σημείωμα Αναφοράς</a:t>
            </a:r>
          </a:p>
        </p:txBody>
      </p:sp>
      <p:sp>
        <p:nvSpPr>
          <p:cNvPr id="96259" name="Content Placeholder 2"/>
          <p:cNvSpPr>
            <a:spLocks noGrp="1"/>
          </p:cNvSpPr>
          <p:nvPr>
            <p:ph idx="1"/>
          </p:nvPr>
        </p:nvSpPr>
        <p:spPr>
          <a:xfrm>
            <a:off x="463550" y="1557338"/>
            <a:ext cx="8229600" cy="4525962"/>
          </a:xfrm>
        </p:spPr>
        <p:txBody>
          <a:bodyPr/>
          <a:lstStyle/>
          <a:p>
            <a:pPr marL="0" indent="0">
              <a:buNone/>
            </a:pPr>
            <a:r>
              <a:rPr lang="el-GR" altLang="el-GR" sz="2000" dirty="0" err="1" smtClean="0"/>
              <a:t>Copyright</a:t>
            </a:r>
            <a:r>
              <a:rPr lang="el-GR" altLang="el-GR" sz="2000" dirty="0" smtClean="0"/>
              <a:t> Εθνικόν και Καποδιστριακόν </a:t>
            </a:r>
            <a:r>
              <a:rPr lang="el-GR" altLang="el-GR" sz="2000" dirty="0" err="1" smtClean="0"/>
              <a:t>Πανεπιστήμιον</a:t>
            </a:r>
            <a:r>
              <a:rPr lang="el-GR" altLang="el-GR" sz="2000" dirty="0" smtClean="0"/>
              <a:t> Αθηνών</a:t>
            </a:r>
            <a:r>
              <a:rPr lang="en-US" altLang="el-GR" sz="2000" dirty="0" smtClean="0"/>
              <a:t>, </a:t>
            </a:r>
            <a:r>
              <a:rPr lang="el-GR" altLang="el-GR" sz="2000" dirty="0" smtClean="0"/>
              <a:t>Χριστίνα Αλεξανδρή. «Υπολογιστική Γλωσσολογία</a:t>
            </a:r>
            <a:r>
              <a:rPr lang="en-US" altLang="el-GR" sz="2000" dirty="0" smtClean="0"/>
              <a:t>. </a:t>
            </a:r>
            <a:r>
              <a:rPr lang="en-US" altLang="el-GR" sz="2000" dirty="0" err="1"/>
              <a:t>Computerlinguistik</a:t>
            </a:r>
            <a:r>
              <a:rPr lang="en-US" altLang="el-GR" sz="2000" dirty="0"/>
              <a:t> </a:t>
            </a:r>
            <a:r>
              <a:rPr lang="en-US" altLang="el-GR" sz="2000" dirty="0" err="1"/>
              <a:t>Hausarbeit</a:t>
            </a:r>
            <a:r>
              <a:rPr lang="en-US" altLang="el-GR" sz="2000" dirty="0"/>
              <a:t> - </a:t>
            </a:r>
            <a:r>
              <a:rPr lang="en-US" altLang="el-GR" sz="2000" dirty="0" err="1" smtClean="0"/>
              <a:t>Aufgaben</a:t>
            </a:r>
            <a:r>
              <a:rPr lang="el-GR" altLang="el-GR" sz="2000" dirty="0" smtClean="0"/>
              <a:t>». Έκδοση: 1.0. Αθήνα 2014. Διαθέσιμο από τη δικτυακή διεύθυνση:  </a:t>
            </a:r>
            <a:r>
              <a:rPr lang="en-US" altLang="el-GR" sz="2000" dirty="0" smtClean="0">
                <a:hlinkClick r:id="rId3"/>
              </a:rPr>
              <a:t>http://opencourses.uoa.gr</a:t>
            </a:r>
            <a:r>
              <a:rPr lang="en-US" altLang="el-GR" sz="2000" dirty="0" smtClean="0"/>
              <a:t> </a:t>
            </a:r>
            <a:endParaRPr lang="el-GR" altLang="el-GR" sz="2000" dirty="0" smtClean="0"/>
          </a:p>
          <a:p>
            <a:pPr marL="0" indent="0">
              <a:buFont typeface="Arial" panose="020B0604020202020204" pitchFamily="34" charset="0"/>
              <a:buNone/>
            </a:pPr>
            <a:endParaRPr lang="el-GR" altLang="el-GR" sz="2000" dirty="0" smtClean="0"/>
          </a:p>
        </p:txBody>
      </p:sp>
    </p:spTree>
    <p:extLst>
      <p:ext uri="{BB962C8B-B14F-4D97-AF65-F5344CB8AC3E}">
        <p14:creationId xmlns:p14="http://schemas.microsoft.com/office/powerpoint/2010/main" val="2942710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36866"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36867" name="Picture 22" descr="Λογότυπο για Άδειες χρήσης Creative Commons BY-NC-ND">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l-GR" altLang="el-GR" sz="1800" dirty="0"/>
              <a:t>[1] http://creativecommons.org/licenses/by-nc-sa/4.0/ </a:t>
            </a:r>
            <a:endParaRPr lang="en-US" altLang="el-GR" sz="1800" dirty="0"/>
          </a:p>
          <a:p>
            <a:pPr eaLnBrk="1" hangingPunct="1"/>
            <a:endParaRPr lang="el-GR" altLang="el-GR" sz="1800" dirty="0"/>
          </a:p>
          <a:p>
            <a:pPr eaLnBrk="1" hangingPunct="1"/>
            <a:r>
              <a:rPr lang="el-GR" altLang="el-GR" sz="1800" dirty="0"/>
              <a:t>Ως </a:t>
            </a:r>
            <a:r>
              <a:rPr lang="el-GR" altLang="el-GR" sz="1800" b="1" dirty="0"/>
              <a:t>Μη Εμπορική</a:t>
            </a:r>
            <a:r>
              <a:rPr lang="el-GR" altLang="el-GR" sz="1800" dirty="0"/>
              <a:t> ορίζεται η χρήση:</a:t>
            </a:r>
          </a:p>
          <a:p>
            <a:pPr marL="285750" indent="-285750" eaLnBrk="1" hangingPunct="1">
              <a:buFont typeface="Arial" panose="020B0604020202020204" pitchFamily="34" charset="0"/>
              <a:buChar char="•"/>
            </a:pPr>
            <a:r>
              <a:rPr lang="el-GR" altLang="el-GR" sz="1800" dirty="0"/>
              <a:t>που δεν περιλαμβάνει άμεσο ή έμμεσο οικονομικό όφελος από την χρήση του έργου, για το διανομέα του έργου και </a:t>
            </a:r>
            <a:r>
              <a:rPr lang="el-GR" altLang="el-GR" sz="1800" dirty="0" err="1"/>
              <a:t>αδειοδόχο</a:t>
            </a:r>
            <a:endParaRPr lang="el-GR" altLang="el-GR" sz="1800" dirty="0"/>
          </a:p>
          <a:p>
            <a:pPr marL="285750" indent="-285750" eaLnBrk="1" hangingPunct="1">
              <a:buFont typeface="Arial" panose="020B0604020202020204" pitchFamily="34" charset="0"/>
              <a:buChar char="•"/>
            </a:pPr>
            <a:r>
              <a:rPr lang="el-GR" altLang="el-GR" sz="1800" dirty="0"/>
              <a:t>που</a:t>
            </a:r>
            <a:r>
              <a:rPr lang="en-GB" altLang="el-GR" sz="1800" dirty="0"/>
              <a:t> </a:t>
            </a:r>
            <a:r>
              <a:rPr lang="el-GR" altLang="el-GR" sz="1800" dirty="0"/>
              <a:t>δεν περιλαμβάνει οικονομική συναλλαγή ως προϋπόθεση για τη χρήση ή πρόσβαση στο έργο</a:t>
            </a:r>
          </a:p>
          <a:p>
            <a:pPr marL="285750" indent="-285750" eaLnBrk="1" hangingPunct="1">
              <a:buFont typeface="Arial" panose="020B0604020202020204" pitchFamily="34" charset="0"/>
              <a:buChar char="•"/>
            </a:pPr>
            <a:r>
              <a:rPr lang="el-GR" altLang="el-GR" sz="1800" dirty="0"/>
              <a:t>που</a:t>
            </a:r>
            <a:r>
              <a:rPr lang="en-GB" altLang="el-GR" sz="1800" dirty="0"/>
              <a:t> </a:t>
            </a:r>
            <a:r>
              <a:rPr lang="el-GR" altLang="el-GR" sz="1800" dirty="0"/>
              <a:t>δεν προσπορίζει στο διανομέα του έργου και</a:t>
            </a:r>
            <a:r>
              <a:rPr lang="en-GB" altLang="el-GR" sz="1800" dirty="0"/>
              <a:t> </a:t>
            </a:r>
            <a:r>
              <a:rPr lang="el-GR" altLang="el-GR" sz="1800" dirty="0" err="1"/>
              <a:t>αδειοδόχο</a:t>
            </a:r>
            <a:r>
              <a:rPr lang="en-GB" altLang="el-GR" sz="1800" dirty="0"/>
              <a:t> </a:t>
            </a:r>
            <a:r>
              <a:rPr lang="el-GR" altLang="el-GR" sz="1800" dirty="0"/>
              <a:t>έμμεσο οικονομικό όφελος (π.χ. διαφημίσεις) από την προβολή του έργου σε διαδικτυακό τόπο</a:t>
            </a:r>
            <a:endParaRPr lang="en-US" altLang="el-GR" sz="1800" dirty="0"/>
          </a:p>
          <a:p>
            <a:pPr eaLnBrk="1" hangingPunct="1">
              <a:buFont typeface="Arial" panose="020B0604020202020204" pitchFamily="34" charset="0"/>
              <a:buChar char="•"/>
            </a:pPr>
            <a:endParaRPr lang="el-GR" altLang="el-GR" sz="1800" dirty="0"/>
          </a:p>
          <a:p>
            <a:pPr eaLnBrk="1" hangingPunct="1"/>
            <a:r>
              <a:rPr lang="el-GR" altLang="el-GR" sz="1800" dirty="0"/>
              <a:t>Ο δικαιούχος μπορεί να παρέχει στον </a:t>
            </a:r>
            <a:r>
              <a:rPr lang="el-GR" altLang="el-GR" sz="1800" dirty="0" err="1"/>
              <a:t>αδειοδόχο</a:t>
            </a:r>
            <a:r>
              <a:rPr lang="el-GR" altLang="el-GR" sz="1800" dirty="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l-GR" altLang="el-GR" smtClean="0"/>
              <a:t>Διατήρηση Σημειωμάτων</a:t>
            </a:r>
          </a:p>
        </p:txBody>
      </p:sp>
      <p:sp>
        <p:nvSpPr>
          <p:cNvPr id="38914"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l-GR" sz="2000" smtClean="0"/>
              <a:t>τ</a:t>
            </a:r>
            <a:r>
              <a:rPr lang="en-US" altLang="el-GR" sz="2000" smtClean="0"/>
              <a:t>ο Σημείωμα Αναφοράς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ο Σημείωμα Αδειοδότησης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η δήλωση </a:t>
            </a:r>
            <a:r>
              <a:rPr lang="el-GR" altLang="el-GR" sz="2000" smtClean="0"/>
              <a:t>Δ</a:t>
            </a:r>
            <a:r>
              <a:rPr lang="en-US" altLang="el-GR" sz="2000" smtClean="0"/>
              <a:t>ιατήρησης Σημειωμάτων</a:t>
            </a:r>
            <a:endParaRPr lang="el-GR" altLang="el-GR" sz="2000" smtClean="0"/>
          </a:p>
          <a:p>
            <a:pPr lvl="1" eaLnBrk="1" hangingPunct="1">
              <a:buFont typeface="Wingdings" panose="05000000000000000000" pitchFamily="2" charset="2"/>
              <a:buChar char="§"/>
            </a:pPr>
            <a:r>
              <a:rPr lang="el-GR" altLang="el-GR" sz="2000" smtClean="0"/>
              <a:t>το Σημείωμα Χρήσης Έργων Τρίτων (εφόσον υπάρχει)</a:t>
            </a:r>
          </a:p>
          <a:p>
            <a:pPr marL="0" indent="0" eaLnBrk="1" hangingPunct="1">
              <a:buFont typeface="Arial" panose="020B0604020202020204" pitchFamily="34" charset="0"/>
              <a:buNone/>
            </a:pPr>
            <a:r>
              <a:rPr lang="el-GR" altLang="el-GR" sz="2400" smtClean="0"/>
              <a:t>μαζί με τους συνοδευόμενους υπερσυνδέσμους.</a:t>
            </a:r>
          </a:p>
          <a:p>
            <a:pPr marL="0" indent="0" eaLnBrk="1" hangingPunct="1"/>
            <a:endParaRPr lang="el-GR" altLang="el-GR"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0" y="-100013"/>
            <a:ext cx="9144000" cy="1143001"/>
          </a:xfrm>
        </p:spPr>
        <p:txBody>
          <a:bodyPr/>
          <a:lstStyle/>
          <a:p>
            <a:pPr eaLnBrk="1" hangingPunct="1"/>
            <a:r>
              <a:rPr lang="el-GR" altLang="el-GR" smtClean="0"/>
              <a:t>Σημείωμα Χρήσης Έργων Τρίτων </a:t>
            </a:r>
            <a:r>
              <a:rPr lang="en-US" altLang="el-GR" smtClean="0"/>
              <a:t>(</a:t>
            </a:r>
            <a:r>
              <a:rPr lang="el-GR" altLang="el-GR" smtClean="0"/>
              <a:t>1</a:t>
            </a:r>
            <a:r>
              <a:rPr lang="en-US" altLang="el-GR" smtClean="0"/>
              <a:t>/</a:t>
            </a:r>
            <a:r>
              <a:rPr lang="el-GR" altLang="el-GR" smtClean="0"/>
              <a:t>2</a:t>
            </a:r>
            <a:r>
              <a:rPr lang="en-US" altLang="el-GR" smtClean="0"/>
              <a:t>)</a:t>
            </a:r>
            <a:r>
              <a:rPr lang="el-GR" altLang="el-GR" smtClean="0"/>
              <a:t> </a:t>
            </a:r>
          </a:p>
        </p:txBody>
      </p:sp>
      <p:sp>
        <p:nvSpPr>
          <p:cNvPr id="102403" name="Content Placeholder 2"/>
          <p:cNvSpPr>
            <a:spLocks noGrp="1"/>
          </p:cNvSpPr>
          <p:nvPr>
            <p:ph idx="1"/>
          </p:nvPr>
        </p:nvSpPr>
        <p:spPr>
          <a:xfrm>
            <a:off x="287338" y="1052513"/>
            <a:ext cx="8677275" cy="5329237"/>
          </a:xfrm>
        </p:spPr>
        <p:txBody>
          <a:bodyPr/>
          <a:lstStyle/>
          <a:p>
            <a:pPr marL="0" indent="0" eaLnBrk="1" hangingPunct="1">
              <a:buFont typeface="Arial" panose="020B0604020202020204" pitchFamily="34" charset="0"/>
              <a:buNone/>
            </a:pPr>
            <a:r>
              <a:rPr lang="el-GR" altLang="el-GR" sz="2000" smtClean="0"/>
              <a:t>Το Έργο αυτό κάνει χρήση των ακόλουθων έργων:</a:t>
            </a:r>
          </a:p>
          <a:p>
            <a:pPr marL="0" indent="0" eaLnBrk="1" hangingPunct="1">
              <a:buFont typeface="Arial" panose="020B0604020202020204" pitchFamily="34" charset="0"/>
              <a:buNone/>
            </a:pPr>
            <a:r>
              <a:rPr lang="el-GR" altLang="el-GR" sz="2000" b="1" smtClean="0"/>
              <a:t>Εικόνες/Σχήματα/Διαγράμματα</a:t>
            </a:r>
            <a:r>
              <a:rPr lang="en-US" altLang="el-GR" sz="2000" b="1" smtClean="0"/>
              <a:t>/</a:t>
            </a:r>
            <a:r>
              <a:rPr lang="el-GR" altLang="el-GR" sz="2000" b="1" smtClean="0"/>
              <a:t>Φωτογραφίες</a:t>
            </a:r>
          </a:p>
        </p:txBody>
      </p:sp>
    </p:spTree>
    <p:extLst>
      <p:ext uri="{BB962C8B-B14F-4D97-AF65-F5344CB8AC3E}">
        <p14:creationId xmlns:p14="http://schemas.microsoft.com/office/powerpoint/2010/main" val="1773079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60350"/>
            <a:ext cx="9144000" cy="1143000"/>
          </a:xfrm>
        </p:spPr>
        <p:txBody>
          <a:bodyPr/>
          <a:lstStyle/>
          <a:p>
            <a:r>
              <a:rPr lang="el-GR" altLang="el-GR" smtClean="0"/>
              <a:t>Σημείωμα Χρήσης Έργων Τρίτων</a:t>
            </a:r>
            <a:r>
              <a:rPr lang="en-US" altLang="el-GR" smtClean="0"/>
              <a:t> (</a:t>
            </a:r>
            <a:r>
              <a:rPr lang="el-GR" altLang="el-GR" smtClean="0"/>
              <a:t>2</a:t>
            </a:r>
            <a:r>
              <a:rPr lang="en-US" altLang="el-GR" smtClean="0"/>
              <a:t>/</a:t>
            </a:r>
            <a:r>
              <a:rPr lang="el-GR" altLang="el-GR" smtClean="0"/>
              <a:t>2</a:t>
            </a:r>
            <a:r>
              <a:rPr lang="en-US" altLang="el-GR" smtClean="0"/>
              <a:t>)</a:t>
            </a:r>
            <a:r>
              <a:rPr lang="el-GR" altLang="el-GR" smtClean="0"/>
              <a:t> </a:t>
            </a:r>
          </a:p>
        </p:txBody>
      </p:sp>
      <p:sp>
        <p:nvSpPr>
          <p:cNvPr id="104451" name="Content Placeholder 2"/>
          <p:cNvSpPr>
            <a:spLocks noGrp="1"/>
          </p:cNvSpPr>
          <p:nvPr>
            <p:ph idx="1"/>
          </p:nvPr>
        </p:nvSpPr>
        <p:spPr>
          <a:xfrm>
            <a:off x="179388" y="1484313"/>
            <a:ext cx="8713787" cy="4525962"/>
          </a:xfrm>
        </p:spPr>
        <p:txBody>
          <a:bodyPr/>
          <a:lstStyle/>
          <a:p>
            <a:pPr marL="0" indent="0">
              <a:buFont typeface="Arial" panose="020B0604020202020204" pitchFamily="34" charset="0"/>
              <a:buNone/>
            </a:pPr>
            <a:r>
              <a:rPr lang="el-GR" altLang="el-GR" sz="2000" smtClean="0"/>
              <a:t>Το Έργο αυτό κάνει χρήση των ακόλουθων έργων:</a:t>
            </a:r>
          </a:p>
          <a:p>
            <a:pPr marL="0" indent="0">
              <a:buFont typeface="Arial" panose="020B0604020202020204" pitchFamily="34" charset="0"/>
              <a:buNone/>
            </a:pPr>
            <a:r>
              <a:rPr lang="el-GR" altLang="el-GR" sz="2000" b="1" smtClean="0"/>
              <a:t>Πίνακες</a:t>
            </a:r>
          </a:p>
        </p:txBody>
      </p:sp>
    </p:spTree>
    <p:extLst>
      <p:ext uri="{BB962C8B-B14F-4D97-AF65-F5344CB8AC3E}">
        <p14:creationId xmlns:p14="http://schemas.microsoft.com/office/powerpoint/2010/main" val="2246037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altLang="el-GR" b="1" smtClean="0"/>
              <a:t>COMPUTERLINGUISTIK - ARBEIT </a:t>
            </a:r>
            <a:endParaRPr lang="en-US" altLang="el-GR" smtClean="0"/>
          </a:p>
        </p:txBody>
      </p:sp>
      <p:sp>
        <p:nvSpPr>
          <p:cNvPr id="13314" name="Text Placeholder 2"/>
          <p:cNvSpPr>
            <a:spLocks noGrp="1"/>
          </p:cNvSpPr>
          <p:nvPr>
            <p:ph type="body" idx="1"/>
          </p:nvPr>
        </p:nvSpPr>
        <p:spPr/>
        <p:txBody>
          <a:bodyPr/>
          <a:lstStyle/>
          <a:p>
            <a:pPr eaLnBrk="1" hangingPunct="1"/>
            <a:r>
              <a:rPr lang="en-US" altLang="el-GR" smtClean="0"/>
              <a:t>COMPUTERLINGUISTIK</a:t>
            </a:r>
            <a:br>
              <a:rPr lang="en-US" altLang="el-GR" smtClean="0"/>
            </a:br>
            <a:r>
              <a:rPr lang="en-US" altLang="el-GR" smtClean="0"/>
              <a:t>HAUSARBEIT-AUFGABEN</a:t>
            </a:r>
          </a:p>
          <a:p>
            <a:pPr eaLnBrk="1" hangingPunct="1"/>
            <a:endParaRPr lang="en-US" altLang="el-GR"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tLang="el-GR" b="1" smtClean="0"/>
              <a:t>GLIEDERUNG</a:t>
            </a:r>
          </a:p>
        </p:txBody>
      </p:sp>
      <p:sp>
        <p:nvSpPr>
          <p:cNvPr id="14338" name="Content Placeholder 2"/>
          <p:cNvSpPr>
            <a:spLocks noGrp="1"/>
          </p:cNvSpPr>
          <p:nvPr>
            <p:ph idx="1"/>
          </p:nvPr>
        </p:nvSpPr>
        <p:spPr>
          <a:xfrm>
            <a:off x="468313" y="1700213"/>
            <a:ext cx="8229600" cy="4752975"/>
          </a:xfrm>
        </p:spPr>
        <p:txBody>
          <a:bodyPr/>
          <a:lstStyle/>
          <a:p>
            <a:pPr eaLnBrk="1" hangingPunct="1">
              <a:lnSpc>
                <a:spcPct val="80000"/>
              </a:lnSpc>
            </a:pPr>
            <a:r>
              <a:rPr lang="en-US" altLang="el-GR" sz="2300" b="1" smtClean="0"/>
              <a:t>LÄNGE</a:t>
            </a:r>
            <a:r>
              <a:rPr lang="en-US" altLang="el-GR" sz="2300" smtClean="0"/>
              <a:t>: ca 20 Seiten (mit Tabellen, Diagrammen etc.)</a:t>
            </a:r>
          </a:p>
          <a:p>
            <a:pPr eaLnBrk="1" hangingPunct="1">
              <a:lnSpc>
                <a:spcPct val="80000"/>
              </a:lnSpc>
              <a:buFont typeface="Arial" panose="020B0604020202020204" pitchFamily="34" charset="0"/>
              <a:buNone/>
            </a:pPr>
            <a:r>
              <a:rPr lang="en-US" altLang="el-GR" sz="2300" smtClean="0"/>
              <a:t>                              (min: 18 Seiten  max: 25 Seiten)</a:t>
            </a:r>
          </a:p>
          <a:p>
            <a:pPr eaLnBrk="1" hangingPunct="1">
              <a:lnSpc>
                <a:spcPct val="80000"/>
              </a:lnSpc>
              <a:buFont typeface="Arial" panose="020B0604020202020204" pitchFamily="34" charset="0"/>
              <a:buNone/>
            </a:pPr>
            <a:r>
              <a:rPr lang="en-US" altLang="el-GR" sz="2300" smtClean="0"/>
              <a:t> </a:t>
            </a:r>
          </a:p>
          <a:p>
            <a:pPr eaLnBrk="1" hangingPunct="1">
              <a:lnSpc>
                <a:spcPct val="80000"/>
              </a:lnSpc>
            </a:pPr>
            <a:r>
              <a:rPr lang="en-US" altLang="el-GR" sz="2300" b="1" smtClean="0"/>
              <a:t>BIBLIOGRAPHIE</a:t>
            </a:r>
            <a:r>
              <a:rPr lang="en-US" altLang="el-GR" sz="2300" smtClean="0"/>
              <a:t>: Basisliteratur ist die Bibliographie im Lehrmaterial</a:t>
            </a:r>
          </a:p>
          <a:p>
            <a:pPr eaLnBrk="1" hangingPunct="1">
              <a:lnSpc>
                <a:spcPct val="80000"/>
              </a:lnSpc>
              <a:buFont typeface="Arial" panose="020B0604020202020204" pitchFamily="34" charset="0"/>
              <a:buNone/>
            </a:pPr>
            <a:r>
              <a:rPr lang="en-US" altLang="el-GR" sz="2300" smtClean="0"/>
              <a:t> </a:t>
            </a:r>
          </a:p>
          <a:p>
            <a:pPr eaLnBrk="1" hangingPunct="1">
              <a:lnSpc>
                <a:spcPct val="80000"/>
              </a:lnSpc>
            </a:pPr>
            <a:r>
              <a:rPr lang="en-US" altLang="el-GR" sz="2300" b="1" smtClean="0"/>
              <a:t>SPRECHSTUNDEN:</a:t>
            </a:r>
            <a:r>
              <a:rPr lang="en-US" altLang="el-GR" sz="2300" smtClean="0"/>
              <a:t> </a:t>
            </a:r>
          </a:p>
          <a:p>
            <a:pPr eaLnBrk="1" hangingPunct="1">
              <a:lnSpc>
                <a:spcPct val="80000"/>
              </a:lnSpc>
            </a:pPr>
            <a:r>
              <a:rPr lang="en-US" altLang="el-GR" sz="2300" smtClean="0"/>
              <a:t>1 MAL vor dem ERSTEN SCHRITT (1)</a:t>
            </a:r>
          </a:p>
          <a:p>
            <a:pPr eaLnBrk="1" hangingPunct="1">
              <a:lnSpc>
                <a:spcPct val="80000"/>
              </a:lnSpc>
            </a:pPr>
            <a:r>
              <a:rPr lang="en-US" altLang="el-GR" sz="2300" smtClean="0"/>
              <a:t>1 MAL am Ende des ERSTEN SCHRITTES (1) </a:t>
            </a:r>
          </a:p>
          <a:p>
            <a:pPr eaLnBrk="1" hangingPunct="1">
              <a:lnSpc>
                <a:spcPct val="80000"/>
              </a:lnSpc>
            </a:pPr>
            <a:r>
              <a:rPr lang="en-US" altLang="el-GR" sz="2300" smtClean="0"/>
              <a:t>1 MAL am Ende des ZWEITEN SCHRITTES (2) </a:t>
            </a:r>
          </a:p>
          <a:p>
            <a:pPr eaLnBrk="1" hangingPunct="1">
              <a:lnSpc>
                <a:spcPct val="80000"/>
              </a:lnSpc>
              <a:buFont typeface="Arial" panose="020B0604020202020204" pitchFamily="34" charset="0"/>
              <a:buNone/>
            </a:pPr>
            <a:r>
              <a:rPr lang="en-US" altLang="el-GR" sz="2300" smtClean="0"/>
              <a:t>                                   (+ Hinweise für den DRITTEN SCHRITT)</a:t>
            </a:r>
          </a:p>
          <a:p>
            <a:pPr eaLnBrk="1" hangingPunct="1">
              <a:lnSpc>
                <a:spcPct val="80000"/>
              </a:lnSpc>
            </a:pPr>
            <a:endParaRPr lang="en-US" altLang="el-GR" sz="1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el-GR" b="1" smtClean="0"/>
              <a:t>GLIEDERUNG-Länge-1</a:t>
            </a:r>
          </a:p>
        </p:txBody>
      </p:sp>
      <p:sp>
        <p:nvSpPr>
          <p:cNvPr id="15362" name="Content Placeholder 2"/>
          <p:cNvSpPr>
            <a:spLocks noGrp="1"/>
          </p:cNvSpPr>
          <p:nvPr>
            <p:ph idx="1"/>
          </p:nvPr>
        </p:nvSpPr>
        <p:spPr>
          <a:xfrm>
            <a:off x="463550" y="1557338"/>
            <a:ext cx="8229600" cy="4751387"/>
          </a:xfrm>
        </p:spPr>
        <p:txBody>
          <a:bodyPr/>
          <a:lstStyle/>
          <a:p>
            <a:pPr eaLnBrk="1" hangingPunct="1"/>
            <a:r>
              <a:rPr lang="en-US" altLang="el-GR" sz="3000" b="1" dirty="0" smtClean="0"/>
              <a:t>EINFÜHRUNG </a:t>
            </a:r>
            <a:endParaRPr lang="en-US" altLang="el-GR" sz="3000" dirty="0" smtClean="0"/>
          </a:p>
          <a:p>
            <a:pPr lvl="1" eaLnBrk="1" hangingPunct="1"/>
            <a:r>
              <a:rPr lang="en-US" altLang="el-GR" sz="2600" dirty="0" smtClean="0"/>
              <a:t>  </a:t>
            </a:r>
            <a:r>
              <a:rPr lang="en-US" altLang="el-GR" sz="2600" b="1" i="1" dirty="0" smtClean="0"/>
              <a:t>(½ </a:t>
            </a:r>
            <a:r>
              <a:rPr lang="en-US" altLang="el-GR" sz="2600" b="1" i="1" dirty="0" err="1" smtClean="0"/>
              <a:t>Seite</a:t>
            </a:r>
            <a:r>
              <a:rPr lang="en-US" altLang="el-GR" sz="2600" b="1" i="1" dirty="0" smtClean="0"/>
              <a:t>)</a:t>
            </a:r>
            <a:r>
              <a:rPr lang="en-US" altLang="el-GR" sz="2600" dirty="0" smtClean="0"/>
              <a:t> </a:t>
            </a:r>
          </a:p>
          <a:p>
            <a:pPr eaLnBrk="1" hangingPunct="1"/>
            <a:endParaRPr lang="en-US" altLang="el-GR" sz="3000" dirty="0" smtClean="0"/>
          </a:p>
          <a:p>
            <a:pPr eaLnBrk="1" hangingPunct="1"/>
            <a:r>
              <a:rPr lang="en-US" altLang="el-GR" sz="3000" b="1" dirty="0" smtClean="0"/>
              <a:t>2. THEORETISCHE GRUNDLAGEN</a:t>
            </a:r>
            <a:r>
              <a:rPr lang="en-US" altLang="el-GR" sz="3000" dirty="0" smtClean="0"/>
              <a:t>  -je </a:t>
            </a:r>
            <a:r>
              <a:rPr lang="en-US" altLang="el-GR" sz="3000" dirty="0" err="1" smtClean="0"/>
              <a:t>nach</a:t>
            </a:r>
            <a:r>
              <a:rPr lang="en-US" altLang="el-GR" sz="3000" dirty="0" smtClean="0"/>
              <a:t> </a:t>
            </a:r>
            <a:r>
              <a:rPr lang="en-US" altLang="el-GR" sz="3000" dirty="0" err="1" smtClean="0"/>
              <a:t>gewählten</a:t>
            </a:r>
            <a:r>
              <a:rPr lang="en-US" altLang="el-GR" sz="3000" dirty="0" smtClean="0"/>
              <a:t> </a:t>
            </a:r>
            <a:r>
              <a:rPr lang="en-US" altLang="el-GR" sz="3000" dirty="0" err="1" smtClean="0"/>
              <a:t>Anwendungsgebiet</a:t>
            </a:r>
            <a:endParaRPr lang="en-US" altLang="el-GR" sz="3000" dirty="0" smtClean="0"/>
          </a:p>
          <a:p>
            <a:pPr lvl="1" eaLnBrk="1" hangingPunct="1"/>
            <a:r>
              <a:rPr lang="en-US" altLang="el-GR" sz="2600" dirty="0" smtClean="0"/>
              <a:t>   (= </a:t>
            </a:r>
            <a:r>
              <a:rPr lang="en-US" altLang="el-GR" sz="2600" dirty="0" err="1" smtClean="0"/>
              <a:t>Eine</a:t>
            </a:r>
            <a:r>
              <a:rPr lang="en-US" altLang="el-GR" sz="2600" dirty="0" smtClean="0"/>
              <a:t> </a:t>
            </a:r>
            <a:r>
              <a:rPr lang="en-US" altLang="el-GR" sz="2600" dirty="0" err="1" smtClean="0"/>
              <a:t>kurze</a:t>
            </a:r>
            <a:r>
              <a:rPr lang="en-US" altLang="el-GR" sz="2600" dirty="0" smtClean="0"/>
              <a:t> </a:t>
            </a:r>
            <a:r>
              <a:rPr lang="en-US" altLang="el-GR" sz="2600" dirty="0" err="1" smtClean="0"/>
              <a:t>Zussamenfassung</a:t>
            </a:r>
            <a:r>
              <a:rPr lang="en-US" altLang="el-GR" sz="2600" dirty="0" smtClean="0"/>
              <a:t> + </a:t>
            </a:r>
            <a:r>
              <a:rPr lang="en-US" altLang="el-GR" sz="2600" dirty="0" err="1" smtClean="0"/>
              <a:t>alle</a:t>
            </a:r>
            <a:r>
              <a:rPr lang="en-US" altLang="el-GR" sz="2600" dirty="0" smtClean="0"/>
              <a:t> </a:t>
            </a:r>
            <a:r>
              <a:rPr lang="en-US" altLang="el-GR" sz="2600" dirty="0" err="1" smtClean="0"/>
              <a:t>Bibliographische</a:t>
            </a:r>
            <a:r>
              <a:rPr lang="en-US" altLang="el-GR" sz="2600" dirty="0" smtClean="0"/>
              <a:t> </a:t>
            </a:r>
            <a:r>
              <a:rPr lang="en-US" altLang="el-GR" sz="2600" dirty="0" err="1" smtClean="0"/>
              <a:t>Angaben</a:t>
            </a:r>
            <a:r>
              <a:rPr lang="en-US" altLang="el-GR" sz="2600" dirty="0" smtClean="0"/>
              <a:t> </a:t>
            </a:r>
            <a:r>
              <a:rPr lang="en-US" altLang="el-GR" sz="2600" dirty="0" err="1" smtClean="0"/>
              <a:t>bezüglich</a:t>
            </a:r>
            <a:r>
              <a:rPr lang="en-US" altLang="el-GR" sz="2600" dirty="0" smtClean="0"/>
              <a:t> des </a:t>
            </a:r>
            <a:r>
              <a:rPr lang="en-US" altLang="el-GR" sz="2600" dirty="0" err="1" smtClean="0"/>
              <a:t>Anwendungsgebiets</a:t>
            </a:r>
            <a:r>
              <a:rPr lang="en-US" altLang="el-GR" sz="2600" dirty="0" smtClean="0"/>
              <a:t>) </a:t>
            </a:r>
          </a:p>
          <a:p>
            <a:pPr lvl="1" eaLnBrk="1" hangingPunct="1"/>
            <a:r>
              <a:rPr lang="en-US" altLang="el-GR" sz="2600" dirty="0" smtClean="0"/>
              <a:t>   </a:t>
            </a:r>
            <a:r>
              <a:rPr lang="en-US" altLang="el-GR" sz="2600" b="1" i="1" dirty="0" smtClean="0"/>
              <a:t>(1-2 </a:t>
            </a:r>
            <a:r>
              <a:rPr lang="en-US" altLang="el-GR" sz="2600" b="1" i="1" dirty="0" err="1" smtClean="0"/>
              <a:t>Seiten</a:t>
            </a:r>
            <a:r>
              <a:rPr lang="en-US" altLang="el-GR" sz="2600" b="1" i="1" dirty="0" smtClean="0"/>
              <a:t>)</a:t>
            </a:r>
            <a:r>
              <a:rPr lang="en-US" altLang="el-GR" sz="2600" dirty="0" smtClean="0"/>
              <a:t> </a:t>
            </a:r>
          </a:p>
          <a:p>
            <a:pPr eaLnBrk="1" hangingPunct="1">
              <a:lnSpc>
                <a:spcPct val="90000"/>
              </a:lnSpc>
            </a:pPr>
            <a:endParaRPr lang="en-US" altLang="el-GR" sz="3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l-GR" b="1" smtClean="0"/>
              <a:t>GLIEDERUNG-Länge-2</a:t>
            </a:r>
          </a:p>
        </p:txBody>
      </p:sp>
      <p:sp>
        <p:nvSpPr>
          <p:cNvPr id="16386" name="Content Placeholder 2"/>
          <p:cNvSpPr>
            <a:spLocks noGrp="1"/>
          </p:cNvSpPr>
          <p:nvPr>
            <p:ph idx="1"/>
          </p:nvPr>
        </p:nvSpPr>
        <p:spPr>
          <a:xfrm>
            <a:off x="463550" y="1557338"/>
            <a:ext cx="8229600" cy="4525962"/>
          </a:xfrm>
        </p:spPr>
        <p:txBody>
          <a:bodyPr/>
          <a:lstStyle/>
          <a:p>
            <a:pPr eaLnBrk="1" hangingPunct="1">
              <a:lnSpc>
                <a:spcPct val="90000"/>
              </a:lnSpc>
            </a:pPr>
            <a:r>
              <a:rPr lang="en-US" altLang="el-GR" sz="3000" b="1" smtClean="0"/>
              <a:t>3. DOMÄNE </a:t>
            </a:r>
            <a:endParaRPr lang="en-US" altLang="el-GR" sz="3000" smtClean="0"/>
          </a:p>
          <a:p>
            <a:pPr lvl="1" eaLnBrk="1" hangingPunct="1">
              <a:lnSpc>
                <a:spcPct val="90000"/>
              </a:lnSpc>
            </a:pPr>
            <a:r>
              <a:rPr lang="en-US" altLang="el-GR" sz="3000" smtClean="0"/>
              <a:t>3.1. TEXTE  (Merkmale der Texte)</a:t>
            </a:r>
          </a:p>
          <a:p>
            <a:pPr lvl="1" eaLnBrk="1" hangingPunct="1">
              <a:lnSpc>
                <a:spcPct val="90000"/>
              </a:lnSpc>
            </a:pPr>
            <a:r>
              <a:rPr lang="en-US" altLang="el-GR" sz="3000" smtClean="0"/>
              <a:t>3.2. BENUTZER (Merkmale der Benutzer)</a:t>
            </a:r>
          </a:p>
          <a:p>
            <a:pPr lvl="1" eaLnBrk="1" hangingPunct="1">
              <a:lnSpc>
                <a:spcPct val="90000"/>
              </a:lnSpc>
              <a:buFont typeface="Arial" panose="020B0604020202020204" pitchFamily="34" charset="0"/>
              <a:buNone/>
            </a:pPr>
            <a:endParaRPr lang="en-US" altLang="el-GR" sz="3000" smtClean="0"/>
          </a:p>
          <a:p>
            <a:pPr lvl="1" eaLnBrk="1" hangingPunct="1">
              <a:lnSpc>
                <a:spcPct val="90000"/>
              </a:lnSpc>
            </a:pPr>
            <a:r>
              <a:rPr lang="en-US" altLang="el-GR" sz="3000" b="1" i="1" smtClean="0"/>
              <a:t>(2-3 Seiten)</a:t>
            </a:r>
          </a:p>
          <a:p>
            <a:pPr lvl="1" eaLnBrk="1" hangingPunct="1">
              <a:lnSpc>
                <a:spcPct val="90000"/>
              </a:lnSpc>
              <a:buFont typeface="Arial" panose="020B0604020202020204" pitchFamily="34" charset="0"/>
              <a:buNone/>
            </a:pPr>
            <a:endParaRPr lang="en-US" altLang="el-GR" sz="3000" smtClean="0"/>
          </a:p>
          <a:p>
            <a:pPr eaLnBrk="1" hangingPunct="1">
              <a:lnSpc>
                <a:spcPct val="90000"/>
              </a:lnSpc>
            </a:pPr>
            <a:r>
              <a:rPr lang="en-US" altLang="el-GR" sz="3000" b="1" smtClean="0"/>
              <a:t>4. METHODE                 </a:t>
            </a:r>
            <a:endParaRPr lang="en-US" altLang="el-GR" sz="3000" smtClean="0"/>
          </a:p>
          <a:p>
            <a:pPr lvl="1" eaLnBrk="1" hangingPunct="1">
              <a:lnSpc>
                <a:spcPct val="90000"/>
              </a:lnSpc>
            </a:pPr>
            <a:r>
              <a:rPr lang="en-US" altLang="el-GR" sz="3000" b="1" i="1" smtClean="0"/>
              <a:t>(1 Seite)</a:t>
            </a:r>
            <a:endParaRPr lang="en-US" altLang="el-GR" sz="3000" smtClean="0"/>
          </a:p>
          <a:p>
            <a:pPr eaLnBrk="1" hangingPunct="1">
              <a:lnSpc>
                <a:spcPct val="90000"/>
              </a:lnSpc>
            </a:pPr>
            <a:endParaRPr lang="en-US" altLang="el-GR" sz="3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tLang="el-GR" b="1" smtClean="0"/>
              <a:t>GLIEDERUNG-Länge-3</a:t>
            </a:r>
          </a:p>
        </p:txBody>
      </p:sp>
      <p:sp>
        <p:nvSpPr>
          <p:cNvPr id="3" name="Content Placeholder 2"/>
          <p:cNvSpPr>
            <a:spLocks noGrp="1"/>
          </p:cNvSpPr>
          <p:nvPr>
            <p:ph idx="1"/>
          </p:nvPr>
        </p:nvSpPr>
        <p:spPr>
          <a:xfrm>
            <a:off x="463550" y="1557338"/>
            <a:ext cx="8229600" cy="4525962"/>
          </a:xfrm>
        </p:spPr>
        <p:txBody>
          <a:bodyPr rtlCol="0">
            <a:normAutofit/>
          </a:bodyPr>
          <a:lstStyle/>
          <a:p>
            <a:pPr eaLnBrk="1" fontAlgn="auto" hangingPunct="1">
              <a:spcAft>
                <a:spcPts val="0"/>
              </a:spcAft>
              <a:defRPr/>
            </a:pPr>
            <a:r>
              <a:rPr lang="en-US" b="1" dirty="0">
                <a:ea typeface="+mn-ea"/>
                <a:cs typeface="+mn-cs"/>
              </a:rPr>
              <a:t>5. ANALYSE BZW. BESCHREIBUNG  </a:t>
            </a:r>
          </a:p>
          <a:p>
            <a:pPr lvl="1" eaLnBrk="1" fontAlgn="auto" hangingPunct="1">
              <a:spcAft>
                <a:spcPts val="0"/>
              </a:spcAft>
              <a:defRPr/>
            </a:pPr>
            <a:r>
              <a:rPr lang="en-US" sz="3200" dirty="0">
                <a:ea typeface="+mn-ea"/>
              </a:rPr>
              <a:t>(= die </a:t>
            </a:r>
            <a:r>
              <a:rPr lang="en-US" sz="3200" dirty="0" err="1">
                <a:ea typeface="+mn-ea"/>
              </a:rPr>
              <a:t>eigentliche</a:t>
            </a:r>
            <a:r>
              <a:rPr lang="en-US" sz="3200" dirty="0">
                <a:ea typeface="+mn-ea"/>
              </a:rPr>
              <a:t> </a:t>
            </a:r>
            <a:r>
              <a:rPr lang="en-US" sz="3200" dirty="0" err="1">
                <a:ea typeface="+mn-ea"/>
              </a:rPr>
              <a:t>Arbeit</a:t>
            </a:r>
            <a:r>
              <a:rPr lang="en-US" sz="3200" dirty="0">
                <a:ea typeface="+mn-ea"/>
              </a:rPr>
              <a:t>)</a:t>
            </a:r>
          </a:p>
          <a:p>
            <a:pPr lvl="1" eaLnBrk="1" fontAlgn="auto" hangingPunct="1">
              <a:spcAft>
                <a:spcPts val="0"/>
              </a:spcAft>
              <a:defRPr/>
            </a:pPr>
            <a:r>
              <a:rPr lang="en-US" sz="3200" dirty="0">
                <a:ea typeface="+mn-ea"/>
              </a:rPr>
              <a:t>(10-12 </a:t>
            </a:r>
            <a:r>
              <a:rPr lang="en-US" sz="3200" dirty="0" err="1">
                <a:ea typeface="+mn-ea"/>
              </a:rPr>
              <a:t>Seiten</a:t>
            </a:r>
            <a:r>
              <a:rPr lang="en-US" sz="3200" dirty="0">
                <a:ea typeface="+mn-ea"/>
              </a:rPr>
              <a:t>)</a:t>
            </a:r>
          </a:p>
          <a:p>
            <a:pPr marL="457200" lvl="1" indent="0" eaLnBrk="1" fontAlgn="auto" hangingPunct="1">
              <a:spcAft>
                <a:spcPts val="0"/>
              </a:spcAft>
              <a:buFont typeface="Arial" panose="020B0604020202020204" pitchFamily="34" charset="0"/>
              <a:buNone/>
              <a:defRPr/>
            </a:pPr>
            <a:endParaRPr lang="en-US" sz="3200" dirty="0">
              <a:ea typeface="+mn-ea"/>
            </a:endParaRPr>
          </a:p>
          <a:p>
            <a:pPr eaLnBrk="1" fontAlgn="auto" hangingPunct="1">
              <a:spcAft>
                <a:spcPts val="0"/>
              </a:spcAft>
              <a:defRPr/>
            </a:pPr>
            <a:r>
              <a:rPr lang="en-US" b="1" dirty="0">
                <a:ea typeface="+mn-ea"/>
                <a:cs typeface="+mn-cs"/>
              </a:rPr>
              <a:t>6. SCHLUSSFOLGERUNG </a:t>
            </a:r>
            <a:endParaRPr lang="en-US" dirty="0">
              <a:ea typeface="+mn-ea"/>
              <a:cs typeface="+mn-cs"/>
            </a:endParaRPr>
          </a:p>
          <a:p>
            <a:pPr lvl="1" eaLnBrk="1" fontAlgn="auto" hangingPunct="1">
              <a:spcAft>
                <a:spcPts val="0"/>
              </a:spcAft>
              <a:defRPr/>
            </a:pPr>
            <a:r>
              <a:rPr lang="en-US" sz="3200" dirty="0">
                <a:ea typeface="+mn-ea"/>
              </a:rPr>
              <a:t>(1-2 </a:t>
            </a:r>
            <a:r>
              <a:rPr lang="en-US" sz="3200" dirty="0" err="1">
                <a:ea typeface="+mn-ea"/>
              </a:rPr>
              <a:t>Seiten</a:t>
            </a:r>
            <a:r>
              <a:rPr lang="en-US" sz="3200" dirty="0">
                <a:ea typeface="+mn-ea"/>
              </a:rPr>
              <a:t>)</a:t>
            </a:r>
          </a:p>
          <a:p>
            <a:pPr eaLnBrk="1" fontAlgn="auto" hangingPunct="1">
              <a:spcAft>
                <a:spcPts val="0"/>
              </a:spcAft>
              <a:defRPr/>
            </a:pPr>
            <a:endParaRPr lang="en-US" dirty="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el-GR" b="1" smtClean="0"/>
              <a:t>GLIEDERUNG-Länge-4</a:t>
            </a:r>
          </a:p>
        </p:txBody>
      </p:sp>
      <p:sp>
        <p:nvSpPr>
          <p:cNvPr id="18434" name="Content Placeholder 2"/>
          <p:cNvSpPr>
            <a:spLocks noGrp="1"/>
          </p:cNvSpPr>
          <p:nvPr>
            <p:ph idx="1"/>
          </p:nvPr>
        </p:nvSpPr>
        <p:spPr>
          <a:xfrm>
            <a:off x="463550" y="1557338"/>
            <a:ext cx="8229600" cy="4525962"/>
          </a:xfrm>
        </p:spPr>
        <p:txBody>
          <a:bodyPr/>
          <a:lstStyle/>
          <a:p>
            <a:pPr eaLnBrk="1" hangingPunct="1"/>
            <a:r>
              <a:rPr lang="en-US" altLang="el-GR" b="1" smtClean="0"/>
              <a:t>7. NACHWORT </a:t>
            </a:r>
          </a:p>
          <a:p>
            <a:pPr lvl="1" eaLnBrk="1" hangingPunct="1"/>
            <a:r>
              <a:rPr lang="en-US" altLang="el-GR" smtClean="0"/>
              <a:t>(½ Seite) </a:t>
            </a:r>
          </a:p>
          <a:p>
            <a:pPr eaLnBrk="1" hangingPunct="1">
              <a:buFont typeface="Arial" panose="020B0604020202020204" pitchFamily="34" charset="0"/>
              <a:buNone/>
            </a:pPr>
            <a:endParaRPr lang="en-US" altLang="el-GR" smtClean="0"/>
          </a:p>
          <a:p>
            <a:pPr eaLnBrk="1" hangingPunct="1"/>
            <a:r>
              <a:rPr lang="en-US" altLang="el-GR" b="1" smtClean="0"/>
              <a:t>8. LITERARATURVERZEICHNIS (BIBLIOGRAPHIE)</a:t>
            </a:r>
            <a:endParaRPr lang="en-US" altLang="el-GR" smtClean="0"/>
          </a:p>
          <a:p>
            <a:pPr lvl="1" eaLnBrk="1" hangingPunct="1"/>
            <a:r>
              <a:rPr lang="en-US" altLang="el-GR" smtClean="0"/>
              <a:t>  (1 Seite)</a:t>
            </a:r>
          </a:p>
          <a:p>
            <a:pPr eaLnBrk="1" hangingPunct="1"/>
            <a:endParaRPr lang="en-US" altLang="el-G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el-GR" b="1" smtClean="0"/>
              <a:t>Erster Schritt-1</a:t>
            </a:r>
          </a:p>
        </p:txBody>
      </p:sp>
      <p:sp>
        <p:nvSpPr>
          <p:cNvPr id="19458" name="Content Placeholder 2"/>
          <p:cNvSpPr>
            <a:spLocks noGrp="1"/>
          </p:cNvSpPr>
          <p:nvPr>
            <p:ph idx="1"/>
          </p:nvPr>
        </p:nvSpPr>
        <p:spPr>
          <a:xfrm>
            <a:off x="463550" y="1557338"/>
            <a:ext cx="8229600" cy="4525962"/>
          </a:xfrm>
        </p:spPr>
        <p:txBody>
          <a:bodyPr/>
          <a:lstStyle/>
          <a:p>
            <a:pPr eaLnBrk="1" hangingPunct="1"/>
            <a:r>
              <a:rPr lang="en-US" altLang="el-GR" b="1" smtClean="0"/>
              <a:t>3. DOMÄNE </a:t>
            </a:r>
            <a:endParaRPr lang="en-US" altLang="el-GR" smtClean="0"/>
          </a:p>
          <a:p>
            <a:pPr lvl="1" eaLnBrk="1" hangingPunct="1"/>
            <a:r>
              <a:rPr lang="en-US" altLang="el-GR" sz="3200" smtClean="0"/>
              <a:t>3.1. TEXTE  (Merkmale der Texte)</a:t>
            </a:r>
          </a:p>
          <a:p>
            <a:pPr lvl="1" eaLnBrk="1" hangingPunct="1"/>
            <a:r>
              <a:rPr lang="en-US" altLang="el-GR" sz="3200" smtClean="0"/>
              <a:t>3.2. BENUTZER (Merkmale der Benutzer)</a:t>
            </a:r>
          </a:p>
          <a:p>
            <a:pPr lvl="1" eaLnBrk="1" hangingPunct="1">
              <a:buFont typeface="Arial" panose="020B0604020202020204" pitchFamily="34" charset="0"/>
              <a:buNone/>
            </a:pPr>
            <a:endParaRPr lang="en-US" altLang="el-GR" sz="3200" smtClean="0"/>
          </a:p>
          <a:p>
            <a:pPr eaLnBrk="1" hangingPunct="1"/>
            <a:r>
              <a:rPr lang="el-GR" altLang="el-GR" b="1" smtClean="0"/>
              <a:t>4</a:t>
            </a:r>
            <a:r>
              <a:rPr lang="en-US" altLang="el-GR" b="1" smtClean="0"/>
              <a:t>. ANALYSE BZW. BESCHREIBUNG  </a:t>
            </a:r>
          </a:p>
          <a:p>
            <a:pPr lvl="1" eaLnBrk="1" hangingPunct="1"/>
            <a:r>
              <a:rPr lang="en-US" altLang="el-GR" sz="3200" b="1" smtClean="0"/>
              <a:t>(= die eigentliche Arbeit)</a:t>
            </a:r>
            <a:endParaRPr lang="en-US" altLang="el-GR" sz="3200" smtClean="0"/>
          </a:p>
          <a:p>
            <a:pPr lvl="1" eaLnBrk="1" hangingPunct="1"/>
            <a:r>
              <a:rPr lang="en-US" altLang="el-GR" sz="3200" b="1" i="1" smtClean="0"/>
              <a:t>(10-12 Seiten)</a:t>
            </a:r>
          </a:p>
          <a:p>
            <a:pPr eaLnBrk="1" hangingPunct="1"/>
            <a:endParaRPr lang="en-US" altLang="el-GR" smtClean="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656</Words>
  <Application>Microsoft Office PowerPoint</Application>
  <PresentationFormat>On-screen Show (4:3)</PresentationFormat>
  <Paragraphs>152</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MS PGothic</vt:lpstr>
      <vt:lpstr>MS PGothic</vt:lpstr>
      <vt:lpstr>Arial</vt:lpstr>
      <vt:lpstr>Calibri</vt:lpstr>
      <vt:lpstr>Century Gothic</vt:lpstr>
      <vt:lpstr>Wingdings</vt:lpstr>
      <vt:lpstr>Θέμα του Office</vt:lpstr>
      <vt:lpstr>Computerlinguistik</vt:lpstr>
      <vt:lpstr>Περιεχόμενα Ενότητας</vt:lpstr>
      <vt:lpstr>COMPUTERLINGUISTIK - ARBEIT </vt:lpstr>
      <vt:lpstr>GLIEDERUNG</vt:lpstr>
      <vt:lpstr>GLIEDERUNG-Länge-1</vt:lpstr>
      <vt:lpstr>GLIEDERUNG-Länge-2</vt:lpstr>
      <vt:lpstr>GLIEDERUNG-Länge-3</vt:lpstr>
      <vt:lpstr>GLIEDERUNG-Länge-4</vt:lpstr>
      <vt:lpstr>Erster Schritt-1</vt:lpstr>
      <vt:lpstr>Erster Schritt-1</vt:lpstr>
      <vt:lpstr>Erster Schritt-2</vt:lpstr>
      <vt:lpstr>Zweiter Schritt</vt:lpstr>
      <vt:lpstr>Dritter Schritt /Letzter Schritt</vt:lpstr>
      <vt:lpstr>Theoretische Grundlagen-1</vt:lpstr>
      <vt:lpstr>Theoretische Grundlagen-2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Costas</cp:lastModifiedBy>
  <cp:revision>211</cp:revision>
  <dcterms:created xsi:type="dcterms:W3CDTF">2012-09-06T09:03:05Z</dcterms:created>
  <dcterms:modified xsi:type="dcterms:W3CDTF">2015-01-19T21:17:45Z</dcterms:modified>
</cp:coreProperties>
</file>