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256" r:id="rId2"/>
    <p:sldId id="262" r:id="rId3"/>
    <p:sldId id="302" r:id="rId4"/>
    <p:sldId id="303" r:id="rId5"/>
    <p:sldId id="306" r:id="rId6"/>
    <p:sldId id="307" r:id="rId7"/>
    <p:sldId id="308" r:id="rId8"/>
    <p:sldId id="359" r:id="rId9"/>
    <p:sldId id="309" r:id="rId10"/>
    <p:sldId id="310" r:id="rId11"/>
    <p:sldId id="311" r:id="rId12"/>
    <p:sldId id="312" r:id="rId13"/>
    <p:sldId id="313" r:id="rId14"/>
    <p:sldId id="314" r:id="rId15"/>
    <p:sldId id="315" r:id="rId16"/>
    <p:sldId id="316" r:id="rId17"/>
    <p:sldId id="317" r:id="rId18"/>
    <p:sldId id="318" r:id="rId19"/>
    <p:sldId id="319" r:id="rId20"/>
    <p:sldId id="320" r:id="rId21"/>
    <p:sldId id="321" r:id="rId22"/>
    <p:sldId id="322" r:id="rId23"/>
    <p:sldId id="323" r:id="rId24"/>
    <p:sldId id="324" r:id="rId25"/>
    <p:sldId id="325" r:id="rId26"/>
    <p:sldId id="326" r:id="rId27"/>
    <p:sldId id="327" r:id="rId28"/>
    <p:sldId id="328" r:id="rId29"/>
    <p:sldId id="329" r:id="rId30"/>
    <p:sldId id="330" r:id="rId31"/>
    <p:sldId id="331" r:id="rId32"/>
    <p:sldId id="332" r:id="rId33"/>
    <p:sldId id="333" r:id="rId34"/>
    <p:sldId id="334" r:id="rId35"/>
    <p:sldId id="335" r:id="rId36"/>
    <p:sldId id="336" r:id="rId37"/>
    <p:sldId id="337" r:id="rId38"/>
    <p:sldId id="338" r:id="rId39"/>
    <p:sldId id="340" r:id="rId40"/>
    <p:sldId id="339" r:id="rId41"/>
    <p:sldId id="341" r:id="rId42"/>
    <p:sldId id="342" r:id="rId43"/>
    <p:sldId id="343" r:id="rId44"/>
    <p:sldId id="345" r:id="rId45"/>
    <p:sldId id="346" r:id="rId46"/>
    <p:sldId id="347" r:id="rId47"/>
    <p:sldId id="348" r:id="rId48"/>
    <p:sldId id="349" r:id="rId49"/>
    <p:sldId id="350" r:id="rId50"/>
    <p:sldId id="351" r:id="rId51"/>
    <p:sldId id="353" r:id="rId52"/>
    <p:sldId id="354" r:id="rId53"/>
    <p:sldId id="355" r:id="rId54"/>
    <p:sldId id="356" r:id="rId55"/>
    <p:sldId id="357" r:id="rId56"/>
    <p:sldId id="358" r:id="rId57"/>
    <p:sldId id="280" r:id="rId58"/>
    <p:sldId id="290" r:id="rId59"/>
    <p:sldId id="295" r:id="rId60"/>
    <p:sldId id="360" r:id="rId61"/>
    <p:sldId id="361" r:id="rId62"/>
    <p:sldId id="362" r:id="rId63"/>
    <p:sldId id="363" r:id="rId64"/>
    <p:sldId id="364" r:id="rId65"/>
    <p:sldId id="365" r:id="rId66"/>
  </p:sldIdLst>
  <p:sldSz cx="9144000" cy="6858000" type="screen4x3"/>
  <p:notesSz cx="6858000" cy="9144000"/>
  <p:defaultTextStyle>
    <a:defPPr>
      <a:defRPr lang="el-GR"/>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162">
          <p15:clr>
            <a:srgbClr val="A4A3A4"/>
          </p15:clr>
        </p15:guide>
        <p15:guide id="2" orient="horz" pos="302">
          <p15:clr>
            <a:srgbClr val="A4A3A4"/>
          </p15:clr>
        </p15:guide>
        <p15:guide id="3" pos="11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506" y="90"/>
      </p:cViewPr>
      <p:guideLst>
        <p:guide orient="horz" pos="1162"/>
        <p:guide orient="horz" pos="302"/>
        <p:guide pos="113"/>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1CEE2CAE-FD00-4212-9A10-4838CE384D32}" type="datetimeFigureOut">
              <a:rPr lang="el-GR" altLang="el-GR"/>
              <a:pPr>
                <a:defRPr/>
              </a:pPr>
              <a:t>19/1/2015</a:t>
            </a:fld>
            <a:endParaRPr lang="el-GR" alt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l-GR" altLang="el-GR" noProof="0" smtClean="0"/>
              <a:t>Στυλ υποδείγματος κειμένου</a:t>
            </a:r>
          </a:p>
          <a:p>
            <a:pPr lvl="1"/>
            <a:r>
              <a:rPr lang="el-GR" altLang="el-GR" noProof="0" smtClean="0"/>
              <a:t>Δεύτερου επιπέδου</a:t>
            </a:r>
          </a:p>
          <a:p>
            <a:pPr lvl="2"/>
            <a:r>
              <a:rPr lang="el-GR" altLang="el-GR" noProof="0" smtClean="0"/>
              <a:t>Τρίτου επιπέδου</a:t>
            </a:r>
          </a:p>
          <a:p>
            <a:pPr lvl="3"/>
            <a:r>
              <a:rPr lang="el-GR" altLang="el-GR" noProof="0" smtClean="0"/>
              <a:t>Τέταρτου επιπέδου</a:t>
            </a:r>
          </a:p>
          <a:p>
            <a:pPr lvl="4"/>
            <a:r>
              <a:rPr lang="el-GR" altLang="el-GR" noProof="0" smtClean="0"/>
              <a:t>Πέμπτου επιπέδου</a:t>
            </a: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78E7771B-1804-4D85-9E6A-C51E217A3E8D}" type="slidenum">
              <a:rPr lang="el-GR" altLang="el-GR"/>
              <a:pPr>
                <a:defRPr/>
              </a:pPr>
              <a:t>‹#›</a:t>
            </a:fld>
            <a:endParaRPr lang="el-GR" altLang="el-GR"/>
          </a:p>
        </p:txBody>
      </p:sp>
    </p:spTree>
    <p:extLst>
      <p:ext uri="{BB962C8B-B14F-4D97-AF65-F5344CB8AC3E}">
        <p14:creationId xmlns:p14="http://schemas.microsoft.com/office/powerpoint/2010/main" val="38174667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spcBef>
                <a:spcPct val="0"/>
              </a:spcBef>
              <a:buFontTx/>
              <a:buChar char="•"/>
            </a:pPr>
            <a:endParaRPr lang="en-US" altLang="el-GR" smtClean="0">
              <a:solidFill>
                <a:srgbClr val="FF0000"/>
              </a:solidFill>
            </a:endParaRPr>
          </a:p>
        </p:txBody>
      </p:sp>
      <p:sp>
        <p:nvSpPr>
          <p:cNvPr id="1126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C10586AB-76B5-47A5-8966-F425CFFCF966}" type="slidenum">
              <a:rPr lang="el-GR" altLang="el-GR"/>
              <a:pPr/>
              <a:t>1</a:t>
            </a:fld>
            <a:endParaRPr lang="el-GR" altLang="el-GR"/>
          </a:p>
        </p:txBody>
      </p:sp>
    </p:spTree>
    <p:extLst>
      <p:ext uri="{BB962C8B-B14F-4D97-AF65-F5344CB8AC3E}">
        <p14:creationId xmlns:p14="http://schemas.microsoft.com/office/powerpoint/2010/main" val="1867157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l-GR" altLang="el-GR" smtClean="0"/>
              <a:t>  </a:t>
            </a:r>
          </a:p>
        </p:txBody>
      </p:sp>
      <p:sp>
        <p:nvSpPr>
          <p:cNvPr id="64516"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E23247A2-87FC-4182-BA9E-9799ECB94621}" type="slidenum">
              <a:rPr lang="el-GR" altLang="el-GR"/>
              <a:pPr/>
              <a:t>44</a:t>
            </a:fld>
            <a:endParaRPr lang="el-GR" altLang="el-GR"/>
          </a:p>
        </p:txBody>
      </p:sp>
    </p:spTree>
    <p:extLst>
      <p:ext uri="{BB962C8B-B14F-4D97-AF65-F5344CB8AC3E}">
        <p14:creationId xmlns:p14="http://schemas.microsoft.com/office/powerpoint/2010/main" val="1119817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l-GR" altLang="el-GR" smtClean="0"/>
              <a:t>  </a:t>
            </a:r>
          </a:p>
        </p:txBody>
      </p:sp>
      <p:sp>
        <p:nvSpPr>
          <p:cNvPr id="66564"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94A1086C-FFFD-4D81-B281-162109BF29AA}" type="slidenum">
              <a:rPr lang="el-GR" altLang="el-GR"/>
              <a:pPr/>
              <a:t>45</a:t>
            </a:fld>
            <a:endParaRPr lang="el-GR" altLang="el-GR"/>
          </a:p>
        </p:txBody>
      </p:sp>
    </p:spTree>
    <p:extLst>
      <p:ext uri="{BB962C8B-B14F-4D97-AF65-F5344CB8AC3E}">
        <p14:creationId xmlns:p14="http://schemas.microsoft.com/office/powerpoint/2010/main" val="2808800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l-GR" altLang="el-GR" smtClean="0"/>
              <a:t>  </a:t>
            </a:r>
          </a:p>
        </p:txBody>
      </p:sp>
      <p:sp>
        <p:nvSpPr>
          <p:cNvPr id="68612"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C465AF0F-C33D-4CE6-9357-4B4C6AFDDD69}" type="slidenum">
              <a:rPr lang="el-GR" altLang="el-GR"/>
              <a:pPr/>
              <a:t>46</a:t>
            </a:fld>
            <a:endParaRPr lang="el-GR" altLang="el-GR"/>
          </a:p>
        </p:txBody>
      </p:sp>
    </p:spTree>
    <p:extLst>
      <p:ext uri="{BB962C8B-B14F-4D97-AF65-F5344CB8AC3E}">
        <p14:creationId xmlns:p14="http://schemas.microsoft.com/office/powerpoint/2010/main" val="30258322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l-GR" altLang="el-GR" smtClean="0"/>
              <a:t>  </a:t>
            </a:r>
          </a:p>
        </p:txBody>
      </p:sp>
      <p:sp>
        <p:nvSpPr>
          <p:cNvPr id="71684"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AF1FFAFA-BAE0-4AA8-B162-5AD07E04F7EE}" type="slidenum">
              <a:rPr lang="el-GR" altLang="el-GR"/>
              <a:pPr/>
              <a:t>48</a:t>
            </a:fld>
            <a:endParaRPr lang="el-GR" altLang="el-GR"/>
          </a:p>
        </p:txBody>
      </p:sp>
    </p:spTree>
    <p:extLst>
      <p:ext uri="{BB962C8B-B14F-4D97-AF65-F5344CB8AC3E}">
        <p14:creationId xmlns:p14="http://schemas.microsoft.com/office/powerpoint/2010/main" val="1033082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l-GR" altLang="el-GR" smtClean="0"/>
              <a:t>  </a:t>
            </a:r>
          </a:p>
        </p:txBody>
      </p:sp>
      <p:sp>
        <p:nvSpPr>
          <p:cNvPr id="73732"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83555D37-5A4F-48FC-BA73-80225E38DCAE}" type="slidenum">
              <a:rPr lang="el-GR" altLang="el-GR"/>
              <a:pPr/>
              <a:t>49</a:t>
            </a:fld>
            <a:endParaRPr lang="el-GR" altLang="el-GR"/>
          </a:p>
        </p:txBody>
      </p:sp>
    </p:spTree>
    <p:extLst>
      <p:ext uri="{BB962C8B-B14F-4D97-AF65-F5344CB8AC3E}">
        <p14:creationId xmlns:p14="http://schemas.microsoft.com/office/powerpoint/2010/main" val="21455796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l-GR" altLang="el-GR" smtClean="0"/>
              <a:t>  </a:t>
            </a:r>
          </a:p>
        </p:txBody>
      </p:sp>
      <p:sp>
        <p:nvSpPr>
          <p:cNvPr id="75780"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8DAEA9DE-729A-466D-85A9-A00A32D7C946}" type="slidenum">
              <a:rPr lang="el-GR" altLang="el-GR"/>
              <a:pPr/>
              <a:t>50</a:t>
            </a:fld>
            <a:endParaRPr lang="el-GR" altLang="el-GR"/>
          </a:p>
        </p:txBody>
      </p:sp>
    </p:spTree>
    <p:extLst>
      <p:ext uri="{BB962C8B-B14F-4D97-AF65-F5344CB8AC3E}">
        <p14:creationId xmlns:p14="http://schemas.microsoft.com/office/powerpoint/2010/main" val="28496273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l-GR" altLang="el-GR" smtClean="0"/>
              <a:t>  </a:t>
            </a:r>
          </a:p>
        </p:txBody>
      </p:sp>
      <p:sp>
        <p:nvSpPr>
          <p:cNvPr id="78852"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606F2D7C-B46E-444A-90A4-1256CF42E216}" type="slidenum">
              <a:rPr lang="el-GR" altLang="el-GR"/>
              <a:pPr/>
              <a:t>52</a:t>
            </a:fld>
            <a:endParaRPr lang="el-GR" altLang="el-GR"/>
          </a:p>
        </p:txBody>
      </p:sp>
    </p:spTree>
    <p:extLst>
      <p:ext uri="{BB962C8B-B14F-4D97-AF65-F5344CB8AC3E}">
        <p14:creationId xmlns:p14="http://schemas.microsoft.com/office/powerpoint/2010/main" val="3879225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l-GR" altLang="el-GR" smtClean="0"/>
              <a:t>  </a:t>
            </a:r>
          </a:p>
        </p:txBody>
      </p:sp>
      <p:sp>
        <p:nvSpPr>
          <p:cNvPr id="80900"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8EDA555D-BC9E-493A-AB0B-9F1851163CF0}" type="slidenum">
              <a:rPr lang="el-GR" altLang="el-GR"/>
              <a:pPr/>
              <a:t>53</a:t>
            </a:fld>
            <a:endParaRPr lang="el-GR" altLang="el-GR"/>
          </a:p>
        </p:txBody>
      </p:sp>
    </p:spTree>
    <p:extLst>
      <p:ext uri="{BB962C8B-B14F-4D97-AF65-F5344CB8AC3E}">
        <p14:creationId xmlns:p14="http://schemas.microsoft.com/office/powerpoint/2010/main" val="9645950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l-GR" altLang="el-GR" smtClean="0"/>
              <a:t>  </a:t>
            </a:r>
          </a:p>
        </p:txBody>
      </p:sp>
      <p:sp>
        <p:nvSpPr>
          <p:cNvPr id="8294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E927A53E-FFD9-4954-BE37-2D6700F754DB}" type="slidenum">
              <a:rPr lang="el-GR" altLang="el-GR"/>
              <a:pPr/>
              <a:t>54</a:t>
            </a:fld>
            <a:endParaRPr lang="el-GR" altLang="el-GR"/>
          </a:p>
        </p:txBody>
      </p:sp>
    </p:spTree>
    <p:extLst>
      <p:ext uri="{BB962C8B-B14F-4D97-AF65-F5344CB8AC3E}">
        <p14:creationId xmlns:p14="http://schemas.microsoft.com/office/powerpoint/2010/main" val="31426694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l-GR" altLang="el-GR" smtClean="0"/>
              <a:t>  </a:t>
            </a:r>
          </a:p>
        </p:txBody>
      </p:sp>
      <p:sp>
        <p:nvSpPr>
          <p:cNvPr id="84996"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EB237918-EDDE-41B3-8658-A87E08428F90}" type="slidenum">
              <a:rPr lang="el-GR" altLang="el-GR"/>
              <a:pPr/>
              <a:t>55</a:t>
            </a:fld>
            <a:endParaRPr lang="el-GR" altLang="el-GR"/>
          </a:p>
        </p:txBody>
      </p:sp>
    </p:spTree>
    <p:extLst>
      <p:ext uri="{BB962C8B-B14F-4D97-AF65-F5344CB8AC3E}">
        <p14:creationId xmlns:p14="http://schemas.microsoft.com/office/powerpoint/2010/main" val="2851260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l-GR" altLang="el-GR" smtClean="0"/>
              <a:t> </a:t>
            </a:r>
          </a:p>
        </p:txBody>
      </p:sp>
      <p:sp>
        <p:nvSpPr>
          <p:cNvPr id="13316"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8BB972D9-7E15-45EE-AC74-14A2AF9B8C05}" type="slidenum">
              <a:rPr lang="el-GR" altLang="el-GR"/>
              <a:pPr/>
              <a:t>2</a:t>
            </a:fld>
            <a:endParaRPr lang="el-GR" altLang="el-GR"/>
          </a:p>
        </p:txBody>
      </p:sp>
    </p:spTree>
    <p:extLst>
      <p:ext uri="{BB962C8B-B14F-4D97-AF65-F5344CB8AC3E}">
        <p14:creationId xmlns:p14="http://schemas.microsoft.com/office/powerpoint/2010/main" val="14011427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l-GR" altLang="el-GR" smtClean="0"/>
              <a:t>  </a:t>
            </a:r>
          </a:p>
        </p:txBody>
      </p:sp>
      <p:sp>
        <p:nvSpPr>
          <p:cNvPr id="87044"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A59A52C8-B009-42F6-B8CB-88F5843A3444}" type="slidenum">
              <a:rPr lang="el-GR" altLang="el-GR"/>
              <a:pPr/>
              <a:t>56</a:t>
            </a:fld>
            <a:endParaRPr lang="el-GR" altLang="el-GR"/>
          </a:p>
        </p:txBody>
      </p:sp>
    </p:spTree>
    <p:extLst>
      <p:ext uri="{BB962C8B-B14F-4D97-AF65-F5344CB8AC3E}">
        <p14:creationId xmlns:p14="http://schemas.microsoft.com/office/powerpoint/2010/main" val="1903907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l-GR" smtClean="0"/>
          </a:p>
        </p:txBody>
      </p:sp>
      <p:sp>
        <p:nvSpPr>
          <p:cNvPr id="89092"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2C186AFD-E9CB-4DC5-8AD5-8A934178DBD5}" type="slidenum">
              <a:rPr lang="el-GR" altLang="el-GR"/>
              <a:pPr/>
              <a:t>57</a:t>
            </a:fld>
            <a:endParaRPr lang="el-GR" altLang="el-GR"/>
          </a:p>
        </p:txBody>
      </p:sp>
    </p:spTree>
    <p:extLst>
      <p:ext uri="{BB962C8B-B14F-4D97-AF65-F5344CB8AC3E}">
        <p14:creationId xmlns:p14="http://schemas.microsoft.com/office/powerpoint/2010/main" val="18083117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spcBef>
                <a:spcPct val="0"/>
              </a:spcBef>
              <a:buFontTx/>
              <a:buChar char="•"/>
            </a:pPr>
            <a:endParaRPr lang="en-US" altLang="el-GR" smtClean="0"/>
          </a:p>
        </p:txBody>
      </p:sp>
      <p:sp>
        <p:nvSpPr>
          <p:cNvPr id="91140"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DC4752A9-A845-4377-BA87-0B8D57D423E9}" type="slidenum">
              <a:rPr lang="el-GR" altLang="el-GR"/>
              <a:pPr/>
              <a:t>58</a:t>
            </a:fld>
            <a:endParaRPr lang="el-GR" altLang="el-GR"/>
          </a:p>
        </p:txBody>
      </p:sp>
    </p:spTree>
    <p:extLst>
      <p:ext uri="{BB962C8B-B14F-4D97-AF65-F5344CB8AC3E}">
        <p14:creationId xmlns:p14="http://schemas.microsoft.com/office/powerpoint/2010/main" val="26742143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l-GR" smtClean="0"/>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23B96E63-7F4D-4E39-BBF2-6623EEFEB327}" type="slidenum">
              <a:rPr lang="el-GR" altLang="el-GR"/>
              <a:pPr/>
              <a:t>59</a:t>
            </a:fld>
            <a:endParaRPr lang="el-GR" altLang="el-GR"/>
          </a:p>
        </p:txBody>
      </p:sp>
    </p:spTree>
    <p:extLst>
      <p:ext uri="{BB962C8B-B14F-4D97-AF65-F5344CB8AC3E}">
        <p14:creationId xmlns:p14="http://schemas.microsoft.com/office/powerpoint/2010/main" val="28241839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2BDAEB84-19C2-48A5-8BC1-DE6786EF7FCE}" type="slidenum">
              <a:rPr lang="el-GR" altLang="el-GR"/>
              <a:pPr/>
              <a:t>60</a:t>
            </a:fld>
            <a:endParaRPr lang="el-GR" altLang="el-GR"/>
          </a:p>
        </p:txBody>
      </p:sp>
    </p:spTree>
    <p:extLst>
      <p:ext uri="{BB962C8B-B14F-4D97-AF65-F5344CB8AC3E}">
        <p14:creationId xmlns:p14="http://schemas.microsoft.com/office/powerpoint/2010/main" val="34623601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2C0EDE42-173F-4541-8568-C736296DBF90}" type="slidenum">
              <a:rPr lang="el-GR" altLang="el-GR"/>
              <a:pPr/>
              <a:t>61</a:t>
            </a:fld>
            <a:endParaRPr lang="el-GR" altLang="el-GR"/>
          </a:p>
        </p:txBody>
      </p:sp>
    </p:spTree>
    <p:extLst>
      <p:ext uri="{BB962C8B-B14F-4D97-AF65-F5344CB8AC3E}">
        <p14:creationId xmlns:p14="http://schemas.microsoft.com/office/powerpoint/2010/main" val="37740107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l-GR" smtClean="0"/>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A954128-8BE2-4C59-9308-2B79067D3974}" type="slidenum">
              <a:rPr lang="el-GR" altLang="el-GR"/>
              <a:pPr/>
              <a:t>62</a:t>
            </a:fld>
            <a:endParaRPr lang="el-GR" altLang="el-GR"/>
          </a:p>
        </p:txBody>
      </p:sp>
    </p:spTree>
    <p:extLst>
      <p:ext uri="{BB962C8B-B14F-4D97-AF65-F5344CB8AC3E}">
        <p14:creationId xmlns:p14="http://schemas.microsoft.com/office/powerpoint/2010/main" val="3702997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l-GR" smtClean="0"/>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5C7E33AC-3769-4733-9714-71179E15E84D}" type="slidenum">
              <a:rPr lang="el-GR" altLang="el-GR"/>
              <a:pPr/>
              <a:t>63</a:t>
            </a:fld>
            <a:endParaRPr lang="el-GR" altLang="el-GR"/>
          </a:p>
        </p:txBody>
      </p:sp>
    </p:spTree>
    <p:extLst>
      <p:ext uri="{BB962C8B-B14F-4D97-AF65-F5344CB8AC3E}">
        <p14:creationId xmlns:p14="http://schemas.microsoft.com/office/powerpoint/2010/main" val="19980613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l-GR" smtClean="0"/>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6689AD1C-5E9D-41CD-B1BA-632212261644}" type="slidenum">
              <a:rPr lang="el-GR" altLang="el-GR"/>
              <a:pPr/>
              <a:t>64</a:t>
            </a:fld>
            <a:endParaRPr lang="el-GR" altLang="el-GR"/>
          </a:p>
        </p:txBody>
      </p:sp>
    </p:spTree>
    <p:extLst>
      <p:ext uri="{BB962C8B-B14F-4D97-AF65-F5344CB8AC3E}">
        <p14:creationId xmlns:p14="http://schemas.microsoft.com/office/powerpoint/2010/main" val="5545659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38E3F0C-A4C6-4F71-B727-AEEBDDA0A3D9}" type="slidenum">
              <a:rPr lang="el-GR" altLang="el-GR">
                <a:solidFill>
                  <a:srgbClr val="000000"/>
                </a:solidFill>
              </a:rPr>
              <a:pPr/>
              <a:t>65</a:t>
            </a:fld>
            <a:endParaRPr lang="el-GR" altLang="el-GR">
              <a:solidFill>
                <a:srgbClr val="000000"/>
              </a:solidFill>
            </a:endParaRPr>
          </a:p>
        </p:txBody>
      </p:sp>
    </p:spTree>
    <p:extLst>
      <p:ext uri="{BB962C8B-B14F-4D97-AF65-F5344CB8AC3E}">
        <p14:creationId xmlns:p14="http://schemas.microsoft.com/office/powerpoint/2010/main" val="4245576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l-GR"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D9C9E56F-8EC9-43CF-89AB-DFAFF1B6C5CF}" type="slidenum">
              <a:rPr lang="el-GR" altLang="el-GR"/>
              <a:pPr/>
              <a:t>22</a:t>
            </a:fld>
            <a:endParaRPr lang="el-GR" altLang="el-GR"/>
          </a:p>
        </p:txBody>
      </p:sp>
    </p:spTree>
    <p:extLst>
      <p:ext uri="{BB962C8B-B14F-4D97-AF65-F5344CB8AC3E}">
        <p14:creationId xmlns:p14="http://schemas.microsoft.com/office/powerpoint/2010/main" val="3655792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l-GR" altLang="el-GR" smtClean="0"/>
              <a:t>  </a:t>
            </a:r>
          </a:p>
        </p:txBody>
      </p:sp>
      <p:sp>
        <p:nvSpPr>
          <p:cNvPr id="5222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25DA014C-751F-4C58-9B92-D327D422A634}" type="slidenum">
              <a:rPr lang="el-GR" altLang="el-GR"/>
              <a:pPr/>
              <a:t>38</a:t>
            </a:fld>
            <a:endParaRPr lang="el-GR" altLang="el-GR"/>
          </a:p>
        </p:txBody>
      </p:sp>
    </p:spTree>
    <p:extLst>
      <p:ext uri="{BB962C8B-B14F-4D97-AF65-F5344CB8AC3E}">
        <p14:creationId xmlns:p14="http://schemas.microsoft.com/office/powerpoint/2010/main" val="2755592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l-GR" altLang="el-GR" smtClean="0"/>
              <a:t>  </a:t>
            </a:r>
          </a:p>
        </p:txBody>
      </p:sp>
      <p:sp>
        <p:nvSpPr>
          <p:cNvPr id="54276"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FD81488C-9644-4752-9098-84F9E5A80037}" type="slidenum">
              <a:rPr lang="el-GR" altLang="el-GR"/>
              <a:pPr/>
              <a:t>39</a:t>
            </a:fld>
            <a:endParaRPr lang="el-GR" altLang="el-GR"/>
          </a:p>
        </p:txBody>
      </p:sp>
    </p:spTree>
    <p:extLst>
      <p:ext uri="{BB962C8B-B14F-4D97-AF65-F5344CB8AC3E}">
        <p14:creationId xmlns:p14="http://schemas.microsoft.com/office/powerpoint/2010/main" val="3046683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l-GR" altLang="el-GR" smtClean="0"/>
              <a:t>  </a:t>
            </a:r>
          </a:p>
        </p:txBody>
      </p:sp>
      <p:sp>
        <p:nvSpPr>
          <p:cNvPr id="56324"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ED0E873A-21D2-46A3-956A-353F78758E72}" type="slidenum">
              <a:rPr lang="el-GR" altLang="el-GR"/>
              <a:pPr/>
              <a:t>40</a:t>
            </a:fld>
            <a:endParaRPr lang="el-GR" altLang="el-GR"/>
          </a:p>
        </p:txBody>
      </p:sp>
    </p:spTree>
    <p:extLst>
      <p:ext uri="{BB962C8B-B14F-4D97-AF65-F5344CB8AC3E}">
        <p14:creationId xmlns:p14="http://schemas.microsoft.com/office/powerpoint/2010/main" val="441472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l-GR" altLang="el-GR" smtClean="0"/>
              <a:t>  </a:t>
            </a:r>
          </a:p>
        </p:txBody>
      </p:sp>
      <p:sp>
        <p:nvSpPr>
          <p:cNvPr id="58372"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F3356CD4-BFDC-4794-933B-F87A6B1E3232}" type="slidenum">
              <a:rPr lang="el-GR" altLang="el-GR"/>
              <a:pPr/>
              <a:t>41</a:t>
            </a:fld>
            <a:endParaRPr lang="el-GR" altLang="el-GR"/>
          </a:p>
        </p:txBody>
      </p:sp>
    </p:spTree>
    <p:extLst>
      <p:ext uri="{BB962C8B-B14F-4D97-AF65-F5344CB8AC3E}">
        <p14:creationId xmlns:p14="http://schemas.microsoft.com/office/powerpoint/2010/main" val="1722915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l-GR" altLang="el-GR" smtClean="0"/>
              <a:t>  </a:t>
            </a:r>
          </a:p>
        </p:txBody>
      </p:sp>
      <p:sp>
        <p:nvSpPr>
          <p:cNvPr id="60420"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EEC373C8-B2A4-42D4-8E5E-74330FF2A7E6}" type="slidenum">
              <a:rPr lang="el-GR" altLang="el-GR"/>
              <a:pPr/>
              <a:t>42</a:t>
            </a:fld>
            <a:endParaRPr lang="el-GR" altLang="el-GR"/>
          </a:p>
        </p:txBody>
      </p:sp>
    </p:spTree>
    <p:extLst>
      <p:ext uri="{BB962C8B-B14F-4D97-AF65-F5344CB8AC3E}">
        <p14:creationId xmlns:p14="http://schemas.microsoft.com/office/powerpoint/2010/main" val="1409554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l-GR" altLang="el-GR" smtClean="0"/>
              <a:t>  </a:t>
            </a:r>
          </a:p>
        </p:txBody>
      </p:sp>
      <p:sp>
        <p:nvSpPr>
          <p:cNvPr id="6246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6AD96200-77D6-43D7-8D24-E22380F6E469}" type="slidenum">
              <a:rPr lang="el-GR" altLang="el-GR"/>
              <a:pPr/>
              <a:t>43</a:t>
            </a:fld>
            <a:endParaRPr lang="el-GR" altLang="el-GR"/>
          </a:p>
        </p:txBody>
      </p:sp>
    </p:spTree>
    <p:extLst>
      <p:ext uri="{BB962C8B-B14F-4D97-AF65-F5344CB8AC3E}">
        <p14:creationId xmlns:p14="http://schemas.microsoft.com/office/powerpoint/2010/main" val="925129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3582761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4"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defRPr/>
            </a:pPr>
            <a:fld id="{16C0EB55-6C06-4D30-8292-868267CAC4E1}" type="slidenum">
              <a:rPr lang="el-GR" altLang="el-GR" sz="1200" smtClean="0">
                <a:solidFill>
                  <a:srgbClr val="5075BC"/>
                </a:solidFill>
              </a:rPr>
              <a:pPr algn="ctr" eaLnBrk="1" hangingPunct="1">
                <a:defRPr/>
              </a:pPr>
              <a:t>‹#›</a:t>
            </a:fld>
            <a:endParaRPr lang="el-GR" altLang="el-GR" sz="1200" smtClean="0">
              <a:solidFill>
                <a:srgbClr val="5075BC"/>
              </a:solidFill>
            </a:endParaRPr>
          </a:p>
        </p:txBody>
      </p:sp>
      <p:sp>
        <p:nvSpPr>
          <p:cNvPr id="5"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defRPr/>
            </a:pPr>
            <a:r>
              <a:rPr lang="en-US" altLang="el-GR" sz="1000" dirty="0" err="1" smtClean="0">
                <a:solidFill>
                  <a:srgbClr val="5075BC"/>
                </a:solidFill>
              </a:rPr>
              <a:t>Computerlinguistik</a:t>
            </a:r>
            <a:r>
              <a:rPr lang="en-US" altLang="el-GR" sz="1000" dirty="0" smtClean="0">
                <a:solidFill>
                  <a:srgbClr val="5075BC"/>
                </a:solidFill>
              </a:rPr>
              <a:t>, </a:t>
            </a:r>
            <a:r>
              <a:rPr lang="en-US" altLang="el-GR" sz="1000" dirty="0" err="1" smtClean="0">
                <a:solidFill>
                  <a:srgbClr val="5075BC"/>
                </a:solidFill>
              </a:rPr>
              <a:t>Übersicht</a:t>
            </a:r>
            <a:r>
              <a:rPr lang="en-US" altLang="el-GR" sz="1000" dirty="0" smtClean="0">
                <a:solidFill>
                  <a:srgbClr val="5075BC"/>
                </a:solidFill>
              </a:rPr>
              <a:t> - </a:t>
            </a:r>
            <a:r>
              <a:rPr lang="en-US" altLang="el-GR" sz="1000" dirty="0" err="1" smtClean="0">
                <a:solidFill>
                  <a:srgbClr val="5075BC"/>
                </a:solidFill>
              </a:rPr>
              <a:t>Wiederholung</a:t>
            </a:r>
            <a:endParaRPr lang="el-GR" altLang="el-GR" sz="1000" dirty="0" smtClean="0">
              <a:solidFill>
                <a:srgbClr val="5075BC"/>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Tree>
    <p:extLst>
      <p:ext uri="{BB962C8B-B14F-4D97-AF65-F5344CB8AC3E}">
        <p14:creationId xmlns:p14="http://schemas.microsoft.com/office/powerpoint/2010/main" val="3806824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35018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4"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defRPr/>
            </a:pPr>
            <a:fld id="{46891574-5774-454A-AD7F-8324CAD660F1}" type="slidenum">
              <a:rPr lang="el-GR" altLang="el-GR" sz="1200" smtClean="0">
                <a:solidFill>
                  <a:srgbClr val="5075BC"/>
                </a:solidFill>
              </a:rPr>
              <a:pPr algn="ctr" eaLnBrk="1" hangingPunct="1">
                <a:defRPr/>
              </a:pPr>
              <a:t>‹#›</a:t>
            </a:fld>
            <a:endParaRPr lang="el-GR" altLang="el-GR" sz="1200" smtClean="0">
              <a:solidFill>
                <a:srgbClr val="5075BC"/>
              </a:solidFill>
            </a:endParaRPr>
          </a:p>
        </p:txBody>
      </p:sp>
      <p:sp>
        <p:nvSpPr>
          <p:cNvPr id="5"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defRPr/>
            </a:pPr>
            <a:r>
              <a:rPr lang="en-US" altLang="el-GR" sz="1000" dirty="0" err="1" smtClean="0">
                <a:solidFill>
                  <a:srgbClr val="5075BC"/>
                </a:solidFill>
              </a:rPr>
              <a:t>Computerlinguistik</a:t>
            </a:r>
            <a:r>
              <a:rPr lang="en-US" altLang="el-GR" sz="1000" dirty="0" smtClean="0">
                <a:solidFill>
                  <a:srgbClr val="5075BC"/>
                </a:solidFill>
              </a:rPr>
              <a:t>, </a:t>
            </a:r>
            <a:r>
              <a:rPr lang="en-US" altLang="el-GR" sz="1000" dirty="0" err="1" smtClean="0">
                <a:solidFill>
                  <a:srgbClr val="5075BC"/>
                </a:solidFill>
              </a:rPr>
              <a:t>Übersicht</a:t>
            </a:r>
            <a:r>
              <a:rPr lang="en-US" altLang="el-GR" sz="1000" dirty="0" smtClean="0">
                <a:solidFill>
                  <a:srgbClr val="5075BC"/>
                </a:solidFill>
              </a:rPr>
              <a:t> - </a:t>
            </a:r>
            <a:r>
              <a:rPr lang="en-US" altLang="el-GR" sz="1000" dirty="0" err="1" smtClean="0">
                <a:solidFill>
                  <a:srgbClr val="5075BC"/>
                </a:solidFill>
              </a:rPr>
              <a:t>Wiederholung</a:t>
            </a:r>
            <a:endParaRPr lang="en-US" altLang="el-GR" sz="1000" dirty="0" smtClean="0">
              <a:solidFill>
                <a:srgbClr val="5075BC"/>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Tree>
    <p:extLst>
      <p:ext uri="{BB962C8B-B14F-4D97-AF65-F5344CB8AC3E}">
        <p14:creationId xmlns:p14="http://schemas.microsoft.com/office/powerpoint/2010/main" val="1274108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665344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defRPr/>
            </a:pPr>
            <a:fld id="{1684D502-4BF6-497E-8359-509B61512CB0}" type="slidenum">
              <a:rPr lang="el-GR" altLang="el-GR" sz="1200" smtClean="0">
                <a:solidFill>
                  <a:srgbClr val="5075BC"/>
                </a:solidFill>
              </a:rPr>
              <a:pPr algn="ctr" eaLnBrk="1" hangingPunct="1">
                <a:defRPr/>
              </a:pPr>
              <a:t>‹#›</a:t>
            </a:fld>
            <a:endParaRPr lang="el-GR" altLang="el-GR" sz="1200" smtClean="0">
              <a:solidFill>
                <a:srgbClr val="5075BC"/>
              </a:solidFill>
            </a:endParaRPr>
          </a:p>
        </p:txBody>
      </p:sp>
      <p:sp>
        <p:nvSpPr>
          <p:cNvPr id="6"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defRPr/>
            </a:pPr>
            <a:r>
              <a:rPr lang="en-US" altLang="el-GR" sz="1000" dirty="0" err="1" smtClean="0">
                <a:solidFill>
                  <a:srgbClr val="5075BC"/>
                </a:solidFill>
              </a:rPr>
              <a:t>Computerlinguistik</a:t>
            </a:r>
            <a:r>
              <a:rPr lang="en-US" altLang="el-GR" sz="1000" dirty="0" smtClean="0">
                <a:solidFill>
                  <a:srgbClr val="5075BC"/>
                </a:solidFill>
              </a:rPr>
              <a:t>, </a:t>
            </a:r>
            <a:r>
              <a:rPr lang="en-US" altLang="el-GR" sz="1000" dirty="0" err="1" smtClean="0">
                <a:solidFill>
                  <a:srgbClr val="5075BC"/>
                </a:solidFill>
              </a:rPr>
              <a:t>Übersicht</a:t>
            </a:r>
            <a:r>
              <a:rPr lang="en-US" altLang="el-GR" sz="1000" dirty="0" smtClean="0">
                <a:solidFill>
                  <a:srgbClr val="5075BC"/>
                </a:solidFill>
              </a:rPr>
              <a:t> - </a:t>
            </a:r>
            <a:r>
              <a:rPr lang="en-US" altLang="el-GR" sz="1000" dirty="0" err="1" smtClean="0">
                <a:solidFill>
                  <a:srgbClr val="5075BC"/>
                </a:solidFill>
              </a:rPr>
              <a:t>Wiederholung</a:t>
            </a:r>
            <a:endParaRPr lang="en-US" altLang="el-GR" sz="1000" dirty="0" smtClean="0">
              <a:solidFill>
                <a:srgbClr val="5075BC"/>
              </a:solidFill>
            </a:endParaRPr>
          </a:p>
        </p:txBody>
      </p:sp>
      <p:pic>
        <p:nvPicPr>
          <p:cNvPr id="7"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1199544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7"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defRPr/>
            </a:pPr>
            <a:fld id="{29851995-640D-42F2-B06E-CCE9412C67F5}" type="slidenum">
              <a:rPr lang="el-GR" altLang="el-GR" sz="1200" smtClean="0">
                <a:solidFill>
                  <a:srgbClr val="5075BC"/>
                </a:solidFill>
              </a:rPr>
              <a:pPr algn="ctr" eaLnBrk="1" hangingPunct="1">
                <a:defRPr/>
              </a:pPr>
              <a:t>‹#›</a:t>
            </a:fld>
            <a:endParaRPr lang="el-GR" altLang="el-GR" sz="1200" smtClean="0">
              <a:solidFill>
                <a:srgbClr val="5075BC"/>
              </a:solidFill>
            </a:endParaRPr>
          </a:p>
        </p:txBody>
      </p:sp>
      <p:sp>
        <p:nvSpPr>
          <p:cNvPr id="8"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defRPr/>
            </a:pPr>
            <a:r>
              <a:rPr lang="en-US" altLang="el-GR" sz="1000" dirty="0" err="1" smtClean="0">
                <a:solidFill>
                  <a:srgbClr val="5075BC"/>
                </a:solidFill>
              </a:rPr>
              <a:t>Computerlinguistik</a:t>
            </a:r>
            <a:r>
              <a:rPr lang="en-US" altLang="el-GR" sz="1000" dirty="0" smtClean="0">
                <a:solidFill>
                  <a:srgbClr val="5075BC"/>
                </a:solidFill>
              </a:rPr>
              <a:t>, </a:t>
            </a:r>
            <a:r>
              <a:rPr lang="en-US" altLang="el-GR" sz="1000" dirty="0" err="1" smtClean="0">
                <a:solidFill>
                  <a:srgbClr val="5075BC"/>
                </a:solidFill>
              </a:rPr>
              <a:t>Übersicht</a:t>
            </a:r>
            <a:r>
              <a:rPr lang="en-US" altLang="el-GR" sz="1000" dirty="0" smtClean="0">
                <a:solidFill>
                  <a:srgbClr val="5075BC"/>
                </a:solidFill>
              </a:rPr>
              <a:t> - </a:t>
            </a:r>
            <a:r>
              <a:rPr lang="en-US" altLang="el-GR" sz="1000" dirty="0" err="1" smtClean="0">
                <a:solidFill>
                  <a:srgbClr val="5075BC"/>
                </a:solidFill>
              </a:rPr>
              <a:t>Wiederholung</a:t>
            </a:r>
            <a:endParaRPr lang="en-US" altLang="el-GR" sz="1000" dirty="0" smtClean="0">
              <a:solidFill>
                <a:srgbClr val="5075BC"/>
              </a:solidFill>
            </a:endParaRPr>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743462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defRPr/>
            </a:pPr>
            <a:fld id="{7EDA8AAD-B159-439E-9740-5E0CB946A214}" type="slidenum">
              <a:rPr lang="el-GR" altLang="el-GR" sz="1200" smtClean="0">
                <a:solidFill>
                  <a:srgbClr val="5075BC"/>
                </a:solidFill>
              </a:rPr>
              <a:pPr algn="ctr" eaLnBrk="1" hangingPunct="1">
                <a:defRPr/>
              </a:pPr>
              <a:t>‹#›</a:t>
            </a:fld>
            <a:endParaRPr lang="el-GR" altLang="el-GR" sz="1200" smtClean="0">
              <a:solidFill>
                <a:srgbClr val="5075BC"/>
              </a:solidFill>
            </a:endParaRPr>
          </a:p>
        </p:txBody>
      </p:sp>
      <p:sp>
        <p:nvSpPr>
          <p:cNvPr id="4"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defRPr/>
            </a:pPr>
            <a:r>
              <a:rPr lang="en-US" altLang="el-GR" sz="1000" dirty="0" err="1" smtClean="0">
                <a:solidFill>
                  <a:srgbClr val="5075BC"/>
                </a:solidFill>
              </a:rPr>
              <a:t>Computerlinguistik</a:t>
            </a:r>
            <a:r>
              <a:rPr lang="en-US" altLang="el-GR" sz="1000" dirty="0" smtClean="0">
                <a:solidFill>
                  <a:srgbClr val="5075BC"/>
                </a:solidFill>
              </a:rPr>
              <a:t>, </a:t>
            </a:r>
            <a:r>
              <a:rPr lang="en-US" altLang="el-GR" sz="1000" dirty="0" err="1" smtClean="0">
                <a:solidFill>
                  <a:srgbClr val="5075BC"/>
                </a:solidFill>
              </a:rPr>
              <a:t>Übersicht</a:t>
            </a:r>
            <a:r>
              <a:rPr lang="en-US" altLang="el-GR" sz="1000" dirty="0" smtClean="0">
                <a:solidFill>
                  <a:srgbClr val="5075BC"/>
                </a:solidFill>
              </a:rPr>
              <a:t> - </a:t>
            </a:r>
            <a:r>
              <a:rPr lang="en-US" altLang="el-GR" sz="1000" dirty="0" err="1" smtClean="0">
                <a:solidFill>
                  <a:srgbClr val="5075BC"/>
                </a:solidFill>
              </a:rPr>
              <a:t>Wiederholung</a:t>
            </a:r>
            <a:endParaRPr lang="en-US" altLang="el-GR" sz="1000" dirty="0" smtClean="0">
              <a:solidFill>
                <a:srgbClr val="5075BC"/>
              </a:solidFill>
            </a:endParaRPr>
          </a:p>
        </p:txBody>
      </p:sp>
      <p:pic>
        <p:nvPicPr>
          <p:cNvPr id="5"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Tree>
    <p:extLst>
      <p:ext uri="{BB962C8B-B14F-4D97-AF65-F5344CB8AC3E}">
        <p14:creationId xmlns:p14="http://schemas.microsoft.com/office/powerpoint/2010/main" val="533566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0888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5"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defRPr/>
            </a:pPr>
            <a:fld id="{2A600313-309E-48E8-AB8C-E795D8ED46DD}" type="slidenum">
              <a:rPr lang="el-GR" altLang="el-GR" sz="1200" smtClean="0">
                <a:solidFill>
                  <a:srgbClr val="5075BC"/>
                </a:solidFill>
              </a:rPr>
              <a:pPr algn="ctr" eaLnBrk="1" hangingPunct="1">
                <a:defRPr/>
              </a:pPr>
              <a:t>‹#›</a:t>
            </a:fld>
            <a:endParaRPr lang="el-GR" altLang="el-GR" sz="1200" smtClean="0">
              <a:solidFill>
                <a:srgbClr val="5075BC"/>
              </a:solidFill>
            </a:endParaRPr>
          </a:p>
        </p:txBody>
      </p:sp>
      <p:sp>
        <p:nvSpPr>
          <p:cNvPr id="7"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defRPr/>
            </a:pPr>
            <a:r>
              <a:rPr lang="en-US" altLang="el-GR" sz="1000" dirty="0" err="1" smtClean="0">
                <a:solidFill>
                  <a:srgbClr val="5075BC"/>
                </a:solidFill>
              </a:rPr>
              <a:t>Computerlinguistik</a:t>
            </a:r>
            <a:r>
              <a:rPr lang="en-US" altLang="el-GR" sz="1000" dirty="0" smtClean="0">
                <a:solidFill>
                  <a:srgbClr val="5075BC"/>
                </a:solidFill>
              </a:rPr>
              <a:t>, </a:t>
            </a:r>
            <a:r>
              <a:rPr lang="en-US" altLang="el-GR" sz="1000" dirty="0" err="1" smtClean="0">
                <a:solidFill>
                  <a:srgbClr val="5075BC"/>
                </a:solidFill>
              </a:rPr>
              <a:t>Übersicht</a:t>
            </a:r>
            <a:r>
              <a:rPr lang="en-US" altLang="el-GR" sz="1000" dirty="0" smtClean="0">
                <a:solidFill>
                  <a:srgbClr val="5075BC"/>
                </a:solidFill>
              </a:rPr>
              <a:t> - </a:t>
            </a:r>
            <a:r>
              <a:rPr lang="en-US" altLang="el-GR" sz="1000" dirty="0" err="1" smtClean="0">
                <a:solidFill>
                  <a:srgbClr val="5075BC"/>
                </a:solidFill>
              </a:rPr>
              <a:t>Wiederholung</a:t>
            </a:r>
            <a:endParaRPr lang="en-US" altLang="el-GR" sz="1000" dirty="0" smtClean="0">
              <a:solidFill>
                <a:srgbClr val="5075BC"/>
              </a:solidFill>
            </a:endParaRPr>
          </a:p>
        </p:txBody>
      </p:sp>
      <p:pic>
        <p:nvPicPr>
          <p:cNvPr id="8"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rtlCol="0">
            <a:normAutofit/>
          </a:bodyPr>
          <a:lstStyle>
            <a:lvl1pPr>
              <a:defRPr lang="el-GR" b="0">
                <a:solidFill>
                  <a:schemeClr val="accent1"/>
                </a:solidFill>
              </a:defRPr>
            </a:lvl1pPr>
          </a:lstStyle>
          <a:p>
            <a:pPr lvl="0"/>
            <a:r>
              <a:rPr lang="el-GR" dirty="0" smtClean="0"/>
              <a:t>Στυλ κύριου τίτλου</a:t>
            </a:r>
            <a:endParaRPr lang="el-GR" dirty="0"/>
          </a:p>
        </p:txBody>
      </p:sp>
    </p:spTree>
    <p:extLst>
      <p:ext uri="{BB962C8B-B14F-4D97-AF65-F5344CB8AC3E}">
        <p14:creationId xmlns:p14="http://schemas.microsoft.com/office/powerpoint/2010/main" val="1906661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5"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defRPr/>
            </a:pPr>
            <a:fld id="{1E56D792-2B24-4106-9BCD-383CF9531358}" type="slidenum">
              <a:rPr lang="el-GR" altLang="el-GR" sz="1200" smtClean="0">
                <a:solidFill>
                  <a:srgbClr val="5075BC"/>
                </a:solidFill>
              </a:rPr>
              <a:pPr algn="ctr" eaLnBrk="1" hangingPunct="1">
                <a:defRPr/>
              </a:pPr>
              <a:t>‹#›</a:t>
            </a:fld>
            <a:endParaRPr lang="el-GR" altLang="el-GR" sz="1200" smtClean="0">
              <a:solidFill>
                <a:srgbClr val="5075BC"/>
              </a:solidFill>
            </a:endParaRPr>
          </a:p>
        </p:txBody>
      </p:sp>
      <p:sp>
        <p:nvSpPr>
          <p:cNvPr id="6"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defRPr/>
            </a:pPr>
            <a:r>
              <a:rPr lang="en-US" altLang="el-GR" sz="1000" dirty="0" err="1" smtClean="0">
                <a:solidFill>
                  <a:srgbClr val="5075BC"/>
                </a:solidFill>
              </a:rPr>
              <a:t>Computerlinguistik</a:t>
            </a:r>
            <a:r>
              <a:rPr lang="en-US" altLang="el-GR" sz="1000" dirty="0" smtClean="0">
                <a:solidFill>
                  <a:srgbClr val="5075BC"/>
                </a:solidFill>
              </a:rPr>
              <a:t>, </a:t>
            </a:r>
            <a:r>
              <a:rPr lang="en-US" altLang="el-GR" sz="1000" dirty="0" err="1" smtClean="0">
                <a:solidFill>
                  <a:srgbClr val="5075BC"/>
                </a:solidFill>
              </a:rPr>
              <a:t>Übersicht</a:t>
            </a:r>
            <a:r>
              <a:rPr lang="en-US" altLang="el-GR" sz="1000" dirty="0" smtClean="0">
                <a:solidFill>
                  <a:srgbClr val="5075BC"/>
                </a:solidFill>
              </a:rPr>
              <a:t> - </a:t>
            </a:r>
            <a:r>
              <a:rPr lang="en-US" altLang="el-GR" sz="1000" dirty="0" err="1" smtClean="0">
                <a:solidFill>
                  <a:srgbClr val="5075BC"/>
                </a:solidFill>
              </a:rPr>
              <a:t>Wiederholung</a:t>
            </a:r>
            <a:endParaRPr lang="el-GR" altLang="el-GR" sz="1000" dirty="0" smtClean="0">
              <a:solidFill>
                <a:srgbClr val="5075BC"/>
              </a:solidFill>
            </a:endParaRPr>
          </a:p>
        </p:txBody>
      </p:sp>
      <p:pic>
        <p:nvPicPr>
          <p:cNvPr id="7"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εικόνας 2"/>
          <p:cNvSpPr>
            <a:spLocks noGrp="1"/>
          </p:cNvSpPr>
          <p:nvPr>
            <p:ph type="pic" idx="1"/>
          </p:nvPr>
        </p:nvSpPr>
        <p:spPr>
          <a:xfrm>
            <a:off x="1792288" y="1556792"/>
            <a:ext cx="5486400" cy="345638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rtlCol="0">
            <a:normAutofit/>
          </a:bodyPr>
          <a:lstStyle>
            <a:lvl1pPr>
              <a:defRPr lang="el-GR" b="0">
                <a:solidFill>
                  <a:schemeClr val="accent1"/>
                </a:solidFill>
              </a:defRPr>
            </a:lvl1pPr>
          </a:lstStyle>
          <a:p>
            <a:pPr lvl="0"/>
            <a:r>
              <a:rPr lang="el-GR" dirty="0" smtClean="0"/>
              <a:t>Στυλ κύριου τίτλου</a:t>
            </a:r>
            <a:endParaRPr lang="el-GR" dirty="0"/>
          </a:p>
        </p:txBody>
      </p:sp>
    </p:spTree>
    <p:extLst>
      <p:ext uri="{BB962C8B-B14F-4D97-AF65-F5344CB8AC3E}">
        <p14:creationId xmlns:p14="http://schemas.microsoft.com/office/powerpoint/2010/main" val="2732012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Θέση τίτλου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Στυλ κύριου τίτλου</a:t>
            </a:r>
          </a:p>
        </p:txBody>
      </p:sp>
      <p:sp>
        <p:nvSpPr>
          <p:cNvPr id="1027" name="Θέση κειμένου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Tree>
  </p:cSld>
  <p:clrMap bg1="lt1" tx1="dk1" bg2="lt2" tx2="dk2" accent1="accent1" accent2="accent2" accent3="accent3" accent4="accent4" accent5="accent5" accent6="accent6" hlink="hlink" folHlink="folHlink"/>
  <p:sldLayoutIdLst>
    <p:sldLayoutId id="2147483759" r:id="rId1"/>
    <p:sldLayoutId id="2147483763" r:id="rId2"/>
    <p:sldLayoutId id="2147483760" r:id="rId3"/>
    <p:sldLayoutId id="2147483764" r:id="rId4"/>
    <p:sldLayoutId id="2147483765" r:id="rId5"/>
    <p:sldLayoutId id="2147483766" r:id="rId6"/>
    <p:sldLayoutId id="2147483761" r:id="rId7"/>
    <p:sldLayoutId id="2147483767" r:id="rId8"/>
    <p:sldLayoutId id="2147483768" r:id="rId9"/>
    <p:sldLayoutId id="2147483769" r:id="rId10"/>
    <p:sldLayoutId id="2147483762"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accent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accent1"/>
          </a:solidFill>
          <a:latin typeface="Calibri" charset="0"/>
          <a:ea typeface="MS PGothic" pitchFamily="34" charset="-128"/>
          <a:cs typeface="MS PGothic" charset="0"/>
        </a:defRPr>
      </a:lvl2pPr>
      <a:lvl3pPr algn="ctr" rtl="0" eaLnBrk="0" fontAlgn="base" hangingPunct="0">
        <a:spcBef>
          <a:spcPct val="0"/>
        </a:spcBef>
        <a:spcAft>
          <a:spcPct val="0"/>
        </a:spcAft>
        <a:defRPr sz="4400">
          <a:solidFill>
            <a:schemeClr val="accent1"/>
          </a:solidFill>
          <a:latin typeface="Calibri" charset="0"/>
          <a:ea typeface="MS PGothic" pitchFamily="34" charset="-128"/>
          <a:cs typeface="MS PGothic" charset="0"/>
        </a:defRPr>
      </a:lvl3pPr>
      <a:lvl4pPr algn="ctr" rtl="0" eaLnBrk="0" fontAlgn="base" hangingPunct="0">
        <a:spcBef>
          <a:spcPct val="0"/>
        </a:spcBef>
        <a:spcAft>
          <a:spcPct val="0"/>
        </a:spcAft>
        <a:defRPr sz="4400">
          <a:solidFill>
            <a:schemeClr val="accent1"/>
          </a:solidFill>
          <a:latin typeface="Calibri" charset="0"/>
          <a:ea typeface="MS PGothic" pitchFamily="34" charset="-128"/>
          <a:cs typeface="MS PGothic" charset="0"/>
        </a:defRPr>
      </a:lvl4pPr>
      <a:lvl5pPr algn="ctr" rtl="0" eaLnBrk="0" fontAlgn="base" hangingPunct="0">
        <a:spcBef>
          <a:spcPct val="0"/>
        </a:spcBef>
        <a:spcAft>
          <a:spcPct val="0"/>
        </a:spcAft>
        <a:defRPr sz="4400">
          <a:solidFill>
            <a:schemeClr val="accent1"/>
          </a:solidFill>
          <a:latin typeface="Calibri" charset="0"/>
          <a:ea typeface="MS PGothic" pitchFamily="34" charset="-128"/>
          <a:cs typeface="MS PGothic" charset="0"/>
        </a:defRPr>
      </a:lvl5pPr>
      <a:lvl6pPr marL="457200" algn="ctr" rtl="0" fontAlgn="base">
        <a:spcBef>
          <a:spcPct val="0"/>
        </a:spcBef>
        <a:spcAft>
          <a:spcPct val="0"/>
        </a:spcAft>
        <a:defRPr sz="4400">
          <a:solidFill>
            <a:schemeClr val="accent1"/>
          </a:solidFill>
          <a:latin typeface="Calibri" charset="0"/>
          <a:ea typeface="ＭＳ Ｐゴシック" charset="0"/>
        </a:defRPr>
      </a:lvl6pPr>
      <a:lvl7pPr marL="914400" algn="ctr" rtl="0" fontAlgn="base">
        <a:spcBef>
          <a:spcPct val="0"/>
        </a:spcBef>
        <a:spcAft>
          <a:spcPct val="0"/>
        </a:spcAft>
        <a:defRPr sz="4400">
          <a:solidFill>
            <a:schemeClr val="accent1"/>
          </a:solidFill>
          <a:latin typeface="Calibri" charset="0"/>
          <a:ea typeface="ＭＳ Ｐゴシック" charset="0"/>
        </a:defRPr>
      </a:lvl7pPr>
      <a:lvl8pPr marL="1371600" algn="ctr" rtl="0" fontAlgn="base">
        <a:spcBef>
          <a:spcPct val="0"/>
        </a:spcBef>
        <a:spcAft>
          <a:spcPct val="0"/>
        </a:spcAft>
        <a:defRPr sz="4400">
          <a:solidFill>
            <a:schemeClr val="accent1"/>
          </a:solidFill>
          <a:latin typeface="Calibri" charset="0"/>
          <a:ea typeface="ＭＳ Ｐゴシック" charset="0"/>
        </a:defRPr>
      </a:lvl8pPr>
      <a:lvl9pPr marL="1828800" algn="ctr" rtl="0" fontAlgn="base">
        <a:spcBef>
          <a:spcPct val="0"/>
        </a:spcBef>
        <a:spcAft>
          <a:spcPct val="0"/>
        </a:spcAft>
        <a:defRPr sz="4400">
          <a:solidFill>
            <a:schemeClr val="accent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hyperlink" Target="http://verbmobil.dfki.de/" TargetMode="Externa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hyperlink" Target="http://www.polias.gr/" TargetMode="Externa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eclass.uoa.gr/courses/GS158/"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opencourses.uoa.gr/"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Λογότυπο Εθνικόν και Καποδιστριακόν Πανεπιστήμιον Αθηνών"/>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404813"/>
            <a:ext cx="41481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Τίτλος 1"/>
          <p:cNvSpPr>
            <a:spLocks noGrp="1"/>
          </p:cNvSpPr>
          <p:nvPr>
            <p:ph type="ctrTitle"/>
          </p:nvPr>
        </p:nvSpPr>
        <p:spPr>
          <a:xfrm>
            <a:off x="685800" y="2006600"/>
            <a:ext cx="7772400" cy="1470025"/>
          </a:xfrm>
        </p:spPr>
        <p:txBody>
          <a:bodyPr/>
          <a:lstStyle/>
          <a:p>
            <a:pPr eaLnBrk="1" hangingPunct="1"/>
            <a:r>
              <a:rPr lang="en-US" altLang="el-GR" b="1" smtClean="0"/>
              <a:t>Computerlinguistik</a:t>
            </a:r>
            <a:endParaRPr lang="el-GR" altLang="el-GR" smtClean="0">
              <a:solidFill>
                <a:srgbClr val="5075BC"/>
              </a:solidFill>
            </a:endParaRPr>
          </a:p>
        </p:txBody>
      </p:sp>
      <p:sp>
        <p:nvSpPr>
          <p:cNvPr id="10244" name="Υπότιτλος 2"/>
          <p:cNvSpPr>
            <a:spLocks noGrp="1"/>
          </p:cNvSpPr>
          <p:nvPr>
            <p:ph type="subTitle" idx="1"/>
          </p:nvPr>
        </p:nvSpPr>
        <p:spPr>
          <a:xfrm>
            <a:off x="684213" y="3384550"/>
            <a:ext cx="7775575" cy="1752600"/>
          </a:xfrm>
        </p:spPr>
        <p:txBody>
          <a:bodyPr/>
          <a:lstStyle/>
          <a:p>
            <a:pPr eaLnBrk="1" hangingPunct="1"/>
            <a:r>
              <a:rPr lang="en-US" altLang="el-GR" sz="2800" smtClean="0">
                <a:solidFill>
                  <a:srgbClr val="5075BC"/>
                </a:solidFill>
              </a:rPr>
              <a:t>Lehreinheit</a:t>
            </a:r>
            <a:r>
              <a:rPr lang="el-GR" altLang="el-GR" sz="2800" smtClean="0">
                <a:solidFill>
                  <a:srgbClr val="5075BC"/>
                </a:solidFill>
              </a:rPr>
              <a:t> 9 :</a:t>
            </a:r>
            <a:r>
              <a:rPr lang="en-US" altLang="el-GR" sz="2800" smtClean="0">
                <a:solidFill>
                  <a:srgbClr val="5075BC"/>
                </a:solidFill>
              </a:rPr>
              <a:t> </a:t>
            </a:r>
            <a:r>
              <a:rPr lang="en-US" altLang="el-GR" sz="2800" smtClean="0"/>
              <a:t>Computerlinguistik</a:t>
            </a:r>
            <a:br>
              <a:rPr lang="en-US" altLang="el-GR" sz="2800" smtClean="0"/>
            </a:br>
            <a:r>
              <a:rPr lang="en-US" altLang="el-GR" sz="2800" smtClean="0"/>
              <a:t>Übersicht - Wiederholung</a:t>
            </a:r>
            <a:endParaRPr lang="el-GR" altLang="el-GR" sz="2800" smtClean="0"/>
          </a:p>
          <a:p>
            <a:pPr eaLnBrk="1" hangingPunct="1"/>
            <a:endParaRPr lang="el-GR" altLang="el-GR" sz="2800" smtClean="0"/>
          </a:p>
          <a:p>
            <a:pPr eaLnBrk="1" hangingPunct="1"/>
            <a:r>
              <a:rPr lang="en-US" altLang="el-GR" sz="2800" smtClean="0"/>
              <a:t>Dr. Christina Alexandris </a:t>
            </a:r>
            <a:endParaRPr lang="el-GR" altLang="el-GR" sz="2800" smtClean="0"/>
          </a:p>
          <a:p>
            <a:pPr eaLnBrk="1" hangingPunct="1"/>
            <a:r>
              <a:rPr lang="en-US" altLang="el-GR" sz="2800" smtClean="0"/>
              <a:t>Nationale Universität Athen</a:t>
            </a:r>
          </a:p>
          <a:p>
            <a:pPr eaLnBrk="1" hangingPunct="1"/>
            <a:r>
              <a:rPr lang="en-US" altLang="el-GR" sz="2800" smtClean="0"/>
              <a:t>Deutsche Sprache und Literatur</a:t>
            </a:r>
            <a:endParaRPr lang="el-GR" altLang="el-GR" sz="2800" smtClean="0"/>
          </a:p>
          <a:p>
            <a:pPr eaLnBrk="1" hangingPunct="1"/>
            <a:endParaRPr lang="el-GR" altLang="el-GR" sz="280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539750" y="908050"/>
            <a:ext cx="8229600" cy="1143000"/>
          </a:xfrm>
        </p:spPr>
        <p:txBody>
          <a:bodyPr/>
          <a:lstStyle/>
          <a:p>
            <a:pPr eaLnBrk="1" hangingPunct="1"/>
            <a:r>
              <a:rPr lang="de-DE" altLang="el-GR" sz="4000" b="1" smtClean="0"/>
              <a:t>Nehmen wir an, </a:t>
            </a:r>
            <a:br>
              <a:rPr lang="de-DE" altLang="el-GR" sz="4000" b="1" smtClean="0"/>
            </a:br>
            <a:r>
              <a:rPr lang="de-DE" altLang="el-GR" sz="4000" b="1" smtClean="0"/>
              <a:t>dass unser Computer, z.B., den folgenden Satz "verstehen„ soll: </a:t>
            </a:r>
            <a:r>
              <a:rPr lang="de-DE" altLang="el-GR" b="1" smtClean="0"/>
              <a:t/>
            </a:r>
            <a:br>
              <a:rPr lang="de-DE" altLang="el-GR" b="1" smtClean="0"/>
            </a:br>
            <a:endParaRPr lang="en-US" altLang="el-GR" b="1" smtClean="0"/>
          </a:p>
        </p:txBody>
      </p:sp>
      <p:sp>
        <p:nvSpPr>
          <p:cNvPr id="21507" name="Content Placeholder 2"/>
          <p:cNvSpPr>
            <a:spLocks noGrp="1"/>
          </p:cNvSpPr>
          <p:nvPr>
            <p:ph idx="1"/>
          </p:nvPr>
        </p:nvSpPr>
        <p:spPr>
          <a:xfrm>
            <a:off x="463550" y="2205038"/>
            <a:ext cx="8229600" cy="3960812"/>
          </a:xfrm>
        </p:spPr>
        <p:txBody>
          <a:bodyPr/>
          <a:lstStyle/>
          <a:p>
            <a:pPr eaLnBrk="1" hangingPunct="1"/>
            <a:r>
              <a:rPr lang="de-DE" altLang="el-GR" sz="2200" smtClean="0"/>
              <a:t>"</a:t>
            </a:r>
            <a:r>
              <a:rPr lang="de-DE" altLang="el-GR" sz="2200" b="1" i="1" smtClean="0"/>
              <a:t>Ein dicker Kater sitzt auf dem Stuhl"</a:t>
            </a:r>
          </a:p>
          <a:p>
            <a:pPr eaLnBrk="1" hangingPunct="1"/>
            <a:r>
              <a:rPr lang="de-DE" altLang="el-GR" sz="2200" smtClean="0"/>
              <a:t>Der Satz "</a:t>
            </a:r>
            <a:r>
              <a:rPr lang="de-DE" altLang="el-GR" sz="2200" i="1" smtClean="0"/>
              <a:t>Ein dicker Kater sitzt auf dem Stuhl</a:t>
            </a:r>
            <a:r>
              <a:rPr lang="de-DE" altLang="el-GR" sz="2200" smtClean="0"/>
              <a:t>" wird von dem Computer (dem System) nur als eine </a:t>
            </a:r>
            <a:r>
              <a:rPr lang="de-DE" altLang="el-GR" sz="2200" b="1" smtClean="0"/>
              <a:t>Reihe von nicht-mathematischen Zeichen</a:t>
            </a:r>
            <a:r>
              <a:rPr lang="de-DE" altLang="el-GR" sz="2200" smtClean="0"/>
              <a:t>, nämlich als "</a:t>
            </a:r>
            <a:r>
              <a:rPr lang="de-DE" altLang="el-GR" sz="2200" b="1" smtClean="0"/>
              <a:t>alphanumerische Zeichen</a:t>
            </a:r>
            <a:r>
              <a:rPr lang="de-DE" altLang="el-GR" sz="2200" smtClean="0"/>
              <a:t>" (</a:t>
            </a:r>
            <a:r>
              <a:rPr lang="de-DE" altLang="el-GR" sz="2200" b="1" smtClean="0"/>
              <a:t>Strings</a:t>
            </a:r>
            <a:r>
              <a:rPr lang="de-DE" altLang="el-GR" sz="2200" smtClean="0"/>
              <a:t>) und (leere Lücken) </a:t>
            </a:r>
            <a:r>
              <a:rPr lang="de-DE" altLang="el-GR" sz="2200" b="1" smtClean="0"/>
              <a:t>Leerzeichen</a:t>
            </a:r>
            <a:r>
              <a:rPr lang="de-DE" altLang="el-GR" sz="2200" smtClean="0"/>
              <a:t> "verstanden". </a:t>
            </a:r>
          </a:p>
          <a:p>
            <a:pPr eaLnBrk="1" hangingPunct="1"/>
            <a:r>
              <a:rPr lang="de-DE" altLang="el-GR" sz="2200" smtClean="0"/>
              <a:t>Für den Computer ist das </a:t>
            </a:r>
            <a:r>
              <a:rPr lang="de-DE" altLang="el-GR" sz="2200" b="1" smtClean="0"/>
              <a:t>Wort</a:t>
            </a:r>
            <a:r>
              <a:rPr lang="de-DE" altLang="el-GR" sz="2200" smtClean="0"/>
              <a:t> eine Einheit aus </a:t>
            </a:r>
            <a:r>
              <a:rPr lang="de-DE" altLang="el-GR" sz="2200" b="1" smtClean="0"/>
              <a:t>alphanumerischen Zeichen</a:t>
            </a:r>
            <a:r>
              <a:rPr lang="de-DE" altLang="el-GR" sz="2200" smtClean="0"/>
              <a:t>, die rechts und links durch </a:t>
            </a:r>
            <a:r>
              <a:rPr lang="de-DE" altLang="el-GR" sz="2200" b="1" smtClean="0"/>
              <a:t>Leerraumzeichen</a:t>
            </a:r>
            <a:r>
              <a:rPr lang="de-DE" altLang="el-GR" sz="2200" smtClean="0"/>
              <a:t> (engl. "white space") oder durch </a:t>
            </a:r>
            <a:r>
              <a:rPr lang="de-DE" altLang="el-GR" sz="2200" b="1" smtClean="0"/>
              <a:t>Interpunktion</a:t>
            </a:r>
            <a:r>
              <a:rPr lang="de-DE" altLang="el-GR" sz="2200" smtClean="0"/>
              <a:t> begrenzt werden.</a:t>
            </a:r>
          </a:p>
          <a:p>
            <a:pPr eaLnBrk="1" hangingPunct="1"/>
            <a:r>
              <a:rPr lang="de-DE" altLang="el-GR" sz="2200" smtClean="0"/>
              <a:t>Diese Reihe von Elementen bildet die "</a:t>
            </a:r>
            <a:r>
              <a:rPr lang="de-DE" altLang="el-GR" sz="2200" b="1" smtClean="0"/>
              <a:t>Eingabedaten</a:t>
            </a:r>
            <a:r>
              <a:rPr lang="de-DE" altLang="el-GR" sz="2200" smtClean="0"/>
              <a:t>" (</a:t>
            </a:r>
            <a:r>
              <a:rPr lang="de-DE" altLang="el-GR" sz="2200" b="1" smtClean="0"/>
              <a:t>Input</a:t>
            </a:r>
            <a:r>
              <a:rPr lang="de-DE" altLang="el-GR" sz="2200" smtClean="0"/>
              <a:t>) des Computers </a:t>
            </a:r>
            <a:r>
              <a:rPr lang="en-US" altLang="el-GR" sz="2200" smtClean="0"/>
              <a:t>(des Systems).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68313" y="333375"/>
            <a:ext cx="8229600" cy="719138"/>
          </a:xfrm>
        </p:spPr>
        <p:txBody>
          <a:bodyPr/>
          <a:lstStyle/>
          <a:p>
            <a:pPr eaLnBrk="1" hangingPunct="1"/>
            <a:r>
              <a:rPr lang="de-DE" altLang="el-GR" sz="4000" b="1" smtClean="0"/>
              <a:t>Kontextfreie Grammatik</a:t>
            </a:r>
            <a:endParaRPr lang="en-US" altLang="el-GR" sz="4000" b="1" smtClean="0"/>
          </a:p>
        </p:txBody>
      </p:sp>
      <p:sp>
        <p:nvSpPr>
          <p:cNvPr id="22531" name="Content Placeholder 2"/>
          <p:cNvSpPr>
            <a:spLocks noGrp="1"/>
          </p:cNvSpPr>
          <p:nvPr>
            <p:ph idx="1"/>
          </p:nvPr>
        </p:nvSpPr>
        <p:spPr>
          <a:xfrm>
            <a:off x="466725" y="1844675"/>
            <a:ext cx="8229600" cy="4321175"/>
          </a:xfrm>
        </p:spPr>
        <p:txBody>
          <a:bodyPr/>
          <a:lstStyle/>
          <a:p>
            <a:pPr eaLnBrk="1" hangingPunct="1">
              <a:lnSpc>
                <a:spcPct val="110000"/>
              </a:lnSpc>
            </a:pPr>
            <a:r>
              <a:rPr lang="de-DE" altLang="el-GR" sz="2400" smtClean="0"/>
              <a:t>Ohne diese hierarchische Struktur könnten die engeren Beziehungen, die manche Elemente (Strings) zueinander haben, nicht beschrieben werden, wie zum Beispiel die Beziehung "Verb – Verbalphrase". </a:t>
            </a:r>
          </a:p>
          <a:p>
            <a:pPr eaLnBrk="1" hangingPunct="1">
              <a:lnSpc>
                <a:spcPct val="110000"/>
              </a:lnSpc>
            </a:pPr>
            <a:r>
              <a:rPr lang="de-DE" altLang="el-GR" sz="2400" smtClean="0"/>
              <a:t>Mit diesen Regeln "weiβ" der Computer an welchen Stellen er die Eingabe "Ein dicker Kater sitzt auf dem Stuhl" in weitere Stücke/Segmente teilen/segmentieren kann und sie in kleinere und noch kleinere Stücke segmentieren und analysieren kann.</a:t>
            </a:r>
            <a:endParaRPr lang="en-US" altLang="el-GR" sz="2400" smtClean="0"/>
          </a:p>
          <a:p>
            <a:pPr eaLnBrk="1" hangingPunct="1">
              <a:lnSpc>
                <a:spcPct val="80000"/>
              </a:lnSpc>
            </a:pPr>
            <a:endParaRPr lang="en-US" altLang="el-GR" sz="220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68313" y="115888"/>
            <a:ext cx="8229600" cy="1152525"/>
          </a:xfrm>
        </p:spPr>
        <p:txBody>
          <a:bodyPr/>
          <a:lstStyle/>
          <a:p>
            <a:pPr eaLnBrk="1" hangingPunct="1"/>
            <a:r>
              <a:rPr lang="de-DE" altLang="el-GR" sz="4000" b="1" smtClean="0"/>
              <a:t>Eine einfache kontextfreie Grammatik</a:t>
            </a:r>
            <a:endParaRPr lang="en-US" altLang="el-GR" sz="4000" b="1" smtClean="0"/>
          </a:p>
        </p:txBody>
      </p:sp>
      <p:sp>
        <p:nvSpPr>
          <p:cNvPr id="23555" name="Content Placeholder 2"/>
          <p:cNvSpPr>
            <a:spLocks noGrp="1"/>
          </p:cNvSpPr>
          <p:nvPr>
            <p:ph idx="1"/>
          </p:nvPr>
        </p:nvSpPr>
        <p:spPr>
          <a:xfrm>
            <a:off x="463550" y="1557338"/>
            <a:ext cx="8229600" cy="4967287"/>
          </a:xfrm>
        </p:spPr>
        <p:txBody>
          <a:bodyPr/>
          <a:lstStyle/>
          <a:p>
            <a:pPr marL="0" indent="0" eaLnBrk="1" hangingPunct="1">
              <a:lnSpc>
                <a:spcPct val="80000"/>
              </a:lnSpc>
              <a:buFont typeface="Arial" panose="020B0604020202020204" pitchFamily="34" charset="0"/>
              <a:buNone/>
            </a:pPr>
            <a:r>
              <a:rPr lang="de-DE" altLang="el-GR" sz="2400" smtClean="0"/>
              <a:t>für die Generierung des Satzes</a:t>
            </a:r>
          </a:p>
          <a:p>
            <a:pPr marL="0" indent="0" eaLnBrk="1" hangingPunct="1">
              <a:lnSpc>
                <a:spcPct val="80000"/>
              </a:lnSpc>
              <a:buFont typeface="Arial" panose="020B0604020202020204" pitchFamily="34" charset="0"/>
              <a:buNone/>
            </a:pPr>
            <a:r>
              <a:rPr lang="de-DE" altLang="el-GR" sz="2400" smtClean="0"/>
              <a:t>"</a:t>
            </a:r>
            <a:r>
              <a:rPr lang="de-DE" altLang="el-GR" sz="2400" b="1" i="1" smtClean="0"/>
              <a:t>Ein dicker Kater sitzt auf dem Stuhl</a:t>
            </a:r>
            <a:r>
              <a:rPr lang="de-DE" altLang="el-GR" sz="2400" smtClean="0"/>
              <a:t>" (Analyse nach Jurafsky and Martin, </a:t>
            </a:r>
            <a:r>
              <a:rPr lang="en-US" altLang="el-GR" sz="2400" smtClean="0"/>
              <a:t>2008):</a:t>
            </a:r>
          </a:p>
          <a:p>
            <a:pPr marL="0" indent="0" eaLnBrk="1" hangingPunct="1">
              <a:lnSpc>
                <a:spcPct val="80000"/>
              </a:lnSpc>
              <a:buFont typeface="Arial" panose="020B0604020202020204" pitchFamily="34" charset="0"/>
              <a:buNone/>
            </a:pPr>
            <a:r>
              <a:rPr lang="en-US" altLang="el-GR" sz="2400" smtClean="0"/>
              <a:t>Regel:</a:t>
            </a:r>
          </a:p>
          <a:p>
            <a:pPr marL="457200" lvl="1" indent="0" eaLnBrk="1" hangingPunct="1">
              <a:buFont typeface="Arial" panose="020B0604020202020204" pitchFamily="34" charset="0"/>
              <a:buNone/>
            </a:pPr>
            <a:r>
              <a:rPr lang="el-GR" altLang="el-GR" sz="2400" smtClean="0"/>
              <a:t>+ </a:t>
            </a:r>
            <a:r>
              <a:rPr lang="pl-PL" altLang="el-GR" sz="2400" smtClean="0"/>
              <a:t>S -&gt; NP VP (S = Startysmbol)</a:t>
            </a:r>
          </a:p>
          <a:p>
            <a:pPr marL="457200" lvl="1" indent="0" eaLnBrk="1" hangingPunct="1">
              <a:buFont typeface="Arial" panose="020B0604020202020204" pitchFamily="34" charset="0"/>
              <a:buNone/>
            </a:pPr>
            <a:r>
              <a:rPr lang="el-GR" altLang="el-GR" sz="2400" smtClean="0"/>
              <a:t>+ </a:t>
            </a:r>
            <a:r>
              <a:rPr lang="en-US" altLang="el-GR" sz="2400" smtClean="0"/>
              <a:t>NP -&gt; D N</a:t>
            </a:r>
            <a:r>
              <a:rPr lang="en-US" altLang="en-US" sz="2400" smtClean="0"/>
              <a:t>’</a:t>
            </a:r>
            <a:endParaRPr lang="en-US" altLang="el-GR" sz="2400" smtClean="0"/>
          </a:p>
          <a:p>
            <a:pPr marL="457200" lvl="1" indent="0" eaLnBrk="1" hangingPunct="1">
              <a:buFont typeface="Arial" panose="020B0604020202020204" pitchFamily="34" charset="0"/>
              <a:buNone/>
            </a:pPr>
            <a:r>
              <a:rPr lang="el-GR" altLang="el-GR" sz="2400" smtClean="0"/>
              <a:t>+ </a:t>
            </a:r>
            <a:r>
              <a:rPr lang="en-US" altLang="el-GR" sz="2400" smtClean="0"/>
              <a:t>VP -&gt; V PP</a:t>
            </a:r>
          </a:p>
          <a:p>
            <a:pPr marL="457200" lvl="1" indent="0" eaLnBrk="1" hangingPunct="1">
              <a:buFont typeface="Arial" panose="020B0604020202020204" pitchFamily="34" charset="0"/>
              <a:buNone/>
            </a:pPr>
            <a:r>
              <a:rPr lang="el-GR" altLang="el-GR" sz="2400" smtClean="0"/>
              <a:t>+ </a:t>
            </a:r>
            <a:r>
              <a:rPr lang="en-US" altLang="el-GR" sz="2400" smtClean="0"/>
              <a:t>PP -&gt; P NP</a:t>
            </a:r>
          </a:p>
          <a:p>
            <a:pPr marL="457200" lvl="1" indent="0" eaLnBrk="1" hangingPunct="1">
              <a:buFont typeface="Arial" panose="020B0604020202020204" pitchFamily="34" charset="0"/>
              <a:buNone/>
            </a:pPr>
            <a:r>
              <a:rPr lang="el-GR" altLang="el-GR" sz="2400" smtClean="0"/>
              <a:t>+ </a:t>
            </a:r>
            <a:r>
              <a:rPr lang="en-US" altLang="el-GR" sz="2400" smtClean="0"/>
              <a:t>N</a:t>
            </a:r>
            <a:r>
              <a:rPr lang="en-US" altLang="en-US" sz="2400" smtClean="0"/>
              <a:t>’</a:t>
            </a:r>
            <a:r>
              <a:rPr lang="en-US" altLang="el-GR" sz="2400" smtClean="0"/>
              <a:t> -&gt; ADJ N</a:t>
            </a:r>
          </a:p>
          <a:p>
            <a:pPr marL="457200" lvl="1" indent="0" eaLnBrk="1" hangingPunct="1">
              <a:buFont typeface="Arial" panose="020B0604020202020204" pitchFamily="34" charset="0"/>
              <a:buNone/>
            </a:pPr>
            <a:r>
              <a:rPr lang="el-GR" altLang="el-GR" sz="2400" smtClean="0"/>
              <a:t>+ </a:t>
            </a:r>
            <a:r>
              <a:rPr lang="en-US" altLang="el-GR" sz="2400" smtClean="0"/>
              <a:t>NP -&gt; D N</a:t>
            </a:r>
          </a:p>
          <a:p>
            <a:pPr marL="0" indent="0" eaLnBrk="1" hangingPunct="1">
              <a:lnSpc>
                <a:spcPct val="80000"/>
              </a:lnSpc>
            </a:pPr>
            <a:endParaRPr lang="en-US" altLang="el-GR" sz="220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68313" y="1196975"/>
            <a:ext cx="8229600" cy="1143000"/>
          </a:xfrm>
        </p:spPr>
        <p:txBody>
          <a:bodyPr/>
          <a:lstStyle/>
          <a:p>
            <a:pPr eaLnBrk="1" hangingPunct="1"/>
            <a:r>
              <a:rPr lang="de-DE" altLang="el-GR" sz="4000" b="1" smtClean="0"/>
              <a:t>Anhand einer kontextfreien Grammatik wird der Satz </a:t>
            </a:r>
            <a:r>
              <a:rPr lang="el-GR" altLang="el-GR" sz="4000" b="1" smtClean="0"/>
              <a:t/>
            </a:r>
            <a:br>
              <a:rPr lang="el-GR" altLang="el-GR" sz="4000" b="1" smtClean="0"/>
            </a:br>
            <a:r>
              <a:rPr lang="de-DE" altLang="el-GR" sz="4000" b="1" smtClean="0"/>
              <a:t>"Ein dicker Kater sitzt auf dem Stuhl" in verschiedenen Stufen allmählich geparst (Parsing) (1/2)</a:t>
            </a:r>
            <a:endParaRPr lang="en-US" altLang="el-GR" sz="4000" b="1" smtClean="0"/>
          </a:p>
        </p:txBody>
      </p:sp>
      <p:sp>
        <p:nvSpPr>
          <p:cNvPr id="24579" name="Content Placeholder 2"/>
          <p:cNvSpPr>
            <a:spLocks noGrp="1"/>
          </p:cNvSpPr>
          <p:nvPr>
            <p:ph idx="1"/>
          </p:nvPr>
        </p:nvSpPr>
        <p:spPr>
          <a:xfrm>
            <a:off x="468313" y="3500438"/>
            <a:ext cx="8229600" cy="2798762"/>
          </a:xfrm>
        </p:spPr>
        <p:txBody>
          <a:bodyPr/>
          <a:lstStyle/>
          <a:p>
            <a:pPr marL="0" indent="0" eaLnBrk="1" hangingPunct="1">
              <a:buFont typeface="Arial" panose="020B0604020202020204" pitchFamily="34" charset="0"/>
              <a:buNone/>
            </a:pPr>
            <a:r>
              <a:rPr lang="en-US" altLang="el-GR" sz="2200" smtClean="0"/>
              <a:t>(i) 1. Ebene:</a:t>
            </a:r>
          </a:p>
          <a:p>
            <a:pPr marL="0" indent="0" eaLnBrk="1" hangingPunct="1">
              <a:buFont typeface="Arial" panose="020B0604020202020204" pitchFamily="34" charset="0"/>
              <a:buNone/>
            </a:pPr>
            <a:r>
              <a:rPr lang="de-DE" altLang="el-GR" sz="2200" smtClean="0"/>
              <a:t>[ein dicker </a:t>
            </a:r>
            <a:r>
              <a:rPr lang="de-DE" altLang="el-GR" sz="2200" b="1" smtClean="0"/>
              <a:t>Kater] [sitzt auf dem Stuhl]</a:t>
            </a:r>
          </a:p>
          <a:p>
            <a:pPr marL="0" indent="0" eaLnBrk="1" hangingPunct="1">
              <a:buFont typeface="Arial" panose="020B0604020202020204" pitchFamily="34" charset="0"/>
              <a:buNone/>
            </a:pPr>
            <a:r>
              <a:rPr lang="el-GR" altLang="el-GR" sz="2200" b="1" i="1" smtClean="0"/>
              <a:t>Griechisches Beispiel: [ένας χοντρός γάτος] [κάθεται πάνω στην</a:t>
            </a:r>
            <a:r>
              <a:rPr lang="en-US" altLang="el-GR" sz="2200" b="1" i="1" smtClean="0"/>
              <a:t> </a:t>
            </a:r>
            <a:r>
              <a:rPr lang="el-GR" altLang="el-GR" sz="2200" b="1" smtClean="0"/>
              <a:t>καρέκλα]</a:t>
            </a:r>
          </a:p>
          <a:p>
            <a:pPr marL="0" indent="0" eaLnBrk="1" hangingPunct="1">
              <a:buFont typeface="Arial" panose="020B0604020202020204" pitchFamily="34" charset="0"/>
              <a:buNone/>
            </a:pPr>
            <a:r>
              <a:rPr lang="en-US" altLang="el-GR" sz="2200" b="1" i="1" smtClean="0"/>
              <a:t>Regel:</a:t>
            </a:r>
          </a:p>
          <a:p>
            <a:pPr marL="0" indent="0" eaLnBrk="1" hangingPunct="1">
              <a:buFont typeface="Arial" panose="020B0604020202020204" pitchFamily="34" charset="0"/>
              <a:buNone/>
            </a:pPr>
            <a:r>
              <a:rPr lang="pl-PL" altLang="el-GR" sz="2200" b="1" smtClean="0"/>
              <a:t>S -&gt; NP VP </a:t>
            </a:r>
            <a:r>
              <a:rPr lang="pl-PL" altLang="el-GR" sz="2200" smtClean="0"/>
              <a:t>(S = Startysmbol)</a:t>
            </a:r>
          </a:p>
          <a:p>
            <a:pPr marL="0" indent="0" eaLnBrk="1" hangingPunct="1">
              <a:lnSpc>
                <a:spcPct val="90000"/>
              </a:lnSpc>
            </a:pPr>
            <a:endParaRPr lang="en-US" altLang="el-GR" sz="300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68313" y="-6350"/>
            <a:ext cx="8229600" cy="1143000"/>
          </a:xfrm>
        </p:spPr>
        <p:txBody>
          <a:bodyPr/>
          <a:lstStyle/>
          <a:p>
            <a:pPr eaLnBrk="1" hangingPunct="1"/>
            <a:r>
              <a:rPr lang="de-DE" altLang="el-GR" sz="4000" b="1" smtClean="0"/>
              <a:t/>
            </a:r>
            <a:br>
              <a:rPr lang="de-DE" altLang="el-GR" sz="4000" b="1" smtClean="0"/>
            </a:br>
            <a:r>
              <a:rPr lang="de-DE" altLang="el-GR" sz="4000" b="1" smtClean="0"/>
              <a:t>Parsing: "Ein dicker Kater sitzt auf dem Stuhl</a:t>
            </a:r>
            <a:r>
              <a:rPr lang="de-DE" altLang="en-US" sz="4000" b="1" smtClean="0"/>
              <a:t>“</a:t>
            </a:r>
            <a:r>
              <a:rPr lang="de-DE" altLang="el-GR" sz="4000" b="1" smtClean="0"/>
              <a:t> (2/2)</a:t>
            </a:r>
            <a:endParaRPr lang="en-US" altLang="el-GR" sz="4000" b="1" smtClean="0"/>
          </a:p>
        </p:txBody>
      </p:sp>
      <p:sp>
        <p:nvSpPr>
          <p:cNvPr id="25603" name="Content Placeholder 2"/>
          <p:cNvSpPr>
            <a:spLocks noGrp="1"/>
          </p:cNvSpPr>
          <p:nvPr>
            <p:ph idx="1"/>
          </p:nvPr>
        </p:nvSpPr>
        <p:spPr>
          <a:xfrm>
            <a:off x="482600" y="1916113"/>
            <a:ext cx="8229600" cy="4321175"/>
          </a:xfrm>
        </p:spPr>
        <p:txBody>
          <a:bodyPr/>
          <a:lstStyle/>
          <a:p>
            <a:pPr marL="0" indent="0" eaLnBrk="1" hangingPunct="1">
              <a:lnSpc>
                <a:spcPct val="90000"/>
              </a:lnSpc>
              <a:buFont typeface="Arial" panose="020B0604020202020204" pitchFamily="34" charset="0"/>
              <a:buNone/>
            </a:pPr>
            <a:r>
              <a:rPr lang="en-US" altLang="el-GR" sz="2800" smtClean="0"/>
              <a:t>(ii) 2. Ebene:</a:t>
            </a:r>
          </a:p>
          <a:p>
            <a:pPr marL="0" indent="0" eaLnBrk="1" hangingPunct="1">
              <a:lnSpc>
                <a:spcPct val="90000"/>
              </a:lnSpc>
              <a:buFont typeface="Arial" panose="020B0604020202020204" pitchFamily="34" charset="0"/>
              <a:buNone/>
            </a:pPr>
            <a:r>
              <a:rPr lang="de-DE" altLang="el-GR" sz="2800" smtClean="0"/>
              <a:t>[ein [dicker </a:t>
            </a:r>
            <a:r>
              <a:rPr lang="de-DE" altLang="el-GR" sz="2800" b="1" smtClean="0"/>
              <a:t>Kater]] [sitzt [auf dem Stuhl]]</a:t>
            </a:r>
          </a:p>
          <a:p>
            <a:pPr marL="0" indent="0" eaLnBrk="1" hangingPunct="1">
              <a:lnSpc>
                <a:spcPct val="90000"/>
              </a:lnSpc>
              <a:buFont typeface="Arial" panose="020B0604020202020204" pitchFamily="34" charset="0"/>
              <a:buNone/>
            </a:pPr>
            <a:r>
              <a:rPr lang="en-US" altLang="el-GR" sz="2800" b="1" i="1" smtClean="0"/>
              <a:t>Griechisches Beispiel:</a:t>
            </a:r>
          </a:p>
          <a:p>
            <a:pPr marL="0" indent="0" eaLnBrk="1" hangingPunct="1">
              <a:lnSpc>
                <a:spcPct val="90000"/>
              </a:lnSpc>
              <a:buFont typeface="Arial" panose="020B0604020202020204" pitchFamily="34" charset="0"/>
              <a:buNone/>
            </a:pPr>
            <a:r>
              <a:rPr lang="el-GR" altLang="el-GR" sz="2800" smtClean="0"/>
              <a:t>[ένας [χοντρός </a:t>
            </a:r>
            <a:r>
              <a:rPr lang="el-GR" altLang="el-GR" sz="2800" b="1" smtClean="0"/>
              <a:t>γάτος]] [κάθεται [πάνω στην καρέκλα]]</a:t>
            </a:r>
          </a:p>
          <a:p>
            <a:pPr marL="0" indent="0" eaLnBrk="1" hangingPunct="1">
              <a:lnSpc>
                <a:spcPct val="90000"/>
              </a:lnSpc>
              <a:buFont typeface="Arial" panose="020B0604020202020204" pitchFamily="34" charset="0"/>
              <a:buNone/>
            </a:pPr>
            <a:r>
              <a:rPr lang="en-US" altLang="el-GR" sz="2800" b="1" i="1" smtClean="0"/>
              <a:t>Regel:</a:t>
            </a:r>
          </a:p>
          <a:p>
            <a:pPr marL="0" indent="0" eaLnBrk="1" hangingPunct="1">
              <a:lnSpc>
                <a:spcPct val="90000"/>
              </a:lnSpc>
              <a:buFont typeface="Arial" panose="020B0604020202020204" pitchFamily="34" charset="0"/>
              <a:buNone/>
            </a:pPr>
            <a:r>
              <a:rPr lang="en-US" altLang="el-GR" sz="2800" b="1" smtClean="0"/>
              <a:t>NP -&gt; D N</a:t>
            </a:r>
            <a:r>
              <a:rPr lang="en-US" altLang="en-US" sz="2800" b="1" smtClean="0"/>
              <a:t>’</a:t>
            </a:r>
            <a:endParaRPr lang="en-US" altLang="el-GR" sz="2800" b="1" smtClean="0"/>
          </a:p>
          <a:p>
            <a:pPr marL="0" indent="0" eaLnBrk="1" hangingPunct="1">
              <a:lnSpc>
                <a:spcPct val="90000"/>
              </a:lnSpc>
              <a:buFont typeface="Arial" panose="020B0604020202020204" pitchFamily="34" charset="0"/>
              <a:buNone/>
            </a:pPr>
            <a:r>
              <a:rPr lang="en-US" altLang="el-GR" sz="2800" b="1" smtClean="0"/>
              <a:t>VP -&gt; V PP</a:t>
            </a:r>
            <a:endParaRPr lang="en-US" altLang="el-GR" sz="280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sz="half" idx="1"/>
          </p:nvPr>
        </p:nvSpPr>
        <p:spPr>
          <a:xfrm>
            <a:off x="468313" y="404813"/>
            <a:ext cx="4038600" cy="5721350"/>
          </a:xfrm>
          <a:solidFill>
            <a:schemeClr val="tx2">
              <a:lumMod val="20000"/>
              <a:lumOff val="80000"/>
            </a:schemeClr>
          </a:solidFill>
        </p:spPr>
        <p:txBody>
          <a:bodyPr/>
          <a:lstStyle/>
          <a:p>
            <a:pPr marL="0" indent="0" eaLnBrk="1" hangingPunct="1">
              <a:buFont typeface="Arial" charset="0"/>
              <a:buNone/>
              <a:defRPr/>
            </a:pPr>
            <a:r>
              <a:rPr lang="de-DE" b="1" dirty="0">
                <a:ea typeface="ＭＳ Ｐゴシック" charset="0"/>
                <a:cs typeface="+mn-cs"/>
              </a:rPr>
              <a:t>In jeder Stufe werden bestimmte Regeln der kontextfreien Grammatik verwendet bzw. aktiviert, die mit der Erzeugung der entsprechenden Ebenen der hierarchische  syntaktischen (Baum-) </a:t>
            </a:r>
            <a:r>
              <a:rPr lang="en-US" b="1" dirty="0" err="1">
                <a:ea typeface="ＭＳ Ｐゴシック" charset="0"/>
                <a:cs typeface="+mn-cs"/>
              </a:rPr>
              <a:t>Struktur</a:t>
            </a:r>
            <a:r>
              <a:rPr lang="en-US" b="1" dirty="0">
                <a:ea typeface="ＭＳ Ｐゴシック" charset="0"/>
                <a:cs typeface="+mn-cs"/>
              </a:rPr>
              <a:t> </a:t>
            </a:r>
            <a:r>
              <a:rPr lang="en-US" b="1" dirty="0" err="1">
                <a:ea typeface="ＭＳ Ｐゴシック" charset="0"/>
                <a:cs typeface="+mn-cs"/>
              </a:rPr>
              <a:t>korrespondieren</a:t>
            </a:r>
            <a:r>
              <a:rPr lang="en-US" b="1" dirty="0">
                <a:ea typeface="ＭＳ Ｐゴシック" charset="0"/>
                <a:cs typeface="+mn-cs"/>
              </a:rPr>
              <a:t>.</a:t>
            </a:r>
          </a:p>
        </p:txBody>
      </p:sp>
      <p:sp>
        <p:nvSpPr>
          <p:cNvPr id="26627" name="Content Placeholder 3"/>
          <p:cNvSpPr>
            <a:spLocks noGrp="1"/>
          </p:cNvSpPr>
          <p:nvPr>
            <p:ph sz="half" idx="2"/>
          </p:nvPr>
        </p:nvSpPr>
        <p:spPr>
          <a:xfrm>
            <a:off x="4716463" y="404813"/>
            <a:ext cx="4038600" cy="6048375"/>
          </a:xfrm>
        </p:spPr>
        <p:txBody>
          <a:bodyPr/>
          <a:lstStyle/>
          <a:p>
            <a:pPr marL="0" indent="0" eaLnBrk="1" hangingPunct="1">
              <a:buFont typeface="Arial" panose="020B0604020202020204" pitchFamily="34" charset="0"/>
              <a:buNone/>
            </a:pPr>
            <a:r>
              <a:rPr lang="en-US" altLang="el-GR" sz="2000" smtClean="0"/>
              <a:t>(iii) 3. Ebene:</a:t>
            </a:r>
          </a:p>
          <a:p>
            <a:pPr marL="0" indent="0" eaLnBrk="1" hangingPunct="1">
              <a:buFont typeface="Arial" panose="020B0604020202020204" pitchFamily="34" charset="0"/>
              <a:buNone/>
            </a:pPr>
            <a:r>
              <a:rPr lang="de-DE" altLang="el-GR" sz="2000" smtClean="0"/>
              <a:t>[ein [dicker [</a:t>
            </a:r>
            <a:r>
              <a:rPr lang="de-DE" altLang="el-GR" sz="2000" b="1" smtClean="0"/>
              <a:t>Kater]]] [sitzt [auf [dem Stuhl]]]</a:t>
            </a:r>
          </a:p>
          <a:p>
            <a:pPr marL="0" indent="0" eaLnBrk="1" hangingPunct="1">
              <a:buFont typeface="Arial" panose="020B0604020202020204" pitchFamily="34" charset="0"/>
              <a:buNone/>
            </a:pPr>
            <a:r>
              <a:rPr lang="en-US" altLang="el-GR" sz="2000" b="1" i="1" smtClean="0"/>
              <a:t>Griechisches Beispiel:</a:t>
            </a:r>
          </a:p>
          <a:p>
            <a:pPr marL="0" indent="0" eaLnBrk="1" hangingPunct="1">
              <a:buFont typeface="Arial" panose="020B0604020202020204" pitchFamily="34" charset="0"/>
              <a:buNone/>
            </a:pPr>
            <a:r>
              <a:rPr lang="el-GR" altLang="el-GR" sz="2000" smtClean="0"/>
              <a:t>[ένας [χοντρός [</a:t>
            </a:r>
            <a:r>
              <a:rPr lang="el-GR" altLang="el-GR" sz="2000" b="1" smtClean="0"/>
              <a:t>γάτος]]] [κάθεται [πάνω [ στην καρέκλα]]]</a:t>
            </a:r>
          </a:p>
          <a:p>
            <a:pPr marL="0" indent="0" eaLnBrk="1" hangingPunct="1">
              <a:buFont typeface="Arial" panose="020B0604020202020204" pitchFamily="34" charset="0"/>
              <a:buNone/>
            </a:pPr>
            <a:r>
              <a:rPr lang="en-US" altLang="el-GR" sz="2000" b="1" i="1" smtClean="0"/>
              <a:t>Regel:</a:t>
            </a:r>
          </a:p>
          <a:p>
            <a:pPr marL="0" indent="0" eaLnBrk="1" hangingPunct="1">
              <a:buFont typeface="Arial" panose="020B0604020202020204" pitchFamily="34" charset="0"/>
              <a:buNone/>
            </a:pPr>
            <a:r>
              <a:rPr lang="en-US" altLang="el-GR" sz="2000" b="1" smtClean="0"/>
              <a:t>PP -&gt; P NP</a:t>
            </a:r>
          </a:p>
          <a:p>
            <a:pPr marL="0" indent="0" eaLnBrk="1" hangingPunct="1">
              <a:buFont typeface="Arial" panose="020B0604020202020204" pitchFamily="34" charset="0"/>
              <a:buNone/>
            </a:pPr>
            <a:r>
              <a:rPr lang="en-US" altLang="el-GR" sz="2000" b="1" smtClean="0"/>
              <a:t>N</a:t>
            </a:r>
            <a:r>
              <a:rPr lang="en-US" altLang="en-US" sz="2000" b="1" smtClean="0"/>
              <a:t>’</a:t>
            </a:r>
            <a:r>
              <a:rPr lang="en-US" altLang="el-GR" sz="2000" b="1" smtClean="0"/>
              <a:t> -&gt; ADJ N</a:t>
            </a:r>
          </a:p>
          <a:p>
            <a:pPr marL="0" indent="0" eaLnBrk="1" hangingPunct="1">
              <a:buFont typeface="Arial" panose="020B0604020202020204" pitchFamily="34" charset="0"/>
              <a:buNone/>
            </a:pPr>
            <a:r>
              <a:rPr lang="en-US" altLang="el-GR" sz="2000" smtClean="0"/>
              <a:t>(iv) 4. Ebene:</a:t>
            </a:r>
          </a:p>
          <a:p>
            <a:pPr marL="0" indent="0" eaLnBrk="1" hangingPunct="1">
              <a:buFont typeface="Arial" panose="020B0604020202020204" pitchFamily="34" charset="0"/>
              <a:buNone/>
            </a:pPr>
            <a:r>
              <a:rPr lang="de-DE" altLang="el-GR" sz="2000" smtClean="0"/>
              <a:t>[ein [dicker [</a:t>
            </a:r>
            <a:r>
              <a:rPr lang="de-DE" altLang="el-GR" sz="2000" b="1" smtClean="0"/>
              <a:t>Kater]]] [sitzt [auf [dem [Stuhl]]]]</a:t>
            </a:r>
          </a:p>
          <a:p>
            <a:pPr marL="0" indent="0" eaLnBrk="1" hangingPunct="1">
              <a:buFont typeface="Arial" panose="020B0604020202020204" pitchFamily="34" charset="0"/>
              <a:buNone/>
            </a:pPr>
            <a:r>
              <a:rPr lang="en-US" altLang="el-GR" sz="2000" b="1" i="1" smtClean="0"/>
              <a:t>Griechisches Beispiel:</a:t>
            </a:r>
          </a:p>
          <a:p>
            <a:pPr marL="0" indent="0" eaLnBrk="1" hangingPunct="1">
              <a:buFont typeface="Arial" panose="020B0604020202020204" pitchFamily="34" charset="0"/>
              <a:buNone/>
            </a:pPr>
            <a:r>
              <a:rPr lang="el-GR" altLang="el-GR" sz="2000" smtClean="0"/>
              <a:t>[ένας [χοντρός [</a:t>
            </a:r>
            <a:r>
              <a:rPr lang="el-GR" altLang="el-GR" sz="2000" b="1" smtClean="0"/>
              <a:t>γάτος]]] [κάθεται [πάνω [ στην [καρέκλα]]]]</a:t>
            </a:r>
          </a:p>
          <a:p>
            <a:pPr marL="0" indent="0" eaLnBrk="1" hangingPunct="1">
              <a:buFont typeface="Arial" panose="020B0604020202020204" pitchFamily="34" charset="0"/>
              <a:buNone/>
            </a:pPr>
            <a:r>
              <a:rPr lang="en-US" altLang="el-GR" sz="2000" b="1" i="1" smtClean="0"/>
              <a:t>Regel:</a:t>
            </a:r>
          </a:p>
          <a:p>
            <a:pPr marL="0" indent="0" eaLnBrk="1" hangingPunct="1">
              <a:buFont typeface="Arial" panose="020B0604020202020204" pitchFamily="34" charset="0"/>
              <a:buNone/>
            </a:pPr>
            <a:r>
              <a:rPr lang="en-US" altLang="el-GR" sz="2000" b="1" smtClean="0"/>
              <a:t>NP -&gt; D N</a:t>
            </a:r>
          </a:p>
          <a:p>
            <a:pPr marL="0" indent="0" eaLnBrk="1" hangingPunct="1">
              <a:lnSpc>
                <a:spcPct val="80000"/>
              </a:lnSpc>
              <a:buFont typeface="Arial" panose="020B0604020202020204" pitchFamily="34" charset="0"/>
              <a:buNone/>
            </a:pPr>
            <a:endParaRPr lang="en-US" altLang="el-GR" sz="2000" b="1" smtClean="0"/>
          </a:p>
          <a:p>
            <a:pPr marL="0" indent="0" eaLnBrk="1" hangingPunct="1">
              <a:lnSpc>
                <a:spcPct val="80000"/>
              </a:lnSpc>
            </a:pPr>
            <a:endParaRPr lang="en-US" altLang="el-GR" sz="200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in dicker Kater sitzt auf dem Stuhl aus dem Buch &quot;Linguistik und ihre Anwendungen in der Computerlinguistik&quot; von Alexandris" title="Syntaktische Struktur fuer die Eingaben"/>
          <p:cNvPicPr>
            <a:picLocks noChangeAspect="1" noChangeArrowheads="1"/>
          </p:cNvPicPr>
          <p:nvPr/>
        </p:nvPicPr>
        <p:blipFill>
          <a:blip r:embed="rId2"/>
          <a:srcRect/>
          <a:stretch>
            <a:fillRect/>
          </a:stretch>
        </p:blipFill>
        <p:spPr bwMode="auto">
          <a:xfrm>
            <a:off x="684213" y="260350"/>
            <a:ext cx="7704137" cy="6350000"/>
          </a:xfrm>
          <a:prstGeom prst="rect">
            <a:avLst/>
          </a:prstGeom>
          <a:noFill/>
          <a:ln w="9525">
            <a:noFill/>
            <a:miter lim="800000"/>
            <a:headEnd/>
            <a:tailEnd/>
          </a:ln>
        </p:spPr>
      </p:pic>
      <p:sp>
        <p:nvSpPr>
          <p:cNvPr id="27651" name="TextBox 2"/>
          <p:cNvSpPr txBox="1">
            <a:spLocks noChangeArrowheads="1"/>
          </p:cNvSpPr>
          <p:nvPr/>
        </p:nvSpPr>
        <p:spPr bwMode="auto">
          <a:xfrm>
            <a:off x="0" y="6453188"/>
            <a:ext cx="91440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l-GR" sz="1600"/>
              <a:t>[1]</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altLang="el-GR" sz="3600" smtClean="0"/>
              <a:t>Multilinguale Mensch-Maschine Kommunikation: Linguistische Aspekte und Anwendungen</a:t>
            </a:r>
          </a:p>
        </p:txBody>
      </p:sp>
      <p:sp>
        <p:nvSpPr>
          <p:cNvPr id="28675" name="Text Placeholder 2"/>
          <p:cNvSpPr>
            <a:spLocks noGrp="1"/>
          </p:cNvSpPr>
          <p:nvPr>
            <p:ph type="body" idx="1"/>
          </p:nvPr>
        </p:nvSpPr>
        <p:spPr/>
        <p:txBody>
          <a:bodyPr/>
          <a:lstStyle/>
          <a:p>
            <a:pPr eaLnBrk="1" hangingPunct="1"/>
            <a:r>
              <a:rPr lang="en-US" altLang="el-GR" smtClean="0"/>
              <a:t>ANWENDUNGEN  UND PROBLEME</a:t>
            </a:r>
          </a:p>
          <a:p>
            <a:pPr eaLnBrk="1" hangingPunct="1"/>
            <a:endParaRPr lang="en-US" altLang="el-GR"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68313" y="333375"/>
            <a:ext cx="8229600" cy="1439863"/>
          </a:xfrm>
        </p:spPr>
        <p:txBody>
          <a:bodyPr/>
          <a:lstStyle/>
          <a:p>
            <a:pPr eaLnBrk="1" hangingPunct="1"/>
            <a:r>
              <a:rPr lang="en-US" altLang="el-GR" b="1" smtClean="0"/>
              <a:t>Hier geht es um:</a:t>
            </a:r>
            <a:br>
              <a:rPr lang="en-US" altLang="el-GR" b="1" smtClean="0"/>
            </a:br>
            <a:endParaRPr lang="en-US" altLang="el-GR" b="1" smtClean="0"/>
          </a:p>
        </p:txBody>
      </p:sp>
      <p:sp>
        <p:nvSpPr>
          <p:cNvPr id="29699" name="Content Placeholder 2"/>
          <p:cNvSpPr>
            <a:spLocks noGrp="1"/>
          </p:cNvSpPr>
          <p:nvPr>
            <p:ph idx="1"/>
          </p:nvPr>
        </p:nvSpPr>
        <p:spPr>
          <a:xfrm>
            <a:off x="463550" y="1557338"/>
            <a:ext cx="8229600" cy="4895850"/>
          </a:xfrm>
        </p:spPr>
        <p:txBody>
          <a:bodyPr/>
          <a:lstStyle/>
          <a:p>
            <a:pPr eaLnBrk="1" hangingPunct="1"/>
            <a:r>
              <a:rPr lang="de-DE" altLang="el-GR" sz="2400" b="1" smtClean="0"/>
              <a:t>Anwendungen</a:t>
            </a:r>
            <a:r>
              <a:rPr lang="de-DE" altLang="el-GR" sz="2400" smtClean="0"/>
              <a:t>: </a:t>
            </a:r>
          </a:p>
          <a:p>
            <a:pPr lvl="1" eaLnBrk="1" hangingPunct="1"/>
            <a:r>
              <a:rPr lang="de-DE" altLang="el-GR" sz="2400" smtClean="0"/>
              <a:t>Multilinguale Frage-Antwort-Systeme, Dialogsysteme (geschriebener und gesprochener Sprache)</a:t>
            </a:r>
          </a:p>
          <a:p>
            <a:pPr lvl="1" eaLnBrk="1" hangingPunct="1"/>
            <a:r>
              <a:rPr lang="de-DE" altLang="el-GR" sz="2400" smtClean="0"/>
              <a:t>Interaktive Maschinelle Übersetzung, bzw. Transkribierung </a:t>
            </a:r>
          </a:p>
          <a:p>
            <a:pPr lvl="1" eaLnBrk="1" hangingPunct="1"/>
            <a:r>
              <a:rPr lang="de-DE" altLang="el-GR" sz="2400" smtClean="0"/>
              <a:t>Maschinelle Übersetzung in Frage-Antwort-Systemen, Dialogsystemen </a:t>
            </a:r>
          </a:p>
          <a:p>
            <a:pPr lvl="1" eaLnBrk="1" hangingPunct="1"/>
            <a:r>
              <a:rPr lang="de-DE" altLang="el-GR" sz="2400" smtClean="0"/>
              <a:t>Multilinguale Hypermedia</a:t>
            </a:r>
          </a:p>
          <a:p>
            <a:pPr eaLnBrk="1" hangingPunct="1"/>
            <a:r>
              <a:rPr lang="de-DE" altLang="el-GR" sz="2400" smtClean="0"/>
              <a:t>und </a:t>
            </a:r>
            <a:r>
              <a:rPr lang="de-DE" altLang="el-GR" sz="2400" b="1" smtClean="0"/>
              <a:t>Daten</a:t>
            </a:r>
            <a:r>
              <a:rPr lang="de-DE" altLang="el-GR" sz="2400" smtClean="0"/>
              <a:t> aus </a:t>
            </a:r>
            <a:r>
              <a:rPr lang="en-US" altLang="el-GR" sz="2400" smtClean="0"/>
              <a:t>älteren und neueren Projekten der Europäischen Union (EU-Projekte und Nationale Projekte)</a:t>
            </a:r>
            <a:endParaRPr lang="en-US" altLang="el-GR" sz="2400" b="1" smtClean="0"/>
          </a:p>
          <a:p>
            <a:pPr eaLnBrk="1" hangingPunct="1">
              <a:lnSpc>
                <a:spcPct val="90000"/>
              </a:lnSpc>
            </a:pPr>
            <a:endParaRPr lang="en-US" altLang="el-GR"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0"/>
            <a:ext cx="8229600" cy="1417638"/>
          </a:xfrm>
        </p:spPr>
        <p:txBody>
          <a:bodyPr/>
          <a:lstStyle/>
          <a:p>
            <a:pPr eaLnBrk="1" hangingPunct="1"/>
            <a:r>
              <a:rPr lang="en-US" altLang="el-GR" sz="4000" b="1" smtClean="0"/>
              <a:t>Direkte Systeme</a:t>
            </a:r>
          </a:p>
        </p:txBody>
      </p:sp>
      <p:sp>
        <p:nvSpPr>
          <p:cNvPr id="30723" name="Content Placeholder 2"/>
          <p:cNvSpPr>
            <a:spLocks noGrp="1"/>
          </p:cNvSpPr>
          <p:nvPr>
            <p:ph idx="1"/>
          </p:nvPr>
        </p:nvSpPr>
        <p:spPr>
          <a:xfrm>
            <a:off x="463550" y="1341438"/>
            <a:ext cx="8229600" cy="5327650"/>
          </a:xfrm>
        </p:spPr>
        <p:txBody>
          <a:bodyPr/>
          <a:lstStyle/>
          <a:p>
            <a:pPr eaLnBrk="1" hangingPunct="1">
              <a:lnSpc>
                <a:spcPct val="90000"/>
              </a:lnSpc>
            </a:pPr>
            <a:r>
              <a:rPr lang="de-DE" altLang="el-GR" sz="2100" smtClean="0"/>
              <a:t>In der direkten Übersetzung wird in der Phase der Analyse der ausgangsprachliche Text (Quelltext) morphologisch analysiert und zwar auf einer relativ oberflächennahen Beschreibungsebene. </a:t>
            </a:r>
          </a:p>
          <a:p>
            <a:pPr eaLnBrk="1" hangingPunct="1">
              <a:lnSpc>
                <a:spcPct val="90000"/>
              </a:lnSpc>
            </a:pPr>
            <a:r>
              <a:rPr lang="de-DE" altLang="el-GR" sz="2100" smtClean="0"/>
              <a:t>In der Phase des Transfers werden die aus der Phase der Analyse erzeugten morphosyntaktischen Einheiten direkt in die Zielsprache mit Hilfe eines bilingualen Wörterbuchs übersetzt. </a:t>
            </a:r>
          </a:p>
          <a:p>
            <a:pPr eaLnBrk="1" hangingPunct="1">
              <a:lnSpc>
                <a:spcPct val="90000"/>
              </a:lnSpc>
            </a:pPr>
            <a:r>
              <a:rPr lang="de-DE" altLang="el-GR" sz="2100" smtClean="0"/>
              <a:t>Diese morphosyntaktischen Einheiten, die eine aus dem ausgangssprachlichen Text gewonnene abstrakte Repräsentation bilden, sind sehr nahe am orginären Quelltext der Ausgangsprache.</a:t>
            </a:r>
          </a:p>
          <a:p>
            <a:pPr eaLnBrk="1" hangingPunct="1">
              <a:lnSpc>
                <a:spcPct val="90000"/>
              </a:lnSpc>
            </a:pPr>
            <a:r>
              <a:rPr lang="de-DE" altLang="el-GR" sz="2100" smtClean="0"/>
              <a:t>Anschlieβend, werden in der Generierungsphase aus den in der Zielsprache übersetzten morphosyntaktischen Einheiten der Zielsprache Sätze bzw. Texte gebildet. </a:t>
            </a:r>
          </a:p>
          <a:p>
            <a:pPr eaLnBrk="1" hangingPunct="1">
              <a:lnSpc>
                <a:spcPct val="90000"/>
              </a:lnSpc>
            </a:pPr>
            <a:r>
              <a:rPr lang="de-DE" altLang="el-GR" sz="2100" smtClean="0"/>
              <a:t>In der Generierungsphase der direkten Systeme können einfache Operationen, wie die Veränderung der Wortreihenfolge, in der Zielsprache abgeschlossen werden (Dorna und </a:t>
            </a:r>
            <a:r>
              <a:rPr lang="en-US" altLang="el-GR" sz="2100" smtClean="0"/>
              <a:t>Jekat, 2004).</a:t>
            </a:r>
          </a:p>
          <a:p>
            <a:pPr eaLnBrk="1" hangingPunct="1">
              <a:lnSpc>
                <a:spcPct val="80000"/>
              </a:lnSpc>
            </a:pPr>
            <a:endParaRPr lang="en-US" altLang="el-GR" sz="220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274638"/>
            <a:ext cx="8229600" cy="1209675"/>
          </a:xfrm>
        </p:spPr>
        <p:txBody>
          <a:bodyPr/>
          <a:lstStyle/>
          <a:p>
            <a:pPr eaLnBrk="1" hangingPunct="1"/>
            <a:r>
              <a:rPr lang="el-GR" altLang="el-GR" sz="4000" b="1" smtClean="0"/>
              <a:t>Περιεχόμενα ενότητας</a:t>
            </a:r>
          </a:p>
        </p:txBody>
      </p:sp>
      <p:sp>
        <p:nvSpPr>
          <p:cNvPr id="12291" name="Content Placeholder 2"/>
          <p:cNvSpPr>
            <a:spLocks noGrp="1"/>
          </p:cNvSpPr>
          <p:nvPr>
            <p:ph idx="1"/>
          </p:nvPr>
        </p:nvSpPr>
        <p:spPr>
          <a:xfrm>
            <a:off x="539750" y="1557338"/>
            <a:ext cx="8081963" cy="4525962"/>
          </a:xfrm>
        </p:spPr>
        <p:txBody>
          <a:bodyPr/>
          <a:lstStyle/>
          <a:p>
            <a:pPr marL="0" indent="0" algn="ctr" eaLnBrk="1" hangingPunct="1">
              <a:buFont typeface="Arial" panose="020B0604020202020204" pitchFamily="34" charset="0"/>
              <a:buNone/>
            </a:pPr>
            <a:r>
              <a:rPr lang="el-GR" altLang="el-GR" sz="3600" smtClean="0"/>
              <a:t>Επανάληψη – Κατευθυντήριες Γραμμές για Εκπόνηση Εργασίας</a:t>
            </a:r>
            <a:endParaRPr lang="en-US" altLang="el-GR" sz="3600" smtClean="0"/>
          </a:p>
          <a:p>
            <a:pPr marL="0" indent="0" eaLnBrk="1" hangingPunct="1">
              <a:buFont typeface="Arial" panose="020B0604020202020204" pitchFamily="34" charset="0"/>
              <a:buNone/>
            </a:pPr>
            <a:endParaRPr lang="el-GR" altLang="el-GR"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274638"/>
            <a:ext cx="8229600" cy="922337"/>
          </a:xfrm>
        </p:spPr>
        <p:txBody>
          <a:bodyPr/>
          <a:lstStyle/>
          <a:p>
            <a:pPr eaLnBrk="1" hangingPunct="1"/>
            <a:r>
              <a:rPr lang="de-DE" altLang="el-GR" b="1" smtClean="0"/>
              <a:t>In den Transfer-Systemen</a:t>
            </a:r>
            <a:endParaRPr lang="en-US" altLang="el-GR" b="1" smtClean="0"/>
          </a:p>
        </p:txBody>
      </p:sp>
      <p:sp>
        <p:nvSpPr>
          <p:cNvPr id="31747" name="Content Placeholder 2"/>
          <p:cNvSpPr>
            <a:spLocks noGrp="1"/>
          </p:cNvSpPr>
          <p:nvPr>
            <p:ph idx="1"/>
          </p:nvPr>
        </p:nvSpPr>
        <p:spPr>
          <a:xfrm>
            <a:off x="463550" y="1557338"/>
            <a:ext cx="8229600" cy="5111750"/>
          </a:xfrm>
        </p:spPr>
        <p:txBody>
          <a:bodyPr/>
          <a:lstStyle/>
          <a:p>
            <a:pPr eaLnBrk="1" hangingPunct="1">
              <a:lnSpc>
                <a:spcPct val="90000"/>
              </a:lnSpc>
            </a:pPr>
            <a:r>
              <a:rPr lang="de-DE" altLang="el-GR" sz="2100" smtClean="0"/>
              <a:t>findet in der Phase der Analyse des Quelltexts eine gründlichere Verarbeitung der ausgangsprachlichen Einheiten auf einer tieferen Beschreibungsebene als in dem Ansatz der direkten Systeme statt.</a:t>
            </a:r>
          </a:p>
          <a:p>
            <a:pPr eaLnBrk="1" hangingPunct="1">
              <a:lnSpc>
                <a:spcPct val="90000"/>
              </a:lnSpc>
            </a:pPr>
            <a:r>
              <a:rPr lang="de-DE" altLang="el-GR" sz="2100" smtClean="0"/>
              <a:t> In dem Transferansatz besteht die Phase der Analyse des Quelltexts aus zwei Verarbeitungsphasen: In der ersten Phase der Analyse (Phase 1a) wird die quellsprachliche Eingabe geparst und semantisch analysiert. </a:t>
            </a:r>
          </a:p>
          <a:p>
            <a:pPr eaLnBrk="1" hangingPunct="1">
              <a:lnSpc>
                <a:spcPct val="90000"/>
              </a:lnSpc>
            </a:pPr>
            <a:r>
              <a:rPr lang="de-DE" altLang="el-GR" sz="2100" smtClean="0"/>
              <a:t>In der zweiten Phase der Analyse (Phase 1b) wird während des Parsings und der semantischen Analyse eine abstrakte Repräsentation des Inhalts und der syntaktischen Struktur der Quellsprache (Ausgangssprache) erstellt, die (normalerweise) über morphosyntaktische Idiosynkrasien einzelner Sprachen, wie Tempusrealisierung oder Flexion, abstrahiert.</a:t>
            </a:r>
          </a:p>
          <a:p>
            <a:pPr eaLnBrk="1" hangingPunct="1">
              <a:lnSpc>
                <a:spcPct val="90000"/>
              </a:lnSpc>
            </a:pPr>
            <a:r>
              <a:rPr lang="de-DE" altLang="el-GR" sz="2100" smtClean="0"/>
              <a:t>Es muss bemerkt werden, dass diese abstrakte Repräsentation oft für jedes System verschieden ist (Dorna und Jekat, 2004).</a:t>
            </a:r>
            <a:endParaRPr lang="en-US" altLang="el-GR" sz="2100" smtClean="0"/>
          </a:p>
          <a:p>
            <a:pPr eaLnBrk="1" hangingPunct="1">
              <a:lnSpc>
                <a:spcPct val="80000"/>
              </a:lnSpc>
              <a:buFont typeface="Arial" panose="020B0604020202020204" pitchFamily="34" charset="0"/>
              <a:buNone/>
            </a:pPr>
            <a:endParaRPr lang="en-US" altLang="el-GR" sz="220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altLang="el-GR" sz="4000" b="1" smtClean="0"/>
              <a:t>Direkte Systeme </a:t>
            </a:r>
            <a:br>
              <a:rPr lang="en-US" altLang="el-GR" sz="4000" b="1" smtClean="0"/>
            </a:br>
            <a:r>
              <a:rPr lang="de-DE" altLang="el-GR" sz="4000" b="1" smtClean="0"/>
              <a:t>Direkte Übersetzung</a:t>
            </a:r>
            <a:r>
              <a:rPr lang="en-US" altLang="el-GR" sz="4000" b="1" smtClean="0"/>
              <a:t> </a:t>
            </a:r>
            <a:endParaRPr lang="en-US" altLang="el-GR" sz="4000" smtClean="0"/>
          </a:p>
        </p:txBody>
      </p:sp>
      <p:pic>
        <p:nvPicPr>
          <p:cNvPr id="6" name="Picture 5" descr="Ausgangssprachlicher Text, morphologische Analyse, Lexikon, korrekte Wortfolge, zielsprachlicher Text" title="Direkte Systeme/ Direkte Uebersetzung"/>
          <p:cNvPicPr>
            <a:picLocks noChangeAspect="1"/>
          </p:cNvPicPr>
          <p:nvPr/>
        </p:nvPicPr>
        <p:blipFill>
          <a:blip r:embed="rId2"/>
          <a:stretch>
            <a:fillRect/>
          </a:stretch>
        </p:blipFill>
        <p:spPr>
          <a:xfrm>
            <a:off x="1619250" y="1628775"/>
            <a:ext cx="5673725" cy="4321175"/>
          </a:xfrm>
          <a:prstGeom prst="rect">
            <a:avLst/>
          </a:prstGeom>
        </p:spPr>
      </p:pic>
      <p:sp>
        <p:nvSpPr>
          <p:cNvPr id="32772" name="TextBox 7"/>
          <p:cNvSpPr txBox="1">
            <a:spLocks noChangeArrowheads="1"/>
          </p:cNvSpPr>
          <p:nvPr/>
        </p:nvSpPr>
        <p:spPr bwMode="auto">
          <a:xfrm>
            <a:off x="4211638" y="5949950"/>
            <a:ext cx="554037"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l-GR" altLang="el-GR" sz="2000"/>
              <a:t>[3]</a:t>
            </a:r>
            <a:endParaRPr lang="en-US" altLang="el-GR" sz="20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68313" y="0"/>
            <a:ext cx="8229600" cy="1412875"/>
          </a:xfrm>
        </p:spPr>
        <p:txBody>
          <a:bodyPr/>
          <a:lstStyle/>
          <a:p>
            <a:pPr eaLnBrk="1" hangingPunct="1"/>
            <a:r>
              <a:rPr lang="en-US" altLang="el-GR" b="1" smtClean="0"/>
              <a:t>Transfer Systeme</a:t>
            </a:r>
          </a:p>
        </p:txBody>
      </p:sp>
      <p:sp>
        <p:nvSpPr>
          <p:cNvPr id="33795" name="TextBox 32"/>
          <p:cNvSpPr txBox="1">
            <a:spLocks noChangeArrowheads="1"/>
          </p:cNvSpPr>
          <p:nvPr/>
        </p:nvSpPr>
        <p:spPr bwMode="auto">
          <a:xfrm>
            <a:off x="6875463" y="515778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l-GR" sz="1800"/>
          </a:p>
        </p:txBody>
      </p:sp>
      <p:sp>
        <p:nvSpPr>
          <p:cNvPr id="33796" name="Rectangle 44"/>
          <p:cNvSpPr>
            <a:spLocks noChangeArrowheads="1"/>
          </p:cNvSpPr>
          <p:nvPr/>
        </p:nvSpPr>
        <p:spPr bwMode="auto">
          <a:xfrm>
            <a:off x="4341813" y="5876925"/>
            <a:ext cx="4714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l-GR" altLang="el-GR" sz="2000"/>
              <a:t>[4]</a:t>
            </a:r>
            <a:endParaRPr lang="en-US" altLang="el-GR" sz="2000"/>
          </a:p>
        </p:txBody>
      </p:sp>
      <p:pic>
        <p:nvPicPr>
          <p:cNvPr id="3" name="Picture 2" descr="Analyse-Sprache 1 zu Transfer Regeln 1-2 und Transfer Regeln 1-3&#10;Analyse-Sprache 2 zu Transfer-Regeln 3-2 und Transfer-Regeln 2-3 zu Generierung-Sprache 2 und zu Generierung-Sprache 3&#10;Analyse-Sprache 3 zu Transfer -Regeln 2-1 und zu Transfer-Regeln 3-1 zu Generierung-Sprache 1" title="Transfer Systeme"/>
          <p:cNvPicPr>
            <a:picLocks noChangeAspect="1"/>
          </p:cNvPicPr>
          <p:nvPr/>
        </p:nvPicPr>
        <p:blipFill rotWithShape="1">
          <a:blip r:embed="rId3"/>
          <a:srcRect l="807"/>
          <a:stretch/>
        </p:blipFill>
        <p:spPr>
          <a:xfrm>
            <a:off x="179388" y="1844675"/>
            <a:ext cx="8774112" cy="3097213"/>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274638"/>
            <a:ext cx="8229600" cy="1425575"/>
          </a:xfrm>
        </p:spPr>
        <p:txBody>
          <a:bodyPr/>
          <a:lstStyle/>
          <a:p>
            <a:pPr eaLnBrk="1" hangingPunct="1"/>
            <a:r>
              <a:rPr lang="en-US" altLang="el-GR" sz="4000" b="1" smtClean="0"/>
              <a:t>Maschinelle Übersetzung </a:t>
            </a:r>
            <a:r>
              <a:rPr lang="de-DE" altLang="el-GR" sz="4000" b="1" smtClean="0"/>
              <a:t>Divergenzen</a:t>
            </a:r>
            <a:endParaRPr lang="en-US" altLang="el-GR" sz="4000" b="1" smtClean="0"/>
          </a:p>
        </p:txBody>
      </p:sp>
      <p:sp>
        <p:nvSpPr>
          <p:cNvPr id="35843" name="Content Placeholder 2"/>
          <p:cNvSpPr>
            <a:spLocks noGrp="1"/>
          </p:cNvSpPr>
          <p:nvPr>
            <p:ph idx="1"/>
          </p:nvPr>
        </p:nvSpPr>
        <p:spPr>
          <a:xfrm>
            <a:off x="468313" y="1700213"/>
            <a:ext cx="8229600" cy="4895850"/>
          </a:xfrm>
        </p:spPr>
        <p:txBody>
          <a:bodyPr/>
          <a:lstStyle/>
          <a:p>
            <a:pPr eaLnBrk="1" hangingPunct="1">
              <a:lnSpc>
                <a:spcPct val="80000"/>
              </a:lnSpc>
            </a:pPr>
            <a:r>
              <a:rPr lang="en-US" altLang="el-GR" sz="2000" smtClean="0"/>
              <a:t>Beispiele aus Technischen Texten</a:t>
            </a:r>
            <a:r>
              <a:rPr lang="el-GR" altLang="el-GR" sz="2000" smtClean="0"/>
              <a:t>-</a:t>
            </a:r>
            <a:r>
              <a:rPr lang="de-DE" altLang="el-GR" sz="2000" smtClean="0"/>
              <a:t>Übersetzungsschwierigkeiten</a:t>
            </a:r>
            <a:r>
              <a:rPr lang="en-US" altLang="el-GR" sz="2000" smtClean="0"/>
              <a:t> </a:t>
            </a:r>
          </a:p>
          <a:p>
            <a:pPr eaLnBrk="1" hangingPunct="1">
              <a:lnSpc>
                <a:spcPct val="80000"/>
              </a:lnSpc>
              <a:buFont typeface="Arial" panose="020B0604020202020204" pitchFamily="34" charset="0"/>
              <a:buNone/>
            </a:pPr>
            <a:r>
              <a:rPr lang="en-US" altLang="el-GR" sz="2000" smtClean="0"/>
              <a:t>	(Lehrndorfer, 1996)</a:t>
            </a:r>
            <a:endParaRPr lang="en-US" altLang="el-GR" sz="2000" b="1" smtClean="0"/>
          </a:p>
          <a:p>
            <a:pPr lvl="1" eaLnBrk="1" hangingPunct="1">
              <a:lnSpc>
                <a:spcPct val="80000"/>
              </a:lnSpc>
            </a:pPr>
            <a:r>
              <a:rPr lang="en-US" altLang="el-GR" sz="2000" b="1" i="1" smtClean="0"/>
              <a:t>Beispiel </a:t>
            </a:r>
            <a:r>
              <a:rPr lang="en-US" altLang="el-GR" sz="2000" b="1" smtClean="0"/>
              <a:t>:</a:t>
            </a:r>
          </a:p>
          <a:p>
            <a:pPr lvl="1" eaLnBrk="1" hangingPunct="1">
              <a:lnSpc>
                <a:spcPct val="80000"/>
              </a:lnSpc>
            </a:pPr>
            <a:r>
              <a:rPr lang="en-US" altLang="el-GR" sz="2000" b="1" smtClean="0"/>
              <a:t>Vorgangspassiv/Zustandspassiv</a:t>
            </a:r>
            <a:r>
              <a:rPr lang="en-US" altLang="el-GR" sz="2000" smtClean="0"/>
              <a:t>: </a:t>
            </a:r>
          </a:p>
          <a:p>
            <a:pPr lvl="2" eaLnBrk="1" hangingPunct="1">
              <a:lnSpc>
                <a:spcPct val="80000"/>
              </a:lnSpc>
            </a:pPr>
            <a:r>
              <a:rPr lang="en-US" altLang="el-GR" sz="2000" smtClean="0"/>
              <a:t>Die Datei wird geladen</a:t>
            </a:r>
          </a:p>
          <a:p>
            <a:pPr lvl="2" eaLnBrk="1" hangingPunct="1">
              <a:lnSpc>
                <a:spcPct val="80000"/>
              </a:lnSpc>
            </a:pPr>
            <a:r>
              <a:rPr lang="en-US" altLang="el-GR" sz="2000" smtClean="0"/>
              <a:t>=The file is loaded</a:t>
            </a:r>
          </a:p>
          <a:p>
            <a:pPr lvl="2" eaLnBrk="1" hangingPunct="1">
              <a:lnSpc>
                <a:spcPct val="80000"/>
              </a:lnSpc>
            </a:pPr>
            <a:r>
              <a:rPr lang="en-US" altLang="el-GR" sz="2000" smtClean="0"/>
              <a:t>Die Datei ist geladen</a:t>
            </a:r>
          </a:p>
          <a:p>
            <a:pPr lvl="2" eaLnBrk="1" hangingPunct="1">
              <a:lnSpc>
                <a:spcPct val="80000"/>
              </a:lnSpc>
            </a:pPr>
            <a:r>
              <a:rPr lang="en-US" altLang="el-GR" sz="2000" smtClean="0"/>
              <a:t>=The file is loaded</a:t>
            </a:r>
          </a:p>
          <a:p>
            <a:pPr lvl="1" eaLnBrk="1" hangingPunct="1">
              <a:lnSpc>
                <a:spcPct val="80000"/>
              </a:lnSpc>
            </a:pPr>
            <a:r>
              <a:rPr lang="en-US" altLang="el-GR" sz="2000" b="1" i="1" smtClean="0"/>
              <a:t>Beispiel :</a:t>
            </a:r>
            <a:endParaRPr lang="en-US" altLang="el-GR" sz="2000" b="1" smtClean="0"/>
          </a:p>
          <a:p>
            <a:pPr lvl="1" eaLnBrk="1" hangingPunct="1">
              <a:lnSpc>
                <a:spcPct val="80000"/>
              </a:lnSpc>
            </a:pPr>
            <a:r>
              <a:rPr lang="en-US" altLang="el-GR" sz="2000" b="1" smtClean="0"/>
              <a:t>Verbteil-Ellipse:</a:t>
            </a:r>
          </a:p>
          <a:p>
            <a:pPr lvl="2" eaLnBrk="1" hangingPunct="1">
              <a:lnSpc>
                <a:spcPct val="80000"/>
              </a:lnSpc>
            </a:pPr>
            <a:r>
              <a:rPr lang="en-US" altLang="el-GR" sz="2000" smtClean="0"/>
              <a:t>..be- und entladen</a:t>
            </a:r>
          </a:p>
          <a:p>
            <a:pPr lvl="2" eaLnBrk="1" hangingPunct="1">
              <a:lnSpc>
                <a:spcPct val="80000"/>
              </a:lnSpc>
            </a:pPr>
            <a:r>
              <a:rPr lang="en-US" altLang="el-GR" sz="2000" smtClean="0"/>
              <a:t>=to load and unload</a:t>
            </a:r>
          </a:p>
          <a:p>
            <a:pPr eaLnBrk="1" hangingPunct="1">
              <a:lnSpc>
                <a:spcPct val="80000"/>
              </a:lnSpc>
            </a:pPr>
            <a:endParaRPr lang="en-US" altLang="el-GR" sz="270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68313" y="404813"/>
            <a:ext cx="8229600" cy="1152525"/>
          </a:xfrm>
        </p:spPr>
        <p:txBody>
          <a:bodyPr/>
          <a:lstStyle/>
          <a:p>
            <a:pPr eaLnBrk="1" hangingPunct="1"/>
            <a:r>
              <a:rPr lang="en-US" altLang="el-GR" sz="4000" b="1" smtClean="0"/>
              <a:t>Maschinelle Übersetzung </a:t>
            </a:r>
            <a:br>
              <a:rPr lang="en-US" altLang="el-GR" sz="4000" b="1" smtClean="0"/>
            </a:br>
            <a:r>
              <a:rPr lang="de-DE" altLang="el-GR" sz="4000" b="1" smtClean="0"/>
              <a:t>Lexikalische Lücken</a:t>
            </a:r>
            <a:endParaRPr lang="en-US" altLang="el-GR" sz="4000" b="1" smtClean="0"/>
          </a:p>
        </p:txBody>
      </p:sp>
      <p:sp>
        <p:nvSpPr>
          <p:cNvPr id="36867" name="Content Placeholder 2"/>
          <p:cNvSpPr>
            <a:spLocks noGrp="1"/>
          </p:cNvSpPr>
          <p:nvPr>
            <p:ph idx="1"/>
          </p:nvPr>
        </p:nvSpPr>
        <p:spPr>
          <a:xfrm>
            <a:off x="468313" y="1858963"/>
            <a:ext cx="8229600" cy="4895850"/>
          </a:xfrm>
        </p:spPr>
        <p:txBody>
          <a:bodyPr/>
          <a:lstStyle/>
          <a:p>
            <a:pPr marL="0" indent="0" eaLnBrk="1" hangingPunct="1">
              <a:lnSpc>
                <a:spcPct val="80000"/>
              </a:lnSpc>
              <a:buFont typeface="Arial" panose="020B0604020202020204" pitchFamily="34" charset="0"/>
              <a:buNone/>
            </a:pPr>
            <a:r>
              <a:rPr lang="de-DE" altLang="el-GR" sz="2000" smtClean="0"/>
              <a:t>Typische Beispiele von Nichtenstprechungen oder „Lexikalische Lücken</a:t>
            </a:r>
            <a:r>
              <a:rPr lang="de-DE" altLang="en-US" sz="2000" smtClean="0"/>
              <a:t>“</a:t>
            </a:r>
            <a:r>
              <a:rPr lang="de-DE" altLang="el-GR" sz="2000" smtClean="0"/>
              <a:t> bezüglich des Sprachpaars Deutsch- Englisch:</a:t>
            </a:r>
          </a:p>
          <a:p>
            <a:pPr marL="0" indent="0" eaLnBrk="1" hangingPunct="1">
              <a:lnSpc>
                <a:spcPct val="80000"/>
              </a:lnSpc>
            </a:pPr>
            <a:r>
              <a:rPr lang="en-US" altLang="el-GR" sz="2000" b="1" i="1" smtClean="0"/>
              <a:t>Beispiel 1</a:t>
            </a:r>
            <a:r>
              <a:rPr lang="en-US" altLang="el-GR" sz="2000" b="1" smtClean="0"/>
              <a:t>:</a:t>
            </a:r>
            <a:endParaRPr lang="de-DE" altLang="el-GR" sz="2000" smtClean="0"/>
          </a:p>
          <a:p>
            <a:pPr lvl="1" eaLnBrk="1" hangingPunct="1">
              <a:lnSpc>
                <a:spcPct val="80000"/>
              </a:lnSpc>
            </a:pPr>
            <a:r>
              <a:rPr lang="en-US" altLang="el-GR" sz="2000" smtClean="0"/>
              <a:t>(D</a:t>
            </a:r>
            <a:r>
              <a:rPr lang="el-GR" altLang="el-GR" sz="2000" smtClean="0"/>
              <a:t>):  </a:t>
            </a:r>
            <a:r>
              <a:rPr lang="en-US" altLang="el-GR" sz="2000" smtClean="0"/>
              <a:t>Gewalt (Macht), (Kraft), (Kontrolle), (Gewalttätigkeit)</a:t>
            </a:r>
            <a:endParaRPr lang="el-GR" altLang="el-GR" sz="2000" smtClean="0"/>
          </a:p>
          <a:p>
            <a:pPr lvl="1" eaLnBrk="1" hangingPunct="1">
              <a:lnSpc>
                <a:spcPct val="80000"/>
              </a:lnSpc>
            </a:pPr>
            <a:r>
              <a:rPr lang="en-US" altLang="el-GR" sz="2000" smtClean="0"/>
              <a:t>(ENG): force, power,  violence, threat,  control (etc)</a:t>
            </a:r>
          </a:p>
          <a:p>
            <a:pPr marL="0" indent="0" eaLnBrk="1" hangingPunct="1">
              <a:lnSpc>
                <a:spcPct val="80000"/>
              </a:lnSpc>
            </a:pPr>
            <a:r>
              <a:rPr lang="en-US" altLang="el-GR" sz="2000" b="1" i="1" smtClean="0"/>
              <a:t>Beispiel 2</a:t>
            </a:r>
            <a:r>
              <a:rPr lang="en-US" altLang="el-GR" sz="2000" b="1" smtClean="0"/>
              <a:t>:</a:t>
            </a:r>
          </a:p>
          <a:p>
            <a:pPr lvl="1" eaLnBrk="1" hangingPunct="1">
              <a:lnSpc>
                <a:spcPct val="80000"/>
              </a:lnSpc>
            </a:pPr>
            <a:r>
              <a:rPr lang="en-US" altLang="el-GR" sz="2000" smtClean="0"/>
              <a:t>(D</a:t>
            </a:r>
            <a:r>
              <a:rPr lang="el-GR" altLang="el-GR" sz="2000" smtClean="0"/>
              <a:t>): </a:t>
            </a:r>
            <a:r>
              <a:rPr lang="en-US" altLang="el-GR" sz="2000" smtClean="0"/>
              <a:t>Muster</a:t>
            </a:r>
            <a:endParaRPr lang="el-GR" altLang="el-GR" sz="2000" smtClean="0"/>
          </a:p>
          <a:p>
            <a:pPr lvl="1" eaLnBrk="1" hangingPunct="1">
              <a:lnSpc>
                <a:spcPct val="80000"/>
              </a:lnSpc>
            </a:pPr>
            <a:r>
              <a:rPr lang="en-US" altLang="el-GR" sz="2000" smtClean="0"/>
              <a:t>(ENG): design, model, pattern, specimen, stich (beim Stricken), prototype,  paragon (Vorbild)</a:t>
            </a:r>
          </a:p>
          <a:p>
            <a:pPr marL="0" indent="0" eaLnBrk="1" hangingPunct="1">
              <a:lnSpc>
                <a:spcPct val="80000"/>
              </a:lnSpc>
            </a:pPr>
            <a:r>
              <a:rPr lang="en-US" altLang="el-GR" sz="2000" b="1" i="1" smtClean="0"/>
              <a:t>Beispiel 3</a:t>
            </a:r>
            <a:r>
              <a:rPr lang="en-US" altLang="el-GR" sz="2000" b="1" smtClean="0"/>
              <a:t>:</a:t>
            </a:r>
          </a:p>
          <a:p>
            <a:pPr lvl="1" eaLnBrk="1" hangingPunct="1">
              <a:lnSpc>
                <a:spcPct val="80000"/>
              </a:lnSpc>
            </a:pPr>
            <a:r>
              <a:rPr lang="el-GR" altLang="el-GR" sz="2000" smtClean="0"/>
              <a:t>(</a:t>
            </a:r>
            <a:r>
              <a:rPr lang="en-US" altLang="el-GR" sz="2000" smtClean="0"/>
              <a:t>D</a:t>
            </a:r>
            <a:r>
              <a:rPr lang="el-GR" altLang="el-GR" sz="2000" smtClean="0"/>
              <a:t>):  </a:t>
            </a:r>
            <a:r>
              <a:rPr lang="en-US" altLang="el-GR" sz="2000" smtClean="0"/>
              <a:t>pr</a:t>
            </a:r>
            <a:r>
              <a:rPr lang="el-GR" altLang="el-GR" sz="2000" smtClean="0"/>
              <a:t>ü</a:t>
            </a:r>
            <a:r>
              <a:rPr lang="en-US" altLang="el-GR" sz="2000" smtClean="0"/>
              <a:t>fen</a:t>
            </a:r>
          </a:p>
          <a:p>
            <a:pPr lvl="1" eaLnBrk="1" hangingPunct="1">
              <a:lnSpc>
                <a:spcPct val="80000"/>
              </a:lnSpc>
            </a:pPr>
            <a:r>
              <a:rPr lang="el-GR" altLang="el-GR" sz="2000" smtClean="0"/>
              <a:t>(</a:t>
            </a:r>
            <a:r>
              <a:rPr lang="en-US" altLang="el-GR" sz="2000" smtClean="0"/>
              <a:t>ENG</a:t>
            </a:r>
            <a:r>
              <a:rPr lang="el-GR" altLang="el-GR" sz="2000" smtClean="0"/>
              <a:t>): </a:t>
            </a:r>
            <a:r>
              <a:rPr lang="en-US" altLang="el-GR" sz="2000" smtClean="0"/>
              <a:t>test, try, prove, check, survey, review, examine, audit, inspect, assay (etc)</a:t>
            </a:r>
            <a:endParaRPr lang="el-GR" altLang="el-GR" sz="2000" smtClean="0"/>
          </a:p>
          <a:p>
            <a:pPr marL="0" indent="0" eaLnBrk="1" hangingPunct="1">
              <a:lnSpc>
                <a:spcPct val="90000"/>
              </a:lnSpc>
            </a:pPr>
            <a:endParaRPr lang="en-US" altLang="el-GR"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68313" y="188913"/>
            <a:ext cx="8229600" cy="993775"/>
          </a:xfrm>
        </p:spPr>
        <p:txBody>
          <a:bodyPr/>
          <a:lstStyle/>
          <a:p>
            <a:pPr eaLnBrk="1" hangingPunct="1"/>
            <a:r>
              <a:rPr lang="de-DE" altLang="el-GR" sz="4000" b="1" smtClean="0"/>
              <a:t>Die Interlingua-Systeme,</a:t>
            </a:r>
            <a:endParaRPr lang="en-US" altLang="el-GR" sz="4000" b="1" smtClean="0"/>
          </a:p>
        </p:txBody>
      </p:sp>
      <p:sp>
        <p:nvSpPr>
          <p:cNvPr id="37891" name="Content Placeholder 2"/>
          <p:cNvSpPr>
            <a:spLocks noGrp="1"/>
          </p:cNvSpPr>
          <p:nvPr>
            <p:ph idx="1"/>
          </p:nvPr>
        </p:nvSpPr>
        <p:spPr>
          <a:xfrm>
            <a:off x="468313" y="1412875"/>
            <a:ext cx="8229600" cy="5111750"/>
          </a:xfrm>
        </p:spPr>
        <p:txBody>
          <a:bodyPr/>
          <a:lstStyle/>
          <a:p>
            <a:pPr eaLnBrk="1" hangingPunct="1"/>
            <a:r>
              <a:rPr lang="de-DE" altLang="el-GR" sz="2300" smtClean="0"/>
              <a:t>die auch als </a:t>
            </a:r>
            <a:r>
              <a:rPr lang="de-DE" altLang="el-GR" sz="2300" b="1" smtClean="0"/>
              <a:t>Übersetzungstrategie 2. Generation </a:t>
            </a:r>
            <a:r>
              <a:rPr lang="de-DE" altLang="el-GR" sz="2300" smtClean="0"/>
              <a:t>bezeichnet werden, haben den Vorteil, dass sie </a:t>
            </a:r>
            <a:r>
              <a:rPr lang="de-DE" altLang="el-GR" sz="2300" b="1" smtClean="0"/>
              <a:t>Sprachunabhängig</a:t>
            </a:r>
            <a:r>
              <a:rPr lang="de-DE" altLang="el-GR" sz="2300" smtClean="0"/>
              <a:t> sind und dass somit die Übersetzung des erzeugten zielsprachigen Textes wieder in der Quellsprache („</a:t>
            </a:r>
            <a:r>
              <a:rPr lang="de-DE" altLang="el-GR" sz="2300" b="1" smtClean="0"/>
              <a:t>back-translation</a:t>
            </a:r>
            <a:r>
              <a:rPr lang="de-DE" altLang="en-US" sz="2300" smtClean="0"/>
              <a:t>“</a:t>
            </a:r>
            <a:r>
              <a:rPr lang="de-DE" altLang="el-GR" sz="2300" smtClean="0"/>
              <a:t>) möglich ist, auch für eine </a:t>
            </a:r>
            <a:r>
              <a:rPr lang="de-DE" altLang="el-GR" sz="2300" b="1" smtClean="0"/>
              <a:t>Systemüberprüfung</a:t>
            </a:r>
            <a:r>
              <a:rPr lang="de-DE" altLang="el-GR" sz="2300" smtClean="0"/>
              <a:t> (v. Hahn, 2001 - Vertan, 2002).</a:t>
            </a:r>
          </a:p>
          <a:p>
            <a:pPr eaLnBrk="1" hangingPunct="1"/>
            <a:r>
              <a:rPr lang="de-DE" altLang="el-GR" sz="2300" smtClean="0"/>
              <a:t> Dass die Entwicklung bzw. die Darstellung der sprachunabhängigen Zwischenrepräsentation </a:t>
            </a:r>
            <a:r>
              <a:rPr lang="de-DE" altLang="el-GR" sz="2300" b="1" smtClean="0"/>
              <a:t>schwer</a:t>
            </a:r>
            <a:r>
              <a:rPr lang="de-DE" altLang="el-GR" sz="2300" smtClean="0"/>
              <a:t> ist, gehört zu den Nachteilen der Interlingua-Systeme (v. Hahn, 2001 - Vertan, 2002). </a:t>
            </a:r>
          </a:p>
          <a:p>
            <a:pPr eaLnBrk="1" hangingPunct="1"/>
            <a:r>
              <a:rPr lang="de-DE" altLang="el-GR" sz="2300" smtClean="0"/>
              <a:t>Interlingua-Systeme werden oft für </a:t>
            </a:r>
            <a:r>
              <a:rPr lang="de-DE" altLang="el-GR" sz="2300" b="1" smtClean="0"/>
              <a:t>multilinguale MÜ </a:t>
            </a:r>
            <a:r>
              <a:rPr lang="de-DE" altLang="el-GR" sz="2300" smtClean="0"/>
              <a:t>Systeme benutzt, </a:t>
            </a:r>
            <a:r>
              <a:rPr lang="de-DE" altLang="el-GR" sz="2300" b="1" smtClean="0"/>
              <a:t>weil die Interlingua unabhängig von </a:t>
            </a:r>
            <a:r>
              <a:rPr lang="en-US" altLang="el-GR" sz="2300" b="1" smtClean="0"/>
              <a:t>der Quellsprache (Ausgangssprache) ist</a:t>
            </a:r>
            <a:r>
              <a:rPr lang="en-US" altLang="el-GR" sz="2300" smtClean="0"/>
              <a:t>.</a:t>
            </a:r>
          </a:p>
          <a:p>
            <a:pPr eaLnBrk="1" hangingPunct="1">
              <a:lnSpc>
                <a:spcPct val="80000"/>
              </a:lnSpc>
            </a:pPr>
            <a:endParaRPr lang="en-US" altLang="el-GR" sz="250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3"/>
          <p:cNvSpPr>
            <a:spLocks noGrp="1"/>
          </p:cNvSpPr>
          <p:nvPr>
            <p:ph type="title"/>
          </p:nvPr>
        </p:nvSpPr>
        <p:spPr>
          <a:xfrm>
            <a:off x="468313" y="115888"/>
            <a:ext cx="8229600" cy="1144587"/>
          </a:xfrm>
        </p:spPr>
        <p:txBody>
          <a:bodyPr/>
          <a:lstStyle/>
          <a:p>
            <a:pPr eaLnBrk="1" hangingPunct="1"/>
            <a:r>
              <a:rPr lang="en-US" altLang="el-GR" sz="4000" b="1" smtClean="0"/>
              <a:t>Interlingua MT model</a:t>
            </a:r>
          </a:p>
        </p:txBody>
      </p:sp>
      <p:pic>
        <p:nvPicPr>
          <p:cNvPr id="5" name="Picture Placeholder 3" descr="interlingua MT model" title="interlingua MT model"/>
          <p:cNvPicPr>
            <a:picLocks noGrp="1" noChangeAspect="1"/>
          </p:cNvPicPr>
          <p:nvPr>
            <p:ph type="pic" idx="1"/>
          </p:nvPr>
        </p:nvPicPr>
        <p:blipFill rotWithShape="1">
          <a:blip r:embed="rId2"/>
          <a:srcRect l="30099" t="37548" r="28275" b="21474"/>
          <a:stretch/>
        </p:blipFill>
        <p:spPr>
          <a:xfrm>
            <a:off x="604838" y="1341438"/>
            <a:ext cx="8320087" cy="4608512"/>
          </a:xfrm>
        </p:spPr>
      </p:pic>
      <p:sp>
        <p:nvSpPr>
          <p:cNvPr id="38916" name="Text Placeholder 5"/>
          <p:cNvSpPr>
            <a:spLocks noGrp="1"/>
          </p:cNvSpPr>
          <p:nvPr>
            <p:ph type="body" sz="half" idx="2"/>
          </p:nvPr>
        </p:nvSpPr>
        <p:spPr>
          <a:xfrm>
            <a:off x="0" y="5949950"/>
            <a:ext cx="9144000" cy="503238"/>
          </a:xfrm>
        </p:spPr>
        <p:txBody>
          <a:bodyPr/>
          <a:lstStyle/>
          <a:p>
            <a:pPr algn="ctr" eaLnBrk="1" hangingPunct="1"/>
            <a:r>
              <a:rPr lang="en-US" altLang="el-GR" smtClean="0"/>
              <a:t>[7]</a:t>
            </a:r>
          </a:p>
          <a:p>
            <a:pPr eaLnBrk="1" hangingPunct="1"/>
            <a:endParaRPr lang="en-US" altLang="el-GR"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8313" y="2997200"/>
            <a:ext cx="8218487" cy="3240088"/>
          </a:xfrm>
        </p:spPr>
        <p:txBody>
          <a:bodyPr rtlCol="0">
            <a:normAutofit/>
          </a:bodyPr>
          <a:lstStyle/>
          <a:p>
            <a:pPr marL="0" indent="0" eaLnBrk="1" fontAlgn="auto" hangingPunct="1">
              <a:lnSpc>
                <a:spcPct val="80000"/>
              </a:lnSpc>
              <a:spcAft>
                <a:spcPts val="0"/>
              </a:spcAft>
              <a:buFont typeface="Arial" panose="020B0604020202020204" pitchFamily="34" charset="0"/>
              <a:buNone/>
              <a:defRPr/>
            </a:pPr>
            <a:r>
              <a:rPr lang="en-US" sz="2600" dirty="0">
                <a:ea typeface="+mn-ea"/>
                <a:cs typeface="+mn-cs"/>
              </a:rPr>
              <a:t>((speech-act (*or* *state-constraint *reject))</a:t>
            </a:r>
          </a:p>
          <a:p>
            <a:pPr marL="0" indent="0" eaLnBrk="1" fontAlgn="auto" hangingPunct="1">
              <a:lnSpc>
                <a:spcPct val="80000"/>
              </a:lnSpc>
              <a:spcAft>
                <a:spcPts val="0"/>
              </a:spcAft>
              <a:buFont typeface="Arial" panose="020B0604020202020204" pitchFamily="34" charset="0"/>
              <a:buNone/>
              <a:defRPr/>
            </a:pPr>
            <a:r>
              <a:rPr lang="en-US" sz="2600" dirty="0">
                <a:ea typeface="+mn-ea"/>
                <a:cs typeface="+mn-cs"/>
              </a:rPr>
              <a:t>  (sentence-type *state)</a:t>
            </a:r>
          </a:p>
          <a:p>
            <a:pPr marL="0" indent="0" eaLnBrk="1" fontAlgn="auto" hangingPunct="1">
              <a:lnSpc>
                <a:spcPct val="80000"/>
              </a:lnSpc>
              <a:spcAft>
                <a:spcPts val="0"/>
              </a:spcAft>
              <a:buFont typeface="Arial" panose="020B0604020202020204" pitchFamily="34" charset="0"/>
              <a:buNone/>
              <a:defRPr/>
            </a:pPr>
            <a:r>
              <a:rPr lang="en-US" sz="2600" dirty="0">
                <a:ea typeface="+mn-ea"/>
                <a:cs typeface="+mn-cs"/>
              </a:rPr>
              <a:t>  (frame *booked)</a:t>
            </a:r>
          </a:p>
          <a:p>
            <a:pPr marL="0" indent="0" eaLnBrk="1" fontAlgn="auto" hangingPunct="1">
              <a:lnSpc>
                <a:spcPct val="80000"/>
              </a:lnSpc>
              <a:spcAft>
                <a:spcPts val="0"/>
              </a:spcAft>
              <a:buFont typeface="Arial" panose="020B0604020202020204" pitchFamily="34" charset="0"/>
              <a:buNone/>
              <a:defRPr/>
            </a:pPr>
            <a:r>
              <a:rPr lang="en-US" sz="2600" dirty="0">
                <a:ea typeface="+mn-ea"/>
                <a:cs typeface="+mn-cs"/>
              </a:rPr>
              <a:t>  (who ((frame *</a:t>
            </a:r>
            <a:r>
              <a:rPr lang="en-US" sz="2600" dirty="0" err="1">
                <a:ea typeface="+mn-ea"/>
                <a:cs typeface="+mn-cs"/>
              </a:rPr>
              <a:t>i</a:t>
            </a:r>
            <a:r>
              <a:rPr lang="en-US" sz="2600" dirty="0">
                <a:ea typeface="+mn-ea"/>
                <a:cs typeface="+mn-cs"/>
              </a:rPr>
              <a:t>))</a:t>
            </a:r>
          </a:p>
          <a:p>
            <a:pPr marL="0" indent="0" eaLnBrk="1" fontAlgn="auto" hangingPunct="1">
              <a:lnSpc>
                <a:spcPct val="80000"/>
              </a:lnSpc>
              <a:spcAft>
                <a:spcPts val="0"/>
              </a:spcAft>
              <a:buFont typeface="Arial" panose="020B0604020202020204" pitchFamily="34" charset="0"/>
              <a:buNone/>
              <a:defRPr/>
            </a:pPr>
            <a:r>
              <a:rPr lang="en-US" sz="2600" dirty="0">
                <a:ea typeface="+mn-ea"/>
                <a:cs typeface="+mn-cs"/>
              </a:rPr>
              <a:t>  (what ((frame *conference)    </a:t>
            </a:r>
          </a:p>
          <a:p>
            <a:pPr marL="0" indent="0" eaLnBrk="1" fontAlgn="auto" hangingPunct="1">
              <a:lnSpc>
                <a:spcPct val="80000"/>
              </a:lnSpc>
              <a:spcAft>
                <a:spcPts val="0"/>
              </a:spcAft>
              <a:buFont typeface="Arial" panose="020B0604020202020204" pitchFamily="34" charset="0"/>
              <a:buNone/>
              <a:defRPr/>
            </a:pPr>
            <a:r>
              <a:rPr lang="en-US" sz="2600" dirty="0">
                <a:ea typeface="+mn-ea"/>
                <a:cs typeface="+mn-cs"/>
              </a:rPr>
              <a:t>              (</a:t>
            </a:r>
            <a:r>
              <a:rPr lang="en-US" sz="2600" dirty="0" err="1">
                <a:ea typeface="+mn-ea"/>
                <a:cs typeface="+mn-cs"/>
              </a:rPr>
              <a:t>specifier</a:t>
            </a:r>
            <a:r>
              <a:rPr lang="en-US" sz="2600" dirty="0">
                <a:ea typeface="+mn-ea"/>
                <a:cs typeface="+mn-cs"/>
              </a:rPr>
              <a:t> indefinite))</a:t>
            </a:r>
          </a:p>
          <a:p>
            <a:pPr marL="0" indent="0" eaLnBrk="1" fontAlgn="auto" hangingPunct="1">
              <a:lnSpc>
                <a:spcPct val="80000"/>
              </a:lnSpc>
              <a:spcAft>
                <a:spcPts val="0"/>
              </a:spcAft>
              <a:buFont typeface="Arial" panose="020B0604020202020204" pitchFamily="34" charset="0"/>
              <a:buNone/>
              <a:defRPr/>
            </a:pPr>
            <a:r>
              <a:rPr lang="en-US" sz="2600" dirty="0">
                <a:ea typeface="+mn-ea"/>
                <a:cs typeface="+mn-cs"/>
              </a:rPr>
              <a:t>  (when ((frame *simple-time)</a:t>
            </a:r>
          </a:p>
          <a:p>
            <a:pPr marL="0" indent="0" eaLnBrk="1" fontAlgn="auto" hangingPunct="1">
              <a:lnSpc>
                <a:spcPct val="80000"/>
              </a:lnSpc>
              <a:spcAft>
                <a:spcPts val="0"/>
              </a:spcAft>
              <a:buFont typeface="Arial" panose="020B0604020202020204" pitchFamily="34" charset="0"/>
              <a:buNone/>
              <a:defRPr/>
            </a:pPr>
            <a:r>
              <a:rPr lang="en-US" sz="2600" dirty="0">
                <a:ea typeface="+mn-ea"/>
                <a:cs typeface="+mn-cs"/>
              </a:rPr>
              <a:t>               (day-of-week Monday))))</a:t>
            </a:r>
            <a:endParaRPr lang="en-GB" sz="2600" dirty="0">
              <a:ea typeface="+mn-ea"/>
              <a:cs typeface="+mn-cs"/>
            </a:endParaRPr>
          </a:p>
          <a:p>
            <a:pPr eaLnBrk="1" fontAlgn="auto" hangingPunct="1">
              <a:spcAft>
                <a:spcPts val="0"/>
              </a:spcAft>
              <a:defRPr/>
            </a:pPr>
            <a:endParaRPr lang="en-US" dirty="0">
              <a:ea typeface="+mn-ea"/>
              <a:cs typeface="+mn-cs"/>
            </a:endParaRPr>
          </a:p>
        </p:txBody>
      </p:sp>
      <p:sp>
        <p:nvSpPr>
          <p:cNvPr id="39939" name="Text Placeholder 2"/>
          <p:cNvSpPr>
            <a:spLocks noGrp="1"/>
          </p:cNvSpPr>
          <p:nvPr>
            <p:ph type="body" sz="half" idx="2"/>
          </p:nvPr>
        </p:nvSpPr>
        <p:spPr>
          <a:xfrm>
            <a:off x="457200" y="1341438"/>
            <a:ext cx="8218488" cy="4824412"/>
          </a:xfrm>
        </p:spPr>
        <p:txBody>
          <a:bodyPr/>
          <a:lstStyle/>
          <a:p>
            <a:pPr eaLnBrk="1" hangingPunct="1"/>
            <a:r>
              <a:rPr lang="de-DE" altLang="el-GR" b="1" smtClean="0"/>
              <a:t>Gesprochene Äuβerung: </a:t>
            </a:r>
            <a:r>
              <a:rPr lang="de-DE" altLang="el-GR" smtClean="0"/>
              <a:t>"Am Montag habe ich leider eine Konferenz"</a:t>
            </a:r>
            <a:br>
              <a:rPr lang="de-DE" altLang="el-GR" smtClean="0"/>
            </a:br>
            <a:r>
              <a:rPr lang="de-DE" altLang="el-GR" smtClean="0"/>
              <a:t>(aus dem Babel-Verbmobil Korpus, Universität Bremen, 1998)</a:t>
            </a:r>
            <a:br>
              <a:rPr lang="de-DE" altLang="el-GR" smtClean="0"/>
            </a:br>
            <a:r>
              <a:rPr lang="de-DE" altLang="el-GR" smtClean="0"/>
              <a:t>Vom System erzeugte entsprechende </a:t>
            </a:r>
            <a:r>
              <a:rPr lang="de-DE" altLang="el-GR" b="1" smtClean="0"/>
              <a:t>Interlingua</a:t>
            </a:r>
            <a:r>
              <a:rPr lang="de-DE" altLang="el-GR" smtClean="0"/>
              <a:t>:</a:t>
            </a:r>
            <a:r>
              <a:rPr lang="en-US" altLang="el-GR" smtClean="0"/>
              <a:t/>
            </a:r>
            <a:br>
              <a:rPr lang="en-US" altLang="el-GR" smtClean="0"/>
            </a:br>
            <a:r>
              <a:rPr lang="en-US" altLang="el-GR" smtClean="0"/>
              <a:t>(Alexandris, 1995) </a:t>
            </a:r>
            <a:r>
              <a:rPr lang="de-DE" altLang="el-GR" smtClean="0">
                <a:hlinkClick r:id="rId2"/>
              </a:rPr>
              <a:t>http://verbmobil.dfki.de/</a:t>
            </a:r>
            <a:endParaRPr lang="en-US" altLang="el-GR" smtClean="0"/>
          </a:p>
        </p:txBody>
      </p:sp>
      <p:sp>
        <p:nvSpPr>
          <p:cNvPr id="39940" name="Title 3"/>
          <p:cNvSpPr>
            <a:spLocks noGrp="1"/>
          </p:cNvSpPr>
          <p:nvPr>
            <p:ph type="title"/>
          </p:nvPr>
        </p:nvSpPr>
        <p:spPr>
          <a:xfrm>
            <a:off x="468313" y="115888"/>
            <a:ext cx="8229600" cy="1144587"/>
          </a:xfrm>
        </p:spPr>
        <p:txBody>
          <a:bodyPr/>
          <a:lstStyle/>
          <a:p>
            <a:pPr eaLnBrk="1" hangingPunct="1"/>
            <a:r>
              <a:rPr lang="en-US" altLang="el-GR" b="1" smtClean="0"/>
              <a:t>Beispiel</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1"/>
          <p:cNvSpPr>
            <a:spLocks noGrp="1"/>
          </p:cNvSpPr>
          <p:nvPr>
            <p:ph idx="1"/>
          </p:nvPr>
        </p:nvSpPr>
        <p:spPr>
          <a:xfrm>
            <a:off x="3563938" y="333375"/>
            <a:ext cx="5111750" cy="6548438"/>
          </a:xfrm>
        </p:spPr>
        <p:txBody>
          <a:bodyPr/>
          <a:lstStyle/>
          <a:p>
            <a:pPr eaLnBrk="1" hangingPunct="1">
              <a:lnSpc>
                <a:spcPct val="80000"/>
              </a:lnSpc>
            </a:pPr>
            <a:r>
              <a:rPr lang="en-US" altLang="el-GR" sz="2000" b="1" smtClean="0"/>
              <a:t>Satzinhalt (</a:t>
            </a:r>
            <a:r>
              <a:rPr lang="en-US" altLang="en-US" sz="2000" b="1" smtClean="0"/>
              <a:t>“</a:t>
            </a:r>
            <a:r>
              <a:rPr lang="en-US" altLang="el-GR" sz="2000" b="1" smtClean="0"/>
              <a:t>frame</a:t>
            </a:r>
            <a:r>
              <a:rPr lang="en-US" altLang="en-US" sz="2000" b="1" smtClean="0"/>
              <a:t>”</a:t>
            </a:r>
            <a:r>
              <a:rPr lang="en-US" altLang="el-GR" sz="2000" b="1" smtClean="0"/>
              <a:t>): </a:t>
            </a:r>
          </a:p>
          <a:p>
            <a:pPr algn="just" eaLnBrk="1" hangingPunct="1">
              <a:lnSpc>
                <a:spcPct val="80000"/>
              </a:lnSpc>
            </a:pPr>
            <a:r>
              <a:rPr lang="en-US" altLang="el-GR" sz="2000" b="1" i="1" smtClean="0"/>
              <a:t>Beispiel 1: </a:t>
            </a:r>
          </a:p>
          <a:p>
            <a:pPr eaLnBrk="1" hangingPunct="1">
              <a:lnSpc>
                <a:spcPct val="80000"/>
              </a:lnSpc>
            </a:pPr>
            <a:r>
              <a:rPr lang="en-US" altLang="el-GR" sz="2000" b="1" smtClean="0"/>
              <a:t>Entsprechungen:</a:t>
            </a:r>
            <a:r>
              <a:rPr lang="en-US" altLang="el-GR" sz="2000" smtClean="0"/>
              <a:t> </a:t>
            </a:r>
          </a:p>
          <a:p>
            <a:pPr eaLnBrk="1" hangingPunct="1">
              <a:lnSpc>
                <a:spcPct val="80000"/>
              </a:lnSpc>
            </a:pPr>
            <a:r>
              <a:rPr lang="en-US" altLang="el-GR" sz="2000" b="1" smtClean="0"/>
              <a:t>(</a:t>
            </a:r>
            <a:r>
              <a:rPr lang="en-US" altLang="en-US" sz="2000" b="1" smtClean="0"/>
              <a:t>“</a:t>
            </a:r>
            <a:r>
              <a:rPr lang="en-US" altLang="el-GR" sz="2000" b="1" smtClean="0"/>
              <a:t>Type-of-Product</a:t>
            </a:r>
            <a:r>
              <a:rPr lang="en-US" altLang="en-US" sz="2000" b="1" smtClean="0"/>
              <a:t>”</a:t>
            </a:r>
            <a:r>
              <a:rPr lang="en-US" altLang="el-GR" sz="2000" b="1" smtClean="0"/>
              <a:t>, </a:t>
            </a:r>
            <a:r>
              <a:rPr lang="en-US" altLang="en-US" sz="2000" b="1" smtClean="0"/>
              <a:t>“</a:t>
            </a:r>
            <a:r>
              <a:rPr lang="en-US" altLang="el-GR" sz="2000" b="1" smtClean="0"/>
              <a:t>Type-of-Complaint</a:t>
            </a:r>
            <a:r>
              <a:rPr lang="en-US" altLang="en-US" sz="2000" b="1" smtClean="0"/>
              <a:t>”</a:t>
            </a:r>
            <a:r>
              <a:rPr lang="en-US" altLang="el-GR" sz="2000" b="1" smtClean="0"/>
              <a:t>)</a:t>
            </a:r>
            <a:endParaRPr lang="en-US" altLang="el-GR" sz="2000" b="1" i="1" smtClean="0"/>
          </a:p>
          <a:p>
            <a:pPr lvl="1" algn="just" eaLnBrk="1" hangingPunct="1">
              <a:lnSpc>
                <a:spcPct val="80000"/>
              </a:lnSpc>
            </a:pPr>
            <a:r>
              <a:rPr lang="el-GR" altLang="el-GR" sz="2000" smtClean="0"/>
              <a:t>I </a:t>
            </a:r>
            <a:r>
              <a:rPr lang="el-GR" altLang="el-GR" sz="2000" b="1" smtClean="0"/>
              <a:t>bought</a:t>
            </a:r>
            <a:r>
              <a:rPr lang="el-GR" altLang="el-GR" sz="2000" smtClean="0"/>
              <a:t> this yoghurt</a:t>
            </a:r>
          </a:p>
          <a:p>
            <a:pPr lvl="1" algn="just" eaLnBrk="1" hangingPunct="1">
              <a:lnSpc>
                <a:spcPct val="80000"/>
              </a:lnSpc>
            </a:pPr>
            <a:r>
              <a:rPr lang="el-GR" altLang="el-GR" sz="2000" smtClean="0"/>
              <a:t>I </a:t>
            </a:r>
            <a:r>
              <a:rPr lang="el-GR" altLang="el-GR" sz="2000" b="1" smtClean="0"/>
              <a:t>got </a:t>
            </a:r>
            <a:r>
              <a:rPr lang="el-GR" altLang="el-GR" sz="2000" smtClean="0"/>
              <a:t>this yoghurt </a:t>
            </a:r>
          </a:p>
          <a:p>
            <a:pPr lvl="1" algn="just" eaLnBrk="1" hangingPunct="1">
              <a:lnSpc>
                <a:spcPct val="80000"/>
              </a:lnSpc>
            </a:pPr>
            <a:r>
              <a:rPr lang="el-GR" altLang="el-GR" sz="2000" smtClean="0"/>
              <a:t>This </a:t>
            </a:r>
            <a:r>
              <a:rPr lang="el-GR" altLang="el-GR" sz="2000" b="1" smtClean="0"/>
              <a:t>is</a:t>
            </a:r>
            <a:r>
              <a:rPr lang="el-GR" altLang="el-GR" sz="2000" smtClean="0"/>
              <a:t> </a:t>
            </a:r>
            <a:r>
              <a:rPr lang="el-GR" altLang="el-GR" sz="2000" b="1" smtClean="0"/>
              <a:t>about</a:t>
            </a:r>
            <a:r>
              <a:rPr lang="el-GR" altLang="el-GR" sz="2000" smtClean="0"/>
              <a:t> a yoghurt </a:t>
            </a:r>
          </a:p>
          <a:p>
            <a:pPr lvl="1" algn="just" eaLnBrk="1" hangingPunct="1">
              <a:lnSpc>
                <a:spcPct val="80000"/>
              </a:lnSpc>
            </a:pPr>
            <a:r>
              <a:rPr lang="el-GR" altLang="el-GR" sz="2000" smtClean="0"/>
              <a:t>I </a:t>
            </a:r>
            <a:r>
              <a:rPr lang="el-GR" altLang="el-GR" sz="2000" b="1" smtClean="0"/>
              <a:t>was given</a:t>
            </a:r>
            <a:r>
              <a:rPr lang="el-GR" altLang="el-GR" sz="2000" smtClean="0"/>
              <a:t> this yoghurt</a:t>
            </a:r>
          </a:p>
          <a:p>
            <a:pPr lvl="1" algn="just" eaLnBrk="1" hangingPunct="1">
              <a:lnSpc>
                <a:spcPct val="80000"/>
              </a:lnSpc>
            </a:pPr>
            <a:r>
              <a:rPr lang="el-GR" altLang="el-GR" sz="2000" smtClean="0"/>
              <a:t>I </a:t>
            </a:r>
            <a:r>
              <a:rPr lang="el-GR" altLang="el-GR" sz="2000" b="1" smtClean="0"/>
              <a:t>have</a:t>
            </a:r>
            <a:r>
              <a:rPr lang="el-GR" altLang="el-GR" sz="2000" smtClean="0"/>
              <a:t> this yoghurt here</a:t>
            </a:r>
          </a:p>
          <a:p>
            <a:pPr eaLnBrk="1" hangingPunct="1">
              <a:lnSpc>
                <a:spcPct val="80000"/>
              </a:lnSpc>
            </a:pPr>
            <a:r>
              <a:rPr lang="en-US" altLang="el-GR" sz="2000" b="1" smtClean="0"/>
              <a:t>Entsprechungen:</a:t>
            </a:r>
            <a:r>
              <a:rPr lang="en-US" altLang="el-GR" sz="2000" smtClean="0"/>
              <a:t> </a:t>
            </a:r>
          </a:p>
          <a:p>
            <a:pPr eaLnBrk="1" hangingPunct="1">
              <a:lnSpc>
                <a:spcPct val="80000"/>
              </a:lnSpc>
            </a:pPr>
            <a:r>
              <a:rPr lang="en-US" altLang="el-GR" sz="2000" b="1" smtClean="0"/>
              <a:t>(</a:t>
            </a:r>
            <a:r>
              <a:rPr lang="en-US" altLang="en-US" sz="2000" b="1" smtClean="0"/>
              <a:t>“</a:t>
            </a:r>
            <a:r>
              <a:rPr lang="en-US" altLang="el-GR" sz="2000" b="1" smtClean="0"/>
              <a:t>Type-of-Complaint</a:t>
            </a:r>
            <a:r>
              <a:rPr lang="en-US" altLang="en-US" sz="2000" b="1" smtClean="0"/>
              <a:t>”</a:t>
            </a:r>
            <a:r>
              <a:rPr lang="en-US" altLang="el-GR" sz="2000" b="1" smtClean="0"/>
              <a:t>)</a:t>
            </a:r>
            <a:endParaRPr lang="en-US" altLang="el-GR" sz="2000" smtClean="0"/>
          </a:p>
          <a:p>
            <a:pPr lvl="1" algn="just" eaLnBrk="1" hangingPunct="1">
              <a:lnSpc>
                <a:spcPct val="80000"/>
              </a:lnSpc>
            </a:pPr>
            <a:r>
              <a:rPr lang="el-GR" altLang="el-GR" sz="2000" smtClean="0"/>
              <a:t>I </a:t>
            </a:r>
            <a:r>
              <a:rPr lang="el-GR" altLang="el-GR" sz="2000" b="1" smtClean="0"/>
              <a:t>saw</a:t>
            </a:r>
            <a:r>
              <a:rPr lang="el-GR" altLang="el-GR" sz="2000" smtClean="0"/>
              <a:t> some misguiding information on the label</a:t>
            </a:r>
          </a:p>
          <a:p>
            <a:pPr lvl="1" algn="just" eaLnBrk="1" hangingPunct="1">
              <a:lnSpc>
                <a:spcPct val="80000"/>
              </a:lnSpc>
            </a:pPr>
            <a:r>
              <a:rPr lang="el-GR" altLang="el-GR" sz="2000" smtClean="0"/>
              <a:t>There </a:t>
            </a:r>
            <a:r>
              <a:rPr lang="el-GR" altLang="el-GR" sz="2000" b="1" smtClean="0"/>
              <a:t>is </a:t>
            </a:r>
            <a:r>
              <a:rPr lang="el-GR" altLang="el-GR" sz="2000" smtClean="0"/>
              <a:t>misguiding information on the label</a:t>
            </a:r>
          </a:p>
          <a:p>
            <a:pPr lvl="1" algn="just" eaLnBrk="1" hangingPunct="1">
              <a:lnSpc>
                <a:spcPct val="80000"/>
              </a:lnSpc>
            </a:pPr>
            <a:r>
              <a:rPr lang="el-GR" altLang="el-GR" sz="2000" smtClean="0"/>
              <a:t>They </a:t>
            </a:r>
            <a:r>
              <a:rPr lang="el-GR" altLang="el-GR" sz="2000" b="1" smtClean="0"/>
              <a:t>give</a:t>
            </a:r>
            <a:r>
              <a:rPr lang="el-GR" altLang="el-GR" sz="2000" smtClean="0"/>
              <a:t> misguiding information on the label</a:t>
            </a:r>
          </a:p>
          <a:p>
            <a:pPr lvl="1" algn="just" eaLnBrk="1" hangingPunct="1">
              <a:lnSpc>
                <a:spcPct val="80000"/>
              </a:lnSpc>
            </a:pPr>
            <a:r>
              <a:rPr lang="el-GR" altLang="el-GR" sz="2000" smtClean="0"/>
              <a:t>Misguiding information </a:t>
            </a:r>
            <a:r>
              <a:rPr lang="el-GR" altLang="el-GR" sz="2000" b="1" smtClean="0"/>
              <a:t>is shown</a:t>
            </a:r>
            <a:r>
              <a:rPr lang="el-GR" altLang="el-GR" sz="2000" smtClean="0"/>
              <a:t> on the label</a:t>
            </a:r>
          </a:p>
          <a:p>
            <a:pPr lvl="1" algn="just" eaLnBrk="1" hangingPunct="1">
              <a:lnSpc>
                <a:spcPct val="80000"/>
              </a:lnSpc>
            </a:pPr>
            <a:r>
              <a:rPr lang="el-GR" altLang="el-GR" sz="2000" smtClean="0"/>
              <a:t>This </a:t>
            </a:r>
            <a:r>
              <a:rPr lang="el-GR" altLang="el-GR" sz="2000" b="1" smtClean="0"/>
              <a:t>is about</a:t>
            </a:r>
            <a:r>
              <a:rPr lang="el-GR" altLang="el-GR" sz="2000" smtClean="0"/>
              <a:t> misguiding information on the label</a:t>
            </a:r>
          </a:p>
          <a:p>
            <a:pPr eaLnBrk="1" hangingPunct="1">
              <a:lnSpc>
                <a:spcPct val="90000"/>
              </a:lnSpc>
            </a:pPr>
            <a:endParaRPr lang="en-US" altLang="el-GR" smtClean="0"/>
          </a:p>
        </p:txBody>
      </p:sp>
      <p:sp>
        <p:nvSpPr>
          <p:cNvPr id="40963" name="Text Placeholder 2"/>
          <p:cNvSpPr>
            <a:spLocks noGrp="1"/>
          </p:cNvSpPr>
          <p:nvPr>
            <p:ph type="body" sz="half" idx="2"/>
          </p:nvPr>
        </p:nvSpPr>
        <p:spPr>
          <a:xfrm>
            <a:off x="468313" y="260350"/>
            <a:ext cx="3008312" cy="5761038"/>
          </a:xfrm>
          <a:solidFill>
            <a:srgbClr val="C6D9F1"/>
          </a:solidFill>
        </p:spPr>
        <p:txBody>
          <a:bodyPr/>
          <a:lstStyle/>
          <a:p>
            <a:pPr eaLnBrk="1" hangingPunct="1"/>
            <a:r>
              <a:rPr lang="en-US" altLang="el-GR" b="1" smtClean="0"/>
              <a:t>Satzinhalt: Entsprechungen:</a:t>
            </a:r>
            <a:r>
              <a:rPr lang="en-US" altLang="el-GR" smtClean="0"/>
              <a:t> </a:t>
            </a:r>
            <a:r>
              <a:rPr lang="el-GR" altLang="el-GR" smtClean="0"/>
              <a:t>Multitasking Verbs: </a:t>
            </a:r>
            <a:r>
              <a:rPr lang="en-US" altLang="el-GR" smtClean="0">
                <a:hlinkClick r:id="rId2"/>
              </a:rPr>
              <a:t>www</a:t>
            </a:r>
            <a:r>
              <a:rPr lang="el-GR" altLang="el-GR" smtClean="0">
                <a:hlinkClick r:id="rId2"/>
              </a:rPr>
              <a:t>.</a:t>
            </a:r>
            <a:r>
              <a:rPr lang="en-US" altLang="el-GR" smtClean="0">
                <a:hlinkClick r:id="rId2"/>
              </a:rPr>
              <a:t>polias</a:t>
            </a:r>
            <a:r>
              <a:rPr lang="el-GR" altLang="el-GR" smtClean="0">
                <a:hlinkClick r:id="rId2"/>
              </a:rPr>
              <a:t>.</a:t>
            </a:r>
            <a:r>
              <a:rPr lang="en-US" altLang="el-GR" smtClean="0">
                <a:hlinkClick r:id="rId2"/>
              </a:rPr>
              <a:t>gr</a:t>
            </a:r>
            <a:r>
              <a:rPr lang="en-US" altLang="el-GR" smtClean="0"/>
              <a:t>  </a:t>
            </a:r>
            <a:r>
              <a:rPr lang="de-DE" altLang="el-GR" smtClean="0"/>
              <a:t>und aus einem Griechischen Dialogsystem für Verbraucher-beschwerungen (Nottas et al., 2007).</a:t>
            </a:r>
            <a:r>
              <a:rPr lang="en-US" altLang="el-GR" sz="2800" smtClean="0"/>
              <a:t/>
            </a:r>
            <a:br>
              <a:rPr lang="en-US" altLang="el-GR" sz="2800" smtClean="0"/>
            </a:br>
            <a:endParaRPr lang="en-US" altLang="el-GR"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3"/>
          <p:cNvSpPr>
            <a:spLocks noGrp="1"/>
          </p:cNvSpPr>
          <p:nvPr>
            <p:ph type="title"/>
          </p:nvPr>
        </p:nvSpPr>
        <p:spPr/>
        <p:txBody>
          <a:bodyPr/>
          <a:lstStyle/>
          <a:p>
            <a:pPr eaLnBrk="1" hangingPunct="1"/>
            <a:r>
              <a:rPr lang="en-US" altLang="el-GR" b="1" smtClean="0"/>
              <a:t>Dialogsysteme als Mensch-Maschine Kommunikation</a:t>
            </a:r>
            <a:endParaRPr lang="en-GB" altLang="el-GR" smtClean="0"/>
          </a:p>
        </p:txBody>
      </p:sp>
      <p:sp>
        <p:nvSpPr>
          <p:cNvPr id="41987" name="Text Placeholder 4"/>
          <p:cNvSpPr>
            <a:spLocks noGrp="1"/>
          </p:cNvSpPr>
          <p:nvPr>
            <p:ph type="body" idx="1"/>
          </p:nvPr>
        </p:nvSpPr>
        <p:spPr/>
        <p:txBody>
          <a:bodyPr/>
          <a:lstStyle/>
          <a:p>
            <a:pPr eaLnBrk="1" hangingPunct="1"/>
            <a:r>
              <a:rPr lang="en-US" altLang="el-GR" sz="2800" smtClean="0"/>
              <a:t>Wiederholung:</a:t>
            </a:r>
            <a:endParaRPr lang="en-GB" altLang="el-GR" sz="2800" smtClean="0"/>
          </a:p>
          <a:p>
            <a:pPr eaLnBrk="1" hangingPunct="1"/>
            <a:endParaRPr lang="en-GB" altLang="el-GR"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69900" y="260350"/>
            <a:ext cx="8229600" cy="1012825"/>
          </a:xfrm>
        </p:spPr>
        <p:txBody>
          <a:bodyPr/>
          <a:lstStyle/>
          <a:p>
            <a:pPr eaLnBrk="1" hangingPunct="1"/>
            <a:r>
              <a:rPr lang="en-US" altLang="el-GR" sz="4000" b="1" smtClean="0"/>
              <a:t>In der Computerlinguistik…</a:t>
            </a:r>
          </a:p>
        </p:txBody>
      </p:sp>
      <p:sp>
        <p:nvSpPr>
          <p:cNvPr id="14339" name="Content Placeholder 2"/>
          <p:cNvSpPr>
            <a:spLocks noGrp="1"/>
          </p:cNvSpPr>
          <p:nvPr>
            <p:ph idx="1"/>
          </p:nvPr>
        </p:nvSpPr>
        <p:spPr>
          <a:xfrm>
            <a:off x="463550" y="1557338"/>
            <a:ext cx="8229600" cy="4525962"/>
          </a:xfrm>
        </p:spPr>
        <p:txBody>
          <a:bodyPr/>
          <a:lstStyle/>
          <a:p>
            <a:pPr eaLnBrk="1" hangingPunct="1">
              <a:lnSpc>
                <a:spcPct val="90000"/>
              </a:lnSpc>
            </a:pPr>
            <a:r>
              <a:rPr lang="en-US" altLang="el-GR" sz="2700" smtClean="0"/>
              <a:t>werden die </a:t>
            </a:r>
            <a:r>
              <a:rPr lang="en-US" altLang="el-GR" sz="2700" b="1" smtClean="0"/>
              <a:t>Modelle der Theoretischen Sprachwissenschaft </a:t>
            </a:r>
            <a:r>
              <a:rPr lang="en-US" altLang="el-GR" sz="2700" smtClean="0"/>
              <a:t>und deren Disziplinen </a:t>
            </a:r>
          </a:p>
          <a:p>
            <a:pPr eaLnBrk="1" hangingPunct="1">
              <a:lnSpc>
                <a:spcPct val="90000"/>
              </a:lnSpc>
            </a:pPr>
            <a:r>
              <a:rPr lang="en-US" altLang="el-GR" sz="2700" smtClean="0"/>
              <a:t>wie z.B die Modelle der Syntax, der Semantik, der Morphologie aber auch die Modelle der Pragmatik und der Phonetik und Phonologie </a:t>
            </a:r>
          </a:p>
          <a:p>
            <a:pPr eaLnBrk="1" hangingPunct="1">
              <a:lnSpc>
                <a:spcPct val="90000"/>
              </a:lnSpc>
            </a:pPr>
            <a:r>
              <a:rPr lang="en-US" altLang="el-GR" sz="2700" smtClean="0"/>
              <a:t>in der Form von </a:t>
            </a:r>
            <a:r>
              <a:rPr lang="en-US" altLang="el-GR" sz="2700" b="1" smtClean="0"/>
              <a:t>Regeln</a:t>
            </a:r>
            <a:r>
              <a:rPr lang="en-US" altLang="el-GR" sz="2700" smtClean="0"/>
              <a:t> umgesetzt, die der Computer später als </a:t>
            </a:r>
            <a:r>
              <a:rPr lang="en-US" altLang="el-GR" sz="2700" b="1" smtClean="0"/>
              <a:t>Programm</a:t>
            </a:r>
            <a:r>
              <a:rPr lang="en-US" altLang="el-GR" sz="2700" smtClean="0"/>
              <a:t> erkennen und verarbeiten kann. </a:t>
            </a:r>
          </a:p>
          <a:p>
            <a:pPr eaLnBrk="1" hangingPunct="1">
              <a:lnSpc>
                <a:spcPct val="90000"/>
              </a:lnSpc>
            </a:pPr>
            <a:r>
              <a:rPr lang="en-US" altLang="el-GR" sz="2700" smtClean="0"/>
              <a:t>Diese Modelle aus der Theoretischen Sprachwissenschaft versuchen das </a:t>
            </a:r>
            <a:r>
              <a:rPr lang="en-US" altLang="el-GR" sz="2700" b="1" smtClean="0"/>
              <a:t>Sprachliche Wissen </a:t>
            </a:r>
            <a:r>
              <a:rPr lang="en-US" altLang="el-GR" sz="2700" smtClean="0"/>
              <a:t>zu beschreiben.</a:t>
            </a:r>
          </a:p>
          <a:p>
            <a:pPr eaLnBrk="1" hangingPunct="1">
              <a:lnSpc>
                <a:spcPct val="90000"/>
              </a:lnSpc>
            </a:pPr>
            <a:endParaRPr lang="en-US" altLang="el-GR" sz="270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68313" y="333375"/>
            <a:ext cx="8229600" cy="1295400"/>
          </a:xfrm>
        </p:spPr>
        <p:txBody>
          <a:bodyPr/>
          <a:lstStyle/>
          <a:p>
            <a:pPr eaLnBrk="1" hangingPunct="1"/>
            <a:r>
              <a:rPr lang="en-US" altLang="el-GR" sz="4000" b="1" smtClean="0"/>
              <a:t>Dialogsysteme</a:t>
            </a:r>
            <a:br>
              <a:rPr lang="en-US" altLang="el-GR" sz="4000" b="1" smtClean="0"/>
            </a:br>
            <a:endParaRPr lang="en-US" altLang="el-GR" sz="4000" smtClean="0"/>
          </a:p>
        </p:txBody>
      </p:sp>
      <p:sp>
        <p:nvSpPr>
          <p:cNvPr id="43011" name="Content Placeholder 2"/>
          <p:cNvSpPr>
            <a:spLocks noGrp="1"/>
          </p:cNvSpPr>
          <p:nvPr>
            <p:ph idx="1"/>
          </p:nvPr>
        </p:nvSpPr>
        <p:spPr>
          <a:xfrm>
            <a:off x="468313" y="1484313"/>
            <a:ext cx="8229600" cy="4814887"/>
          </a:xfrm>
        </p:spPr>
        <p:txBody>
          <a:bodyPr/>
          <a:lstStyle/>
          <a:p>
            <a:pPr eaLnBrk="1" hangingPunct="1">
              <a:lnSpc>
                <a:spcPct val="90000"/>
              </a:lnSpc>
            </a:pPr>
            <a:r>
              <a:rPr lang="de-DE" altLang="el-GR" sz="2400" smtClean="0"/>
              <a:t>Natürlichsprachliche Dialogsysteme erlauben es einem menschlichen Benutzer, mit einer Maschine mittels </a:t>
            </a:r>
            <a:r>
              <a:rPr lang="de-DE" altLang="el-GR" sz="2400" b="1" smtClean="0"/>
              <a:t>sprachlicher Ein-und Ausgabe zu kommunizieren </a:t>
            </a:r>
            <a:r>
              <a:rPr lang="de-DE" altLang="el-GR" sz="2400" smtClean="0"/>
              <a:t>(Kellner, 2004). </a:t>
            </a:r>
          </a:p>
          <a:p>
            <a:pPr eaLnBrk="1" hangingPunct="1">
              <a:lnSpc>
                <a:spcPct val="90000"/>
              </a:lnSpc>
            </a:pPr>
            <a:r>
              <a:rPr lang="de-DE" altLang="el-GR" sz="2400" smtClean="0"/>
              <a:t>Üblicherweise wird mit der Wendung „Dialogsystem</a:t>
            </a:r>
            <a:r>
              <a:rPr lang="de-DE" altLang="en-US" sz="2400" smtClean="0"/>
              <a:t>“</a:t>
            </a:r>
            <a:r>
              <a:rPr lang="de-DE" altLang="el-GR" sz="2400" smtClean="0"/>
              <a:t> ein System Verarbeitung gesprochener Sprache gemeint mit dem der Benützer </a:t>
            </a:r>
            <a:r>
              <a:rPr lang="de-DE" altLang="el-GR" sz="2400" b="1" smtClean="0"/>
              <a:t>mündlich kommuniziert </a:t>
            </a:r>
            <a:r>
              <a:rPr lang="de-DE" altLang="el-GR" sz="2400" smtClean="0"/>
              <a:t>und von dem System Antworten oder Reaktionen in der Form gesprochener Sprache bekommt.</a:t>
            </a:r>
          </a:p>
          <a:p>
            <a:pPr eaLnBrk="1" hangingPunct="1">
              <a:lnSpc>
                <a:spcPct val="90000"/>
              </a:lnSpc>
            </a:pPr>
            <a:r>
              <a:rPr lang="de-DE" altLang="el-GR" sz="2400" smtClean="0"/>
              <a:t>Die folgenden stammen aus einem Dialogsystem für Informationen (Auskunft) über </a:t>
            </a:r>
            <a:r>
              <a:rPr lang="de-DE" altLang="el-GR" sz="2400" b="1" smtClean="0"/>
              <a:t>Fuβballspiele</a:t>
            </a:r>
            <a:r>
              <a:rPr lang="de-DE" altLang="el-GR" sz="2400" smtClean="0"/>
              <a:t> ((Moegle et al., 2006) (auf Englisch) </a:t>
            </a:r>
          </a:p>
          <a:p>
            <a:pPr eaLnBrk="1" hangingPunct="1">
              <a:lnSpc>
                <a:spcPct val="80000"/>
              </a:lnSpc>
            </a:pPr>
            <a:endParaRPr lang="en-US" altLang="el-GR" sz="250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
          <p:cNvSpPr>
            <a:spLocks noChangeArrowheads="1"/>
          </p:cNvSpPr>
          <p:nvPr/>
        </p:nvSpPr>
        <p:spPr bwMode="auto">
          <a:xfrm>
            <a:off x="395288" y="1341438"/>
            <a:ext cx="8208962" cy="508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90000"/>
              </a:lnSpc>
              <a:spcBef>
                <a:spcPct val="0"/>
              </a:spcBef>
              <a:buFontTx/>
              <a:buNone/>
            </a:pPr>
            <a:r>
              <a:rPr lang="en-US" altLang="el-GR" sz="2000"/>
              <a:t>pro-010 Please think of the soccer WM. You want to get information about results and games of several teams.</a:t>
            </a:r>
          </a:p>
          <a:p>
            <a:pPr eaLnBrk="1" hangingPunct="1">
              <a:lnSpc>
                <a:spcPct val="90000"/>
              </a:lnSpc>
              <a:spcBef>
                <a:spcPct val="0"/>
              </a:spcBef>
              <a:buFontTx/>
              <a:buNone/>
            </a:pPr>
            <a:r>
              <a:rPr lang="en-US" altLang="el-GR" sz="2000"/>
              <a:t>First you want to know how the last game of Germany against Costa</a:t>
            </a:r>
          </a:p>
          <a:p>
            <a:pPr eaLnBrk="1" hangingPunct="1">
              <a:lnSpc>
                <a:spcPct val="90000"/>
              </a:lnSpc>
              <a:spcBef>
                <a:spcPct val="0"/>
              </a:spcBef>
              <a:buFontTx/>
              <a:buNone/>
            </a:pPr>
            <a:r>
              <a:rPr lang="en-US" altLang="el-GR" sz="2000"/>
              <a:t>Rica ended.</a:t>
            </a:r>
          </a:p>
          <a:p>
            <a:pPr eaLnBrk="1" hangingPunct="1">
              <a:lnSpc>
                <a:spcPct val="90000"/>
              </a:lnSpc>
              <a:spcBef>
                <a:spcPct val="0"/>
              </a:spcBef>
              <a:buFontTx/>
              <a:buNone/>
            </a:pPr>
            <a:r>
              <a:rPr lang="en-US" altLang="el-GR" sz="2000"/>
              <a:t>4000</a:t>
            </a:r>
          </a:p>
          <a:p>
            <a:pPr eaLnBrk="1" hangingPunct="1">
              <a:lnSpc>
                <a:spcPct val="90000"/>
              </a:lnSpc>
              <a:spcBef>
                <a:spcPct val="0"/>
              </a:spcBef>
              <a:buFontTx/>
              <a:buNone/>
            </a:pPr>
            <a:r>
              <a:rPr lang="en-US" altLang="el-GR" sz="2000"/>
              <a:t>rec-010 </a:t>
            </a:r>
            <a:r>
              <a:rPr lang="en-US" altLang="el-GR" sz="2000" i="1"/>
              <a:t>What was the result of the match Germany against Costa Rica?</a:t>
            </a:r>
          </a:p>
          <a:p>
            <a:pPr eaLnBrk="1" hangingPunct="1">
              <a:lnSpc>
                <a:spcPct val="90000"/>
              </a:lnSpc>
              <a:spcBef>
                <a:spcPct val="0"/>
              </a:spcBef>
              <a:buFontTx/>
              <a:buNone/>
            </a:pPr>
            <a:r>
              <a:rPr lang="en-US" altLang="el-GR" sz="2000"/>
              <a:t>pro-010 Now you want to get information about who else plays in the group of England and the Netherlands.</a:t>
            </a:r>
          </a:p>
          <a:p>
            <a:pPr eaLnBrk="1" hangingPunct="1">
              <a:lnSpc>
                <a:spcPct val="90000"/>
              </a:lnSpc>
              <a:spcBef>
                <a:spcPct val="0"/>
              </a:spcBef>
              <a:buFontTx/>
              <a:buNone/>
            </a:pPr>
            <a:r>
              <a:rPr lang="en-US" altLang="el-GR" sz="2000"/>
              <a:t>4000</a:t>
            </a:r>
          </a:p>
          <a:p>
            <a:pPr eaLnBrk="1" hangingPunct="1">
              <a:lnSpc>
                <a:spcPct val="90000"/>
              </a:lnSpc>
              <a:spcBef>
                <a:spcPct val="0"/>
              </a:spcBef>
              <a:buFontTx/>
              <a:buNone/>
            </a:pPr>
            <a:r>
              <a:rPr lang="en-US" altLang="el-GR" sz="2000"/>
              <a:t>rec-020 </a:t>
            </a:r>
            <a:r>
              <a:rPr lang="en-US" altLang="el-GR" sz="2000" i="1"/>
              <a:t>What other teams are in the group of Britain and Holland?</a:t>
            </a:r>
          </a:p>
          <a:p>
            <a:pPr eaLnBrk="1" hangingPunct="1">
              <a:lnSpc>
                <a:spcPct val="90000"/>
              </a:lnSpc>
              <a:spcBef>
                <a:spcPct val="0"/>
              </a:spcBef>
              <a:buFontTx/>
              <a:buNone/>
            </a:pPr>
            <a:r>
              <a:rPr lang="en-US" altLang="el-GR" sz="2000"/>
              <a:t>pro-031 Next you are interested in the time of the next game of Mexico against Ukraine.</a:t>
            </a:r>
          </a:p>
          <a:p>
            <a:pPr eaLnBrk="1" hangingPunct="1">
              <a:lnSpc>
                <a:spcPct val="90000"/>
              </a:lnSpc>
              <a:spcBef>
                <a:spcPct val="0"/>
              </a:spcBef>
              <a:buFontTx/>
              <a:buNone/>
            </a:pPr>
            <a:r>
              <a:rPr lang="en-US" altLang="el-GR" sz="2000"/>
              <a:t>4000</a:t>
            </a:r>
          </a:p>
          <a:p>
            <a:pPr eaLnBrk="1" hangingPunct="1">
              <a:lnSpc>
                <a:spcPct val="90000"/>
              </a:lnSpc>
              <a:spcBef>
                <a:spcPct val="0"/>
              </a:spcBef>
              <a:buFontTx/>
              <a:buNone/>
            </a:pPr>
            <a:r>
              <a:rPr lang="en-US" altLang="el-GR" sz="2000" i="1"/>
              <a:t>rec-030 When is the match Mexico against Ukraine</a:t>
            </a:r>
          </a:p>
          <a:p>
            <a:pPr eaLnBrk="1" hangingPunct="1">
              <a:lnSpc>
                <a:spcPct val="90000"/>
              </a:lnSpc>
              <a:spcBef>
                <a:spcPct val="0"/>
              </a:spcBef>
              <a:buFontTx/>
              <a:buNone/>
            </a:pPr>
            <a:r>
              <a:rPr lang="en-US" altLang="el-GR" sz="2000"/>
              <a:t>...</a:t>
            </a:r>
          </a:p>
          <a:p>
            <a:pPr eaLnBrk="1" hangingPunct="1">
              <a:lnSpc>
                <a:spcPct val="90000"/>
              </a:lnSpc>
              <a:spcBef>
                <a:spcPct val="0"/>
              </a:spcBef>
              <a:buFontTx/>
              <a:buNone/>
            </a:pPr>
            <a:r>
              <a:rPr lang="en-US" altLang="el-GR" sz="2000"/>
              <a:t>Table 4: Example of SmartWeb recording dialogue using a standard prompt scheme. pro denotes the (female) instructor</a:t>
            </a:r>
            <a:r>
              <a:rPr lang="en-US" altLang="en-US" sz="2000"/>
              <a:t>’</a:t>
            </a:r>
            <a:r>
              <a:rPr lang="en-US" altLang="el-GR" sz="2000"/>
              <a:t>s voice; opr denotes the (male) operator</a:t>
            </a:r>
            <a:r>
              <a:rPr lang="en-US" altLang="en-US" sz="2000"/>
              <a:t>’</a:t>
            </a:r>
            <a:r>
              <a:rPr lang="en-US" altLang="el-GR" sz="2000"/>
              <a:t>s voice; rec indicates a recording of the users</a:t>
            </a:r>
            <a:r>
              <a:rPr lang="en-US" altLang="en-US" sz="2000"/>
              <a:t>’</a:t>
            </a:r>
            <a:r>
              <a:rPr lang="en-US" altLang="el-GR" sz="2000"/>
              <a:t>s elicited query.</a:t>
            </a:r>
          </a:p>
        </p:txBody>
      </p:sp>
      <p:sp>
        <p:nvSpPr>
          <p:cNvPr id="44035" name="Title 1"/>
          <p:cNvSpPr txBox="1">
            <a:spLocks/>
          </p:cNvSpPr>
          <p:nvPr/>
        </p:nvSpPr>
        <p:spPr bwMode="auto">
          <a:xfrm>
            <a:off x="468313" y="260350"/>
            <a:ext cx="822960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l-GR" sz="4000" b="1">
                <a:solidFill>
                  <a:schemeClr val="accent1"/>
                </a:solidFill>
              </a:rPr>
              <a:t>Dialogsystem (Moegle et al., 2006)</a:t>
            </a:r>
            <a:r>
              <a:rPr lang="en-US" altLang="el-GR" sz="4400" b="1">
                <a:solidFill>
                  <a:schemeClr val="accent1"/>
                </a:solidFill>
              </a:rPr>
              <a:t/>
            </a:r>
            <a:br>
              <a:rPr lang="en-US" altLang="el-GR" sz="4400" b="1">
                <a:solidFill>
                  <a:schemeClr val="accent1"/>
                </a:solidFill>
              </a:rPr>
            </a:br>
            <a:endParaRPr lang="en-US" altLang="el-GR" sz="4400" b="1">
              <a:solidFill>
                <a:schemeClr val="accent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68313" y="0"/>
            <a:ext cx="8229600" cy="1692275"/>
          </a:xfrm>
        </p:spPr>
        <p:txBody>
          <a:bodyPr/>
          <a:lstStyle/>
          <a:p>
            <a:pPr eaLnBrk="1" hangingPunct="1"/>
            <a:r>
              <a:rPr lang="de-DE" altLang="el-GR" sz="4000" b="1" smtClean="0"/>
              <a:t>Das sehr beschränkte Weltwissen eines Dialogsystems</a:t>
            </a:r>
            <a:endParaRPr lang="en-US" altLang="el-GR" sz="4000" b="1" smtClean="0"/>
          </a:p>
        </p:txBody>
      </p:sp>
      <p:sp>
        <p:nvSpPr>
          <p:cNvPr id="45059" name="Content Placeholder 2"/>
          <p:cNvSpPr>
            <a:spLocks noGrp="1"/>
          </p:cNvSpPr>
          <p:nvPr>
            <p:ph idx="1"/>
          </p:nvPr>
        </p:nvSpPr>
        <p:spPr>
          <a:xfrm>
            <a:off x="468313" y="1700213"/>
            <a:ext cx="8229600" cy="4675187"/>
          </a:xfrm>
        </p:spPr>
        <p:txBody>
          <a:bodyPr/>
          <a:lstStyle/>
          <a:p>
            <a:pPr eaLnBrk="1" hangingPunct="1">
              <a:lnSpc>
                <a:spcPct val="90000"/>
              </a:lnSpc>
            </a:pPr>
            <a:r>
              <a:rPr lang="de-DE" altLang="el-GR" sz="2400" smtClean="0"/>
              <a:t>erlaubt es nicht überall und in jeder Gelegenheit wie ein Mensch zu kommunizieren. </a:t>
            </a:r>
          </a:p>
          <a:p>
            <a:pPr eaLnBrk="1" hangingPunct="1">
              <a:lnSpc>
                <a:spcPct val="90000"/>
              </a:lnSpc>
            </a:pPr>
            <a:r>
              <a:rPr lang="de-DE" altLang="el-GR" sz="2400" smtClean="0"/>
              <a:t>Deswegen werden Dialogsysteme bis heute vornehmlich </a:t>
            </a:r>
            <a:r>
              <a:rPr lang="de-DE" altLang="el-GR" sz="2400" b="1" smtClean="0"/>
              <a:t>in klar abgeschlossenen Anwendungsdomänen </a:t>
            </a:r>
            <a:r>
              <a:rPr lang="de-DE" altLang="el-GR" sz="2400" smtClean="0"/>
              <a:t>eingesetzt.</a:t>
            </a:r>
          </a:p>
          <a:p>
            <a:pPr eaLnBrk="1" hangingPunct="1">
              <a:lnSpc>
                <a:spcPct val="90000"/>
              </a:lnSpc>
            </a:pPr>
            <a:r>
              <a:rPr lang="de-DE" altLang="el-GR" sz="2400" smtClean="0"/>
              <a:t>In einem Dialogsystem soll das System die gesprochene Sprache erkennen und erzeugen und zugleich auch auf jede Äuβerung des Benutzers die </a:t>
            </a:r>
            <a:r>
              <a:rPr lang="de-DE" altLang="el-GR" sz="2400" b="1" smtClean="0"/>
              <a:t>angemessene</a:t>
            </a:r>
            <a:r>
              <a:rPr lang="de-DE" altLang="el-GR" sz="2400" smtClean="0"/>
              <a:t> Antwort oder Reaktion produzieren. </a:t>
            </a:r>
          </a:p>
          <a:p>
            <a:pPr eaLnBrk="1" hangingPunct="1">
              <a:lnSpc>
                <a:spcPct val="90000"/>
              </a:lnSpc>
            </a:pPr>
            <a:r>
              <a:rPr lang="de-DE" altLang="el-GR" sz="2400" smtClean="0"/>
              <a:t>Der Prozess der Erzeugung angemessener Reaktionen des Systems wird mit Hilfe</a:t>
            </a:r>
          </a:p>
          <a:p>
            <a:pPr eaLnBrk="1" hangingPunct="1">
              <a:lnSpc>
                <a:spcPct val="90000"/>
              </a:lnSpc>
            </a:pPr>
            <a:r>
              <a:rPr lang="de-DE" altLang="el-GR" sz="2400" b="1" smtClean="0"/>
              <a:t>pragmatischer Regeln durchgeführt die die Form eines Programs haben.</a:t>
            </a:r>
            <a:endParaRPr lang="en-US" altLang="el-GR" sz="2400" smtClean="0"/>
          </a:p>
          <a:p>
            <a:pPr eaLnBrk="1" hangingPunct="1">
              <a:lnSpc>
                <a:spcPct val="80000"/>
              </a:lnSpc>
            </a:pPr>
            <a:endParaRPr lang="en-US" altLang="el-GR" sz="220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395288" y="549275"/>
            <a:ext cx="8229600" cy="1214438"/>
          </a:xfrm>
        </p:spPr>
        <p:txBody>
          <a:bodyPr/>
          <a:lstStyle/>
          <a:p>
            <a:pPr eaLnBrk="1" hangingPunct="1"/>
            <a:r>
              <a:rPr lang="en-US" altLang="el-GR" sz="4000" b="1" smtClean="0"/>
              <a:t>Besonders wichtig in der Multilingualen  Mensch-Maschine Kommunikation: Faktoren </a:t>
            </a:r>
          </a:p>
        </p:txBody>
      </p:sp>
      <p:sp>
        <p:nvSpPr>
          <p:cNvPr id="47107" name="Content Placeholder 2"/>
          <p:cNvSpPr>
            <a:spLocks noGrp="1"/>
          </p:cNvSpPr>
          <p:nvPr>
            <p:ph idx="1"/>
          </p:nvPr>
        </p:nvSpPr>
        <p:spPr>
          <a:xfrm>
            <a:off x="463550" y="2276475"/>
            <a:ext cx="8229600" cy="3806825"/>
          </a:xfrm>
        </p:spPr>
        <p:txBody>
          <a:bodyPr/>
          <a:lstStyle/>
          <a:p>
            <a:pPr marL="0" indent="0" eaLnBrk="1" hangingPunct="1">
              <a:buFont typeface="Arial" charset="0"/>
              <a:buNone/>
              <a:defRPr/>
            </a:pPr>
            <a:r>
              <a:rPr lang="en-US" b="1" dirty="0">
                <a:ea typeface="ＭＳ Ｐゴシック" charset="0"/>
                <a:cs typeface="+mn-cs"/>
              </a:rPr>
              <a:t>I</a:t>
            </a:r>
            <a:r>
              <a:rPr lang="en-US" b="1" dirty="0" smtClean="0">
                <a:ea typeface="ＭＳ Ｐゴシック" charset="0"/>
                <a:cs typeface="+mn-cs"/>
              </a:rPr>
              <a:t>.   </a:t>
            </a:r>
            <a:r>
              <a:rPr lang="en-US" b="1" dirty="0" err="1" smtClean="0">
                <a:ea typeface="ＭＳ Ｐゴシック" charset="0"/>
                <a:cs typeface="+mn-cs"/>
              </a:rPr>
              <a:t>Ziel</a:t>
            </a:r>
            <a:r>
              <a:rPr lang="en-US" b="1" dirty="0" smtClean="0">
                <a:ea typeface="ＭＳ Ｐゴシック" charset="0"/>
                <a:cs typeface="+mn-cs"/>
              </a:rPr>
              <a:t> </a:t>
            </a:r>
            <a:r>
              <a:rPr lang="en-US" dirty="0">
                <a:ea typeface="ＭＳ Ｐゴシック" charset="0"/>
                <a:cs typeface="+mn-cs"/>
              </a:rPr>
              <a:t>(</a:t>
            </a:r>
            <a:r>
              <a:rPr lang="en-US" dirty="0" err="1">
                <a:ea typeface="ＭＳ Ｐゴシック" charset="0"/>
                <a:cs typeface="+mn-cs"/>
              </a:rPr>
              <a:t>nach</a:t>
            </a:r>
            <a:r>
              <a:rPr lang="en-US" dirty="0">
                <a:ea typeface="ＭＳ Ｐゴシック" charset="0"/>
                <a:cs typeface="+mn-cs"/>
              </a:rPr>
              <a:t> der </a:t>
            </a:r>
            <a:r>
              <a:rPr lang="en-US" dirty="0" err="1">
                <a:ea typeface="ＭＳ Ｐゴシック" charset="0"/>
                <a:cs typeface="+mn-cs"/>
              </a:rPr>
              <a:t>Anwendung</a:t>
            </a:r>
            <a:r>
              <a:rPr lang="en-US" dirty="0">
                <a:ea typeface="ＭＳ Ｐゴシック" charset="0"/>
                <a:cs typeface="+mn-cs"/>
              </a:rPr>
              <a:t> des Systems)</a:t>
            </a:r>
          </a:p>
          <a:p>
            <a:pPr marL="534988" indent="-534988" eaLnBrk="1" hangingPunct="1">
              <a:buFont typeface="Arial" charset="0"/>
              <a:buNone/>
              <a:defRPr/>
            </a:pPr>
            <a:r>
              <a:rPr lang="en-US" b="1" dirty="0">
                <a:ea typeface="ＭＳ Ｐゴシック" charset="0"/>
                <a:cs typeface="+mn-cs"/>
              </a:rPr>
              <a:t>II. </a:t>
            </a:r>
            <a:r>
              <a:rPr lang="en-US" b="1" dirty="0" smtClean="0">
                <a:ea typeface="ＭＳ Ｐゴシック" charset="0"/>
                <a:cs typeface="+mn-cs"/>
              </a:rPr>
              <a:t> </a:t>
            </a:r>
            <a:r>
              <a:rPr lang="en-US" b="1" dirty="0" err="1" smtClean="0">
                <a:ea typeface="ＭＳ Ｐゴシック" charset="0"/>
                <a:cs typeface="+mn-cs"/>
              </a:rPr>
              <a:t>Benutzer</a:t>
            </a:r>
            <a:r>
              <a:rPr lang="en-US" b="1" dirty="0" smtClean="0">
                <a:ea typeface="ＭＳ Ｐゴシック" charset="0"/>
                <a:cs typeface="+mn-cs"/>
              </a:rPr>
              <a:t> </a:t>
            </a:r>
            <a:r>
              <a:rPr lang="en-US" dirty="0">
                <a:ea typeface="ＭＳ Ｐゴシック" charset="0"/>
                <a:cs typeface="+mn-cs"/>
              </a:rPr>
              <a:t>(</a:t>
            </a:r>
            <a:r>
              <a:rPr lang="en-US" dirty="0" err="1">
                <a:ea typeface="ＭＳ Ｐゴシック" charset="0"/>
                <a:cs typeface="+mn-cs"/>
              </a:rPr>
              <a:t>z.B</a:t>
            </a:r>
            <a:r>
              <a:rPr lang="en-US" dirty="0">
                <a:ea typeface="ＭＳ Ｐゴシック" charset="0"/>
                <a:cs typeface="+mn-cs"/>
              </a:rPr>
              <a:t>. </a:t>
            </a:r>
            <a:r>
              <a:rPr lang="en-US" dirty="0" err="1">
                <a:ea typeface="ＭＳ Ｐゴシック" charset="0"/>
                <a:cs typeface="+mn-cs"/>
              </a:rPr>
              <a:t>Experten</a:t>
            </a:r>
            <a:r>
              <a:rPr lang="en-US" dirty="0">
                <a:ea typeface="ＭＳ Ｐゴシック" charset="0"/>
                <a:cs typeface="+mn-cs"/>
              </a:rPr>
              <a:t> </a:t>
            </a:r>
            <a:r>
              <a:rPr lang="en-US" dirty="0" err="1">
                <a:ea typeface="ＭＳ Ｐゴシック" charset="0"/>
                <a:cs typeface="+mn-cs"/>
              </a:rPr>
              <a:t>oder</a:t>
            </a:r>
            <a:r>
              <a:rPr lang="en-US" dirty="0">
                <a:ea typeface="ＭＳ Ｐゴシック" charset="0"/>
                <a:cs typeface="+mn-cs"/>
              </a:rPr>
              <a:t> das </a:t>
            </a:r>
            <a:r>
              <a:rPr lang="en-US" dirty="0" err="1">
                <a:ea typeface="ＭＳ Ｐゴシック" charset="0"/>
                <a:cs typeface="+mn-cs"/>
              </a:rPr>
              <a:t>breite</a:t>
            </a:r>
            <a:r>
              <a:rPr lang="en-US" dirty="0">
                <a:ea typeface="ＭＳ Ｐゴシック" charset="0"/>
                <a:cs typeface="+mn-cs"/>
              </a:rPr>
              <a:t> </a:t>
            </a:r>
            <a:r>
              <a:rPr lang="en-US" dirty="0" smtClean="0">
                <a:ea typeface="ＭＳ Ｐゴシック" charset="0"/>
                <a:cs typeface="+mn-cs"/>
              </a:rPr>
              <a:t> </a:t>
            </a:r>
            <a:r>
              <a:rPr lang="en-US" dirty="0" err="1" smtClean="0">
                <a:ea typeface="ＭＳ Ｐゴシック" charset="0"/>
                <a:cs typeface="+mn-cs"/>
              </a:rPr>
              <a:t>Publikum</a:t>
            </a:r>
            <a:r>
              <a:rPr lang="en-US" dirty="0">
                <a:ea typeface="ＭＳ Ｐゴシック" charset="0"/>
                <a:cs typeface="+mn-cs"/>
              </a:rPr>
              <a:t>)</a:t>
            </a:r>
          </a:p>
          <a:p>
            <a:pPr marL="0" indent="0" eaLnBrk="1" hangingPunct="1">
              <a:buFont typeface="Arial" charset="0"/>
              <a:buNone/>
              <a:defRPr/>
            </a:pPr>
            <a:r>
              <a:rPr lang="en-US" b="1" dirty="0" smtClean="0">
                <a:ea typeface="ＭＳ Ｐゴシック" charset="0"/>
                <a:cs typeface="+mn-cs"/>
              </a:rPr>
              <a:t>III. </a:t>
            </a:r>
            <a:r>
              <a:rPr lang="en-US" b="1" dirty="0" err="1" smtClean="0">
                <a:ea typeface="ＭＳ Ｐゴシック" charset="0"/>
                <a:cs typeface="+mn-cs"/>
              </a:rPr>
              <a:t>Inhalt</a:t>
            </a:r>
            <a:r>
              <a:rPr lang="en-US" b="1" dirty="0" smtClean="0">
                <a:ea typeface="ＭＳ Ｐゴシック" charset="0"/>
                <a:cs typeface="+mn-cs"/>
              </a:rPr>
              <a:t> </a:t>
            </a:r>
            <a:r>
              <a:rPr lang="en-US" b="1" dirty="0">
                <a:ea typeface="ＭＳ Ｐゴシック" charset="0"/>
                <a:cs typeface="+mn-cs"/>
              </a:rPr>
              <a:t>- </a:t>
            </a:r>
            <a:r>
              <a:rPr lang="en-US" b="1" dirty="0" err="1">
                <a:ea typeface="ＭＳ Ｐゴシック" charset="0"/>
                <a:cs typeface="+mn-cs"/>
              </a:rPr>
              <a:t>Ausdruck</a:t>
            </a:r>
            <a:endParaRPr lang="en-US" b="1" dirty="0">
              <a:ea typeface="ＭＳ Ｐゴシック" charset="0"/>
              <a:cs typeface="+mn-cs"/>
            </a:endParaRPr>
          </a:p>
          <a:p>
            <a:pPr eaLnBrk="1" hangingPunct="1">
              <a:buFont typeface="Arial" charset="0"/>
              <a:buChar char="•"/>
              <a:defRPr/>
            </a:pPr>
            <a:endParaRPr lang="en-US" dirty="0">
              <a:ea typeface="ＭＳ Ｐゴシック" charset="0"/>
              <a:cs typeface="+mn-c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68313" y="260350"/>
            <a:ext cx="8229600" cy="1143000"/>
          </a:xfrm>
        </p:spPr>
        <p:txBody>
          <a:bodyPr/>
          <a:lstStyle/>
          <a:p>
            <a:pPr eaLnBrk="1" hangingPunct="1"/>
            <a:r>
              <a:rPr lang="en-US" altLang="el-GR" sz="4000" b="1" smtClean="0"/>
              <a:t>I. Ziel –</a:t>
            </a:r>
            <a:br>
              <a:rPr lang="en-US" altLang="el-GR" sz="4000" b="1" smtClean="0"/>
            </a:br>
            <a:r>
              <a:rPr lang="en-US" altLang="el-GR" sz="4000" b="1" smtClean="0"/>
              <a:t>Kriterien für ein erfolgreiches System</a:t>
            </a:r>
          </a:p>
        </p:txBody>
      </p:sp>
      <p:sp>
        <p:nvSpPr>
          <p:cNvPr id="47107" name="Content Placeholder 2"/>
          <p:cNvSpPr>
            <a:spLocks noGrp="1"/>
          </p:cNvSpPr>
          <p:nvPr>
            <p:ph idx="1"/>
          </p:nvPr>
        </p:nvSpPr>
        <p:spPr>
          <a:xfrm>
            <a:off x="463550" y="1844675"/>
            <a:ext cx="8229600" cy="4537075"/>
          </a:xfrm>
        </p:spPr>
        <p:txBody>
          <a:bodyPr/>
          <a:lstStyle/>
          <a:p>
            <a:pPr eaLnBrk="1" hangingPunct="1"/>
            <a:r>
              <a:rPr lang="en-US" altLang="el-GR" sz="2700" smtClean="0"/>
              <a:t>Ist die Ausgabe des Systems angemessen? Verständlich?</a:t>
            </a:r>
          </a:p>
          <a:p>
            <a:pPr eaLnBrk="1" hangingPunct="1"/>
            <a:r>
              <a:rPr lang="en-US" altLang="el-GR" sz="2700" smtClean="0"/>
              <a:t>Ist der Inhalt der Ausgabe richtig?</a:t>
            </a:r>
          </a:p>
          <a:p>
            <a:pPr eaLnBrk="1" hangingPunct="1"/>
            <a:r>
              <a:rPr lang="en-US" altLang="el-GR" sz="2700" smtClean="0"/>
              <a:t>Werden die Aufgaben vom System richtig durchgeführt? </a:t>
            </a:r>
          </a:p>
          <a:p>
            <a:pPr eaLnBrk="1" hangingPunct="1"/>
            <a:r>
              <a:rPr lang="en-US" altLang="el-GR" sz="2700" smtClean="0"/>
              <a:t>Können mögliche Probleme (z.B. falsche Eingaben) vom System erfolgreich behandelt werden? </a:t>
            </a:r>
          </a:p>
          <a:p>
            <a:pPr eaLnBrk="1" hangingPunct="1"/>
            <a:r>
              <a:rPr lang="en-US" altLang="el-GR" sz="2700" smtClean="0"/>
              <a:t>Ist die Interaktion fehlerfrei und vergleichbar mit einem menschlichen Sprecher? </a:t>
            </a:r>
          </a:p>
          <a:p>
            <a:pPr eaLnBrk="1" hangingPunct="1">
              <a:lnSpc>
                <a:spcPct val="90000"/>
              </a:lnSpc>
            </a:pPr>
            <a:endParaRPr lang="en-US" altLang="el-GR" sz="2700"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de-DE" altLang="el-GR" sz="4000" b="1" smtClean="0"/>
              <a:t>II. Benutzer und Benutzermodelierung</a:t>
            </a:r>
            <a:endParaRPr lang="en-US" altLang="el-GR" sz="4000" smtClean="0"/>
          </a:p>
        </p:txBody>
      </p:sp>
      <p:sp>
        <p:nvSpPr>
          <p:cNvPr id="48131" name="Content Placeholder 2"/>
          <p:cNvSpPr>
            <a:spLocks noGrp="1"/>
          </p:cNvSpPr>
          <p:nvPr>
            <p:ph idx="1"/>
          </p:nvPr>
        </p:nvSpPr>
        <p:spPr>
          <a:xfrm>
            <a:off x="463550" y="1700213"/>
            <a:ext cx="8229600" cy="4752975"/>
          </a:xfrm>
        </p:spPr>
        <p:txBody>
          <a:bodyPr/>
          <a:lstStyle/>
          <a:p>
            <a:pPr eaLnBrk="1" hangingPunct="1">
              <a:lnSpc>
                <a:spcPct val="110000"/>
              </a:lnSpc>
            </a:pPr>
            <a:r>
              <a:rPr lang="de-DE" altLang="el-GR" sz="2600" smtClean="0"/>
              <a:t>Die Benutzermodelierung („user-modelling</a:t>
            </a:r>
            <a:r>
              <a:rPr lang="de-DE" altLang="en-US" sz="2600" smtClean="0"/>
              <a:t>“</a:t>
            </a:r>
            <a:r>
              <a:rPr lang="de-DE" altLang="el-GR" sz="2600" smtClean="0"/>
              <a:t>) kann als ein unentbehrlicher Teil in dem Prozess der Konstruktion von Dialogsystemen bezeichnet werden und konstituiert zugleich ein Anwendungsgebiet der Pragmatik in die Computerlinguistik. </a:t>
            </a:r>
          </a:p>
          <a:p>
            <a:pPr eaLnBrk="1" hangingPunct="1">
              <a:lnSpc>
                <a:spcPct val="110000"/>
              </a:lnSpc>
            </a:pPr>
            <a:r>
              <a:rPr lang="de-DE" altLang="el-GR" sz="2600" smtClean="0"/>
              <a:t>Die Benutzermodelierung ist nicht nur für die Konstruktion von Dialogsystemen unentbehrlich, sondern auch für die Konstruktion und Entwicklung fast jeder Form interaktiver Software </a:t>
            </a:r>
            <a:r>
              <a:rPr lang="en-US" altLang="el-GR" sz="2600" smtClean="0"/>
              <a:t>Programme.</a:t>
            </a:r>
          </a:p>
          <a:p>
            <a:pPr eaLnBrk="1" hangingPunct="1">
              <a:lnSpc>
                <a:spcPct val="80000"/>
              </a:lnSpc>
            </a:pPr>
            <a:endParaRPr lang="en-US" altLang="el-GR" sz="3000"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333375"/>
            <a:ext cx="8229600" cy="1143000"/>
          </a:xfrm>
        </p:spPr>
        <p:txBody>
          <a:bodyPr rtlCol="0">
            <a:normAutofit fontScale="90000"/>
          </a:bodyPr>
          <a:lstStyle/>
          <a:p>
            <a:pPr eaLnBrk="1" fontAlgn="auto" hangingPunct="1">
              <a:spcAft>
                <a:spcPts val="0"/>
              </a:spcAft>
              <a:defRPr/>
            </a:pPr>
            <a:r>
              <a:rPr lang="en-US" b="1" dirty="0" err="1" smtClean="0">
                <a:ea typeface="+mj-ea"/>
                <a:cs typeface="+mj-cs"/>
              </a:rPr>
              <a:t>Faktor</a:t>
            </a:r>
            <a:r>
              <a:rPr lang="en-US" b="1" dirty="0" smtClean="0">
                <a:ea typeface="+mj-ea"/>
                <a:cs typeface="+mj-cs"/>
              </a:rPr>
              <a:t> III der </a:t>
            </a:r>
            <a:r>
              <a:rPr lang="en-US" b="1" dirty="0" err="1">
                <a:ea typeface="+mj-ea"/>
                <a:cs typeface="+mj-cs"/>
              </a:rPr>
              <a:t>Multilingualen</a:t>
            </a:r>
            <a:r>
              <a:rPr lang="en-US" b="1" dirty="0">
                <a:ea typeface="+mj-ea"/>
                <a:cs typeface="+mj-cs"/>
              </a:rPr>
              <a:t>  Mensch-</a:t>
            </a:r>
            <a:r>
              <a:rPr lang="en-US" b="1" dirty="0" err="1">
                <a:ea typeface="+mj-ea"/>
                <a:cs typeface="+mj-cs"/>
              </a:rPr>
              <a:t>Maschine</a:t>
            </a:r>
            <a:r>
              <a:rPr lang="en-US" b="1" dirty="0">
                <a:ea typeface="+mj-ea"/>
                <a:cs typeface="+mj-cs"/>
              </a:rPr>
              <a:t> </a:t>
            </a:r>
            <a:r>
              <a:rPr lang="en-US" b="1" dirty="0" err="1" smtClean="0">
                <a:ea typeface="+mj-ea"/>
                <a:cs typeface="+mj-cs"/>
              </a:rPr>
              <a:t>Kommunikation</a:t>
            </a:r>
            <a:r>
              <a:rPr lang="en-US" b="1" dirty="0" smtClean="0">
                <a:ea typeface="+mj-ea"/>
                <a:cs typeface="+mj-cs"/>
              </a:rPr>
              <a:t>: </a:t>
            </a:r>
            <a:r>
              <a:rPr lang="en-US" b="1" dirty="0" err="1" smtClean="0">
                <a:ea typeface="+mj-ea"/>
                <a:cs typeface="+mj-cs"/>
              </a:rPr>
              <a:t>Aspekte</a:t>
            </a:r>
            <a:endParaRPr lang="en-US" dirty="0">
              <a:ea typeface="+mj-ea"/>
              <a:cs typeface="+mj-cs"/>
            </a:endParaRPr>
          </a:p>
        </p:txBody>
      </p:sp>
      <p:sp>
        <p:nvSpPr>
          <p:cNvPr id="49155" name="Content Placeholder 2"/>
          <p:cNvSpPr>
            <a:spLocks noGrp="1"/>
          </p:cNvSpPr>
          <p:nvPr>
            <p:ph idx="1"/>
          </p:nvPr>
        </p:nvSpPr>
        <p:spPr>
          <a:xfrm>
            <a:off x="463550" y="1844675"/>
            <a:ext cx="8229600" cy="4238625"/>
          </a:xfrm>
        </p:spPr>
        <p:txBody>
          <a:bodyPr/>
          <a:lstStyle/>
          <a:p>
            <a:pPr marL="0" indent="0" eaLnBrk="1" hangingPunct="1">
              <a:buFont typeface="Arial" panose="020B0604020202020204" pitchFamily="34" charset="0"/>
              <a:buNone/>
            </a:pPr>
            <a:r>
              <a:rPr lang="en-US" altLang="el-GR" smtClean="0"/>
              <a:t>A. Pragmatische Aspekte </a:t>
            </a:r>
          </a:p>
          <a:p>
            <a:pPr marL="0" indent="0" eaLnBrk="1" hangingPunct="1">
              <a:buFont typeface="Arial" panose="020B0604020202020204" pitchFamily="34" charset="0"/>
              <a:buNone/>
            </a:pPr>
            <a:r>
              <a:rPr lang="en-US" altLang="el-GR" smtClean="0"/>
              <a:t>B. Semantische Aspekte</a:t>
            </a:r>
          </a:p>
          <a:p>
            <a:pPr marL="0" indent="0" eaLnBrk="1" hangingPunct="1">
              <a:buFont typeface="Arial" panose="020B0604020202020204" pitchFamily="34" charset="0"/>
              <a:buNone/>
            </a:pPr>
            <a:r>
              <a:rPr lang="en-US" altLang="el-GR" smtClean="0"/>
              <a:t>C. Phonetisch-Phonologische Aspekte – Paralinguistische Merkmale</a:t>
            </a:r>
            <a:endParaRPr lang="el-GR" altLang="el-GR" smtClean="0"/>
          </a:p>
          <a:p>
            <a:pPr marL="0" indent="0" eaLnBrk="1" hangingPunct="1"/>
            <a:endParaRPr lang="en-US" altLang="el-GR"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Placeholder 2"/>
          <p:cNvSpPr>
            <a:spLocks noGrp="1"/>
          </p:cNvSpPr>
          <p:nvPr>
            <p:ph type="body" sz="half" idx="2"/>
          </p:nvPr>
        </p:nvSpPr>
        <p:spPr>
          <a:xfrm>
            <a:off x="1792288" y="5157788"/>
            <a:ext cx="5486400" cy="1014412"/>
          </a:xfrm>
        </p:spPr>
        <p:txBody>
          <a:bodyPr/>
          <a:lstStyle/>
          <a:p>
            <a:pPr algn="ctr" eaLnBrk="1" hangingPunct="1"/>
            <a:r>
              <a:rPr lang="en-US" altLang="el-GR" smtClean="0"/>
              <a:t>Language-trainer Agents</a:t>
            </a:r>
          </a:p>
        </p:txBody>
      </p:sp>
      <p:sp>
        <p:nvSpPr>
          <p:cNvPr id="2" name="Title 3"/>
          <p:cNvSpPr>
            <a:spLocks noGrp="1"/>
          </p:cNvSpPr>
          <p:nvPr>
            <p:ph type="title"/>
          </p:nvPr>
        </p:nvSpPr>
        <p:spPr>
          <a:xfrm>
            <a:off x="323850" y="406400"/>
            <a:ext cx="8229600" cy="1435100"/>
          </a:xfrm>
        </p:spPr>
        <p:txBody>
          <a:bodyPr>
            <a:normAutofit fontScale="90000"/>
          </a:bodyPr>
          <a:lstStyle/>
          <a:p>
            <a:pPr eaLnBrk="1" hangingPunct="1">
              <a:defRPr/>
            </a:pPr>
            <a:r>
              <a:rPr lang="en-US" altLang="el-GR" sz="4000" b="1" smtClean="0"/>
              <a:t>Deutsch-Japanisch: </a:t>
            </a:r>
            <a:br>
              <a:rPr lang="en-US" altLang="el-GR" sz="4000" b="1" smtClean="0"/>
            </a:br>
            <a:r>
              <a:rPr lang="en-US" altLang="el-GR" sz="4000" b="1" smtClean="0"/>
              <a:t>Gestik und Bewegung </a:t>
            </a:r>
            <a:br>
              <a:rPr lang="en-US" altLang="el-GR" sz="4000" b="1" smtClean="0"/>
            </a:br>
            <a:r>
              <a:rPr lang="en-US" altLang="el-GR" sz="4000" b="1" smtClean="0"/>
              <a:t>Virtuelle Lehrer (Lipi et al., 2008)</a:t>
            </a:r>
          </a:p>
        </p:txBody>
      </p:sp>
      <p:pic>
        <p:nvPicPr>
          <p:cNvPr id="5" name="Picture 2" descr="Japanese Language Trainer and German Language Trainer" title="Language-trainer Agents"/>
          <p:cNvPicPr>
            <a:picLocks noGrp="1" noChangeAspect="1" noChangeArrowheads="1"/>
          </p:cNvPicPr>
          <p:nvPr>
            <p:ph type="pic" idx="1"/>
          </p:nvPr>
        </p:nvPicPr>
        <p:blipFill rotWithShape="1">
          <a:blip r:embed="rId2"/>
          <a:srcRect l="-1034" t="5686" r="32532" b="-4758"/>
          <a:stretch/>
        </p:blipFill>
        <p:spPr>
          <a:xfrm>
            <a:off x="1547813" y="2108200"/>
            <a:ext cx="6245225" cy="4745038"/>
          </a:xfrm>
          <a:ln>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Τίτλος 3"/>
          <p:cNvSpPr>
            <a:spLocks noGrp="1"/>
          </p:cNvSpPr>
          <p:nvPr>
            <p:ph type="title"/>
          </p:nvPr>
        </p:nvSpPr>
        <p:spPr>
          <a:xfrm>
            <a:off x="468313" y="-28575"/>
            <a:ext cx="8229600" cy="1433513"/>
          </a:xfrm>
        </p:spPr>
        <p:txBody>
          <a:bodyPr/>
          <a:lstStyle/>
          <a:p>
            <a:pPr eaLnBrk="1" hangingPunct="1"/>
            <a:r>
              <a:rPr lang="en-US" altLang="el-GR" sz="4000" b="1" smtClean="0"/>
              <a:t>Funktion der Ressourcen</a:t>
            </a:r>
            <a:endParaRPr lang="el-GR" altLang="el-GR" sz="4000" smtClean="0"/>
          </a:p>
        </p:txBody>
      </p:sp>
      <p:sp>
        <p:nvSpPr>
          <p:cNvPr id="51203" name="Θέση περιεχομένου 4"/>
          <p:cNvSpPr>
            <a:spLocks noGrp="1"/>
          </p:cNvSpPr>
          <p:nvPr>
            <p:ph idx="1"/>
          </p:nvPr>
        </p:nvSpPr>
        <p:spPr>
          <a:xfrm>
            <a:off x="457200" y="1555750"/>
            <a:ext cx="8229600" cy="4525963"/>
          </a:xfrm>
        </p:spPr>
        <p:txBody>
          <a:bodyPr/>
          <a:lstStyle/>
          <a:p>
            <a:pPr marL="0" indent="0" eaLnBrk="1" hangingPunct="1">
              <a:buFont typeface="Arial" panose="020B0604020202020204" pitchFamily="34" charset="0"/>
              <a:buNone/>
            </a:pPr>
            <a:r>
              <a:rPr lang="de-DE" altLang="el-GR" sz="2400" smtClean="0"/>
              <a:t>Grundvoraussetzung für computerlinguistische Tätigkeiten ist die Verfügbarkeit großer Datenmengen wie Textkorpora und Sprachdatenbanken. Diese Datenmengen können entweder </a:t>
            </a:r>
          </a:p>
          <a:p>
            <a:pPr marL="0" indent="0" eaLnBrk="1" hangingPunct="1">
              <a:buFont typeface="Arial" panose="020B0604020202020204" pitchFamily="34" charset="0"/>
              <a:buAutoNum type="arabicParenBoth"/>
            </a:pPr>
            <a:r>
              <a:rPr lang="de-DE" altLang="el-GR" sz="2400" smtClean="0"/>
              <a:t>sprachliche Datenmengen (zum Beispiel Lexika und Korpora) oder </a:t>
            </a:r>
          </a:p>
          <a:p>
            <a:pPr marL="0" indent="0" eaLnBrk="1" hangingPunct="1">
              <a:buFont typeface="Arial" panose="020B0604020202020204" pitchFamily="34" charset="0"/>
              <a:buNone/>
            </a:pPr>
            <a:r>
              <a:rPr lang="de-DE" altLang="el-GR" sz="2400" smtClean="0"/>
              <a:t>(2) nicht-sprachliche Datenmengen zur Repräsentation nicht-sprachlichen Wissens (zum Beispiel Videos) sein (Carstensen, 2004).</a:t>
            </a:r>
          </a:p>
          <a:p>
            <a:pPr marL="0" indent="0" eaLnBrk="1" hangingPunct="1"/>
            <a:r>
              <a:rPr lang="de-DE" altLang="el-GR" sz="2400" smtClean="0"/>
              <a:t>Diese Datenmengen werden auch als "Ressourcen" bezeichnet (Engl. "resource"). </a:t>
            </a:r>
          </a:p>
          <a:p>
            <a:pPr marL="0" indent="0" eaLnBrk="1" hangingPunct="1"/>
            <a:r>
              <a:rPr lang="de-DE" altLang="el-GR" sz="2400" smtClean="0"/>
              <a:t>Ressourcen dienen als </a:t>
            </a:r>
            <a:r>
              <a:rPr lang="en-US" altLang="el-GR" sz="2400" smtClean="0"/>
              <a:t>Quellen linguistischer Information.</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Τίτλος 1"/>
          <p:cNvSpPr>
            <a:spLocks noGrp="1"/>
          </p:cNvSpPr>
          <p:nvPr>
            <p:ph type="title"/>
          </p:nvPr>
        </p:nvSpPr>
        <p:spPr>
          <a:xfrm>
            <a:off x="468313" y="115888"/>
            <a:ext cx="8229600" cy="1152525"/>
          </a:xfrm>
        </p:spPr>
        <p:txBody>
          <a:bodyPr/>
          <a:lstStyle/>
          <a:p>
            <a:pPr eaLnBrk="1" hangingPunct="1"/>
            <a:r>
              <a:rPr lang="de-DE" altLang="el-GR" sz="4000" b="1" smtClean="0"/>
              <a:t>Ressourcen helfen</a:t>
            </a:r>
            <a:endParaRPr lang="el-GR" altLang="el-GR" sz="4000" b="1" smtClean="0"/>
          </a:p>
        </p:txBody>
      </p:sp>
      <p:sp>
        <p:nvSpPr>
          <p:cNvPr id="53251" name="Θέση περιεχομένου 2"/>
          <p:cNvSpPr>
            <a:spLocks noGrp="1"/>
          </p:cNvSpPr>
          <p:nvPr>
            <p:ph idx="1"/>
          </p:nvPr>
        </p:nvSpPr>
        <p:spPr>
          <a:xfrm>
            <a:off x="457200" y="1557338"/>
            <a:ext cx="8229600" cy="4524375"/>
          </a:xfrm>
        </p:spPr>
        <p:txBody>
          <a:bodyPr/>
          <a:lstStyle/>
          <a:p>
            <a:pPr eaLnBrk="1" hangingPunct="1"/>
            <a:r>
              <a:rPr lang="de-DE" altLang="el-GR" sz="2800" smtClean="0"/>
              <a:t>sowohl bei der </a:t>
            </a:r>
            <a:r>
              <a:rPr lang="de-DE" altLang="el-GR" sz="2800" b="1" smtClean="0"/>
              <a:t>Konstruktion</a:t>
            </a:r>
            <a:r>
              <a:rPr lang="de-DE" altLang="el-GR" sz="2800" smtClean="0"/>
              <a:t> eines Systems bei der Verarbeitung natürlicher Sprache</a:t>
            </a:r>
          </a:p>
          <a:p>
            <a:pPr eaLnBrk="1" hangingPunct="1"/>
            <a:r>
              <a:rPr lang="de-DE" altLang="el-GR" sz="2800" smtClean="0"/>
              <a:t>als auch beim </a:t>
            </a:r>
            <a:r>
              <a:rPr lang="de-DE" altLang="el-GR" sz="2800" b="1" smtClean="0"/>
              <a:t>Testen</a:t>
            </a:r>
            <a:r>
              <a:rPr lang="de-DE" altLang="el-GR" sz="2800" smtClean="0"/>
              <a:t> (Evaluierung) des Systems.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87363" y="280988"/>
            <a:ext cx="8229600" cy="1143000"/>
          </a:xfrm>
        </p:spPr>
        <p:txBody>
          <a:bodyPr/>
          <a:lstStyle/>
          <a:p>
            <a:pPr eaLnBrk="1" hangingPunct="1"/>
            <a:r>
              <a:rPr lang="en-US" altLang="el-GR" sz="4000" b="1" smtClean="0"/>
              <a:t>Einer der Ziele </a:t>
            </a:r>
            <a:br>
              <a:rPr lang="en-US" altLang="el-GR" sz="4000" b="1" smtClean="0"/>
            </a:br>
            <a:r>
              <a:rPr lang="en-US" altLang="el-GR" sz="4000" b="1" smtClean="0"/>
              <a:t>der Computerlinguistik ist,</a:t>
            </a:r>
          </a:p>
        </p:txBody>
      </p:sp>
      <p:sp>
        <p:nvSpPr>
          <p:cNvPr id="15363" name="Content Placeholder 2"/>
          <p:cNvSpPr>
            <a:spLocks noGrp="1"/>
          </p:cNvSpPr>
          <p:nvPr>
            <p:ph idx="1"/>
          </p:nvPr>
        </p:nvSpPr>
        <p:spPr>
          <a:xfrm>
            <a:off x="468313" y="1773238"/>
            <a:ext cx="8229600" cy="4525962"/>
          </a:xfrm>
        </p:spPr>
        <p:txBody>
          <a:bodyPr/>
          <a:lstStyle/>
          <a:p>
            <a:pPr eaLnBrk="1" hangingPunct="1"/>
            <a:r>
              <a:rPr lang="en-US" altLang="el-GR" smtClean="0"/>
              <a:t>dass der Computer dieses sprachliche Wissen </a:t>
            </a:r>
            <a:r>
              <a:rPr lang="en-US" altLang="el-GR" b="1" smtClean="0"/>
              <a:t>erwirbt</a:t>
            </a:r>
            <a:r>
              <a:rPr lang="en-US" altLang="el-GR" smtClean="0"/>
              <a:t>. </a:t>
            </a:r>
          </a:p>
          <a:p>
            <a:pPr eaLnBrk="1" hangingPunct="1"/>
            <a:r>
              <a:rPr lang="en-US" altLang="el-GR" smtClean="0"/>
              <a:t>Dieser Prozess wird nach Hanneforth (2001) auf folgende Weise beschrieben:</a:t>
            </a:r>
          </a:p>
          <a:p>
            <a:pPr eaLnBrk="1" hangingPunct="1"/>
            <a:r>
              <a:rPr lang="en-US" altLang="en-US" smtClean="0"/>
              <a:t>“</a:t>
            </a:r>
            <a:r>
              <a:rPr lang="en-US" altLang="el-GR" smtClean="0"/>
              <a:t>Das </a:t>
            </a:r>
            <a:r>
              <a:rPr lang="en-US" altLang="el-GR" b="1" smtClean="0"/>
              <a:t>sprachliche Wissen </a:t>
            </a:r>
            <a:r>
              <a:rPr lang="en-US" altLang="el-GR" smtClean="0"/>
              <a:t>wird von den Computerlinguisten in die </a:t>
            </a:r>
            <a:r>
              <a:rPr lang="en-US" altLang="el-GR" b="1" smtClean="0"/>
              <a:t>Praxis</a:t>
            </a:r>
            <a:r>
              <a:rPr lang="en-US" altLang="el-GR" smtClean="0"/>
              <a:t> umgesetzt, um die gröβte </a:t>
            </a:r>
            <a:r>
              <a:rPr lang="en-US" altLang="el-GR" b="1" smtClean="0"/>
              <a:t>Barriere</a:t>
            </a:r>
            <a:r>
              <a:rPr lang="en-US" altLang="el-GR" smtClean="0"/>
              <a:t> zwischen Mensch und Maschine zu überwinden.</a:t>
            </a:r>
            <a:r>
              <a:rPr lang="en-US" altLang="en-US" smtClean="0"/>
              <a:t>”</a:t>
            </a:r>
            <a:r>
              <a:rPr lang="en-US" altLang="el-GR" smtClean="0"/>
              <a:t> (Hanneforth, 2001)</a:t>
            </a:r>
          </a:p>
          <a:p>
            <a:pPr eaLnBrk="1" hangingPunct="1"/>
            <a:endParaRPr lang="en-US" altLang="el-GR" smtClean="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8313" y="0"/>
            <a:ext cx="8229600" cy="1412875"/>
          </a:xfrm>
        </p:spPr>
        <p:txBody>
          <a:bodyPr rtlCol="0">
            <a:normAutofit fontScale="90000"/>
          </a:bodyPr>
          <a:lstStyle/>
          <a:p>
            <a:pPr eaLnBrk="1" fontAlgn="auto" hangingPunct="1">
              <a:spcAft>
                <a:spcPts val="0"/>
              </a:spcAft>
              <a:defRPr/>
            </a:pPr>
            <a:r>
              <a:rPr lang="el-GR" b="1" dirty="0" smtClean="0">
                <a:ea typeface="+mj-ea"/>
                <a:cs typeface="+mj-cs"/>
              </a:rPr>
              <a:t/>
            </a:r>
            <a:br>
              <a:rPr lang="el-GR" b="1" dirty="0" smtClean="0">
                <a:ea typeface="+mj-ea"/>
                <a:cs typeface="+mj-cs"/>
              </a:rPr>
            </a:br>
            <a:r>
              <a:rPr lang="en-US" b="1" dirty="0" err="1" smtClean="0">
                <a:ea typeface="+mj-ea"/>
                <a:cs typeface="+mj-cs"/>
              </a:rPr>
              <a:t>Quellen</a:t>
            </a:r>
            <a:r>
              <a:rPr lang="en-US" b="1" dirty="0" smtClean="0">
                <a:ea typeface="+mj-ea"/>
                <a:cs typeface="+mj-cs"/>
              </a:rPr>
              <a:t> </a:t>
            </a:r>
            <a:r>
              <a:rPr lang="en-US" b="1" dirty="0">
                <a:ea typeface="+mj-ea"/>
                <a:cs typeface="+mj-cs"/>
              </a:rPr>
              <a:t>von </a:t>
            </a:r>
            <a:r>
              <a:rPr lang="en-US" b="1" dirty="0" err="1">
                <a:ea typeface="+mj-ea"/>
                <a:cs typeface="+mj-cs"/>
              </a:rPr>
              <a:t>Ressourcen</a:t>
            </a:r>
            <a:r>
              <a:rPr lang="en-US" b="1" dirty="0">
                <a:ea typeface="+mj-ea"/>
                <a:cs typeface="+mj-cs"/>
              </a:rPr>
              <a:t>:</a:t>
            </a:r>
            <a:br>
              <a:rPr lang="en-US" b="1" dirty="0">
                <a:ea typeface="+mj-ea"/>
                <a:cs typeface="+mj-cs"/>
              </a:rPr>
            </a:br>
            <a:endParaRPr lang="el-GR" b="1" dirty="0">
              <a:ea typeface="+mj-ea"/>
              <a:cs typeface="+mj-cs"/>
            </a:endParaRPr>
          </a:p>
        </p:txBody>
      </p:sp>
      <p:sp>
        <p:nvSpPr>
          <p:cNvPr id="56323" name="Θέση περιεχομένου 2"/>
          <p:cNvSpPr>
            <a:spLocks noGrp="1"/>
          </p:cNvSpPr>
          <p:nvPr>
            <p:ph idx="1"/>
          </p:nvPr>
        </p:nvSpPr>
        <p:spPr>
          <a:xfrm>
            <a:off x="463550" y="1557338"/>
            <a:ext cx="8229600" cy="4525962"/>
          </a:xfrm>
        </p:spPr>
        <p:txBody>
          <a:bodyPr/>
          <a:lstStyle/>
          <a:p>
            <a:pPr marL="442913" indent="-442913" eaLnBrk="1" hangingPunct="1">
              <a:lnSpc>
                <a:spcPct val="110000"/>
              </a:lnSpc>
              <a:buFont typeface="Arial" charset="0"/>
              <a:buNone/>
              <a:defRPr/>
            </a:pPr>
            <a:r>
              <a:rPr lang="en-US" sz="2800" dirty="0">
                <a:ea typeface="ＭＳ Ｐゴシック" charset="0"/>
                <a:cs typeface="+mn-cs"/>
              </a:rPr>
              <a:t>(1) </a:t>
            </a:r>
            <a:r>
              <a:rPr lang="en-US" sz="2800" b="1" dirty="0" err="1">
                <a:ea typeface="ＭＳ Ｐゴシック" charset="0"/>
                <a:cs typeface="+mn-cs"/>
              </a:rPr>
              <a:t>Lexikalisch-semantische</a:t>
            </a:r>
            <a:r>
              <a:rPr lang="en-US" sz="2800" b="1" dirty="0">
                <a:ea typeface="ＭＳ Ｐゴシック" charset="0"/>
                <a:cs typeface="+mn-cs"/>
              </a:rPr>
              <a:t> </a:t>
            </a:r>
            <a:r>
              <a:rPr lang="en-US" sz="2800" b="1" dirty="0" err="1">
                <a:ea typeface="ＭＳ Ｐゴシック" charset="0"/>
                <a:cs typeface="+mn-cs"/>
              </a:rPr>
              <a:t>Wortnetze</a:t>
            </a:r>
            <a:r>
              <a:rPr lang="en-US" sz="2800" b="1" dirty="0">
                <a:ea typeface="ＭＳ Ｐゴシック" charset="0"/>
                <a:cs typeface="+mn-cs"/>
              </a:rPr>
              <a:t> </a:t>
            </a:r>
            <a:r>
              <a:rPr lang="en-US" sz="2800" dirty="0">
                <a:ea typeface="ＭＳ Ｐゴシック" charset="0"/>
                <a:cs typeface="+mn-cs"/>
              </a:rPr>
              <a:t>(</a:t>
            </a:r>
            <a:r>
              <a:rPr lang="en-US" sz="2800" dirty="0" err="1">
                <a:ea typeface="ＭＳ Ｐゴシック" charset="0"/>
                <a:cs typeface="+mn-cs"/>
              </a:rPr>
              <a:t>Anwendungsgebiet</a:t>
            </a:r>
            <a:r>
              <a:rPr lang="en-US" sz="2800" dirty="0">
                <a:ea typeface="ＭＳ Ｐゴシック" charset="0"/>
                <a:cs typeface="+mn-cs"/>
              </a:rPr>
              <a:t> der </a:t>
            </a:r>
            <a:r>
              <a:rPr lang="en-US" sz="2800" dirty="0" err="1">
                <a:ea typeface="ＭＳ Ｐゴシック" charset="0"/>
                <a:cs typeface="+mn-cs"/>
              </a:rPr>
              <a:t>theoretischen</a:t>
            </a:r>
            <a:r>
              <a:rPr lang="en-US" sz="2800" dirty="0">
                <a:ea typeface="ＭＳ Ｐゴシック" charset="0"/>
                <a:cs typeface="+mn-cs"/>
              </a:rPr>
              <a:t> </a:t>
            </a:r>
            <a:r>
              <a:rPr lang="en-US" sz="2800" dirty="0" err="1">
                <a:ea typeface="ＭＳ Ｐゴシック" charset="0"/>
                <a:cs typeface="+mn-cs"/>
              </a:rPr>
              <a:t>Linguistik</a:t>
            </a:r>
            <a:r>
              <a:rPr lang="en-US" sz="2800" dirty="0">
                <a:ea typeface="ＭＳ Ｐゴシック" charset="0"/>
                <a:cs typeface="+mn-cs"/>
              </a:rPr>
              <a:t>)</a:t>
            </a:r>
          </a:p>
          <a:p>
            <a:pPr marL="0" indent="0" eaLnBrk="1" hangingPunct="1">
              <a:lnSpc>
                <a:spcPct val="110000"/>
              </a:lnSpc>
              <a:buFont typeface="Arial" charset="0"/>
              <a:buNone/>
              <a:defRPr/>
            </a:pPr>
            <a:r>
              <a:rPr lang="en-US" sz="2800" dirty="0">
                <a:ea typeface="ＭＳ Ｐゴシック" charset="0"/>
                <a:cs typeface="+mn-cs"/>
              </a:rPr>
              <a:t>(2) </a:t>
            </a:r>
            <a:r>
              <a:rPr lang="en-US" sz="2800" b="1" dirty="0" err="1">
                <a:ea typeface="ＭＳ Ｐゴシック" charset="0"/>
                <a:cs typeface="+mn-cs"/>
              </a:rPr>
              <a:t>Sprachdatenbanken</a:t>
            </a:r>
            <a:endParaRPr lang="en-US" sz="2800" b="1" dirty="0">
              <a:ea typeface="ＭＳ Ｐゴシック" charset="0"/>
              <a:cs typeface="+mn-cs"/>
            </a:endParaRPr>
          </a:p>
          <a:p>
            <a:pPr marL="442913" indent="-442913" eaLnBrk="1" hangingPunct="1">
              <a:lnSpc>
                <a:spcPct val="110000"/>
              </a:lnSpc>
              <a:buFont typeface="Arial" charset="0"/>
              <a:buNone/>
              <a:defRPr/>
            </a:pPr>
            <a:r>
              <a:rPr lang="de-DE" sz="2800" dirty="0">
                <a:ea typeface="ＭＳ Ｐゴシック" charset="0"/>
                <a:cs typeface="+mn-cs"/>
              </a:rPr>
              <a:t>(3) </a:t>
            </a:r>
            <a:r>
              <a:rPr lang="de-DE" sz="2800" b="1" dirty="0">
                <a:ea typeface="ＭＳ Ｐゴシック" charset="0"/>
                <a:cs typeface="+mn-cs"/>
              </a:rPr>
              <a:t>Sprachliche Daten in annotierter Form </a:t>
            </a:r>
            <a:r>
              <a:rPr lang="de-DE" sz="2800" dirty="0">
                <a:ea typeface="ＭＳ Ｐゴシック" charset="0"/>
                <a:cs typeface="+mn-cs"/>
              </a:rPr>
              <a:t>(unter Anwendung </a:t>
            </a:r>
            <a:r>
              <a:rPr lang="en-US" sz="2800" dirty="0" err="1">
                <a:ea typeface="ＭＳ Ｐゴシック" charset="0"/>
                <a:cs typeface="+mn-cs"/>
              </a:rPr>
              <a:t>computerlinguistischer</a:t>
            </a:r>
            <a:r>
              <a:rPr lang="en-US" sz="2800" dirty="0">
                <a:ea typeface="ＭＳ Ｐゴシック" charset="0"/>
                <a:cs typeface="+mn-cs"/>
              </a:rPr>
              <a:t> </a:t>
            </a:r>
            <a:r>
              <a:rPr lang="en-US" sz="2800" dirty="0" err="1">
                <a:ea typeface="ＭＳ Ｐゴシック" charset="0"/>
                <a:cs typeface="+mn-cs"/>
              </a:rPr>
              <a:t>Analysemethoden</a:t>
            </a:r>
            <a:r>
              <a:rPr lang="en-US" sz="2800" dirty="0">
                <a:ea typeface="ＭＳ Ｐゴシック" charset="0"/>
                <a:cs typeface="+mn-cs"/>
              </a:rPr>
              <a:t>), </a:t>
            </a:r>
            <a:r>
              <a:rPr lang="en-US" sz="2800" dirty="0" err="1">
                <a:ea typeface="ＭＳ Ｐゴシック" charset="0"/>
                <a:cs typeface="+mn-cs"/>
              </a:rPr>
              <a:t>z.B</a:t>
            </a:r>
            <a:r>
              <a:rPr lang="en-US" sz="2800" dirty="0">
                <a:ea typeface="ＭＳ Ｐゴシック" charset="0"/>
                <a:cs typeface="+mn-cs"/>
              </a:rPr>
              <a:t>: </a:t>
            </a:r>
            <a:r>
              <a:rPr lang="en-US" sz="2800" dirty="0" err="1">
                <a:ea typeface="ＭＳ Ｐゴシック" charset="0"/>
                <a:cs typeface="+mn-cs"/>
              </a:rPr>
              <a:t>Baumbanken</a:t>
            </a:r>
            <a:r>
              <a:rPr lang="en-US" sz="2800" dirty="0">
                <a:ea typeface="ＭＳ Ｐゴシック" charset="0"/>
                <a:cs typeface="+mn-cs"/>
              </a:rPr>
              <a:t>.</a:t>
            </a:r>
          </a:p>
          <a:p>
            <a:pPr marL="0" indent="0" eaLnBrk="1" hangingPunct="1">
              <a:lnSpc>
                <a:spcPct val="110000"/>
              </a:lnSpc>
              <a:buFont typeface="Arial" charset="0"/>
              <a:buNone/>
              <a:defRPr/>
            </a:pPr>
            <a:r>
              <a:rPr lang="en-US" sz="2800" dirty="0">
                <a:ea typeface="ＭＳ Ｐゴシック" charset="0"/>
                <a:cs typeface="+mn-cs"/>
              </a:rPr>
              <a:t>(4) das </a:t>
            </a:r>
            <a:r>
              <a:rPr lang="en-US" sz="2800" b="1" dirty="0">
                <a:ea typeface="ＭＳ Ｐゴシック" charset="0"/>
                <a:cs typeface="+mn-cs"/>
              </a:rPr>
              <a:t>World-Wide-Web (WWW)</a:t>
            </a:r>
            <a:endParaRPr lang="en-US" sz="2800" dirty="0">
              <a:ea typeface="ＭＳ Ｐゴシック" charset="0"/>
              <a:cs typeface="+mn-cs"/>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282700"/>
          </a:xfrm>
        </p:spPr>
        <p:txBody>
          <a:bodyPr rtlCol="0">
            <a:normAutofit fontScale="90000"/>
          </a:bodyPr>
          <a:lstStyle/>
          <a:p>
            <a:pPr eaLnBrk="1" fontAlgn="auto" hangingPunct="1">
              <a:spcAft>
                <a:spcPts val="0"/>
              </a:spcAft>
              <a:defRPr/>
            </a:pPr>
            <a:r>
              <a:rPr lang="en-US" b="1" dirty="0" err="1">
                <a:ea typeface="+mj-ea"/>
                <a:cs typeface="+mj-cs"/>
              </a:rPr>
              <a:t>Wiederverwertbarkeit</a:t>
            </a:r>
            <a:r>
              <a:rPr lang="en-US" b="1" dirty="0">
                <a:ea typeface="+mj-ea"/>
                <a:cs typeface="+mj-cs"/>
              </a:rPr>
              <a:t> der </a:t>
            </a:r>
            <a:r>
              <a:rPr lang="en-US" b="1" dirty="0" err="1">
                <a:ea typeface="+mj-ea"/>
                <a:cs typeface="+mj-cs"/>
              </a:rPr>
              <a:t>Ressourcen</a:t>
            </a:r>
            <a:endParaRPr lang="el-GR" b="1" dirty="0">
              <a:ea typeface="+mj-ea"/>
              <a:cs typeface="+mj-cs"/>
            </a:endParaRPr>
          </a:p>
        </p:txBody>
      </p:sp>
      <p:sp>
        <p:nvSpPr>
          <p:cNvPr id="57347" name="Θέση περιεχομένου 2"/>
          <p:cNvSpPr>
            <a:spLocks noGrp="1"/>
          </p:cNvSpPr>
          <p:nvPr>
            <p:ph idx="1"/>
          </p:nvPr>
        </p:nvSpPr>
        <p:spPr>
          <a:xfrm>
            <a:off x="463550" y="1557338"/>
            <a:ext cx="8229600" cy="4525962"/>
          </a:xfrm>
        </p:spPr>
        <p:txBody>
          <a:bodyPr/>
          <a:lstStyle/>
          <a:p>
            <a:pPr eaLnBrk="1" hangingPunct="1"/>
            <a:r>
              <a:rPr lang="de-DE" altLang="el-GR" sz="2400" smtClean="0"/>
              <a:t>Ein entscheidender Faktor bei der Aufbereitung computerlinguistischer Daten ist ihre </a:t>
            </a:r>
            <a:r>
              <a:rPr lang="de-DE" altLang="el-GR" sz="2400" b="1" smtClean="0"/>
              <a:t>Wiederverwertbarkeit</a:t>
            </a:r>
            <a:r>
              <a:rPr lang="de-DE" altLang="el-GR" sz="2400" smtClean="0"/>
              <a:t> (Re-usability). </a:t>
            </a:r>
          </a:p>
          <a:p>
            <a:pPr eaLnBrk="1" hangingPunct="1"/>
            <a:r>
              <a:rPr lang="de-DE" altLang="el-GR" sz="2400" smtClean="0"/>
              <a:t>Aus Gründen der Wiederverwertbarkeit (Re-usability) wird versucht zu erreichen, dass die computerlinguistischen Daten in den Ressourcen auch auβerhalb eines Systems (d.h. auch in anderen Systemen) brauchbar und nicht nur system-spezifi sch sind. </a:t>
            </a:r>
          </a:p>
          <a:p>
            <a:pPr eaLnBrk="1" hangingPunct="1"/>
            <a:r>
              <a:rPr lang="de-DE" altLang="el-GR" sz="2400" smtClean="0"/>
              <a:t>Es wird versucht, sich an </a:t>
            </a:r>
            <a:r>
              <a:rPr lang="de-DE" altLang="el-GR" sz="2400" b="1" smtClean="0"/>
              <a:t>allgemein akzeptierten Standards </a:t>
            </a:r>
            <a:r>
              <a:rPr lang="de-DE" altLang="el-GR" sz="2400" smtClean="0"/>
              <a:t>sowohl im Bereich der Linguistik als auch im Bereich der Informatik </a:t>
            </a:r>
            <a:r>
              <a:rPr lang="en-US" altLang="el-GR" sz="2400" smtClean="0"/>
              <a:t>(z.B. XML) zu orientieren.</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Τίτλος 1"/>
          <p:cNvSpPr>
            <a:spLocks noGrp="1"/>
          </p:cNvSpPr>
          <p:nvPr>
            <p:ph type="title"/>
          </p:nvPr>
        </p:nvSpPr>
        <p:spPr>
          <a:xfrm>
            <a:off x="457200" y="274638"/>
            <a:ext cx="8229600" cy="1282700"/>
          </a:xfrm>
        </p:spPr>
        <p:txBody>
          <a:bodyPr/>
          <a:lstStyle/>
          <a:p>
            <a:pPr eaLnBrk="1" hangingPunct="1"/>
            <a:r>
              <a:rPr lang="en-US" altLang="el-GR" sz="4000" b="1" smtClean="0"/>
              <a:t>Lexikographie-</a:t>
            </a:r>
            <a:r>
              <a:rPr lang="de-DE" altLang="el-GR" sz="4000" b="1" smtClean="0"/>
              <a:t> Grad der Komplexität eines Lexikonaufbaus</a:t>
            </a:r>
            <a:endParaRPr lang="el-GR" altLang="el-GR" sz="4000" smtClean="0"/>
          </a:p>
        </p:txBody>
      </p:sp>
      <p:sp>
        <p:nvSpPr>
          <p:cNvPr id="59395" name="Θέση περιεχομένου 2"/>
          <p:cNvSpPr>
            <a:spLocks noGrp="1"/>
          </p:cNvSpPr>
          <p:nvPr>
            <p:ph idx="1"/>
          </p:nvPr>
        </p:nvSpPr>
        <p:spPr>
          <a:xfrm>
            <a:off x="463550" y="1557338"/>
            <a:ext cx="8229600" cy="4751387"/>
          </a:xfrm>
        </p:spPr>
        <p:txBody>
          <a:bodyPr/>
          <a:lstStyle/>
          <a:p>
            <a:pPr eaLnBrk="1" hangingPunct="1">
              <a:lnSpc>
                <a:spcPct val="90000"/>
              </a:lnSpc>
            </a:pPr>
            <a:r>
              <a:rPr lang="de-DE" altLang="el-GR" sz="2800" smtClean="0"/>
              <a:t>Ein Lexikon kann als ein Inventar von Wörtern, Wortbestandteilen oder Wortgruppen definiert werden, in dem verarbeitungsrelevante Informationen gegeben werden (Heid, 2004). </a:t>
            </a:r>
          </a:p>
          <a:p>
            <a:pPr eaLnBrk="1" hangingPunct="1">
              <a:lnSpc>
                <a:spcPct val="90000"/>
              </a:lnSpc>
            </a:pPr>
            <a:r>
              <a:rPr lang="de-DE" altLang="el-GR" sz="2800" smtClean="0"/>
              <a:t>Der Grad der Komplexität reicht dabei von eher einfachen Aussprachewortlisten bis hin zu komplexen, terminologischen Handbüchern (Gibbon, 2004). </a:t>
            </a:r>
          </a:p>
          <a:p>
            <a:pPr eaLnBrk="1" hangingPunct="1">
              <a:lnSpc>
                <a:spcPct val="90000"/>
              </a:lnSpc>
            </a:pPr>
            <a:r>
              <a:rPr lang="de-DE" altLang="el-GR" sz="2800" smtClean="0"/>
              <a:t>Ein Übersetzungslexikon kann als ein sehr komplexes Lexikon bezeichnet werden, in dem subtile Unterschiede zwischen Sprachen definiert werden. </a:t>
            </a:r>
            <a:endParaRPr lang="en-US" altLang="el-GR" sz="280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8313" y="261938"/>
            <a:ext cx="8229600" cy="863600"/>
          </a:xfrm>
        </p:spPr>
        <p:txBody>
          <a:bodyPr rtlCol="0">
            <a:normAutofit fontScale="90000"/>
          </a:bodyPr>
          <a:lstStyle/>
          <a:p>
            <a:pPr eaLnBrk="1" fontAlgn="auto" hangingPunct="1">
              <a:spcAft>
                <a:spcPts val="0"/>
              </a:spcAft>
              <a:defRPr/>
            </a:pPr>
            <a:r>
              <a:rPr lang="de-DE" b="1" dirty="0">
                <a:ea typeface="+mj-ea"/>
                <a:cs typeface="+mj-cs"/>
              </a:rPr>
              <a:t>Schritte beim Aufbau eines </a:t>
            </a:r>
            <a:r>
              <a:rPr lang="de-DE" b="1" dirty="0" smtClean="0">
                <a:ea typeface="+mj-ea"/>
                <a:cs typeface="+mj-cs"/>
              </a:rPr>
              <a:t>Lexikons</a:t>
            </a:r>
            <a:endParaRPr lang="el-GR" b="1" dirty="0">
              <a:ea typeface="+mj-ea"/>
              <a:cs typeface="+mj-cs"/>
            </a:endParaRPr>
          </a:p>
        </p:txBody>
      </p:sp>
      <p:sp>
        <p:nvSpPr>
          <p:cNvPr id="61443" name="Θέση περιεχομένου 2"/>
          <p:cNvSpPr>
            <a:spLocks noGrp="1"/>
          </p:cNvSpPr>
          <p:nvPr>
            <p:ph idx="1"/>
          </p:nvPr>
        </p:nvSpPr>
        <p:spPr>
          <a:xfrm>
            <a:off x="395288" y="1268413"/>
            <a:ext cx="8229600" cy="5329237"/>
          </a:xfrm>
        </p:spPr>
        <p:txBody>
          <a:bodyPr/>
          <a:lstStyle/>
          <a:p>
            <a:pPr eaLnBrk="1" hangingPunct="1">
              <a:lnSpc>
                <a:spcPct val="110000"/>
              </a:lnSpc>
            </a:pPr>
            <a:endParaRPr lang="de-DE" altLang="el-GR" sz="1900" smtClean="0"/>
          </a:p>
          <a:p>
            <a:pPr eaLnBrk="1" hangingPunct="1">
              <a:lnSpc>
                <a:spcPct val="110000"/>
              </a:lnSpc>
            </a:pPr>
            <a:r>
              <a:rPr lang="de-DE" altLang="el-GR" sz="2200" smtClean="0"/>
              <a:t>In der linguistischen Analyse werden die </a:t>
            </a:r>
            <a:r>
              <a:rPr lang="de-DE" altLang="el-GR" sz="2200" b="1" smtClean="0"/>
              <a:t>Wurzeln</a:t>
            </a:r>
            <a:r>
              <a:rPr lang="de-DE" altLang="el-GR" sz="2200" smtClean="0"/>
              <a:t> oder die </a:t>
            </a:r>
            <a:r>
              <a:rPr lang="de-DE" altLang="el-GR" sz="2200" b="1" smtClean="0"/>
              <a:t>Grundform</a:t>
            </a:r>
            <a:r>
              <a:rPr lang="de-DE" altLang="el-GR" sz="2200" smtClean="0"/>
              <a:t> der Wörter zu </a:t>
            </a:r>
            <a:r>
              <a:rPr lang="de-DE" altLang="el-GR" sz="2200" b="1" smtClean="0"/>
              <a:t>Identifikationszwecken </a:t>
            </a:r>
            <a:r>
              <a:rPr lang="de-DE" altLang="el-GR" sz="2200" smtClean="0"/>
              <a:t>ausgewählt (Infinitiv bei Verben, Nominativ Singular bei Substantiven), alle anderen Flexionsformen werden in der Mesostruktur des Lexikons verarbeitet. </a:t>
            </a:r>
          </a:p>
          <a:p>
            <a:pPr eaLnBrk="1" hangingPunct="1">
              <a:lnSpc>
                <a:spcPct val="110000"/>
              </a:lnSpc>
            </a:pPr>
            <a:r>
              <a:rPr lang="de-DE" altLang="el-GR" sz="2200" smtClean="0"/>
              <a:t>Es sollen z.B. nicht unbedingt alle Flexionsformen eines Verbs getrennt in die Ressource aufgenommen werden: füllen, füllst, füllt, füllte, fülltest, füllten, füllend, gefüllt. Es genügt die Wurzel "füll" zu erfassen, eine Normalform zu Identifikationszwecken auszuwählen und alles andere der Mesostruktur des Lexions zu überlassen, in der die Eigenschaften von Hunderten von ähnlichen Verben zusammengefasst werden können</a:t>
            </a:r>
            <a:r>
              <a:rPr lang="de-DE" altLang="el-GR" sz="2200" b="1" smtClean="0"/>
              <a:t>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Τίτλος 1"/>
          <p:cNvSpPr>
            <a:spLocks noGrp="1"/>
          </p:cNvSpPr>
          <p:nvPr>
            <p:ph type="title"/>
          </p:nvPr>
        </p:nvSpPr>
        <p:spPr>
          <a:xfrm>
            <a:off x="468313" y="276225"/>
            <a:ext cx="8229600" cy="1281113"/>
          </a:xfrm>
        </p:spPr>
        <p:txBody>
          <a:bodyPr/>
          <a:lstStyle/>
          <a:p>
            <a:pPr eaLnBrk="1" hangingPunct="1"/>
            <a:r>
              <a:rPr lang="de-DE" altLang="el-GR" sz="4000" b="1" smtClean="0"/>
              <a:t>Computergestützte Lexikographie und Terminologie</a:t>
            </a:r>
            <a:endParaRPr lang="el-GR" altLang="el-GR" sz="4000" smtClean="0"/>
          </a:p>
        </p:txBody>
      </p:sp>
      <p:sp>
        <p:nvSpPr>
          <p:cNvPr id="63491" name="Θέση περιεχομένου 2"/>
          <p:cNvSpPr>
            <a:spLocks noGrp="1"/>
          </p:cNvSpPr>
          <p:nvPr>
            <p:ph idx="1"/>
          </p:nvPr>
        </p:nvSpPr>
        <p:spPr>
          <a:xfrm>
            <a:off x="468313" y="1700213"/>
            <a:ext cx="8229600" cy="4681537"/>
          </a:xfrm>
        </p:spPr>
        <p:txBody>
          <a:bodyPr/>
          <a:lstStyle/>
          <a:p>
            <a:pPr eaLnBrk="1" hangingPunct="1"/>
            <a:r>
              <a:rPr lang="de-DE" altLang="el-GR" sz="2800" smtClean="0"/>
              <a:t>In der computergestützten Lexikographie und Terminologie (oder "computational terminology") werden computerlinguistische Verfahren verwendet, um Fachwortschatz zu beschreiben (Heid, 2004). </a:t>
            </a:r>
          </a:p>
          <a:p>
            <a:pPr eaLnBrk="1" hangingPunct="1"/>
            <a:r>
              <a:rPr lang="de-DE" altLang="el-GR" sz="2800" smtClean="0"/>
              <a:t>Beispiele für Aufgabengebiete der computergestützten Lexikographie und Terminologie sind die Extraktion von Fachtermini (Termen) aus Texten, die lexikographische Erfassung und Beschreibung dieser Fachtermini und die Strukturierung des Fachwortschatzes.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8313" y="271463"/>
            <a:ext cx="8229600" cy="1285875"/>
          </a:xfrm>
        </p:spPr>
        <p:txBody>
          <a:bodyPr rtlCol="0">
            <a:normAutofit fontScale="90000"/>
          </a:bodyPr>
          <a:lstStyle/>
          <a:p>
            <a:pPr eaLnBrk="1" fontAlgn="auto" hangingPunct="1">
              <a:spcAft>
                <a:spcPts val="0"/>
              </a:spcAft>
              <a:defRPr/>
            </a:pPr>
            <a:r>
              <a:rPr lang="el-GR" b="1" dirty="0" smtClean="0">
                <a:ea typeface="+mj-ea"/>
                <a:cs typeface="+mj-cs"/>
              </a:rPr>
              <a:t/>
            </a:r>
            <a:br>
              <a:rPr lang="el-GR" b="1" dirty="0" smtClean="0">
                <a:ea typeface="+mj-ea"/>
                <a:cs typeface="+mj-cs"/>
              </a:rPr>
            </a:br>
            <a:r>
              <a:rPr lang="de-DE" b="1" dirty="0" smtClean="0">
                <a:ea typeface="+mj-ea"/>
                <a:cs typeface="+mj-cs"/>
              </a:rPr>
              <a:t>Die </a:t>
            </a:r>
            <a:r>
              <a:rPr lang="de-DE" b="1" dirty="0">
                <a:ea typeface="+mj-ea"/>
                <a:cs typeface="+mj-cs"/>
              </a:rPr>
              <a:t>Strukturierung des Fachwortschatzes</a:t>
            </a:r>
            <a:br>
              <a:rPr lang="de-DE" b="1" dirty="0">
                <a:ea typeface="+mj-ea"/>
                <a:cs typeface="+mj-cs"/>
              </a:rPr>
            </a:br>
            <a:endParaRPr lang="el-GR" b="1" dirty="0">
              <a:ea typeface="+mj-ea"/>
              <a:cs typeface="+mj-cs"/>
            </a:endParaRPr>
          </a:p>
        </p:txBody>
      </p:sp>
      <p:sp>
        <p:nvSpPr>
          <p:cNvPr id="65539" name="Θέση περιεχομένου 2"/>
          <p:cNvSpPr>
            <a:spLocks noGrp="1"/>
          </p:cNvSpPr>
          <p:nvPr>
            <p:ph idx="1"/>
          </p:nvPr>
        </p:nvSpPr>
        <p:spPr>
          <a:xfrm>
            <a:off x="468313" y="1700213"/>
            <a:ext cx="8229600" cy="4681537"/>
          </a:xfrm>
        </p:spPr>
        <p:txBody>
          <a:bodyPr/>
          <a:lstStyle/>
          <a:p>
            <a:pPr eaLnBrk="1" hangingPunct="1">
              <a:lnSpc>
                <a:spcPct val="90000"/>
              </a:lnSpc>
            </a:pPr>
            <a:r>
              <a:rPr lang="de-DE" altLang="el-GR" sz="2400" smtClean="0"/>
              <a:t>kann nach ontologischen Prinzipien durchgeführt werden, wie das in der Standardsprache in "</a:t>
            </a:r>
            <a:r>
              <a:rPr lang="de-DE" altLang="el-GR" sz="2400" b="1" smtClean="0"/>
              <a:t>Wortnetzen</a:t>
            </a:r>
            <a:r>
              <a:rPr lang="de-DE" altLang="el-GR" sz="2400" smtClean="0"/>
              <a:t>"  geschieht.</a:t>
            </a:r>
          </a:p>
          <a:p>
            <a:pPr eaLnBrk="1" hangingPunct="1">
              <a:lnSpc>
                <a:spcPct val="90000"/>
              </a:lnSpc>
            </a:pPr>
            <a:r>
              <a:rPr lang="de-DE" altLang="el-GR" sz="2400" smtClean="0"/>
              <a:t>Die Extraktion von Fachtermini wird im Bereich der Informatik und der Künstlichen Intelligenz angewendet. </a:t>
            </a:r>
          </a:p>
          <a:p>
            <a:pPr eaLnBrk="1" hangingPunct="1">
              <a:lnSpc>
                <a:spcPct val="90000"/>
              </a:lnSpc>
            </a:pPr>
            <a:r>
              <a:rPr lang="de-DE" altLang="el-GR" sz="2400" smtClean="0"/>
              <a:t>Für die Suche und Extraktion von Informationen geschiet das in den Gebieten (1) der Information Retrieval, (2) der Text Mining und (3) der Informationsextraktion.</a:t>
            </a:r>
          </a:p>
          <a:p>
            <a:pPr eaLnBrk="1" hangingPunct="1">
              <a:lnSpc>
                <a:spcPct val="90000"/>
              </a:lnSpc>
            </a:pPr>
            <a:r>
              <a:rPr lang="de-DE" altLang="el-GR" sz="2400" smtClean="0"/>
              <a:t>Auch in rein linguistischen Anwendungen findet es (4) als lexikalisches Hilfsmittel für die computerunterstützte Übersetzung und (5) für den Aufbau mehrsprachiger </a:t>
            </a:r>
            <a:r>
              <a:rPr lang="de-DE" altLang="el-GR" sz="2400" b="1" smtClean="0"/>
              <a:t>Terminologiesammlungen</a:t>
            </a:r>
            <a:r>
              <a:rPr lang="de-DE" altLang="el-GR" sz="2400" smtClean="0"/>
              <a:t> und Translation Memories </a:t>
            </a:r>
            <a:r>
              <a:rPr lang="en-US" altLang="el-GR" sz="2400" smtClean="0"/>
              <a:t>Gebrauch.</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Τίτλος 1"/>
          <p:cNvSpPr>
            <a:spLocks noGrp="1"/>
          </p:cNvSpPr>
          <p:nvPr>
            <p:ph type="title"/>
          </p:nvPr>
        </p:nvSpPr>
        <p:spPr>
          <a:xfrm>
            <a:off x="468313" y="115888"/>
            <a:ext cx="8229600" cy="1152525"/>
          </a:xfrm>
        </p:spPr>
        <p:txBody>
          <a:bodyPr/>
          <a:lstStyle/>
          <a:p>
            <a:pPr eaLnBrk="1" hangingPunct="1"/>
            <a:r>
              <a:rPr lang="el-GR" altLang="el-GR" sz="4000" b="1" smtClean="0"/>
              <a:t/>
            </a:r>
            <a:br>
              <a:rPr lang="el-GR" altLang="el-GR" sz="4000" b="1" smtClean="0"/>
            </a:br>
            <a:r>
              <a:rPr lang="el-GR" altLang="el-GR" sz="4000" b="1" smtClean="0"/>
              <a:t/>
            </a:r>
            <a:br>
              <a:rPr lang="el-GR" altLang="el-GR" sz="4000" b="1" smtClean="0"/>
            </a:br>
            <a:r>
              <a:rPr lang="en-US" altLang="el-GR" sz="4000" b="1" smtClean="0"/>
              <a:t>Anwendungen der Fachtermini:</a:t>
            </a:r>
            <a:br>
              <a:rPr lang="en-US" altLang="el-GR" sz="4000" b="1" smtClean="0"/>
            </a:br>
            <a:r>
              <a:rPr lang="de-DE" altLang="el-GR" sz="4000" b="1" smtClean="0"/>
              <a:t/>
            </a:r>
            <a:br>
              <a:rPr lang="de-DE" altLang="el-GR" sz="4000" b="1" smtClean="0"/>
            </a:br>
            <a:endParaRPr lang="el-GR" altLang="el-GR" sz="4000" b="1" smtClean="0"/>
          </a:p>
        </p:txBody>
      </p:sp>
      <p:sp>
        <p:nvSpPr>
          <p:cNvPr id="67587" name="Θέση περιεχομένου 2"/>
          <p:cNvSpPr>
            <a:spLocks noGrp="1"/>
          </p:cNvSpPr>
          <p:nvPr>
            <p:ph idx="1"/>
          </p:nvPr>
        </p:nvSpPr>
        <p:spPr>
          <a:xfrm>
            <a:off x="468313" y="1576388"/>
            <a:ext cx="8229600" cy="4679950"/>
          </a:xfrm>
        </p:spPr>
        <p:txBody>
          <a:bodyPr/>
          <a:lstStyle/>
          <a:p>
            <a:pPr marL="0" indent="0" eaLnBrk="1" hangingPunct="1">
              <a:lnSpc>
                <a:spcPct val="130000"/>
              </a:lnSpc>
              <a:buFont typeface="Arial" panose="020B0604020202020204" pitchFamily="34" charset="0"/>
              <a:buNone/>
            </a:pPr>
            <a:r>
              <a:rPr lang="en-US" altLang="el-GR" sz="2800" smtClean="0"/>
              <a:t>(1) Information Retrieval</a:t>
            </a:r>
          </a:p>
          <a:p>
            <a:pPr marL="0" indent="0" eaLnBrk="1" hangingPunct="1">
              <a:lnSpc>
                <a:spcPct val="130000"/>
              </a:lnSpc>
              <a:buFont typeface="Arial" panose="020B0604020202020204" pitchFamily="34" charset="0"/>
              <a:buNone/>
            </a:pPr>
            <a:r>
              <a:rPr lang="en-US" altLang="el-GR" sz="2800" smtClean="0"/>
              <a:t>(2) Text Mining</a:t>
            </a:r>
          </a:p>
          <a:p>
            <a:pPr marL="0" indent="0" eaLnBrk="1" hangingPunct="1">
              <a:lnSpc>
                <a:spcPct val="130000"/>
              </a:lnSpc>
              <a:buFont typeface="Arial" panose="020B0604020202020204" pitchFamily="34" charset="0"/>
              <a:buNone/>
            </a:pPr>
            <a:r>
              <a:rPr lang="en-US" altLang="el-GR" sz="2800" smtClean="0"/>
              <a:t>(1) Informationsextraktion</a:t>
            </a:r>
          </a:p>
          <a:p>
            <a:pPr marL="0" indent="0" eaLnBrk="1" hangingPunct="1">
              <a:lnSpc>
                <a:spcPct val="130000"/>
              </a:lnSpc>
              <a:buFont typeface="Arial" panose="020B0604020202020204" pitchFamily="34" charset="0"/>
              <a:buNone/>
            </a:pPr>
            <a:r>
              <a:rPr lang="de-DE" altLang="el-GR" sz="2800" smtClean="0"/>
              <a:t>(2) lexikalisches Hilfsmittel (computerunterstützte Übersetzung)</a:t>
            </a:r>
          </a:p>
          <a:p>
            <a:pPr marL="0" indent="0" eaLnBrk="1" hangingPunct="1">
              <a:lnSpc>
                <a:spcPct val="130000"/>
              </a:lnSpc>
              <a:buFont typeface="Arial" panose="020B0604020202020204" pitchFamily="34" charset="0"/>
              <a:buNone/>
            </a:pPr>
            <a:r>
              <a:rPr lang="de-DE" altLang="el-GR" sz="2800" smtClean="0"/>
              <a:t>(3) Aufbau mehrsprachiger Terminologiesammlungen und Translation </a:t>
            </a:r>
            <a:r>
              <a:rPr lang="en-US" altLang="el-GR" sz="2800" smtClean="0"/>
              <a:t>Memories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82700"/>
          </a:xfrm>
        </p:spPr>
        <p:txBody>
          <a:bodyPr rtlCol="0">
            <a:normAutofit fontScale="90000"/>
          </a:bodyPr>
          <a:lstStyle/>
          <a:p>
            <a:pPr eaLnBrk="1" fontAlgn="auto" hangingPunct="1">
              <a:spcAft>
                <a:spcPts val="0"/>
              </a:spcAft>
              <a:defRPr/>
            </a:pPr>
            <a:r>
              <a:rPr lang="de-DE" b="1" dirty="0">
                <a:ea typeface="+mj-ea"/>
                <a:cs typeface="+mj-cs"/>
              </a:rPr>
              <a:t>Aufgabe der Akquisition lexikalischer </a:t>
            </a:r>
            <a:r>
              <a:rPr lang="de-DE" b="1" dirty="0" smtClean="0">
                <a:ea typeface="+mj-ea"/>
                <a:cs typeface="+mj-cs"/>
              </a:rPr>
              <a:t>Informationen</a:t>
            </a:r>
            <a:endParaRPr lang="en-GB" dirty="0">
              <a:ea typeface="+mj-ea"/>
              <a:cs typeface="+mj-cs"/>
            </a:endParaRPr>
          </a:p>
        </p:txBody>
      </p:sp>
      <p:sp>
        <p:nvSpPr>
          <p:cNvPr id="69635" name="Content Placeholder 2"/>
          <p:cNvSpPr>
            <a:spLocks noGrp="1"/>
          </p:cNvSpPr>
          <p:nvPr>
            <p:ph idx="1"/>
          </p:nvPr>
        </p:nvSpPr>
        <p:spPr>
          <a:xfrm>
            <a:off x="463550" y="1557338"/>
            <a:ext cx="8229600" cy="4525962"/>
          </a:xfrm>
        </p:spPr>
        <p:txBody>
          <a:bodyPr/>
          <a:lstStyle/>
          <a:p>
            <a:pPr eaLnBrk="1" hangingPunct="1"/>
            <a:r>
              <a:rPr lang="de-DE" altLang="el-GR" sz="2400" smtClean="0"/>
              <a:t>Die Akquisition </a:t>
            </a:r>
            <a:r>
              <a:rPr lang="de-DE" altLang="el-GR" sz="2400" b="1" smtClean="0"/>
              <a:t>linguistischer Informationen aus Textkorpora </a:t>
            </a:r>
            <a:r>
              <a:rPr lang="de-DE" altLang="el-GR" sz="2400" smtClean="0"/>
              <a:t>zielt auf die Bereitstellung von </a:t>
            </a:r>
            <a:r>
              <a:rPr lang="de-DE" altLang="el-GR" sz="2400" b="1" smtClean="0"/>
              <a:t>Hilfsmitteln</a:t>
            </a:r>
            <a:r>
              <a:rPr lang="de-DE" altLang="el-GR" sz="2400" smtClean="0"/>
              <a:t> für die Lexikographen.</a:t>
            </a:r>
          </a:p>
          <a:p>
            <a:pPr lvl="1" eaLnBrk="1" hangingPunct="1"/>
            <a:r>
              <a:rPr lang="de-DE" altLang="el-GR" sz="2400" smtClean="0"/>
              <a:t> Zum Beispiel kann mit der Akquisition linguistischer Informationen aus Textkorpora ein Lexikograph die </a:t>
            </a:r>
            <a:r>
              <a:rPr lang="de-DE" altLang="el-GR" sz="2400" b="1" smtClean="0"/>
              <a:t>Konkordanz</a:t>
            </a:r>
            <a:r>
              <a:rPr lang="de-DE" altLang="el-GR" sz="2400" smtClean="0"/>
              <a:t> zu einem Wort, zu einem Ausdruck oder zu einem </a:t>
            </a:r>
            <a:r>
              <a:rPr lang="de-DE" altLang="el-GR" sz="2400" b="1" smtClean="0"/>
              <a:t>Lemma</a:t>
            </a:r>
            <a:r>
              <a:rPr lang="de-DE" altLang="el-GR" sz="2400" smtClean="0"/>
              <a:t> und all seinen Flexionsformen finden. Die Konkordanz ist ein Kontext, der links und rechts von dem gesuchten Wort, Ausdruck oder Lemma angegeben wird. </a:t>
            </a:r>
          </a:p>
          <a:p>
            <a:pPr eaLnBrk="1" hangingPunct="1"/>
            <a:endParaRPr lang="en-GB" altLang="el-GR" smtClean="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8313" y="115888"/>
            <a:ext cx="8228012" cy="1154112"/>
          </a:xfrm>
        </p:spPr>
        <p:txBody>
          <a:bodyPr>
            <a:normAutofit fontScale="90000"/>
          </a:bodyPr>
          <a:lstStyle/>
          <a:p>
            <a:pPr eaLnBrk="1" hangingPunct="1">
              <a:defRPr/>
            </a:pPr>
            <a:r>
              <a:rPr lang="de-DE" altLang="el-GR" sz="2900" b="1" smtClean="0"/>
              <a:t/>
            </a:r>
            <a:br>
              <a:rPr lang="de-DE" altLang="el-GR" sz="2900" b="1" smtClean="0"/>
            </a:br>
            <a:r>
              <a:rPr lang="de-DE" altLang="el-GR" sz="2900" b="1" smtClean="0"/>
              <a:t/>
            </a:r>
            <a:br>
              <a:rPr lang="de-DE" altLang="el-GR" sz="2900" b="1" smtClean="0"/>
            </a:br>
            <a:r>
              <a:rPr lang="de-DE" altLang="el-GR" sz="4000" b="1" smtClean="0"/>
              <a:t>Wortnetz GERMANET-Beispiele (1/2)</a:t>
            </a:r>
            <a:br>
              <a:rPr lang="de-DE" altLang="el-GR" sz="4000" b="1" smtClean="0"/>
            </a:br>
            <a:r>
              <a:rPr lang="de-DE" altLang="el-GR" sz="2900" b="1" smtClean="0"/>
              <a:t/>
            </a:r>
            <a:br>
              <a:rPr lang="de-DE" altLang="el-GR" sz="2900" b="1" smtClean="0"/>
            </a:br>
            <a:endParaRPr lang="el-GR" altLang="el-GR" sz="2900" b="1" smtClean="0"/>
          </a:p>
        </p:txBody>
      </p:sp>
      <p:sp>
        <p:nvSpPr>
          <p:cNvPr id="70659" name="Θέση περιεχομένου 2"/>
          <p:cNvSpPr>
            <a:spLocks noGrp="1"/>
          </p:cNvSpPr>
          <p:nvPr>
            <p:ph idx="1"/>
          </p:nvPr>
        </p:nvSpPr>
        <p:spPr>
          <a:xfrm>
            <a:off x="395288" y="1484313"/>
            <a:ext cx="8229600" cy="5113337"/>
          </a:xfrm>
        </p:spPr>
        <p:txBody>
          <a:bodyPr/>
          <a:lstStyle/>
          <a:p>
            <a:pPr eaLnBrk="1" hangingPunct="1"/>
            <a:r>
              <a:rPr lang="de-DE" altLang="el-GR" sz="2400" smtClean="0"/>
              <a:t>In dem Wortnetz werden Beziehungen zwischen drei Verben beschrieben, nämlich "laufen", "starten" und "kommen". </a:t>
            </a:r>
          </a:p>
          <a:p>
            <a:pPr eaLnBrk="1" hangingPunct="1"/>
            <a:r>
              <a:rPr lang="de-DE" altLang="el-GR" sz="2400" smtClean="0"/>
              <a:t>Der Begriff "laufen" wird nach der Art und Weise (des Laufens) und nach der Richtung des Laufens analysiert. </a:t>
            </a:r>
          </a:p>
          <a:p>
            <a:pPr eaLnBrk="1" hangingPunct="1"/>
            <a:r>
              <a:rPr lang="de-DE" altLang="el-GR" sz="2400" smtClean="0"/>
              <a:t>Die Art und Weise des Laufens wird im vorliegenden Wortnetz mit "?Art_laufen" symbolisiert, während die Richtung des Laufens als "? Pfad_laufen" dargestellt wird. </a:t>
            </a:r>
          </a:p>
          <a:p>
            <a:pPr eaLnBrk="1" hangingPunct="1"/>
            <a:r>
              <a:rPr lang="de-DE" altLang="el-GR" sz="2400" smtClean="0"/>
              <a:t>Die Verbindung zwischen den Verben "laufen" und "starten" wird mit den Verben "loslaufen" und "losschlurfen" realisiert, die sowohl als Unterbegriffe des Oberbegriffs "laufen" als auch als Unterbegriffe des Oberbegriffs "starten" kategorisiert werden können.</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8313" y="115888"/>
            <a:ext cx="8229600" cy="1143000"/>
          </a:xfrm>
        </p:spPr>
        <p:txBody>
          <a:bodyPr>
            <a:normAutofit fontScale="90000"/>
          </a:bodyPr>
          <a:lstStyle/>
          <a:p>
            <a:pPr eaLnBrk="1" hangingPunct="1">
              <a:defRPr/>
            </a:pPr>
            <a:r>
              <a:rPr lang="de-DE" altLang="el-GR" sz="2900" b="1" smtClean="0"/>
              <a:t/>
            </a:r>
            <a:br>
              <a:rPr lang="de-DE" altLang="el-GR" sz="2900" b="1" smtClean="0"/>
            </a:br>
            <a:r>
              <a:rPr lang="de-DE" altLang="el-GR" sz="2900" b="1" smtClean="0"/>
              <a:t/>
            </a:r>
            <a:br>
              <a:rPr lang="de-DE" altLang="el-GR" sz="2900" b="1" smtClean="0"/>
            </a:br>
            <a:r>
              <a:rPr lang="de-DE" altLang="el-GR" sz="4000" b="1" smtClean="0"/>
              <a:t>Wortnetz GERMANET-Beispiele (2/2)</a:t>
            </a:r>
            <a:br>
              <a:rPr lang="de-DE" altLang="el-GR" sz="4000" b="1" smtClean="0"/>
            </a:br>
            <a:r>
              <a:rPr lang="de-DE" altLang="el-GR" sz="2900" b="1" smtClean="0"/>
              <a:t/>
            </a:r>
            <a:br>
              <a:rPr lang="de-DE" altLang="el-GR" sz="2900" b="1" smtClean="0"/>
            </a:br>
            <a:endParaRPr lang="el-GR" altLang="el-GR" sz="2900" b="1" smtClean="0"/>
          </a:p>
        </p:txBody>
      </p:sp>
      <p:sp>
        <p:nvSpPr>
          <p:cNvPr id="72707" name="Θέση περιεχομένου 2"/>
          <p:cNvSpPr>
            <a:spLocks noGrp="1"/>
          </p:cNvSpPr>
          <p:nvPr>
            <p:ph idx="1"/>
          </p:nvPr>
        </p:nvSpPr>
        <p:spPr>
          <a:xfrm>
            <a:off x="395288" y="1412875"/>
            <a:ext cx="8229600" cy="5434013"/>
          </a:xfrm>
        </p:spPr>
        <p:txBody>
          <a:bodyPr/>
          <a:lstStyle/>
          <a:p>
            <a:pPr eaLnBrk="1" hangingPunct="1"/>
            <a:r>
              <a:rPr lang="de-DE" altLang="el-GR" sz="2400" smtClean="0"/>
              <a:t>Auf ähnliche Weise wird die Verbindung zwischen den Verben "laufen" und "kommen" mit den Verben "herlaufen" und "herschlurfen" realisiert, die sowohl als Unterbegriffe des Oberbegriffs "laufen" als auch als Unterbegriffe des Oberbegriffs </a:t>
            </a:r>
            <a:r>
              <a:rPr lang="en-US" altLang="el-GR" sz="2400" smtClean="0"/>
              <a:t>"kommen" kategorisiert werden können.</a:t>
            </a:r>
          </a:p>
          <a:p>
            <a:pPr eaLnBrk="1" hangingPunct="1"/>
            <a:r>
              <a:rPr lang="de-DE" altLang="el-GR" sz="2400" smtClean="0"/>
              <a:t>Wortnetze können auch für die kontrastive Darstellung der semantischen Verknüpfungen von Wörtern als Konzeptknoten zwischen zwei Sprachen verwendet werden. So kann z.B. die Information aus einem Wirtschaftslexikon für Deutsch und Griechisch in Form eines Wortnetzes beschrieben werden. </a:t>
            </a:r>
            <a:endParaRPr lang="en-US" altLang="el-GR" sz="24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539750" y="260350"/>
            <a:ext cx="8147050" cy="1157288"/>
          </a:xfrm>
        </p:spPr>
        <p:txBody>
          <a:bodyPr/>
          <a:lstStyle/>
          <a:p>
            <a:pPr eaLnBrk="1" hangingPunct="1"/>
            <a:r>
              <a:rPr lang="de-DE" altLang="el-GR" sz="4000" b="1" smtClean="0"/>
              <a:t>Kern aller Anwendungsbereiche der Computerlinguistik (1/2)</a:t>
            </a:r>
            <a:endParaRPr lang="en-US" altLang="el-GR" sz="4000" b="1" smtClean="0"/>
          </a:p>
        </p:txBody>
      </p:sp>
      <p:sp>
        <p:nvSpPr>
          <p:cNvPr id="16387" name="Content Placeholder 2"/>
          <p:cNvSpPr>
            <a:spLocks noGrp="1"/>
          </p:cNvSpPr>
          <p:nvPr>
            <p:ph idx="1"/>
          </p:nvPr>
        </p:nvSpPr>
        <p:spPr>
          <a:xfrm>
            <a:off x="463550" y="1700213"/>
            <a:ext cx="8229600" cy="4681537"/>
          </a:xfrm>
        </p:spPr>
        <p:txBody>
          <a:bodyPr/>
          <a:lstStyle/>
          <a:p>
            <a:pPr eaLnBrk="1" hangingPunct="1"/>
            <a:r>
              <a:rPr lang="de-DE" altLang="el-GR" sz="2700" smtClean="0"/>
              <a:t>ist ein System für die Verarbeitung der natürlichen Sprache</a:t>
            </a:r>
          </a:p>
          <a:p>
            <a:pPr eaLnBrk="1" hangingPunct="1"/>
            <a:r>
              <a:rPr lang="de-DE" altLang="el-GR" sz="2700" smtClean="0"/>
              <a:t>(</a:t>
            </a:r>
            <a:r>
              <a:rPr lang="de-DE" altLang="el-GR" sz="2700" b="1" smtClean="0"/>
              <a:t>Natural Language Processing system – NLP System</a:t>
            </a:r>
            <a:r>
              <a:rPr lang="de-DE" altLang="el-GR" sz="2700" smtClean="0"/>
              <a:t>). </a:t>
            </a:r>
          </a:p>
          <a:p>
            <a:pPr eaLnBrk="1" hangingPunct="1"/>
            <a:r>
              <a:rPr lang="de-DE" altLang="el-GR" sz="2700" smtClean="0"/>
              <a:t>So ein System für die Verarbeitung natürlicher Sprache kann die natürliche, bzw. „menschliche</a:t>
            </a:r>
            <a:r>
              <a:rPr lang="de-DE" altLang="en-US" sz="2700" smtClean="0"/>
              <a:t>“</a:t>
            </a:r>
            <a:r>
              <a:rPr lang="de-DE" altLang="el-GR" sz="2700" smtClean="0"/>
              <a:t> Sprache „verstehen</a:t>
            </a:r>
            <a:r>
              <a:rPr lang="de-DE" altLang="en-US" sz="2700" smtClean="0"/>
              <a:t>“</a:t>
            </a:r>
            <a:r>
              <a:rPr lang="de-DE" altLang="el-GR" sz="2700" smtClean="0"/>
              <a:t> und sie, anschlieβlich, auf verschiedenen Weisen, je nach der Anwendung </a:t>
            </a:r>
            <a:r>
              <a:rPr lang="en-US" altLang="el-GR" sz="2700" smtClean="0"/>
              <a:t>des Systems, verarbeiten.</a:t>
            </a:r>
          </a:p>
          <a:p>
            <a:pPr eaLnBrk="1" hangingPunct="1"/>
            <a:r>
              <a:rPr lang="de-DE" altLang="el-GR" sz="2700" smtClean="0"/>
              <a:t>Der Vorgang der Verarbeitung kann je nach Struktur und Anwendungsbereich des Systems variieren. </a:t>
            </a:r>
          </a:p>
          <a:p>
            <a:pPr eaLnBrk="1" hangingPunct="1">
              <a:lnSpc>
                <a:spcPct val="80000"/>
              </a:lnSpc>
            </a:pPr>
            <a:endParaRPr lang="en-US" altLang="el-GR" sz="2000" smtClean="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0"/>
            <a:ext cx="8229600" cy="1412875"/>
          </a:xfrm>
        </p:spPr>
        <p:txBody>
          <a:bodyPr rtlCol="0">
            <a:normAutofit fontScale="90000"/>
          </a:bodyPr>
          <a:lstStyle/>
          <a:p>
            <a:pPr eaLnBrk="1" fontAlgn="auto" hangingPunct="1">
              <a:spcAft>
                <a:spcPts val="0"/>
              </a:spcAft>
              <a:defRPr/>
            </a:pPr>
            <a:r>
              <a:rPr lang="en-US" b="1" dirty="0" err="1">
                <a:ea typeface="+mj-ea"/>
                <a:cs typeface="+mj-cs"/>
              </a:rPr>
              <a:t>Assoziative</a:t>
            </a:r>
            <a:r>
              <a:rPr lang="en-US" b="1" dirty="0">
                <a:ea typeface="+mj-ea"/>
                <a:cs typeface="+mj-cs"/>
              </a:rPr>
              <a:t> </a:t>
            </a:r>
            <a:r>
              <a:rPr lang="en-US" b="1" dirty="0" err="1">
                <a:ea typeface="+mj-ea"/>
                <a:cs typeface="+mj-cs"/>
              </a:rPr>
              <a:t>Semantische</a:t>
            </a:r>
            <a:r>
              <a:rPr lang="en-US" b="1" dirty="0">
                <a:ea typeface="+mj-ea"/>
                <a:cs typeface="+mj-cs"/>
              </a:rPr>
              <a:t> </a:t>
            </a:r>
            <a:r>
              <a:rPr lang="en-US" b="1" dirty="0" err="1">
                <a:ea typeface="+mj-ea"/>
                <a:cs typeface="+mj-cs"/>
              </a:rPr>
              <a:t>Wortnetze</a:t>
            </a:r>
            <a:endParaRPr lang="el-GR" b="1" dirty="0">
              <a:ea typeface="+mj-ea"/>
              <a:cs typeface="+mj-cs"/>
            </a:endParaRPr>
          </a:p>
        </p:txBody>
      </p:sp>
      <p:sp>
        <p:nvSpPr>
          <p:cNvPr id="74755" name="Θέση περιεχομένου 2"/>
          <p:cNvSpPr>
            <a:spLocks noGrp="1"/>
          </p:cNvSpPr>
          <p:nvPr>
            <p:ph idx="1"/>
          </p:nvPr>
        </p:nvSpPr>
        <p:spPr>
          <a:xfrm>
            <a:off x="395288" y="1484313"/>
            <a:ext cx="8229600" cy="5329237"/>
          </a:xfrm>
        </p:spPr>
        <p:txBody>
          <a:bodyPr/>
          <a:lstStyle/>
          <a:p>
            <a:pPr eaLnBrk="1" hangingPunct="1"/>
            <a:r>
              <a:rPr lang="de-DE" altLang="el-GR" sz="2400" smtClean="0"/>
              <a:t>Wortnetze (als Bezeichnung der Verwandtschaften zwischen Wörtern und Wortgruppen) können nicht nur semantisch sondern auch assoziativ sein. </a:t>
            </a:r>
          </a:p>
          <a:p>
            <a:pPr eaLnBrk="1" hangingPunct="1"/>
            <a:r>
              <a:rPr lang="de-DE" altLang="el-GR" sz="2400" b="1" smtClean="0"/>
              <a:t>Assoziative Beziehungen </a:t>
            </a:r>
            <a:r>
              <a:rPr lang="de-DE" altLang="el-GR" sz="2400" smtClean="0"/>
              <a:t>sind wichtig für Anwendungen in Sprachlehr- und -lernsystemen, wie zum Beispiel, in Kinderlexika aber auch in Anwendungen mit Bezug auf Textsorten, wie journalistische Texte.</a:t>
            </a:r>
          </a:p>
          <a:p>
            <a:pPr eaLnBrk="1" hangingPunct="1"/>
            <a:r>
              <a:rPr lang="de-DE" altLang="el-GR" sz="2400" smtClean="0"/>
              <a:t>In den semantischen Wortnetzen sind Unterschiede zwischen der griechischen und der deutschen Sprache zu erkennen. </a:t>
            </a:r>
          </a:p>
          <a:p>
            <a:pPr eaLnBrk="1" hangingPunct="1"/>
            <a:r>
              <a:rPr lang="de-DE" altLang="el-GR" sz="2400" smtClean="0"/>
              <a:t>Es existieren Gemeinsamkeiten und Unterschiede. Letztere sind auch auf kulturelle Unterschiede zurückzuführen.</a:t>
            </a:r>
            <a:endParaRPr lang="en-US" altLang="el-GR" sz="240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2875"/>
          </a:xfrm>
        </p:spPr>
        <p:txBody>
          <a:bodyPr rtlCol="0">
            <a:normAutofit fontScale="90000"/>
          </a:bodyPr>
          <a:lstStyle/>
          <a:p>
            <a:pPr eaLnBrk="1" fontAlgn="auto" hangingPunct="1">
              <a:spcAft>
                <a:spcPts val="0"/>
              </a:spcAft>
              <a:defRPr/>
            </a:pPr>
            <a:r>
              <a:rPr lang="en-US" b="1" dirty="0" err="1">
                <a:ea typeface="+mj-ea"/>
                <a:cs typeface="+mj-cs"/>
              </a:rPr>
              <a:t>Textkorpora</a:t>
            </a:r>
            <a:r>
              <a:rPr lang="en-US" b="1" dirty="0">
                <a:ea typeface="+mj-ea"/>
                <a:cs typeface="+mj-cs"/>
              </a:rPr>
              <a:t> und </a:t>
            </a:r>
            <a:r>
              <a:rPr lang="en-US" b="1" dirty="0" err="1">
                <a:ea typeface="+mj-ea"/>
                <a:cs typeface="+mj-cs"/>
              </a:rPr>
              <a:t>Korpustypen</a:t>
            </a:r>
            <a:r>
              <a:rPr lang="en-US" b="1" dirty="0">
                <a:ea typeface="+mj-ea"/>
                <a:cs typeface="+mj-cs"/>
              </a:rPr>
              <a:t> (1/2</a:t>
            </a:r>
            <a:r>
              <a:rPr lang="en-US" b="1" dirty="0" smtClean="0">
                <a:ea typeface="+mj-ea"/>
                <a:cs typeface="+mj-cs"/>
              </a:rPr>
              <a:t>)</a:t>
            </a:r>
            <a:endParaRPr lang="en-GB" dirty="0">
              <a:ea typeface="+mj-ea"/>
              <a:cs typeface="+mj-cs"/>
            </a:endParaRPr>
          </a:p>
        </p:txBody>
      </p:sp>
      <p:sp>
        <p:nvSpPr>
          <p:cNvPr id="76803" name="Content Placeholder 2"/>
          <p:cNvSpPr>
            <a:spLocks noGrp="1"/>
          </p:cNvSpPr>
          <p:nvPr>
            <p:ph idx="1"/>
          </p:nvPr>
        </p:nvSpPr>
        <p:spPr>
          <a:xfrm>
            <a:off x="463550" y="1484313"/>
            <a:ext cx="8229600" cy="4598987"/>
          </a:xfrm>
        </p:spPr>
        <p:txBody>
          <a:bodyPr/>
          <a:lstStyle/>
          <a:p>
            <a:pPr eaLnBrk="1" hangingPunct="1">
              <a:lnSpc>
                <a:spcPct val="90000"/>
              </a:lnSpc>
            </a:pPr>
            <a:r>
              <a:rPr lang="de-DE" altLang="el-GR" sz="2700" smtClean="0"/>
              <a:t>In den </a:t>
            </a:r>
            <a:r>
              <a:rPr lang="de-DE" altLang="el-GR" sz="2700" b="1" smtClean="0"/>
              <a:t>reinen Textkorpora </a:t>
            </a:r>
            <a:r>
              <a:rPr lang="de-DE" altLang="el-GR" sz="2700" smtClean="0"/>
              <a:t>ist die Grundeinheit das </a:t>
            </a:r>
            <a:r>
              <a:rPr lang="de-DE" altLang="el-GR" sz="2700" b="1" smtClean="0"/>
              <a:t>Token</a:t>
            </a:r>
            <a:r>
              <a:rPr lang="de-DE" altLang="el-GR" sz="2700" smtClean="0"/>
              <a:t>. Eine spezielle Form von Textkorpora mit der Grundeinheit des Satzes sind die </a:t>
            </a:r>
            <a:r>
              <a:rPr lang="de-DE" altLang="el-GR" sz="2700" b="1" smtClean="0"/>
              <a:t>Baumbank</a:t>
            </a:r>
            <a:r>
              <a:rPr lang="de-DE" altLang="el-GR" sz="2700" smtClean="0"/>
              <a:t>en, die aus syntaktisch analysierten Sätzen bestehen. </a:t>
            </a:r>
          </a:p>
          <a:p>
            <a:pPr eaLnBrk="1" hangingPunct="1">
              <a:lnSpc>
                <a:spcPct val="90000"/>
              </a:lnSpc>
            </a:pPr>
            <a:r>
              <a:rPr lang="de-DE" altLang="el-GR" sz="2700" smtClean="0"/>
              <a:t>In den </a:t>
            </a:r>
            <a:r>
              <a:rPr lang="de-DE" altLang="el-GR" sz="2700" b="1" smtClean="0"/>
              <a:t>Baumbanken</a:t>
            </a:r>
            <a:r>
              <a:rPr lang="de-DE" altLang="el-GR" sz="2700" smtClean="0"/>
              <a:t> werden die Analysen meist durch Syntaxbäume oder DAGs (Graphen) repräsentiert. </a:t>
            </a:r>
          </a:p>
          <a:p>
            <a:pPr eaLnBrk="1" hangingPunct="1">
              <a:lnSpc>
                <a:spcPct val="90000"/>
              </a:lnSpc>
            </a:pPr>
            <a:r>
              <a:rPr lang="de-DE" altLang="el-GR" sz="2700" b="1" smtClean="0"/>
              <a:t>Linguistische Annotationen </a:t>
            </a:r>
            <a:r>
              <a:rPr lang="de-DE" altLang="el-GR" sz="2700" smtClean="0"/>
              <a:t>(z.B. orthographische Transkription) werden mit phonetischen Annotationen (Phonemgrenzen, </a:t>
            </a:r>
            <a:r>
              <a:rPr lang="en-US" altLang="el-GR" sz="2700" smtClean="0"/>
              <a:t>Grundfrequenz) in Sprachkorpora repräsentiert.</a:t>
            </a:r>
          </a:p>
          <a:p>
            <a:pPr eaLnBrk="1" hangingPunct="1">
              <a:lnSpc>
                <a:spcPct val="90000"/>
              </a:lnSpc>
            </a:pPr>
            <a:endParaRPr lang="en-GB" altLang="el-GR" sz="2700" smtClean="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8313" y="-7938"/>
            <a:ext cx="8229600" cy="1420813"/>
          </a:xfrm>
        </p:spPr>
        <p:txBody>
          <a:bodyPr rtlCol="0">
            <a:normAutofit fontScale="90000"/>
          </a:bodyPr>
          <a:lstStyle/>
          <a:p>
            <a:pPr eaLnBrk="1" fontAlgn="auto" hangingPunct="1">
              <a:spcAft>
                <a:spcPts val="0"/>
              </a:spcAft>
              <a:defRPr/>
            </a:pPr>
            <a:r>
              <a:rPr lang="en-US" b="1" dirty="0" err="1">
                <a:ea typeface="+mj-ea"/>
                <a:cs typeface="+mj-cs"/>
              </a:rPr>
              <a:t>Textkorpora</a:t>
            </a:r>
            <a:r>
              <a:rPr lang="en-US" b="1" dirty="0">
                <a:ea typeface="+mj-ea"/>
                <a:cs typeface="+mj-cs"/>
              </a:rPr>
              <a:t> und </a:t>
            </a:r>
            <a:r>
              <a:rPr lang="en-US" b="1" dirty="0" err="1" smtClean="0">
                <a:ea typeface="+mj-ea"/>
                <a:cs typeface="+mj-cs"/>
              </a:rPr>
              <a:t>Korpustypen</a:t>
            </a:r>
            <a:r>
              <a:rPr lang="en-US" b="1" dirty="0" smtClean="0">
                <a:ea typeface="+mj-ea"/>
                <a:cs typeface="+mj-cs"/>
              </a:rPr>
              <a:t> (2/2)</a:t>
            </a:r>
            <a:endParaRPr lang="el-GR" dirty="0">
              <a:ea typeface="+mj-ea"/>
              <a:cs typeface="+mj-cs"/>
            </a:endParaRPr>
          </a:p>
        </p:txBody>
      </p:sp>
      <p:sp>
        <p:nvSpPr>
          <p:cNvPr id="77827" name="Θέση περιεχομένου 2"/>
          <p:cNvSpPr>
            <a:spLocks noGrp="1"/>
          </p:cNvSpPr>
          <p:nvPr>
            <p:ph idx="1"/>
          </p:nvPr>
        </p:nvSpPr>
        <p:spPr>
          <a:xfrm>
            <a:off x="463550" y="1557338"/>
            <a:ext cx="8229600" cy="4751387"/>
          </a:xfrm>
        </p:spPr>
        <p:txBody>
          <a:bodyPr/>
          <a:lstStyle/>
          <a:p>
            <a:pPr eaLnBrk="1" hangingPunct="1"/>
            <a:r>
              <a:rPr lang="en-US" altLang="el-GR" sz="2800" smtClean="0"/>
              <a:t>Au</a:t>
            </a:r>
            <a:r>
              <a:rPr lang="el-GR" altLang="el-GR" sz="2800" smtClean="0"/>
              <a:t>β</a:t>
            </a:r>
            <a:r>
              <a:rPr lang="en-US" altLang="el-GR" sz="2800" smtClean="0"/>
              <a:t>er in den </a:t>
            </a:r>
            <a:r>
              <a:rPr lang="de-DE" altLang="el-GR" sz="2800" smtClean="0"/>
              <a:t>Sprachkorpora sind Sprachsignale in den multimodalen Korpora zu finden, allerdings enthalten die Sprachsignale der multimodalen Korpora eine </a:t>
            </a:r>
            <a:r>
              <a:rPr lang="de-DE" altLang="el-GR" sz="2800" b="1" smtClean="0"/>
              <a:t>zusätzliche Annotation </a:t>
            </a:r>
            <a:r>
              <a:rPr lang="de-DE" altLang="el-GR" sz="2800" smtClean="0"/>
              <a:t>von </a:t>
            </a:r>
            <a:r>
              <a:rPr lang="de-DE" altLang="el-GR" sz="2800" b="1" smtClean="0"/>
              <a:t>Prosodien, Mimik, Gestik </a:t>
            </a:r>
            <a:r>
              <a:rPr lang="de-DE" altLang="el-GR" sz="2800" smtClean="0"/>
              <a:t>und</a:t>
            </a:r>
            <a:r>
              <a:rPr lang="de-DE" altLang="el-GR" sz="2800" b="1" smtClean="0"/>
              <a:t> Mauszeigerbewegungen</a:t>
            </a:r>
            <a:r>
              <a:rPr lang="de-DE" altLang="el-GR" sz="2800" smtClean="0"/>
              <a:t>.</a:t>
            </a:r>
          </a:p>
          <a:p>
            <a:pPr eaLnBrk="1" hangingPunct="1"/>
            <a:r>
              <a:rPr lang="de-DE" altLang="el-GR" sz="2800" smtClean="0"/>
              <a:t>Diese Annotation kann mit einer entsprechenden </a:t>
            </a:r>
            <a:r>
              <a:rPr lang="de-DE" altLang="el-GR" sz="2800" b="1" smtClean="0"/>
              <a:t>Videoaufnahme</a:t>
            </a:r>
            <a:r>
              <a:rPr lang="de-DE" altLang="el-GR" sz="2800" smtClean="0"/>
              <a:t> verbunden werden.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Τίτλος 1"/>
          <p:cNvSpPr>
            <a:spLocks noGrp="1"/>
          </p:cNvSpPr>
          <p:nvPr>
            <p:ph type="title"/>
          </p:nvPr>
        </p:nvSpPr>
        <p:spPr>
          <a:xfrm>
            <a:off x="468313" y="0"/>
            <a:ext cx="8229600" cy="1341438"/>
          </a:xfrm>
        </p:spPr>
        <p:txBody>
          <a:bodyPr/>
          <a:lstStyle/>
          <a:p>
            <a:pPr eaLnBrk="1" hangingPunct="1"/>
            <a:r>
              <a:rPr lang="en-US" altLang="el-GR" sz="4000" b="1" smtClean="0"/>
              <a:t>Textkorpora und Abfragesysteme</a:t>
            </a:r>
            <a:endParaRPr lang="el-GR" altLang="el-GR" sz="4000" smtClean="0"/>
          </a:p>
        </p:txBody>
      </p:sp>
      <p:sp>
        <p:nvSpPr>
          <p:cNvPr id="79875" name="Θέση περιεχομένου 2"/>
          <p:cNvSpPr>
            <a:spLocks noGrp="1"/>
          </p:cNvSpPr>
          <p:nvPr>
            <p:ph idx="1"/>
          </p:nvPr>
        </p:nvSpPr>
        <p:spPr>
          <a:xfrm>
            <a:off x="468313" y="1412875"/>
            <a:ext cx="8229600" cy="5181600"/>
          </a:xfrm>
        </p:spPr>
        <p:txBody>
          <a:bodyPr/>
          <a:lstStyle/>
          <a:p>
            <a:pPr eaLnBrk="1" hangingPunct="1"/>
            <a:r>
              <a:rPr lang="de-DE" altLang="el-GR" sz="2800" smtClean="0"/>
              <a:t>Für Textkorpora können Abfragesysteme benutzt werden, um alle Vorkommen einer gewählten Wortform (oder die Grundform) aufzufinden (Konkordanzsuche) , eine gewählte Wortartenfolge zu spezifizieren (musterbasierte Suche), die Häufigkeit der Erscheinung einer Wortart (Kolligationen) oder die Häufigkeit einer wiederholt auftauchenden Wortform (Konkurrenzen, Kollokationen) zu finden </a:t>
            </a:r>
            <a:r>
              <a:rPr lang="en-US" altLang="el-GR" sz="2800" smtClean="0"/>
              <a:t>(statistische Analysen).</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333375"/>
            <a:ext cx="8229600" cy="1223963"/>
          </a:xfrm>
        </p:spPr>
        <p:txBody>
          <a:bodyPr>
            <a:normAutofit fontScale="90000"/>
          </a:bodyPr>
          <a:lstStyle/>
          <a:p>
            <a:pPr eaLnBrk="1" hangingPunct="1">
              <a:defRPr/>
            </a:pPr>
            <a:r>
              <a:rPr lang="en-US" sz="4000" b="1" dirty="0">
                <a:ea typeface="ＭＳ Ｐゴシック" charset="0"/>
                <a:cs typeface="+mj-cs"/>
              </a:rPr>
              <a:t/>
            </a:r>
            <a:br>
              <a:rPr lang="en-US" sz="4000" b="1" dirty="0">
                <a:ea typeface="ＭＳ Ｐゴシック" charset="0"/>
                <a:cs typeface="+mj-cs"/>
              </a:rPr>
            </a:br>
            <a:r>
              <a:rPr lang="en-US" b="1" dirty="0" err="1">
                <a:ea typeface="ＭＳ Ｐゴシック" charset="0"/>
                <a:cs typeface="+mj-cs"/>
              </a:rPr>
              <a:t>Erstellung</a:t>
            </a:r>
            <a:r>
              <a:rPr lang="en-US" b="1" dirty="0">
                <a:ea typeface="ＭＳ Ｐゴシック" charset="0"/>
                <a:cs typeface="+mj-cs"/>
              </a:rPr>
              <a:t> von </a:t>
            </a:r>
            <a:r>
              <a:rPr lang="en-US" b="1" dirty="0" err="1">
                <a:ea typeface="ＭＳ Ｐゴシック" charset="0"/>
                <a:cs typeface="+mj-cs"/>
              </a:rPr>
              <a:t>Korpora</a:t>
            </a:r>
            <a:r>
              <a:rPr lang="en-US" b="1" dirty="0">
                <a:ea typeface="ＭＳ Ｐゴシック" charset="0"/>
                <a:cs typeface="+mj-cs"/>
              </a:rPr>
              <a:t>-</a:t>
            </a:r>
            <a:r>
              <a:rPr lang="de-DE" b="1" dirty="0">
                <a:ea typeface="ＭＳ Ｐゴシック" charset="0"/>
                <a:cs typeface="+mj-cs"/>
              </a:rPr>
              <a:t>Schritte in der Erstellung von Korpora (1/2)</a:t>
            </a:r>
            <a:r>
              <a:rPr lang="de-DE" b="1" i="1" dirty="0">
                <a:ea typeface="ＭＳ Ｐゴシック" charset="0"/>
                <a:cs typeface="+mj-cs"/>
              </a:rPr>
              <a:t/>
            </a:r>
            <a:br>
              <a:rPr lang="de-DE" b="1" i="1" dirty="0">
                <a:ea typeface="ＭＳ Ｐゴシック" charset="0"/>
                <a:cs typeface="+mj-cs"/>
              </a:rPr>
            </a:br>
            <a:endParaRPr lang="el-GR" dirty="0">
              <a:ea typeface="ＭＳ Ｐゴシック" charset="0"/>
              <a:cs typeface="+mj-cs"/>
            </a:endParaRPr>
          </a:p>
        </p:txBody>
      </p:sp>
      <p:sp>
        <p:nvSpPr>
          <p:cNvPr id="81923" name="Θέση περιεχομένου 2"/>
          <p:cNvSpPr>
            <a:spLocks noGrp="1"/>
          </p:cNvSpPr>
          <p:nvPr>
            <p:ph idx="1"/>
          </p:nvPr>
        </p:nvSpPr>
        <p:spPr>
          <a:xfrm>
            <a:off x="395288" y="1557338"/>
            <a:ext cx="8229600" cy="5040312"/>
          </a:xfrm>
        </p:spPr>
        <p:txBody>
          <a:bodyPr/>
          <a:lstStyle/>
          <a:p>
            <a:pPr eaLnBrk="1" hangingPunct="1"/>
            <a:r>
              <a:rPr lang="de-DE" altLang="el-GR" sz="2600" smtClean="0"/>
              <a:t>Die Aufbereitung von Textkorpora ist keine vollautomatische Prozedur.</a:t>
            </a:r>
          </a:p>
          <a:p>
            <a:pPr eaLnBrk="1" hangingPunct="1"/>
            <a:r>
              <a:rPr lang="de-DE" altLang="el-GR" sz="2600" smtClean="0"/>
              <a:t>Der Prozess der Aufbereitung von Textkorpora wird in zwei Schritten beschrieben.</a:t>
            </a:r>
          </a:p>
          <a:p>
            <a:pPr eaLnBrk="1" hangingPunct="1"/>
            <a:r>
              <a:rPr lang="de-DE" altLang="el-GR" sz="2600" smtClean="0"/>
              <a:t> Im ersten Schritt wird der Text  in definierte Einheiten zerlegt. Diese Einheiten werden "Tokens" genannt. Dabei wird beachtet, dass der ganze (in Tokens) zerlegte Text in einem einheitlichen Repräsentationsformat vorgelegt wird. Der Prozess der Zerlegung des Textes in defi nierte Einheiten (Tokens) ist als "Tokenisierung" ("tokenization") bekannt.</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188913"/>
            <a:ext cx="8229600" cy="1439862"/>
          </a:xfrm>
        </p:spPr>
        <p:txBody>
          <a:bodyPr>
            <a:normAutofit fontScale="90000"/>
          </a:bodyPr>
          <a:lstStyle/>
          <a:p>
            <a:pPr eaLnBrk="1" hangingPunct="1">
              <a:defRPr/>
            </a:pPr>
            <a:r>
              <a:rPr lang="en-US" altLang="el-GR" sz="2900" b="1" smtClean="0"/>
              <a:t/>
            </a:r>
            <a:br>
              <a:rPr lang="en-US" altLang="el-GR" sz="2900" b="1" smtClean="0"/>
            </a:br>
            <a:r>
              <a:rPr lang="en-US" altLang="el-GR" sz="2900" b="1" smtClean="0"/>
              <a:t/>
            </a:r>
            <a:br>
              <a:rPr lang="en-US" altLang="el-GR" sz="2900" b="1" smtClean="0"/>
            </a:br>
            <a:r>
              <a:rPr lang="en-US" altLang="el-GR" sz="4000" b="1" smtClean="0"/>
              <a:t>Erstellung von Korpora-</a:t>
            </a:r>
            <a:r>
              <a:rPr lang="de-DE" altLang="el-GR" sz="4000" b="1" smtClean="0"/>
              <a:t>Schritte in der Erstellung von Korpora (2/2)</a:t>
            </a:r>
            <a:r>
              <a:rPr lang="de-DE" altLang="el-GR" sz="2900" b="1" i="1" smtClean="0"/>
              <a:t/>
            </a:r>
            <a:br>
              <a:rPr lang="de-DE" altLang="el-GR" sz="2900" b="1" i="1" smtClean="0"/>
            </a:br>
            <a:r>
              <a:rPr lang="de-DE" altLang="el-GR" sz="2900" b="1" i="1" smtClean="0"/>
              <a:t/>
            </a:r>
            <a:br>
              <a:rPr lang="de-DE" altLang="el-GR" sz="2900" b="1" i="1" smtClean="0"/>
            </a:br>
            <a:endParaRPr lang="el-GR" altLang="el-GR" sz="2900" smtClean="0"/>
          </a:p>
        </p:txBody>
      </p:sp>
      <p:sp>
        <p:nvSpPr>
          <p:cNvPr id="83971" name="Θέση περιεχομένου 2"/>
          <p:cNvSpPr>
            <a:spLocks noGrp="1"/>
          </p:cNvSpPr>
          <p:nvPr>
            <p:ph idx="1"/>
          </p:nvPr>
        </p:nvSpPr>
        <p:spPr>
          <a:xfrm>
            <a:off x="393700" y="2060575"/>
            <a:ext cx="8229600" cy="4533900"/>
          </a:xfrm>
        </p:spPr>
        <p:txBody>
          <a:bodyPr/>
          <a:lstStyle/>
          <a:p>
            <a:pPr eaLnBrk="1" hangingPunct="1"/>
            <a:r>
              <a:rPr lang="de-DE" altLang="el-GR" sz="2800" smtClean="0"/>
              <a:t>Im zweiten Schritt wird jedem Token seine Wortart (engl. "part of speech") zugeordnet. Die Wortart wird von dem Tagger bestimmt . Der Prozess, in dem jedem Token seine Wortart zugeordnet wird, wird "Tagging" (tagging) genannt.</a:t>
            </a:r>
          </a:p>
          <a:p>
            <a:pPr eaLnBrk="1" hangingPunct="1"/>
            <a:r>
              <a:rPr lang="de-DE" altLang="el-GR" sz="2800" smtClean="0"/>
              <a:t>Beim Tagging wird ein Lexikon konsultiert, das Taggerlexikon</a:t>
            </a:r>
            <a:r>
              <a:rPr lang="en-US" altLang="el-GR" sz="2800" smtClean="0"/>
              <a:t>.</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Τίτλος 1"/>
          <p:cNvSpPr>
            <a:spLocks noGrp="1"/>
          </p:cNvSpPr>
          <p:nvPr>
            <p:ph type="title"/>
          </p:nvPr>
        </p:nvSpPr>
        <p:spPr>
          <a:xfrm>
            <a:off x="468313" y="0"/>
            <a:ext cx="8229600" cy="1412875"/>
          </a:xfrm>
        </p:spPr>
        <p:txBody>
          <a:bodyPr/>
          <a:lstStyle/>
          <a:p>
            <a:pPr eaLnBrk="1" hangingPunct="1"/>
            <a:r>
              <a:rPr lang="en-US" altLang="en-US" sz="4000" b="1" smtClean="0"/>
              <a:t>“</a:t>
            </a:r>
            <a:r>
              <a:rPr lang="en-US" altLang="ja-JP" sz="4000" b="1" smtClean="0"/>
              <a:t>Sauberkeit</a:t>
            </a:r>
            <a:r>
              <a:rPr lang="en-US" altLang="en-US" sz="4000" b="1" smtClean="0"/>
              <a:t>”</a:t>
            </a:r>
            <a:r>
              <a:rPr lang="en-US" altLang="ja-JP" sz="4000" b="1" smtClean="0"/>
              <a:t> des Ausgangsmaterials</a:t>
            </a:r>
            <a:endParaRPr lang="el-GR" altLang="el-GR" sz="4000" smtClean="0"/>
          </a:p>
        </p:txBody>
      </p:sp>
      <p:sp>
        <p:nvSpPr>
          <p:cNvPr id="86019" name="Θέση περιεχομένου 2"/>
          <p:cNvSpPr>
            <a:spLocks noGrp="1"/>
          </p:cNvSpPr>
          <p:nvPr>
            <p:ph idx="1"/>
          </p:nvPr>
        </p:nvSpPr>
        <p:spPr>
          <a:xfrm>
            <a:off x="395288" y="1484313"/>
            <a:ext cx="8229600" cy="5040312"/>
          </a:xfrm>
        </p:spPr>
        <p:txBody>
          <a:bodyPr/>
          <a:lstStyle/>
          <a:p>
            <a:pPr eaLnBrk="1" hangingPunct="1"/>
            <a:r>
              <a:rPr lang="de-DE" altLang="el-GR" sz="2400" smtClean="0"/>
              <a:t>Eine weitere Aufgabe bei der Aufbereitung von Textkorpora ist die Sicherstellung der Textqualität, die sogenannte "Sauberkeit" des Ausgangsmaterials.</a:t>
            </a:r>
          </a:p>
          <a:p>
            <a:pPr eaLnBrk="1" hangingPunct="1"/>
            <a:r>
              <a:rPr lang="de-DE" altLang="el-GR" sz="2400" smtClean="0"/>
              <a:t>Übliche Probleme im Ausgangsmaterial sind </a:t>
            </a:r>
          </a:p>
          <a:p>
            <a:pPr eaLnBrk="1" hangingPunct="1"/>
            <a:r>
              <a:rPr lang="de-DE" altLang="el-GR" sz="2400" smtClean="0"/>
              <a:t>(1) Tippfehler, </a:t>
            </a:r>
          </a:p>
          <a:p>
            <a:pPr eaLnBrk="1" hangingPunct="1"/>
            <a:r>
              <a:rPr lang="de-DE" altLang="el-GR" sz="2400" smtClean="0"/>
              <a:t>(2) Häufigkeit von ungrammatischen Sätzen (besonders in der gesprochenen Sprache) und </a:t>
            </a:r>
          </a:p>
          <a:p>
            <a:pPr eaLnBrk="1" hangingPunct="1"/>
            <a:r>
              <a:rPr lang="de-DE" altLang="el-GR" sz="2400" smtClean="0"/>
              <a:t>(3) Fehler bei der linguistischen Vorverarbeitung und </a:t>
            </a:r>
            <a:r>
              <a:rPr lang="en-US" altLang="el-GR" sz="2400" smtClean="0"/>
              <a:t>Annotation.</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Τίτλος 6"/>
          <p:cNvSpPr>
            <a:spLocks noGrp="1"/>
          </p:cNvSpPr>
          <p:nvPr>
            <p:ph type="ctrTitle"/>
          </p:nvPr>
        </p:nvSpPr>
        <p:spPr/>
        <p:txBody>
          <a:bodyPr/>
          <a:lstStyle/>
          <a:p>
            <a:pPr eaLnBrk="1" hangingPunct="1"/>
            <a:r>
              <a:rPr lang="el-GR" altLang="el-GR" smtClean="0"/>
              <a:t>Τέλος Ενότητας</a:t>
            </a:r>
          </a:p>
        </p:txBody>
      </p:sp>
      <p:sp>
        <p:nvSpPr>
          <p:cNvPr id="88067" name="Υπότιτλος 7"/>
          <p:cNvSpPr>
            <a:spLocks noGrp="1"/>
          </p:cNvSpPr>
          <p:nvPr>
            <p:ph type="subTitle" idx="1"/>
          </p:nvPr>
        </p:nvSpPr>
        <p:spPr>
          <a:xfrm>
            <a:off x="684213" y="3886200"/>
            <a:ext cx="7775575" cy="1752600"/>
          </a:xfrm>
        </p:spPr>
        <p:txBody>
          <a:bodyPr/>
          <a:lstStyle/>
          <a:p>
            <a:pPr eaLnBrk="1" hangingPunct="1"/>
            <a:endParaRPr lang="en-US" altLang="el-GR"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pPr eaLnBrk="1" hangingPunct="1"/>
            <a:r>
              <a:rPr lang="el-GR" altLang="el-GR" smtClean="0"/>
              <a:t>Χρηματοδότηση</a:t>
            </a:r>
          </a:p>
        </p:txBody>
      </p:sp>
      <p:sp>
        <p:nvSpPr>
          <p:cNvPr id="90115" name="Content Placeholder 2"/>
          <p:cNvSpPr>
            <a:spLocks noGrp="1"/>
          </p:cNvSpPr>
          <p:nvPr>
            <p:ph idx="1"/>
          </p:nvPr>
        </p:nvSpPr>
        <p:spPr>
          <a:xfrm>
            <a:off x="457200" y="1341438"/>
            <a:ext cx="8229600" cy="4525962"/>
          </a:xfrm>
        </p:spPr>
        <p:txBody>
          <a:bodyPr/>
          <a:lstStyle/>
          <a:p>
            <a:pPr eaLnBrk="1" hangingPunct="1"/>
            <a:r>
              <a:rPr lang="el-GR" altLang="el-GR" sz="2000" smtClean="0"/>
              <a:t>Το παρόν εκπαιδευτικό υλικό έχει αναπτυχθεί στ</a:t>
            </a:r>
            <a:r>
              <a:rPr lang="en-US" altLang="el-GR" sz="2000" smtClean="0"/>
              <a:t>o</a:t>
            </a:r>
            <a:r>
              <a:rPr lang="el-GR" altLang="el-GR" sz="2000" smtClean="0"/>
              <a:t> πλαίσι</a:t>
            </a:r>
            <a:r>
              <a:rPr lang="en-US" altLang="el-GR" sz="2000" smtClean="0"/>
              <a:t>o</a:t>
            </a:r>
            <a:r>
              <a:rPr lang="el-GR" altLang="el-GR" sz="2000" smtClean="0"/>
              <a:t> του εκπαιδευτικού έργου του διδάσκοντα.</a:t>
            </a:r>
            <a:endParaRPr lang="en-US" altLang="el-GR" sz="2000" smtClean="0"/>
          </a:p>
          <a:p>
            <a:pPr eaLnBrk="1" hangingPunct="1"/>
            <a:r>
              <a:rPr lang="el-GR" altLang="el-GR" sz="2000" smtClean="0"/>
              <a:t>Το έργο «</a:t>
            </a:r>
            <a:r>
              <a:rPr lang="el-GR" altLang="el-GR" sz="2000" b="1" smtClean="0"/>
              <a:t>Ανοικτά Ακαδημαϊκά Μαθήματα στο Πανεπιστήμιο Αθηνών</a:t>
            </a:r>
            <a:r>
              <a:rPr lang="el-GR" altLang="el-GR" sz="2000" smtClean="0"/>
              <a:t>» έχει χρηματοδοτήσει μόνο την αναδιαμόρφωση του εκπαιδευτικού υλικού. </a:t>
            </a:r>
            <a:endParaRPr lang="en-US" altLang="el-GR" sz="2000" smtClean="0"/>
          </a:p>
          <a:p>
            <a:pPr eaLnBrk="1" hangingPunct="1"/>
            <a:r>
              <a:rPr lang="el-GR" altLang="el-GR" sz="200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90116"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250" y="4652963"/>
            <a:ext cx="5502275"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3"/>
          <p:cNvSpPr>
            <a:spLocks noGrp="1"/>
          </p:cNvSpPr>
          <p:nvPr>
            <p:ph type="title"/>
          </p:nvPr>
        </p:nvSpPr>
        <p:spPr/>
        <p:txBody>
          <a:bodyPr/>
          <a:lstStyle/>
          <a:p>
            <a:pPr eaLnBrk="1" hangingPunct="1"/>
            <a:r>
              <a:rPr lang="el-GR" altLang="el-GR" sz="4400" smtClean="0"/>
              <a:t>Σημειώματα</a:t>
            </a:r>
          </a:p>
        </p:txBody>
      </p:sp>
      <p:sp>
        <p:nvSpPr>
          <p:cNvPr id="92163" name="Text Placeholder 4"/>
          <p:cNvSpPr>
            <a:spLocks noGrp="1"/>
          </p:cNvSpPr>
          <p:nvPr>
            <p:ph type="body" idx="1"/>
          </p:nvPr>
        </p:nvSpPr>
        <p:spPr/>
        <p:txBody>
          <a:bodyPr/>
          <a:lstStyle/>
          <a:p>
            <a:pPr eaLnBrk="1" hangingPunct="1"/>
            <a:endParaRPr lang="en-US" altLang="el-GR"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504825" y="188913"/>
            <a:ext cx="8229600" cy="1287462"/>
          </a:xfrm>
        </p:spPr>
        <p:txBody>
          <a:bodyPr/>
          <a:lstStyle/>
          <a:p>
            <a:pPr eaLnBrk="1" hangingPunct="1"/>
            <a:r>
              <a:rPr lang="de-DE" altLang="el-GR" sz="4000" b="1" smtClean="0"/>
              <a:t>Kern aller Anwendungsbereiche der Computerlinguistik (2/2)</a:t>
            </a:r>
            <a:endParaRPr lang="en-US" altLang="el-GR" sz="4000" b="1" smtClean="0"/>
          </a:p>
        </p:txBody>
      </p:sp>
      <p:sp>
        <p:nvSpPr>
          <p:cNvPr id="17411" name="Content Placeholder 2"/>
          <p:cNvSpPr>
            <a:spLocks noGrp="1"/>
          </p:cNvSpPr>
          <p:nvPr>
            <p:ph idx="1"/>
          </p:nvPr>
        </p:nvSpPr>
        <p:spPr>
          <a:xfrm>
            <a:off x="539750" y="1700213"/>
            <a:ext cx="8229600" cy="4824412"/>
          </a:xfrm>
        </p:spPr>
        <p:txBody>
          <a:bodyPr/>
          <a:lstStyle/>
          <a:p>
            <a:pPr eaLnBrk="1" hangingPunct="1">
              <a:lnSpc>
                <a:spcPct val="110000"/>
              </a:lnSpc>
            </a:pPr>
            <a:r>
              <a:rPr lang="de-DE" altLang="el-GR" sz="2700" smtClean="0"/>
              <a:t>Jedoch kann in groben Zügen dieser Vorgang </a:t>
            </a:r>
            <a:r>
              <a:rPr lang="de-DE" altLang="el-GR" sz="2700" b="1" smtClean="0"/>
              <a:t>in drei Phasen </a:t>
            </a:r>
            <a:r>
              <a:rPr lang="de-DE" altLang="el-GR" sz="2700" smtClean="0"/>
              <a:t>beschrieben werden: </a:t>
            </a:r>
          </a:p>
          <a:p>
            <a:pPr eaLnBrk="1" hangingPunct="1">
              <a:lnSpc>
                <a:spcPct val="110000"/>
              </a:lnSpc>
            </a:pPr>
            <a:r>
              <a:rPr lang="de-DE" altLang="el-GR" sz="2700" smtClean="0"/>
              <a:t>Ein System für die Verarbeitung natürlicher Sprache analysiert den (geschriebenen oder gesprochenen) Text, der vom System erkannt wird (</a:t>
            </a:r>
            <a:r>
              <a:rPr lang="de-DE" altLang="el-GR" sz="2700" b="1" smtClean="0"/>
              <a:t>Analyse</a:t>
            </a:r>
            <a:r>
              <a:rPr lang="de-DE" altLang="el-GR" sz="2700" smtClean="0"/>
              <a:t>), </a:t>
            </a:r>
          </a:p>
          <a:p>
            <a:pPr eaLnBrk="1" hangingPunct="1">
              <a:lnSpc>
                <a:spcPct val="110000"/>
              </a:lnSpc>
            </a:pPr>
            <a:r>
              <a:rPr lang="de-DE" altLang="el-GR" sz="2700" smtClean="0"/>
              <a:t>es verarbeitet den analysierten Text, je nach Art der Anwendung (</a:t>
            </a:r>
            <a:r>
              <a:rPr lang="de-DE" altLang="el-GR" sz="2700" b="1" smtClean="0"/>
              <a:t>Verarbeitung</a:t>
            </a:r>
            <a:r>
              <a:rPr lang="de-DE" altLang="el-GR" sz="2700" smtClean="0"/>
              <a:t>)</a:t>
            </a:r>
          </a:p>
          <a:p>
            <a:pPr eaLnBrk="1" hangingPunct="1">
              <a:lnSpc>
                <a:spcPct val="110000"/>
              </a:lnSpc>
            </a:pPr>
            <a:r>
              <a:rPr lang="de-DE" altLang="el-GR" sz="2700" smtClean="0"/>
              <a:t>und generiert den Text in der gewünschten Form, je nach Art der Anwendung </a:t>
            </a:r>
            <a:r>
              <a:rPr lang="en-US" altLang="el-GR" sz="2700" smtClean="0"/>
              <a:t>(</a:t>
            </a:r>
            <a:r>
              <a:rPr lang="en-US" altLang="el-GR" sz="2700" b="1" smtClean="0"/>
              <a:t>Generierung</a:t>
            </a:r>
            <a:r>
              <a:rPr lang="en-US" altLang="el-GR" sz="2700" smtClean="0"/>
              <a:t>).</a:t>
            </a:r>
          </a:p>
          <a:p>
            <a:pPr eaLnBrk="1" hangingPunct="1">
              <a:lnSpc>
                <a:spcPct val="90000"/>
              </a:lnSpc>
            </a:pPr>
            <a:endParaRPr lang="en-US" altLang="el-GR" smtClean="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3"/>
          <p:cNvSpPr>
            <a:spLocks noGrp="1"/>
          </p:cNvSpPr>
          <p:nvPr>
            <p:ph type="title"/>
          </p:nvPr>
        </p:nvSpPr>
        <p:spPr>
          <a:xfrm>
            <a:off x="0" y="274638"/>
            <a:ext cx="9144000" cy="1143000"/>
          </a:xfrm>
        </p:spPr>
        <p:txBody>
          <a:bodyPr/>
          <a:lstStyle/>
          <a:p>
            <a:r>
              <a:rPr lang="el-GR" altLang="el-GR" smtClean="0"/>
              <a:t>Σημείωμα Ιστορικού Εκδόσεων</a:t>
            </a:r>
            <a:r>
              <a:rPr lang="en-US" altLang="el-GR" smtClean="0"/>
              <a:t> </a:t>
            </a:r>
            <a:r>
              <a:rPr lang="el-GR" altLang="el-GR" smtClean="0"/>
              <a:t>Έργου</a:t>
            </a:r>
          </a:p>
        </p:txBody>
      </p:sp>
      <p:sp>
        <p:nvSpPr>
          <p:cNvPr id="5" name="Content Placeholder 4"/>
          <p:cNvSpPr>
            <a:spLocks noGrp="1"/>
          </p:cNvSpPr>
          <p:nvPr>
            <p:ph idx="1"/>
          </p:nvPr>
        </p:nvSpPr>
        <p:spPr>
          <a:xfrm>
            <a:off x="234950" y="1557338"/>
            <a:ext cx="8585200" cy="4525962"/>
          </a:xfrm>
        </p:spPr>
        <p:txBody>
          <a:bodyPr>
            <a:normAutofit/>
          </a:bodyPr>
          <a:lstStyle/>
          <a:p>
            <a:pPr marL="0" indent="0">
              <a:buFont typeface="Arial" panose="020B0604020202020204" pitchFamily="34" charset="0"/>
              <a:buNone/>
              <a:defRPr/>
            </a:pPr>
            <a:r>
              <a:rPr lang="el-GR" sz="2000" dirty="0" smtClean="0"/>
              <a:t>Το </a:t>
            </a:r>
            <a:r>
              <a:rPr lang="el-GR" sz="2000" dirty="0"/>
              <a:t>παρόν έργο αποτελεί την έκδοση </a:t>
            </a:r>
            <a:r>
              <a:rPr lang="en-US" sz="2000" dirty="0" smtClean="0">
                <a:solidFill>
                  <a:srgbClr val="000000"/>
                </a:solidFill>
              </a:rPr>
              <a:t>1</a:t>
            </a:r>
            <a:r>
              <a:rPr lang="el-GR" sz="2000" dirty="0" smtClean="0">
                <a:solidFill>
                  <a:srgbClr val="000000"/>
                </a:solidFill>
              </a:rPr>
              <a:t>.</a:t>
            </a:r>
            <a:r>
              <a:rPr lang="en-US" sz="2000" dirty="0" smtClean="0">
                <a:solidFill>
                  <a:srgbClr val="000000"/>
                </a:solidFill>
              </a:rPr>
              <a:t>0</a:t>
            </a:r>
            <a:r>
              <a:rPr lang="el-GR" sz="2000" dirty="0" smtClean="0">
                <a:solidFill>
                  <a:srgbClr val="000000"/>
                </a:solidFill>
              </a:rPr>
              <a:t>.  </a:t>
            </a:r>
            <a:endParaRPr lang="el-GR" sz="2000" dirty="0">
              <a:solidFill>
                <a:srgbClr val="000000"/>
              </a:solidFill>
            </a:endParaRPr>
          </a:p>
          <a:p>
            <a:pPr marL="0" indent="0">
              <a:buFont typeface="Arial" panose="020B0604020202020204" pitchFamily="34" charset="0"/>
              <a:buNone/>
              <a:defRPr/>
            </a:pPr>
            <a:r>
              <a:rPr lang="el-GR" sz="2000" dirty="0"/>
              <a:t>Έχουν προηγηθεί οι κάτωθι εκδόσεις:</a:t>
            </a:r>
          </a:p>
          <a:p>
            <a:pPr>
              <a:defRPr/>
            </a:pPr>
            <a:r>
              <a:rPr lang="el-GR" sz="2000" dirty="0"/>
              <a:t>Έκδοση διαθέσιμη εδώ. </a:t>
            </a:r>
            <a:r>
              <a:rPr lang="en-US" sz="2000" dirty="0">
                <a:ea typeface="Century Gothic"/>
                <a:cs typeface="Century Gothic"/>
                <a:hlinkClick r:id="rId3"/>
              </a:rPr>
              <a:t>http://eclass.uoa.gr/courses/GS158/</a:t>
            </a:r>
            <a:endParaRPr lang="el-GR" sz="2000" dirty="0">
              <a:solidFill>
                <a:srgbClr val="92D050"/>
              </a:solidFill>
            </a:endParaRPr>
          </a:p>
          <a:p>
            <a:pPr marL="0" indent="0">
              <a:buFont typeface="Arial" panose="020B0604020202020204" pitchFamily="34" charset="0"/>
              <a:buNone/>
              <a:defRPr/>
            </a:pPr>
            <a:endParaRPr lang="el-GR" sz="20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a:xfrm>
            <a:off x="457200" y="260350"/>
            <a:ext cx="8229600" cy="1157288"/>
          </a:xfrm>
        </p:spPr>
        <p:txBody>
          <a:bodyPr/>
          <a:lstStyle/>
          <a:p>
            <a:r>
              <a:rPr lang="el-GR" altLang="el-GR" smtClean="0"/>
              <a:t>Σημείωμα Αναφοράς</a:t>
            </a:r>
          </a:p>
        </p:txBody>
      </p:sp>
      <p:sp>
        <p:nvSpPr>
          <p:cNvPr id="96259" name="Content Placeholder 2"/>
          <p:cNvSpPr>
            <a:spLocks noGrp="1"/>
          </p:cNvSpPr>
          <p:nvPr>
            <p:ph idx="1"/>
          </p:nvPr>
        </p:nvSpPr>
        <p:spPr>
          <a:xfrm>
            <a:off x="463550" y="1557338"/>
            <a:ext cx="8229600" cy="4525962"/>
          </a:xfrm>
        </p:spPr>
        <p:txBody>
          <a:bodyPr/>
          <a:lstStyle/>
          <a:p>
            <a:pPr marL="0" indent="0">
              <a:buFont typeface="Arial" panose="020B0604020202020204" pitchFamily="34" charset="0"/>
              <a:buNone/>
            </a:pPr>
            <a:r>
              <a:rPr lang="el-GR" altLang="el-GR" sz="2000" smtClean="0"/>
              <a:t>Copyright Εθνικόν και Καποδιστριακόν Πανεπιστήμιον Αθηνών</a:t>
            </a:r>
            <a:r>
              <a:rPr lang="en-US" altLang="el-GR" sz="2000" smtClean="0"/>
              <a:t>, </a:t>
            </a:r>
            <a:r>
              <a:rPr lang="el-GR" altLang="el-GR" sz="2000" smtClean="0"/>
              <a:t>Χριστίνα Αλεξανδρή. «Υπολογιστική Γλωσσολογία</a:t>
            </a:r>
            <a:r>
              <a:rPr lang="en-US" altLang="el-GR" sz="2000" smtClean="0"/>
              <a:t>. Computerlinguistik</a:t>
            </a:r>
            <a:br>
              <a:rPr lang="en-US" altLang="el-GR" sz="2000" smtClean="0"/>
            </a:br>
            <a:r>
              <a:rPr lang="en-US" altLang="el-GR" sz="2000" smtClean="0"/>
              <a:t>Übersicht - Wiederholung</a:t>
            </a:r>
            <a:r>
              <a:rPr lang="el-GR" altLang="el-GR" sz="2000" smtClean="0"/>
              <a:t>». Έκδοση: 1.0. Αθήνα 2014. Διαθέσιμο από τη δικτυακή διεύθυνση:  </a:t>
            </a:r>
            <a:r>
              <a:rPr lang="en-US" altLang="el-GR" sz="2000" smtClean="0">
                <a:hlinkClick r:id="rId3"/>
              </a:rPr>
              <a:t>http://opencourses.uoa.gr</a:t>
            </a:r>
            <a:r>
              <a:rPr lang="en-US" altLang="el-GR" sz="2000" smtClean="0"/>
              <a:t> </a:t>
            </a:r>
            <a:endParaRPr lang="el-GR" altLang="el-GR" sz="2000" smtClean="0"/>
          </a:p>
          <a:p>
            <a:pPr marL="0" indent="0">
              <a:buFont typeface="Arial" panose="020B0604020202020204" pitchFamily="34" charset="0"/>
              <a:buNone/>
            </a:pPr>
            <a:endParaRPr lang="el-GR" altLang="el-GR" sz="2000"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a:xfrm>
            <a:off x="457200" y="-161925"/>
            <a:ext cx="8229600" cy="1143000"/>
          </a:xfrm>
        </p:spPr>
        <p:txBody>
          <a:bodyPr/>
          <a:lstStyle/>
          <a:p>
            <a:pPr eaLnBrk="1" hangingPunct="1"/>
            <a:r>
              <a:rPr lang="el-GR" altLang="el-GR" smtClean="0"/>
              <a:t>Σημείωμα Αδειοδότησης</a:t>
            </a:r>
          </a:p>
        </p:txBody>
      </p:sp>
      <p:sp>
        <p:nvSpPr>
          <p:cNvPr id="98307" name="Content Placeholder 2"/>
          <p:cNvSpPr>
            <a:spLocks noGrp="1"/>
          </p:cNvSpPr>
          <p:nvPr>
            <p:ph idx="1"/>
          </p:nvPr>
        </p:nvSpPr>
        <p:spPr>
          <a:xfrm>
            <a:off x="107950" y="765175"/>
            <a:ext cx="8928100" cy="1439863"/>
          </a:xfrm>
        </p:spPr>
        <p:txBody>
          <a:bodyPr/>
          <a:lstStyle/>
          <a:p>
            <a:pPr marL="0" indent="0" eaLnBrk="1" hangingPunct="1">
              <a:buFont typeface="Arial" panose="020B0604020202020204" pitchFamily="34" charset="0"/>
              <a:buNone/>
            </a:pPr>
            <a:r>
              <a:rPr lang="el-GR" altLang="el-GR" sz="200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eaLnBrk="1" hangingPunct="1">
              <a:buFont typeface="Arial" panose="020B0604020202020204" pitchFamily="34" charset="0"/>
              <a:buNone/>
            </a:pPr>
            <a:endParaRPr lang="el-GR" altLang="el-GR" sz="2000" smtClean="0"/>
          </a:p>
        </p:txBody>
      </p:sp>
      <p:pic>
        <p:nvPicPr>
          <p:cNvPr id="98308" name="Picture 22" descr="Λογότυπο για Άδειες χρήσης Creative Commons BY-NC-ND">
            <a:hlinkClick r:id="rId3" action="ppaction://hlinkfile"/>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4" name="TextBox 5"/>
          <p:cNvSpPr txBox="1">
            <a:spLocks noChangeArrowheads="1"/>
          </p:cNvSpPr>
          <p:nvPr/>
        </p:nvSpPr>
        <p:spPr bwMode="auto">
          <a:xfrm>
            <a:off x="107950" y="2924175"/>
            <a:ext cx="9036050"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defRPr/>
            </a:pPr>
            <a:r>
              <a:rPr lang="el-GR" altLang="el-GR" sz="1800" dirty="0" smtClean="0"/>
              <a:t>[1] http://creativecommons.org/licenses/by-nc-sa/4.0/ </a:t>
            </a:r>
            <a:endParaRPr lang="en-US" altLang="el-GR" sz="1800" dirty="0" smtClean="0"/>
          </a:p>
          <a:p>
            <a:pPr eaLnBrk="1" hangingPunct="1">
              <a:defRPr/>
            </a:pPr>
            <a:endParaRPr lang="el-GR" altLang="el-GR" sz="1800" dirty="0" smtClean="0"/>
          </a:p>
          <a:p>
            <a:pPr eaLnBrk="1" hangingPunct="1">
              <a:defRPr/>
            </a:pPr>
            <a:r>
              <a:rPr lang="el-GR" altLang="el-GR" sz="1800" dirty="0" smtClean="0"/>
              <a:t>Ως </a:t>
            </a:r>
            <a:r>
              <a:rPr lang="el-GR" altLang="el-GR" sz="1800" b="1" dirty="0" smtClean="0"/>
              <a:t>Μη Εμπορική</a:t>
            </a:r>
            <a:r>
              <a:rPr lang="el-GR" altLang="el-GR" sz="1800" dirty="0" smtClean="0"/>
              <a:t> ορίζεται η χρήση:</a:t>
            </a:r>
          </a:p>
          <a:p>
            <a:pPr marL="285750" indent="-285750" eaLnBrk="1" hangingPunct="1">
              <a:buFont typeface="Arial" panose="020B0604020202020204" pitchFamily="34" charset="0"/>
              <a:buChar char="•"/>
              <a:defRPr/>
            </a:pPr>
            <a:r>
              <a:rPr lang="el-GR" altLang="el-GR" sz="1800" dirty="0" smtClean="0"/>
              <a:t>που δεν περιλαμβάνει άμεσο ή έμμεσο οικονομικό όφελος από την χρήση του έργου, για το διανομέα του έργου και </a:t>
            </a:r>
            <a:r>
              <a:rPr lang="el-GR" altLang="el-GR" sz="1800" dirty="0" err="1" smtClean="0"/>
              <a:t>αδειοδόχο</a:t>
            </a:r>
            <a:endParaRPr lang="el-GR" altLang="el-GR" sz="1800" dirty="0" smtClean="0"/>
          </a:p>
          <a:p>
            <a:pPr marL="285750" indent="-285750" eaLnBrk="1" hangingPunct="1">
              <a:buFont typeface="Arial" panose="020B0604020202020204" pitchFamily="34" charset="0"/>
              <a:buChar char="•"/>
              <a:defRPr/>
            </a:pPr>
            <a:r>
              <a:rPr lang="el-GR" altLang="el-GR" sz="1800" dirty="0" smtClean="0"/>
              <a:t>που</a:t>
            </a:r>
            <a:r>
              <a:rPr lang="en-GB" altLang="el-GR" sz="1800" dirty="0" smtClean="0"/>
              <a:t> </a:t>
            </a:r>
            <a:r>
              <a:rPr lang="el-GR" altLang="el-GR" sz="1800" dirty="0" smtClean="0"/>
              <a:t>δεν περιλαμβάνει οικονομική συναλλαγή ως προϋπόθεση για τη χρήση ή πρόσβαση στο έργο</a:t>
            </a:r>
          </a:p>
          <a:p>
            <a:pPr marL="285750" indent="-285750" eaLnBrk="1" hangingPunct="1">
              <a:buFont typeface="Arial" panose="020B0604020202020204" pitchFamily="34" charset="0"/>
              <a:buChar char="•"/>
              <a:defRPr/>
            </a:pPr>
            <a:r>
              <a:rPr lang="el-GR" altLang="el-GR" sz="1800" dirty="0" smtClean="0"/>
              <a:t>που</a:t>
            </a:r>
            <a:r>
              <a:rPr lang="en-GB" altLang="el-GR" sz="1800" dirty="0" smtClean="0"/>
              <a:t> </a:t>
            </a:r>
            <a:r>
              <a:rPr lang="el-GR" altLang="el-GR" sz="1800" dirty="0" smtClean="0"/>
              <a:t>δεν προσπορίζει στο διανομέα του έργου και</a:t>
            </a:r>
            <a:r>
              <a:rPr lang="en-GB" altLang="el-GR" sz="1800" dirty="0" smtClean="0"/>
              <a:t> </a:t>
            </a:r>
            <a:r>
              <a:rPr lang="el-GR" altLang="el-GR" sz="1800" dirty="0" err="1" smtClean="0"/>
              <a:t>αδειοδόχο</a:t>
            </a:r>
            <a:r>
              <a:rPr lang="en-GB" altLang="el-GR" sz="1800" dirty="0" smtClean="0"/>
              <a:t> </a:t>
            </a:r>
            <a:r>
              <a:rPr lang="el-GR" altLang="el-GR" sz="1800" dirty="0" smtClean="0"/>
              <a:t>έμμεσο οικονομικό όφελος (π.χ. διαφημίσεις) από την προβολή του έργου σε διαδικτυακό τόπο</a:t>
            </a:r>
            <a:endParaRPr lang="en-US" altLang="el-GR" sz="1800" dirty="0" smtClean="0"/>
          </a:p>
          <a:p>
            <a:pPr eaLnBrk="1" hangingPunct="1">
              <a:buFont typeface="Arial" panose="020B0604020202020204" pitchFamily="34" charset="0"/>
              <a:buChar char="•"/>
              <a:defRPr/>
            </a:pPr>
            <a:endParaRPr lang="el-GR" altLang="el-GR" sz="1800" dirty="0" smtClean="0"/>
          </a:p>
          <a:p>
            <a:pPr eaLnBrk="1" hangingPunct="1">
              <a:defRPr/>
            </a:pPr>
            <a:r>
              <a:rPr lang="el-GR" altLang="el-GR" sz="1800" dirty="0" smtClean="0"/>
              <a:t>Ο δικαιούχος μπορεί να παρέχει στον </a:t>
            </a:r>
            <a:r>
              <a:rPr lang="el-GR" altLang="el-GR" sz="1800" dirty="0" err="1" smtClean="0"/>
              <a:t>αδειοδόχο</a:t>
            </a:r>
            <a:r>
              <a:rPr lang="el-GR" altLang="el-GR" sz="1800" dirty="0" smtClean="0"/>
              <a:t> ξεχωριστή άδεια να χρησιμοποιεί το έργο για εμπορική χρήση, εφόσον αυτό του ζητηθεί.</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pPr eaLnBrk="1" hangingPunct="1"/>
            <a:r>
              <a:rPr lang="el-GR" altLang="el-GR" smtClean="0"/>
              <a:t>Διατήρηση Σημειωμάτων</a:t>
            </a:r>
          </a:p>
        </p:txBody>
      </p:sp>
      <p:sp>
        <p:nvSpPr>
          <p:cNvPr id="100355" name="Content Placeholder 2"/>
          <p:cNvSpPr>
            <a:spLocks noGrp="1"/>
          </p:cNvSpPr>
          <p:nvPr>
            <p:ph idx="1"/>
          </p:nvPr>
        </p:nvSpPr>
        <p:spPr>
          <a:xfrm>
            <a:off x="463550" y="1557338"/>
            <a:ext cx="8229600" cy="4525962"/>
          </a:xfrm>
        </p:spPr>
        <p:txBody>
          <a:bodyPr/>
          <a:lstStyle/>
          <a:p>
            <a:pPr marL="0" indent="0" eaLnBrk="1" hangingPunct="1">
              <a:buFont typeface="Arial" panose="020B0604020202020204" pitchFamily="34" charset="0"/>
              <a:buNone/>
            </a:pPr>
            <a:r>
              <a:rPr lang="el-GR" altLang="el-GR" sz="2400" smtClean="0"/>
              <a:t>Οποιαδήποτε αναπαραγωγή ή διασκευή του υλικού θα πρέπει να συμπεριλαμβάνει:</a:t>
            </a:r>
          </a:p>
          <a:p>
            <a:pPr lvl="1" eaLnBrk="1" hangingPunct="1">
              <a:buFont typeface="Wingdings" panose="05000000000000000000" pitchFamily="2" charset="2"/>
              <a:buChar char="§"/>
            </a:pPr>
            <a:r>
              <a:rPr lang="el-GR" altLang="el-GR" sz="2000" smtClean="0"/>
              <a:t>τ</a:t>
            </a:r>
            <a:r>
              <a:rPr lang="en-US" altLang="el-GR" sz="2000" smtClean="0"/>
              <a:t>ο Σημείωμα Αναφοράς</a:t>
            </a:r>
            <a:endParaRPr lang="el-GR" altLang="el-GR" sz="2000" smtClean="0"/>
          </a:p>
          <a:p>
            <a:pPr lvl="1" eaLnBrk="1" hangingPunct="1">
              <a:buFont typeface="Wingdings" panose="05000000000000000000" pitchFamily="2" charset="2"/>
              <a:buChar char="§"/>
            </a:pPr>
            <a:r>
              <a:rPr lang="el-GR" altLang="el-GR" sz="2000" smtClean="0"/>
              <a:t>τ</a:t>
            </a:r>
            <a:r>
              <a:rPr lang="en-US" altLang="el-GR" sz="2000" smtClean="0"/>
              <a:t>ο Σημείωμα Αδειοδότησης</a:t>
            </a:r>
            <a:endParaRPr lang="el-GR" altLang="el-GR" sz="2000" smtClean="0"/>
          </a:p>
          <a:p>
            <a:pPr lvl="1" eaLnBrk="1" hangingPunct="1">
              <a:buFont typeface="Wingdings" panose="05000000000000000000" pitchFamily="2" charset="2"/>
              <a:buChar char="§"/>
            </a:pPr>
            <a:r>
              <a:rPr lang="el-GR" altLang="el-GR" sz="2000" smtClean="0"/>
              <a:t>τ</a:t>
            </a:r>
            <a:r>
              <a:rPr lang="en-US" altLang="el-GR" sz="2000" smtClean="0"/>
              <a:t>η δήλωση </a:t>
            </a:r>
            <a:r>
              <a:rPr lang="el-GR" altLang="el-GR" sz="2000" smtClean="0"/>
              <a:t>Δ</a:t>
            </a:r>
            <a:r>
              <a:rPr lang="en-US" altLang="el-GR" sz="2000" smtClean="0"/>
              <a:t>ιατήρησης Σημειωμάτων</a:t>
            </a:r>
            <a:endParaRPr lang="el-GR" altLang="el-GR" sz="2000" smtClean="0"/>
          </a:p>
          <a:p>
            <a:pPr lvl="1" eaLnBrk="1" hangingPunct="1">
              <a:buFont typeface="Wingdings" panose="05000000000000000000" pitchFamily="2" charset="2"/>
              <a:buChar char="§"/>
            </a:pPr>
            <a:r>
              <a:rPr lang="el-GR" altLang="el-GR" sz="2000" smtClean="0"/>
              <a:t>το Σημείωμα Χρήσης Έργων Τρίτων (εφόσον υπάρχει)</a:t>
            </a:r>
          </a:p>
          <a:p>
            <a:pPr marL="0" indent="0" eaLnBrk="1" hangingPunct="1">
              <a:buFont typeface="Arial" panose="020B0604020202020204" pitchFamily="34" charset="0"/>
              <a:buNone/>
            </a:pPr>
            <a:r>
              <a:rPr lang="el-GR" altLang="el-GR" sz="2400" smtClean="0"/>
              <a:t>μαζί με τους συνοδευόμενους υπερσυνδέσμους.</a:t>
            </a:r>
          </a:p>
          <a:p>
            <a:pPr marL="0" indent="0" eaLnBrk="1" hangingPunct="1"/>
            <a:endParaRPr lang="el-GR" altLang="el-GR" sz="2000"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a:xfrm>
            <a:off x="0" y="-100013"/>
            <a:ext cx="9144000" cy="1143001"/>
          </a:xfrm>
        </p:spPr>
        <p:txBody>
          <a:bodyPr/>
          <a:lstStyle/>
          <a:p>
            <a:pPr eaLnBrk="1" hangingPunct="1"/>
            <a:r>
              <a:rPr lang="el-GR" altLang="el-GR" smtClean="0"/>
              <a:t>Σημείωμα Χρήσης Έργων Τρίτων </a:t>
            </a:r>
            <a:r>
              <a:rPr lang="en-US" altLang="el-GR" smtClean="0"/>
              <a:t>(</a:t>
            </a:r>
            <a:r>
              <a:rPr lang="el-GR" altLang="el-GR" smtClean="0"/>
              <a:t>1</a:t>
            </a:r>
            <a:r>
              <a:rPr lang="en-US" altLang="el-GR" smtClean="0"/>
              <a:t>/</a:t>
            </a:r>
            <a:r>
              <a:rPr lang="el-GR" altLang="el-GR" smtClean="0"/>
              <a:t>2</a:t>
            </a:r>
            <a:r>
              <a:rPr lang="en-US" altLang="el-GR" smtClean="0"/>
              <a:t>)</a:t>
            </a:r>
            <a:r>
              <a:rPr lang="el-GR" altLang="el-GR" smtClean="0"/>
              <a:t> </a:t>
            </a:r>
          </a:p>
        </p:txBody>
      </p:sp>
      <p:sp>
        <p:nvSpPr>
          <p:cNvPr id="102403" name="Content Placeholder 2"/>
          <p:cNvSpPr>
            <a:spLocks noGrp="1"/>
          </p:cNvSpPr>
          <p:nvPr>
            <p:ph idx="1"/>
          </p:nvPr>
        </p:nvSpPr>
        <p:spPr>
          <a:xfrm>
            <a:off x="287338" y="1052513"/>
            <a:ext cx="8677275" cy="5329237"/>
          </a:xfrm>
        </p:spPr>
        <p:txBody>
          <a:bodyPr/>
          <a:lstStyle/>
          <a:p>
            <a:pPr marL="0" indent="0" eaLnBrk="1" hangingPunct="1">
              <a:buFont typeface="Arial" panose="020B0604020202020204" pitchFamily="34" charset="0"/>
              <a:buNone/>
            </a:pPr>
            <a:r>
              <a:rPr lang="el-GR" altLang="el-GR" sz="2000" smtClean="0"/>
              <a:t>Το Έργο αυτό κάνει χρήση των ακόλουθων έργων:</a:t>
            </a:r>
          </a:p>
          <a:p>
            <a:pPr marL="0" indent="0" eaLnBrk="1" hangingPunct="1">
              <a:buFont typeface="Arial" panose="020B0604020202020204" pitchFamily="34" charset="0"/>
              <a:buNone/>
            </a:pPr>
            <a:r>
              <a:rPr lang="el-GR" altLang="el-GR" sz="2000" b="1" smtClean="0"/>
              <a:t>Εικόνες/Σχήματα/Διαγράμματα</a:t>
            </a:r>
            <a:r>
              <a:rPr lang="en-US" altLang="el-GR" sz="2000" b="1" smtClean="0"/>
              <a:t>/</a:t>
            </a:r>
            <a:r>
              <a:rPr lang="el-GR" altLang="el-GR" sz="2000" b="1" smtClean="0"/>
              <a:t>Φωτογραφίες</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a:xfrm>
            <a:off x="0" y="260350"/>
            <a:ext cx="9144000" cy="1143000"/>
          </a:xfrm>
        </p:spPr>
        <p:txBody>
          <a:bodyPr/>
          <a:lstStyle/>
          <a:p>
            <a:r>
              <a:rPr lang="el-GR" altLang="el-GR" smtClean="0"/>
              <a:t>Σημείωμα Χρήσης Έργων Τρίτων</a:t>
            </a:r>
            <a:r>
              <a:rPr lang="en-US" altLang="el-GR" smtClean="0"/>
              <a:t> (</a:t>
            </a:r>
            <a:r>
              <a:rPr lang="el-GR" altLang="el-GR" smtClean="0"/>
              <a:t>2</a:t>
            </a:r>
            <a:r>
              <a:rPr lang="en-US" altLang="el-GR" smtClean="0"/>
              <a:t>/</a:t>
            </a:r>
            <a:r>
              <a:rPr lang="el-GR" altLang="el-GR" smtClean="0"/>
              <a:t>2</a:t>
            </a:r>
            <a:r>
              <a:rPr lang="en-US" altLang="el-GR" smtClean="0"/>
              <a:t>)</a:t>
            </a:r>
            <a:r>
              <a:rPr lang="el-GR" altLang="el-GR" smtClean="0"/>
              <a:t> </a:t>
            </a:r>
          </a:p>
        </p:txBody>
      </p:sp>
      <p:sp>
        <p:nvSpPr>
          <p:cNvPr id="104451" name="Content Placeholder 2"/>
          <p:cNvSpPr>
            <a:spLocks noGrp="1"/>
          </p:cNvSpPr>
          <p:nvPr>
            <p:ph idx="1"/>
          </p:nvPr>
        </p:nvSpPr>
        <p:spPr>
          <a:xfrm>
            <a:off x="179388" y="1484313"/>
            <a:ext cx="8713787" cy="4525962"/>
          </a:xfrm>
        </p:spPr>
        <p:txBody>
          <a:bodyPr/>
          <a:lstStyle/>
          <a:p>
            <a:pPr marL="0" indent="0">
              <a:buFont typeface="Arial" panose="020B0604020202020204" pitchFamily="34" charset="0"/>
              <a:buNone/>
            </a:pPr>
            <a:r>
              <a:rPr lang="el-GR" altLang="el-GR" sz="2000" smtClean="0"/>
              <a:t>Το Έργο αυτό κάνει χρήση των ακόλουθων έργων:</a:t>
            </a:r>
          </a:p>
          <a:p>
            <a:pPr marL="0" indent="0">
              <a:buFont typeface="Arial" panose="020B0604020202020204" pitchFamily="34" charset="0"/>
              <a:buNone/>
            </a:pPr>
            <a:r>
              <a:rPr lang="el-GR" altLang="el-GR" sz="2000" b="1" smtClean="0"/>
              <a:t>Πίνακες</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87350" y="549275"/>
            <a:ext cx="8229600" cy="1223963"/>
          </a:xfrm>
        </p:spPr>
        <p:txBody>
          <a:bodyPr/>
          <a:lstStyle/>
          <a:p>
            <a:pPr eaLnBrk="1" hangingPunct="1"/>
            <a:r>
              <a:rPr lang="de-DE" altLang="el-GR" sz="4000" b="1" smtClean="0"/>
              <a:t>Die Programme mit den syntaktischen Regeln und den morphologischen Regeln,</a:t>
            </a:r>
            <a:endParaRPr lang="en-US" altLang="el-GR" sz="4000" b="1" smtClean="0"/>
          </a:p>
        </p:txBody>
      </p:sp>
      <p:sp>
        <p:nvSpPr>
          <p:cNvPr id="18435" name="Content Placeholder 2"/>
          <p:cNvSpPr>
            <a:spLocks noGrp="1"/>
          </p:cNvSpPr>
          <p:nvPr>
            <p:ph idx="1"/>
          </p:nvPr>
        </p:nvSpPr>
        <p:spPr>
          <a:xfrm>
            <a:off x="468313" y="2060575"/>
            <a:ext cx="8229600" cy="4392613"/>
          </a:xfrm>
        </p:spPr>
        <p:txBody>
          <a:bodyPr/>
          <a:lstStyle/>
          <a:p>
            <a:pPr eaLnBrk="1" hangingPunct="1"/>
            <a:r>
              <a:rPr lang="de-DE" altLang="el-GR" sz="2700" b="1" smtClean="0"/>
              <a:t>sorgen dafür </a:t>
            </a:r>
            <a:r>
              <a:rPr lang="de-DE" altLang="el-GR" sz="2700" smtClean="0"/>
              <a:t>daß jeder Satz und jedes individuelle Wort des Satzes von dem System </a:t>
            </a:r>
            <a:r>
              <a:rPr lang="de-DE" altLang="el-GR" sz="2700" b="1" smtClean="0"/>
              <a:t>richtig verstanden</a:t>
            </a:r>
            <a:r>
              <a:rPr lang="de-DE" altLang="el-GR" sz="2700" smtClean="0"/>
              <a:t>, bzw. analysiert wird (</a:t>
            </a:r>
            <a:r>
              <a:rPr lang="de-DE" altLang="el-GR" sz="2700" b="1" smtClean="0"/>
              <a:t>Analyse</a:t>
            </a:r>
            <a:r>
              <a:rPr lang="de-DE" altLang="el-GR" sz="2700" smtClean="0"/>
              <a:t>). </a:t>
            </a:r>
          </a:p>
          <a:p>
            <a:pPr eaLnBrk="1" hangingPunct="1"/>
            <a:r>
              <a:rPr lang="de-DE" altLang="el-GR" sz="2700" smtClean="0"/>
              <a:t>In einigen Anwendungen der Computerlinguistik zum Beispiel, in der automatischen Textverfassung oder in der maschinellen Übersetzung sorgen </a:t>
            </a:r>
            <a:r>
              <a:rPr lang="de-DE" altLang="el-GR" sz="2700" b="1" smtClean="0"/>
              <a:t>weitere syntaktische und morphologische Regeln</a:t>
            </a:r>
            <a:r>
              <a:rPr lang="de-DE" altLang="el-GR" sz="2700" smtClean="0"/>
              <a:t> dafür, daß jeder Satz und jedes individuelle Wort des Satzes von dem System richtig </a:t>
            </a:r>
            <a:r>
              <a:rPr lang="de-DE" altLang="el-GR" sz="2700" b="1" smtClean="0"/>
              <a:t>umgesetzt</a:t>
            </a:r>
            <a:r>
              <a:rPr lang="de-DE" altLang="el-GR" sz="2700" smtClean="0"/>
              <a:t> (</a:t>
            </a:r>
            <a:r>
              <a:rPr lang="de-DE" altLang="el-GR" sz="2700" b="1" smtClean="0"/>
              <a:t>Transfer</a:t>
            </a:r>
            <a:r>
              <a:rPr lang="de-DE" altLang="el-GR" sz="2700" smtClean="0"/>
              <a:t>) und </a:t>
            </a:r>
            <a:r>
              <a:rPr lang="de-DE" altLang="el-GR" sz="2700" b="1" smtClean="0"/>
              <a:t>erzeugt </a:t>
            </a:r>
            <a:r>
              <a:rPr lang="de-DE" altLang="el-GR" sz="2700" smtClean="0"/>
              <a:t>(</a:t>
            </a:r>
            <a:r>
              <a:rPr lang="de-DE" altLang="el-GR" sz="2700" b="1" smtClean="0"/>
              <a:t>Genereriung</a:t>
            </a:r>
            <a:r>
              <a:rPr lang="de-DE" altLang="el-GR" sz="2700" smtClean="0"/>
              <a:t>) wird, </a:t>
            </a:r>
          </a:p>
          <a:p>
            <a:pPr eaLnBrk="1" hangingPunct="1">
              <a:lnSpc>
                <a:spcPct val="80000"/>
              </a:lnSpc>
            </a:pPr>
            <a:endParaRPr lang="en-US" altLang="el-GR" sz="270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de-DE" b="1" dirty="0" smtClean="0">
                <a:ea typeface="+mj-ea"/>
                <a:cs typeface="+mj-cs"/>
              </a:rPr>
              <a:t>Programme </a:t>
            </a:r>
            <a:r>
              <a:rPr lang="de-DE" b="1" dirty="0">
                <a:ea typeface="+mj-ea"/>
                <a:cs typeface="+mj-cs"/>
              </a:rPr>
              <a:t>mit </a:t>
            </a:r>
            <a:r>
              <a:rPr lang="de-DE" b="1" dirty="0" smtClean="0">
                <a:ea typeface="+mj-ea"/>
                <a:cs typeface="+mj-cs"/>
              </a:rPr>
              <a:t>syntaktischen </a:t>
            </a:r>
            <a:r>
              <a:rPr lang="de-DE" b="1" dirty="0">
                <a:ea typeface="+mj-ea"/>
                <a:cs typeface="+mj-cs"/>
              </a:rPr>
              <a:t>Regeln und </a:t>
            </a:r>
            <a:r>
              <a:rPr lang="de-DE" b="1" dirty="0" smtClean="0">
                <a:ea typeface="+mj-ea"/>
                <a:cs typeface="+mj-cs"/>
              </a:rPr>
              <a:t>morphologischen Regeln</a:t>
            </a:r>
            <a:r>
              <a:rPr lang="el-GR" b="1" dirty="0" smtClean="0">
                <a:ea typeface="+mj-ea"/>
                <a:cs typeface="+mj-cs"/>
              </a:rPr>
              <a:t>-2</a:t>
            </a:r>
            <a:endParaRPr lang="en-GB" dirty="0">
              <a:ea typeface="+mj-ea"/>
              <a:cs typeface="+mj-cs"/>
            </a:endParaRPr>
          </a:p>
        </p:txBody>
      </p:sp>
      <p:sp>
        <p:nvSpPr>
          <p:cNvPr id="19459" name="Content Placeholder 2"/>
          <p:cNvSpPr>
            <a:spLocks noGrp="1"/>
          </p:cNvSpPr>
          <p:nvPr>
            <p:ph idx="1"/>
          </p:nvPr>
        </p:nvSpPr>
        <p:spPr>
          <a:xfrm>
            <a:off x="463550" y="1557338"/>
            <a:ext cx="8229600" cy="4525962"/>
          </a:xfrm>
        </p:spPr>
        <p:txBody>
          <a:bodyPr/>
          <a:lstStyle/>
          <a:p>
            <a:pPr eaLnBrk="1" hangingPunct="1"/>
            <a:r>
              <a:rPr lang="de-DE" altLang="el-GR" smtClean="0"/>
              <a:t>oder in der Syntax und der Morphologie der </a:t>
            </a:r>
            <a:r>
              <a:rPr lang="de-DE" altLang="el-GR" b="1" smtClean="0"/>
              <a:t>Zielsprache</a:t>
            </a:r>
            <a:r>
              <a:rPr lang="de-DE" altLang="el-GR" smtClean="0"/>
              <a:t> richtig umgesetzt und erzeugt wird (je nach der Art der Anwendung und der Phase des Prozesses bzw. Modul des Systems, in der diese morphosyntaktischen </a:t>
            </a:r>
            <a:r>
              <a:rPr lang="en-US" altLang="el-GR" smtClean="0"/>
              <a:t>Programme aktiviert werden).</a:t>
            </a:r>
          </a:p>
          <a:p>
            <a:pPr eaLnBrk="1" hangingPunct="1"/>
            <a:endParaRPr lang="en-GB" altLang="el-GR"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63550" y="188913"/>
            <a:ext cx="8229600" cy="1008062"/>
          </a:xfrm>
        </p:spPr>
        <p:txBody>
          <a:bodyPr/>
          <a:lstStyle/>
          <a:p>
            <a:pPr eaLnBrk="1" hangingPunct="1"/>
            <a:r>
              <a:rPr lang="de-DE" altLang="el-GR" sz="4000" b="1" smtClean="0"/>
              <a:t>Ein System künstlicher Intelligenz,</a:t>
            </a:r>
            <a:endParaRPr lang="en-US" altLang="el-GR" sz="4000" b="1" smtClean="0"/>
          </a:p>
        </p:txBody>
      </p:sp>
      <p:sp>
        <p:nvSpPr>
          <p:cNvPr id="20483" name="Content Placeholder 2"/>
          <p:cNvSpPr>
            <a:spLocks noGrp="1"/>
          </p:cNvSpPr>
          <p:nvPr>
            <p:ph idx="1"/>
          </p:nvPr>
        </p:nvSpPr>
        <p:spPr>
          <a:xfrm>
            <a:off x="463550" y="1557338"/>
            <a:ext cx="8229600" cy="4525962"/>
          </a:xfrm>
        </p:spPr>
        <p:txBody>
          <a:bodyPr/>
          <a:lstStyle/>
          <a:p>
            <a:pPr eaLnBrk="1" hangingPunct="1"/>
            <a:r>
              <a:rPr lang="de-DE" altLang="el-GR" smtClean="0"/>
              <a:t>also z.B. ein Computer, kann hierarchische Strukturen verstehen. </a:t>
            </a:r>
          </a:p>
          <a:p>
            <a:pPr eaLnBrk="1" hangingPunct="1"/>
            <a:r>
              <a:rPr lang="de-DE" altLang="el-GR" smtClean="0"/>
              <a:t>Wenn man die natürliche Sprache als eine </a:t>
            </a:r>
            <a:r>
              <a:rPr lang="de-DE" altLang="el-GR" b="1" smtClean="0"/>
              <a:t>hierarchische Struktur </a:t>
            </a:r>
            <a:r>
              <a:rPr lang="de-DE" altLang="el-GR" smtClean="0"/>
              <a:t>beschreibt, dann kann der Computer die natürliche </a:t>
            </a:r>
            <a:r>
              <a:rPr lang="en-US" altLang="el-GR" smtClean="0"/>
              <a:t>Sprache "verstehen" und "bearbeiten".</a:t>
            </a:r>
          </a:p>
          <a:p>
            <a:pPr eaLnBrk="1" hangingPunct="1"/>
            <a:endParaRPr lang="en-US" altLang="el-GR" smtClean="0"/>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1677</TotalTime>
  <Words>3889</Words>
  <Application>Microsoft Office PowerPoint</Application>
  <PresentationFormat>On-screen Show (4:3)</PresentationFormat>
  <Paragraphs>368</Paragraphs>
  <Slides>65</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65</vt:i4>
      </vt:variant>
    </vt:vector>
  </HeadingPairs>
  <TitlesOfParts>
    <vt:vector size="72" baseType="lpstr">
      <vt:lpstr>MS PGothic</vt:lpstr>
      <vt:lpstr>MS PGothic</vt:lpstr>
      <vt:lpstr>Arial</vt:lpstr>
      <vt:lpstr>Calibri</vt:lpstr>
      <vt:lpstr>Century Gothic</vt:lpstr>
      <vt:lpstr>Wingdings</vt:lpstr>
      <vt:lpstr>Θέμα του Office</vt:lpstr>
      <vt:lpstr>Computerlinguistik</vt:lpstr>
      <vt:lpstr>Περιεχόμενα ενότητας</vt:lpstr>
      <vt:lpstr>In der Computerlinguistik…</vt:lpstr>
      <vt:lpstr>Einer der Ziele  der Computerlinguistik ist,</vt:lpstr>
      <vt:lpstr>Kern aller Anwendungsbereiche der Computerlinguistik (1/2)</vt:lpstr>
      <vt:lpstr>Kern aller Anwendungsbereiche der Computerlinguistik (2/2)</vt:lpstr>
      <vt:lpstr>Die Programme mit den syntaktischen Regeln und den morphologischen Regeln,</vt:lpstr>
      <vt:lpstr>Programme mit syntaktischen Regeln und morphologischen Regeln-2</vt:lpstr>
      <vt:lpstr>Ein System künstlicher Intelligenz,</vt:lpstr>
      <vt:lpstr>Nehmen wir an,  dass unser Computer, z.B., den folgenden Satz "verstehen„ soll:  </vt:lpstr>
      <vt:lpstr>Kontextfreie Grammatik</vt:lpstr>
      <vt:lpstr>Eine einfache kontextfreie Grammatik</vt:lpstr>
      <vt:lpstr>Anhand einer kontextfreien Grammatik wird der Satz  "Ein dicker Kater sitzt auf dem Stuhl" in verschiedenen Stufen allmählich geparst (Parsing) (1/2)</vt:lpstr>
      <vt:lpstr> Parsing: "Ein dicker Kater sitzt auf dem Stuhl“ (2/2)</vt:lpstr>
      <vt:lpstr>PowerPoint Presentation</vt:lpstr>
      <vt:lpstr>PowerPoint Presentation</vt:lpstr>
      <vt:lpstr>Multilinguale Mensch-Maschine Kommunikation: Linguistische Aspekte und Anwendungen</vt:lpstr>
      <vt:lpstr>Hier geht es um: </vt:lpstr>
      <vt:lpstr>Direkte Systeme</vt:lpstr>
      <vt:lpstr>In den Transfer-Systemen</vt:lpstr>
      <vt:lpstr>Direkte Systeme  Direkte Übersetzung </vt:lpstr>
      <vt:lpstr>Transfer Systeme</vt:lpstr>
      <vt:lpstr>Maschinelle Übersetzung Divergenzen</vt:lpstr>
      <vt:lpstr>Maschinelle Übersetzung  Lexikalische Lücken</vt:lpstr>
      <vt:lpstr>Die Interlingua-Systeme,</vt:lpstr>
      <vt:lpstr>Interlingua MT model</vt:lpstr>
      <vt:lpstr>Beispiel</vt:lpstr>
      <vt:lpstr>PowerPoint Presentation</vt:lpstr>
      <vt:lpstr>Dialogsysteme als Mensch-Maschine Kommunikation</vt:lpstr>
      <vt:lpstr>Dialogsysteme </vt:lpstr>
      <vt:lpstr>PowerPoint Presentation</vt:lpstr>
      <vt:lpstr>Das sehr beschränkte Weltwissen eines Dialogsystems</vt:lpstr>
      <vt:lpstr>Besonders wichtig in der Multilingualen  Mensch-Maschine Kommunikation: Faktoren </vt:lpstr>
      <vt:lpstr>I. Ziel – Kriterien für ein erfolgreiches System</vt:lpstr>
      <vt:lpstr>II. Benutzer und Benutzermodelierung</vt:lpstr>
      <vt:lpstr>Faktor III der Multilingualen  Mensch-Maschine Kommunikation: Aspekte</vt:lpstr>
      <vt:lpstr>Deutsch-Japanisch:  Gestik und Bewegung  Virtuelle Lehrer (Lipi et al., 2008)</vt:lpstr>
      <vt:lpstr>Funktion der Ressourcen</vt:lpstr>
      <vt:lpstr>Ressourcen helfen</vt:lpstr>
      <vt:lpstr> Quellen von Ressourcen: </vt:lpstr>
      <vt:lpstr>Wiederverwertbarkeit der Ressourcen</vt:lpstr>
      <vt:lpstr>Lexikographie- Grad der Komplexität eines Lexikonaufbaus</vt:lpstr>
      <vt:lpstr>Schritte beim Aufbau eines Lexikons</vt:lpstr>
      <vt:lpstr>Computergestützte Lexikographie und Terminologie</vt:lpstr>
      <vt:lpstr> Die Strukturierung des Fachwortschatzes </vt:lpstr>
      <vt:lpstr>  Anwendungen der Fachtermini:  </vt:lpstr>
      <vt:lpstr>Aufgabe der Akquisition lexikalischer Informationen</vt:lpstr>
      <vt:lpstr>  Wortnetz GERMANET-Beispiele (1/2)  </vt:lpstr>
      <vt:lpstr>  Wortnetz GERMANET-Beispiele (2/2)  </vt:lpstr>
      <vt:lpstr>Assoziative Semantische Wortnetze</vt:lpstr>
      <vt:lpstr>Textkorpora und Korpustypen (1/2)</vt:lpstr>
      <vt:lpstr>Textkorpora und Korpustypen (2/2)</vt:lpstr>
      <vt:lpstr>Textkorpora und Abfragesysteme</vt:lpstr>
      <vt:lpstr> Erstellung von Korpora-Schritte in der Erstellung von Korpora (1/2) </vt:lpstr>
      <vt:lpstr>  Erstellung von Korpora-Schritte in der Erstellung von Korpora (2/2)  </vt:lpstr>
      <vt:lpstr>“Sauberkeit” des Ausgangsmaterials</vt:lpstr>
      <vt:lpstr>Τέλος Ενότητας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(1/2) </vt:lpstr>
      <vt:lpstr>Σημείωμα Χρήσης Έργων Τρίτων (2/2)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Costas</cp:lastModifiedBy>
  <cp:revision>237</cp:revision>
  <dcterms:created xsi:type="dcterms:W3CDTF">2012-09-06T09:03:05Z</dcterms:created>
  <dcterms:modified xsi:type="dcterms:W3CDTF">2015-01-19T21:17:58Z</dcterms:modified>
</cp:coreProperties>
</file>