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6" r:id="rId3"/>
    <p:sldId id="261" r:id="rId4"/>
    <p:sldId id="288" r:id="rId5"/>
    <p:sldId id="324" r:id="rId6"/>
    <p:sldId id="274" r:id="rId7"/>
    <p:sldId id="302" r:id="rId8"/>
    <p:sldId id="325" r:id="rId9"/>
    <p:sldId id="301" r:id="rId10"/>
    <p:sldId id="326" r:id="rId11"/>
    <p:sldId id="304" r:id="rId12"/>
    <p:sldId id="327" r:id="rId13"/>
    <p:sldId id="303" r:id="rId14"/>
    <p:sldId id="328" r:id="rId15"/>
    <p:sldId id="306" r:id="rId16"/>
    <p:sldId id="305" r:id="rId17"/>
    <p:sldId id="333" r:id="rId18"/>
    <p:sldId id="308" r:id="rId19"/>
    <p:sldId id="307" r:id="rId20"/>
    <p:sldId id="310" r:id="rId21"/>
    <p:sldId id="334" r:id="rId22"/>
    <p:sldId id="309" r:id="rId23"/>
    <p:sldId id="312" r:id="rId24"/>
    <p:sldId id="335" r:id="rId25"/>
    <p:sldId id="311" r:id="rId26"/>
    <p:sldId id="336" r:id="rId27"/>
    <p:sldId id="314" r:id="rId28"/>
    <p:sldId id="315" r:id="rId29"/>
    <p:sldId id="313" r:id="rId30"/>
    <p:sldId id="317" r:id="rId31"/>
    <p:sldId id="337" r:id="rId32"/>
    <p:sldId id="316" r:id="rId33"/>
    <p:sldId id="338" r:id="rId34"/>
    <p:sldId id="319" r:id="rId35"/>
    <p:sldId id="318" r:id="rId36"/>
    <p:sldId id="321" r:id="rId37"/>
    <p:sldId id="320" r:id="rId38"/>
    <p:sldId id="323" r:id="rId39"/>
    <p:sldId id="339" r:id="rId40"/>
    <p:sldId id="280" r:id="rId41"/>
    <p:sldId id="290" r:id="rId42"/>
    <p:sldId id="295" r:id="rId43"/>
    <p:sldId id="340" r:id="rId44"/>
    <p:sldId id="341" r:id="rId45"/>
    <p:sldId id="342" r:id="rId46"/>
    <p:sldId id="343" r:id="rId47"/>
    <p:sldId id="344" r:id="rId48"/>
    <p:sldId id="346" r:id="rId49"/>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89">
          <p15:clr>
            <a:srgbClr val="A4A3A4"/>
          </p15:clr>
        </p15:guide>
        <p15:guide id="2" orient="horz" pos="251">
          <p15:clr>
            <a:srgbClr val="A4A3A4"/>
          </p15:clr>
        </p15:guide>
        <p15:guide id="3" pos="3651">
          <p15:clr>
            <a:srgbClr val="A4A3A4"/>
          </p15:clr>
        </p15:guide>
        <p15:guide id="4"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90"/>
      </p:cViewPr>
      <p:guideLst>
        <p:guide orient="horz" pos="1389"/>
        <p:guide orient="horz" pos="251"/>
        <p:guide pos="3651"/>
        <p:guide pos="20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69CE448-2353-46EA-BF42-D3BC42F53A3F}" type="datetimeFigureOut">
              <a:rPr lang="el-GR" altLang="el-G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9A3ACA-248D-4AE0-9A07-FC6E1CDF3AE1}" type="slidenum">
              <a:rPr lang="el-GR" altLang="el-GR"/>
              <a:pPr/>
              <a:t>‹#›</a:t>
            </a:fld>
            <a:endParaRPr lang="el-GR" altLang="el-GR"/>
          </a:p>
        </p:txBody>
      </p:sp>
    </p:spTree>
    <p:extLst>
      <p:ext uri="{BB962C8B-B14F-4D97-AF65-F5344CB8AC3E}">
        <p14:creationId xmlns:p14="http://schemas.microsoft.com/office/powerpoint/2010/main" val="325060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064DEFB-AB45-437F-87EF-5E0AE2F4AD54}" type="slidenum">
              <a:rPr lang="el-GR" altLang="el-GR" sz="1200"/>
              <a:pPr/>
              <a:t>1</a:t>
            </a:fld>
            <a:endParaRPr lang="el-GR" altLang="el-GR" sz="1200"/>
          </a:p>
        </p:txBody>
      </p:sp>
    </p:spTree>
    <p:extLst>
      <p:ext uri="{BB962C8B-B14F-4D97-AF65-F5344CB8AC3E}">
        <p14:creationId xmlns:p14="http://schemas.microsoft.com/office/powerpoint/2010/main" val="74135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481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652EB4-2263-457B-8D7C-C900D6A69A2E}" type="slidenum">
              <a:rPr lang="el-GR" altLang="el-GR" sz="1200"/>
              <a:pPr/>
              <a:t>15</a:t>
            </a:fld>
            <a:endParaRPr lang="el-GR" altLang="el-GR" sz="1200"/>
          </a:p>
        </p:txBody>
      </p:sp>
    </p:spTree>
    <p:extLst>
      <p:ext uri="{BB962C8B-B14F-4D97-AF65-F5344CB8AC3E}">
        <p14:creationId xmlns:p14="http://schemas.microsoft.com/office/powerpoint/2010/main" val="394308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68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E450D5E-B62F-4013-889E-412EBDC1F79F}" type="slidenum">
              <a:rPr lang="el-GR" altLang="el-GR" sz="1200"/>
              <a:pPr/>
              <a:t>16</a:t>
            </a:fld>
            <a:endParaRPr lang="el-GR" altLang="el-GR" sz="1200"/>
          </a:p>
        </p:txBody>
      </p:sp>
    </p:spTree>
    <p:extLst>
      <p:ext uri="{BB962C8B-B14F-4D97-AF65-F5344CB8AC3E}">
        <p14:creationId xmlns:p14="http://schemas.microsoft.com/office/powerpoint/2010/main" val="358228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993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3E0D175-589A-4B4C-89E0-7104E07023CB}" type="slidenum">
              <a:rPr lang="el-GR" altLang="el-GR" sz="1200"/>
              <a:pPr/>
              <a:t>18</a:t>
            </a:fld>
            <a:endParaRPr lang="el-GR" altLang="el-GR" sz="1200"/>
          </a:p>
        </p:txBody>
      </p:sp>
    </p:spTree>
    <p:extLst>
      <p:ext uri="{BB962C8B-B14F-4D97-AF65-F5344CB8AC3E}">
        <p14:creationId xmlns:p14="http://schemas.microsoft.com/office/powerpoint/2010/main" val="406737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198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A4987D4-EA56-4D94-BB96-ED9165D8AAAC}" type="slidenum">
              <a:rPr lang="el-GR" altLang="el-GR" sz="1200"/>
              <a:pPr/>
              <a:t>19</a:t>
            </a:fld>
            <a:endParaRPr lang="el-GR" altLang="el-GR" sz="1200"/>
          </a:p>
        </p:txBody>
      </p:sp>
    </p:spTree>
    <p:extLst>
      <p:ext uri="{BB962C8B-B14F-4D97-AF65-F5344CB8AC3E}">
        <p14:creationId xmlns:p14="http://schemas.microsoft.com/office/powerpoint/2010/main" val="20496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403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FCF2115-153A-493B-A5AE-C45CD6728D03}" type="slidenum">
              <a:rPr lang="el-GR" altLang="el-GR" sz="1200"/>
              <a:pPr/>
              <a:t>20</a:t>
            </a:fld>
            <a:endParaRPr lang="el-GR" altLang="el-GR" sz="1200"/>
          </a:p>
        </p:txBody>
      </p:sp>
    </p:spTree>
    <p:extLst>
      <p:ext uri="{BB962C8B-B14F-4D97-AF65-F5344CB8AC3E}">
        <p14:creationId xmlns:p14="http://schemas.microsoft.com/office/powerpoint/2010/main" val="281176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71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815FD4C-484E-4729-A256-02055557DE32}" type="slidenum">
              <a:rPr lang="el-GR" altLang="el-GR" sz="1200"/>
              <a:pPr/>
              <a:t>22</a:t>
            </a:fld>
            <a:endParaRPr lang="el-GR" altLang="el-GR" sz="1200"/>
          </a:p>
        </p:txBody>
      </p:sp>
    </p:spTree>
    <p:extLst>
      <p:ext uri="{BB962C8B-B14F-4D97-AF65-F5344CB8AC3E}">
        <p14:creationId xmlns:p14="http://schemas.microsoft.com/office/powerpoint/2010/main" val="104404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915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BE93659-5139-42EE-B0B6-DD612CBC64A1}" type="slidenum">
              <a:rPr lang="el-GR" altLang="el-GR" sz="1200"/>
              <a:pPr/>
              <a:t>23</a:t>
            </a:fld>
            <a:endParaRPr lang="el-GR" altLang="el-GR" sz="1200"/>
          </a:p>
        </p:txBody>
      </p:sp>
    </p:spTree>
    <p:extLst>
      <p:ext uri="{BB962C8B-B14F-4D97-AF65-F5344CB8AC3E}">
        <p14:creationId xmlns:p14="http://schemas.microsoft.com/office/powerpoint/2010/main" val="56759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222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4DD5EA8-DC2C-4327-B4C6-A87F431DC623}" type="slidenum">
              <a:rPr lang="el-GR" altLang="el-GR" sz="1200"/>
              <a:pPr/>
              <a:t>25</a:t>
            </a:fld>
            <a:endParaRPr lang="el-GR" altLang="el-GR" sz="1200"/>
          </a:p>
        </p:txBody>
      </p:sp>
    </p:spTree>
    <p:extLst>
      <p:ext uri="{BB962C8B-B14F-4D97-AF65-F5344CB8AC3E}">
        <p14:creationId xmlns:p14="http://schemas.microsoft.com/office/powerpoint/2010/main" val="250102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52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2D2F846-3474-4977-86B5-8E8D8D6FF010}" type="slidenum">
              <a:rPr lang="el-GR" altLang="el-GR" sz="1200"/>
              <a:pPr/>
              <a:t>27</a:t>
            </a:fld>
            <a:endParaRPr lang="el-GR" altLang="el-GR" sz="1200"/>
          </a:p>
        </p:txBody>
      </p:sp>
    </p:spTree>
    <p:extLst>
      <p:ext uri="{BB962C8B-B14F-4D97-AF65-F5344CB8AC3E}">
        <p14:creationId xmlns:p14="http://schemas.microsoft.com/office/powerpoint/2010/main" val="1987736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514D575-ED1D-47DF-A5CF-0F55B1246597}" type="slidenum">
              <a:rPr lang="el-GR" altLang="el-GR" sz="1200"/>
              <a:pPr/>
              <a:t>28</a:t>
            </a:fld>
            <a:endParaRPr lang="el-GR" altLang="el-GR" sz="1200"/>
          </a:p>
        </p:txBody>
      </p:sp>
    </p:spTree>
    <p:extLst>
      <p:ext uri="{BB962C8B-B14F-4D97-AF65-F5344CB8AC3E}">
        <p14:creationId xmlns:p14="http://schemas.microsoft.com/office/powerpoint/2010/main" val="295872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33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68A087C-8854-4D8A-8DA1-BC2502AFFFE8}" type="slidenum">
              <a:rPr lang="el-GR" altLang="el-GR" sz="1200"/>
              <a:pPr/>
              <a:t>2</a:t>
            </a:fld>
            <a:endParaRPr lang="el-GR" altLang="el-GR" sz="1200"/>
          </a:p>
        </p:txBody>
      </p:sp>
    </p:spTree>
    <p:extLst>
      <p:ext uri="{BB962C8B-B14F-4D97-AF65-F5344CB8AC3E}">
        <p14:creationId xmlns:p14="http://schemas.microsoft.com/office/powerpoint/2010/main" val="249397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939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5FD0074-05F5-4F90-9807-AFF799FD7D0E}" type="slidenum">
              <a:rPr lang="el-GR" altLang="el-GR" sz="1200"/>
              <a:pPr/>
              <a:t>29</a:t>
            </a:fld>
            <a:endParaRPr lang="el-GR" altLang="el-GR" sz="1200"/>
          </a:p>
        </p:txBody>
      </p:sp>
    </p:spTree>
    <p:extLst>
      <p:ext uri="{BB962C8B-B14F-4D97-AF65-F5344CB8AC3E}">
        <p14:creationId xmlns:p14="http://schemas.microsoft.com/office/powerpoint/2010/main" val="279212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144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898EE38-C635-4815-A6AE-666DF1FD3762}" type="slidenum">
              <a:rPr lang="el-GR" altLang="el-GR" sz="1200"/>
              <a:pPr/>
              <a:t>30</a:t>
            </a:fld>
            <a:endParaRPr lang="el-GR" altLang="el-GR" sz="1200"/>
          </a:p>
        </p:txBody>
      </p:sp>
    </p:spTree>
    <p:extLst>
      <p:ext uri="{BB962C8B-B14F-4D97-AF65-F5344CB8AC3E}">
        <p14:creationId xmlns:p14="http://schemas.microsoft.com/office/powerpoint/2010/main" val="307989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45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87D9E8E-CDD8-49A2-BB61-0630C3A8D1CC}" type="slidenum">
              <a:rPr lang="el-GR" altLang="el-GR" sz="1200"/>
              <a:pPr/>
              <a:t>32</a:t>
            </a:fld>
            <a:endParaRPr lang="el-GR" altLang="el-GR" sz="1200"/>
          </a:p>
        </p:txBody>
      </p:sp>
    </p:spTree>
    <p:extLst>
      <p:ext uri="{BB962C8B-B14F-4D97-AF65-F5344CB8AC3E}">
        <p14:creationId xmlns:p14="http://schemas.microsoft.com/office/powerpoint/2010/main" val="62560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758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BFBAC5F-EA55-4F17-808B-A34937267558}" type="slidenum">
              <a:rPr lang="el-GR" altLang="el-GR" sz="1200"/>
              <a:pPr/>
              <a:t>34</a:t>
            </a:fld>
            <a:endParaRPr lang="el-GR" altLang="el-GR" sz="1200"/>
          </a:p>
        </p:txBody>
      </p:sp>
    </p:spTree>
    <p:extLst>
      <p:ext uri="{BB962C8B-B14F-4D97-AF65-F5344CB8AC3E}">
        <p14:creationId xmlns:p14="http://schemas.microsoft.com/office/powerpoint/2010/main" val="309959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963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C2BE1EA-DB1D-48A9-970B-36960D531A9E}" type="slidenum">
              <a:rPr lang="el-GR" altLang="el-GR" sz="1200"/>
              <a:pPr/>
              <a:t>35</a:t>
            </a:fld>
            <a:endParaRPr lang="el-GR" altLang="el-GR" sz="1200"/>
          </a:p>
        </p:txBody>
      </p:sp>
    </p:spTree>
    <p:extLst>
      <p:ext uri="{BB962C8B-B14F-4D97-AF65-F5344CB8AC3E}">
        <p14:creationId xmlns:p14="http://schemas.microsoft.com/office/powerpoint/2010/main" val="269383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168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14FD58-C390-498D-B5E7-830B23941427}" type="slidenum">
              <a:rPr lang="el-GR" altLang="el-GR" sz="1200"/>
              <a:pPr/>
              <a:t>36</a:t>
            </a:fld>
            <a:endParaRPr lang="el-GR" altLang="el-GR" sz="1200"/>
          </a:p>
        </p:txBody>
      </p:sp>
    </p:spTree>
    <p:extLst>
      <p:ext uri="{BB962C8B-B14F-4D97-AF65-F5344CB8AC3E}">
        <p14:creationId xmlns:p14="http://schemas.microsoft.com/office/powerpoint/2010/main" val="293462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373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5653228-3F61-416D-8EC2-B1F66A9F4E13}" type="slidenum">
              <a:rPr lang="el-GR" altLang="el-GR" sz="1200"/>
              <a:pPr/>
              <a:t>37</a:t>
            </a:fld>
            <a:endParaRPr lang="el-GR" altLang="el-GR" sz="1200"/>
          </a:p>
        </p:txBody>
      </p:sp>
    </p:spTree>
    <p:extLst>
      <p:ext uri="{BB962C8B-B14F-4D97-AF65-F5344CB8AC3E}">
        <p14:creationId xmlns:p14="http://schemas.microsoft.com/office/powerpoint/2010/main" val="1176210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577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25BA91-E932-432D-B4AB-5D74CC5855DE}" type="slidenum">
              <a:rPr lang="el-GR" altLang="el-GR" sz="1200"/>
              <a:pPr/>
              <a:t>38</a:t>
            </a:fld>
            <a:endParaRPr lang="el-GR" altLang="el-GR" sz="1200"/>
          </a:p>
        </p:txBody>
      </p:sp>
    </p:spTree>
    <p:extLst>
      <p:ext uri="{BB962C8B-B14F-4D97-AF65-F5344CB8AC3E}">
        <p14:creationId xmlns:p14="http://schemas.microsoft.com/office/powerpoint/2010/main" val="407204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885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D315BEC-01A6-4218-A9B9-78AED6D9D4F3}" type="slidenum">
              <a:rPr lang="el-GR" altLang="el-GR" sz="1200"/>
              <a:pPr/>
              <a:t>40</a:t>
            </a:fld>
            <a:endParaRPr lang="el-GR" altLang="el-GR" sz="1200"/>
          </a:p>
        </p:txBody>
      </p:sp>
    </p:spTree>
    <p:extLst>
      <p:ext uri="{BB962C8B-B14F-4D97-AF65-F5344CB8AC3E}">
        <p14:creationId xmlns:p14="http://schemas.microsoft.com/office/powerpoint/2010/main" val="45408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808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59B7A33-E92B-4350-BEA7-866F4C55EFF3}" type="slidenum">
              <a:rPr lang="el-GR" altLang="el-GR" sz="1200"/>
              <a:pPr/>
              <a:t>41</a:t>
            </a:fld>
            <a:endParaRPr lang="el-GR" altLang="el-GR" sz="1200"/>
          </a:p>
        </p:txBody>
      </p:sp>
    </p:spTree>
    <p:extLst>
      <p:ext uri="{BB962C8B-B14F-4D97-AF65-F5344CB8AC3E}">
        <p14:creationId xmlns:p14="http://schemas.microsoft.com/office/powerpoint/2010/main" val="248683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536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A8ADEC-02D1-485A-B1D2-205B8B78FFBB}" type="slidenum">
              <a:rPr lang="el-GR" altLang="el-GR" sz="1200"/>
              <a:pPr/>
              <a:t>3</a:t>
            </a:fld>
            <a:endParaRPr lang="el-GR" altLang="el-GR" sz="1200"/>
          </a:p>
        </p:txBody>
      </p:sp>
    </p:spTree>
    <p:extLst>
      <p:ext uri="{BB962C8B-B14F-4D97-AF65-F5344CB8AC3E}">
        <p14:creationId xmlns:p14="http://schemas.microsoft.com/office/powerpoint/2010/main" val="2160340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72FA34-5BDA-4AF6-8A0D-E6CB434109A7}" type="slidenum">
              <a:rPr lang="el-GR" altLang="el-GR" sz="1200"/>
              <a:pPr/>
              <a:t>42</a:t>
            </a:fld>
            <a:endParaRPr lang="el-GR" altLang="el-GR" sz="1200"/>
          </a:p>
        </p:txBody>
      </p:sp>
    </p:spTree>
    <p:extLst>
      <p:ext uri="{BB962C8B-B14F-4D97-AF65-F5344CB8AC3E}">
        <p14:creationId xmlns:p14="http://schemas.microsoft.com/office/powerpoint/2010/main" val="761345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282ED2-3CA2-482E-88B7-45DE4CE8B1A8}" type="slidenum">
              <a:rPr lang="el-GR" altLang="el-GR"/>
              <a:pPr/>
              <a:t>43</a:t>
            </a:fld>
            <a:endParaRPr lang="el-GR" altLang="el-GR"/>
          </a:p>
        </p:txBody>
      </p:sp>
    </p:spTree>
    <p:extLst>
      <p:ext uri="{BB962C8B-B14F-4D97-AF65-F5344CB8AC3E}">
        <p14:creationId xmlns:p14="http://schemas.microsoft.com/office/powerpoint/2010/main" val="274008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264B4-893D-4241-9322-C7A265AF66D4}" type="slidenum">
              <a:rPr lang="el-GR" altLang="el-GR"/>
              <a:pPr/>
              <a:t>44</a:t>
            </a:fld>
            <a:endParaRPr lang="el-GR" altLang="el-GR"/>
          </a:p>
        </p:txBody>
      </p:sp>
    </p:spTree>
    <p:extLst>
      <p:ext uri="{BB962C8B-B14F-4D97-AF65-F5344CB8AC3E}">
        <p14:creationId xmlns:p14="http://schemas.microsoft.com/office/powerpoint/2010/main" val="3384670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5C1029F-CC4C-4F24-9932-F598CB5E41BD}" type="slidenum">
              <a:rPr lang="el-GR" altLang="el-GR"/>
              <a:pPr/>
              <a:t>45</a:t>
            </a:fld>
            <a:endParaRPr lang="el-GR" altLang="el-GR"/>
          </a:p>
        </p:txBody>
      </p:sp>
    </p:spTree>
    <p:extLst>
      <p:ext uri="{BB962C8B-B14F-4D97-AF65-F5344CB8AC3E}">
        <p14:creationId xmlns:p14="http://schemas.microsoft.com/office/powerpoint/2010/main" val="766467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0EA069-BAC6-4FD0-8B27-90716CB7679A}" type="slidenum">
              <a:rPr lang="el-GR" altLang="el-GR"/>
              <a:pPr/>
              <a:t>46</a:t>
            </a:fld>
            <a:endParaRPr lang="el-GR" altLang="el-GR"/>
          </a:p>
        </p:txBody>
      </p:sp>
    </p:spTree>
    <p:extLst>
      <p:ext uri="{BB962C8B-B14F-4D97-AF65-F5344CB8AC3E}">
        <p14:creationId xmlns:p14="http://schemas.microsoft.com/office/powerpoint/2010/main" val="2798434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55845C-7E25-47C7-A56C-7A257C32EAAD}" type="slidenum">
              <a:rPr lang="el-GR" altLang="el-GR"/>
              <a:pPr/>
              <a:t>47</a:t>
            </a:fld>
            <a:endParaRPr lang="el-GR" altLang="el-GR"/>
          </a:p>
        </p:txBody>
      </p:sp>
    </p:spTree>
    <p:extLst>
      <p:ext uri="{BB962C8B-B14F-4D97-AF65-F5344CB8AC3E}">
        <p14:creationId xmlns:p14="http://schemas.microsoft.com/office/powerpoint/2010/main" val="3030573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F54B5-2FBD-4127-AAA2-D0BE9C9B3262}" type="slidenum">
              <a:rPr lang="el-GR" altLang="el-GR">
                <a:solidFill>
                  <a:srgbClr val="000000"/>
                </a:solidFill>
              </a:rPr>
              <a:pPr/>
              <a:t>48</a:t>
            </a:fld>
            <a:endParaRPr lang="el-GR" altLang="el-GR">
              <a:solidFill>
                <a:srgbClr val="000000"/>
              </a:solidFill>
            </a:endParaRPr>
          </a:p>
        </p:txBody>
      </p:sp>
    </p:spTree>
    <p:extLst>
      <p:ext uri="{BB962C8B-B14F-4D97-AF65-F5344CB8AC3E}">
        <p14:creationId xmlns:p14="http://schemas.microsoft.com/office/powerpoint/2010/main" val="366658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2AA1E23-EEF4-411E-A901-E6AED79C66F7}" type="slidenum">
              <a:rPr lang="el-GR" altLang="el-GR" sz="1200"/>
              <a:pPr/>
              <a:t>4</a:t>
            </a:fld>
            <a:endParaRPr lang="el-GR" altLang="el-GR" sz="1200"/>
          </a:p>
        </p:txBody>
      </p:sp>
    </p:spTree>
    <p:extLst>
      <p:ext uri="{BB962C8B-B14F-4D97-AF65-F5344CB8AC3E}">
        <p14:creationId xmlns:p14="http://schemas.microsoft.com/office/powerpoint/2010/main" val="38040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048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521F95B-96ED-4FD0-B292-01437F93D17E}" type="slidenum">
              <a:rPr lang="el-GR" altLang="el-GR" sz="1200"/>
              <a:pPr/>
              <a:t>6</a:t>
            </a:fld>
            <a:endParaRPr lang="el-GR" altLang="el-GR" sz="1200"/>
          </a:p>
        </p:txBody>
      </p:sp>
    </p:spTree>
    <p:extLst>
      <p:ext uri="{BB962C8B-B14F-4D97-AF65-F5344CB8AC3E}">
        <p14:creationId xmlns:p14="http://schemas.microsoft.com/office/powerpoint/2010/main" val="56264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253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0A25AF9-6218-48C7-BE78-697BC623BBD5}" type="slidenum">
              <a:rPr lang="el-GR" altLang="el-GR" sz="1200"/>
              <a:pPr/>
              <a:t>7</a:t>
            </a:fld>
            <a:endParaRPr lang="el-GR" altLang="el-GR" sz="1200"/>
          </a:p>
        </p:txBody>
      </p:sp>
    </p:spTree>
    <p:extLst>
      <p:ext uri="{BB962C8B-B14F-4D97-AF65-F5344CB8AC3E}">
        <p14:creationId xmlns:p14="http://schemas.microsoft.com/office/powerpoint/2010/main" val="75570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560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883FF44-EDDF-4184-821F-91AF52AF0C2E}" type="slidenum">
              <a:rPr lang="el-GR" altLang="el-GR" sz="1200"/>
              <a:pPr/>
              <a:t>9</a:t>
            </a:fld>
            <a:endParaRPr lang="el-GR" altLang="el-GR" sz="1200"/>
          </a:p>
        </p:txBody>
      </p:sp>
    </p:spTree>
    <p:extLst>
      <p:ext uri="{BB962C8B-B14F-4D97-AF65-F5344CB8AC3E}">
        <p14:creationId xmlns:p14="http://schemas.microsoft.com/office/powerpoint/2010/main" val="294232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867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77CE37C-FE0B-45A9-A962-43D629C345E9}" type="slidenum">
              <a:rPr lang="el-GR" altLang="el-GR" sz="1200"/>
              <a:pPr/>
              <a:t>11</a:t>
            </a:fld>
            <a:endParaRPr lang="el-GR" altLang="el-GR" sz="1200"/>
          </a:p>
        </p:txBody>
      </p:sp>
    </p:spTree>
    <p:extLst>
      <p:ext uri="{BB962C8B-B14F-4D97-AF65-F5344CB8AC3E}">
        <p14:creationId xmlns:p14="http://schemas.microsoft.com/office/powerpoint/2010/main" val="213786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174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891EEC3-64A0-4AD4-9477-61D6D4B5F794}" type="slidenum">
              <a:rPr lang="el-GR" altLang="el-GR" sz="1200"/>
              <a:pPr/>
              <a:t>13</a:t>
            </a:fld>
            <a:endParaRPr lang="el-GR" altLang="el-GR" sz="1200"/>
          </a:p>
        </p:txBody>
      </p:sp>
    </p:spTree>
    <p:extLst>
      <p:ext uri="{BB962C8B-B14F-4D97-AF65-F5344CB8AC3E}">
        <p14:creationId xmlns:p14="http://schemas.microsoft.com/office/powerpoint/2010/main" val="219365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00078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4C72F53-915F-4AAE-B044-FBD09B2F152B}"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3142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8030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AFD9A0C8-029A-4F3F-9DB4-63E24D125341}"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8406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96020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894B634B-19E7-4A5E-953E-1B46BD906163}"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2273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2B72727C-E232-403C-AC74-0A94CF063C75}" type="slidenum">
              <a:rPr lang="el-GR" altLang="el-GR" sz="1200">
                <a:solidFill>
                  <a:srgbClr val="5075BC"/>
                </a:solidFill>
              </a:rPr>
              <a:pPr algn="ctr" eaLnBrk="1" hangingPunct="1"/>
              <a:t>‹#›</a:t>
            </a:fld>
            <a:endParaRPr lang="el-GR" altLang="el-GR"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9599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DFE9A6C5-F0B1-4089-AD1E-EBF477AB19C9}" type="slidenum">
              <a:rPr lang="el-GR" altLang="el-GR" sz="1200">
                <a:solidFill>
                  <a:srgbClr val="5075BC"/>
                </a:solidFill>
              </a:rPr>
              <a:pPr algn="ctr" eaLnBrk="1" hangingPunct="1"/>
              <a:t>‹#›</a:t>
            </a:fld>
            <a:endParaRPr lang="el-GR" altLang="el-GR"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201059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69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611E5F99-8F91-49F8-8B1C-85211FC5D87A}" type="slidenum">
              <a:rPr lang="el-GR" altLang="el-GR" sz="1200">
                <a:solidFill>
                  <a:srgbClr val="5075BC"/>
                </a:solidFill>
              </a:rPr>
              <a:pPr algn="ctr" eaLnBrk="1" hangingPunct="1"/>
              <a:t>‹#›</a:t>
            </a:fld>
            <a:endParaRPr lang="el-GR" altLang="el-GR"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08829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D0A90338-9820-4CBC-A1E2-F44E5B29DAA3}"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altLang="en-US" sz="1000" dirty="0">
                <a:solidFill>
                  <a:srgbClr val="5075BC"/>
                </a:solidFill>
                <a:latin typeface="+mn-lt"/>
                <a:ea typeface="+mn-ea"/>
              </a:rPr>
              <a:t>Banking and Money-related Transactions</a:t>
            </a:r>
            <a:endParaRPr lang="en-US" sz="1000" dirty="0">
              <a:solidFill>
                <a:srgbClr val="5075BC"/>
              </a:solidFill>
              <a:latin typeface="+mn-lt"/>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60063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23" r:id="rId1"/>
    <p:sldLayoutId id="2147483727" r:id="rId2"/>
    <p:sldLayoutId id="2147483724" r:id="rId3"/>
    <p:sldLayoutId id="2147483728" r:id="rId4"/>
    <p:sldLayoutId id="2147483729" r:id="rId5"/>
    <p:sldLayoutId id="2147483730" r:id="rId6"/>
    <p:sldLayoutId id="2147483725" r:id="rId7"/>
    <p:sldLayoutId id="2147483731" r:id="rId8"/>
    <p:sldLayoutId id="2147483732" r:id="rId9"/>
    <p:sldLayoutId id="2147483733" r:id="rId10"/>
    <p:sldLayoutId id="214748372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Τίτλος 1"/>
          <p:cNvSpPr>
            <a:spLocks noGrp="1"/>
          </p:cNvSpPr>
          <p:nvPr>
            <p:ph type="ctrTitle"/>
          </p:nvPr>
        </p:nvSpPr>
        <p:spPr>
          <a:xfrm>
            <a:off x="685800" y="2006600"/>
            <a:ext cx="7772400" cy="1470025"/>
          </a:xfrm>
        </p:spPr>
        <p:txBody>
          <a:bodyPr/>
          <a:lstStyle/>
          <a:p>
            <a:pPr eaLnBrk="1" hangingPunct="1"/>
            <a:r>
              <a:rPr lang="en-US" altLang="el-GR" b="1" smtClean="0"/>
              <a:t>Computerlinguistik</a:t>
            </a:r>
            <a:endParaRPr lang="el-GR" altLang="el-GR"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US" altLang="el-GR" sz="2800" dirty="0" err="1" smtClean="0">
                <a:solidFill>
                  <a:srgbClr val="5075BC"/>
                </a:solidFill>
              </a:rPr>
              <a:t>Lehreinheit</a:t>
            </a:r>
            <a:r>
              <a:rPr lang="el-GR" altLang="el-GR" sz="2800" dirty="0" smtClean="0">
                <a:solidFill>
                  <a:srgbClr val="5075BC"/>
                </a:solidFill>
              </a:rPr>
              <a:t> </a:t>
            </a:r>
            <a:r>
              <a:rPr lang="en-US" altLang="el-GR" sz="2800" dirty="0" smtClean="0">
                <a:solidFill>
                  <a:srgbClr val="5075BC"/>
                </a:solidFill>
              </a:rPr>
              <a:t>8a</a:t>
            </a:r>
            <a:r>
              <a:rPr lang="el-GR" altLang="el-GR" sz="2800" dirty="0" smtClean="0">
                <a:solidFill>
                  <a:srgbClr val="5075BC"/>
                </a:solidFill>
              </a:rPr>
              <a:t>:</a:t>
            </a:r>
            <a:r>
              <a:rPr lang="en-US" altLang="el-GR" sz="2800" dirty="0" smtClean="0">
                <a:solidFill>
                  <a:srgbClr val="5075BC"/>
                </a:solidFill>
              </a:rPr>
              <a:t> </a:t>
            </a:r>
            <a:r>
              <a:rPr lang="en-US" altLang="el-GR" sz="2800" dirty="0" smtClean="0"/>
              <a:t>Banking </a:t>
            </a:r>
            <a:br>
              <a:rPr lang="en-US" altLang="el-GR" sz="2800" dirty="0" smtClean="0"/>
            </a:br>
            <a:r>
              <a:rPr lang="en-US" altLang="el-GR" sz="2800" dirty="0" smtClean="0"/>
              <a:t>and Money-related Transactions</a:t>
            </a:r>
            <a:endParaRPr lang="en-US" altLang="el-GR" sz="2800" dirty="0" smtClean="0">
              <a:solidFill>
                <a:srgbClr val="5075BC"/>
              </a:solidFill>
            </a:endParaRPr>
          </a:p>
          <a:p>
            <a:pPr eaLnBrk="1" hangingPunct="1"/>
            <a:endParaRPr lang="en-US" altLang="el-GR" sz="2800" dirty="0" smtClean="0"/>
          </a:p>
          <a:p>
            <a:pPr eaLnBrk="1" hangingPunct="1"/>
            <a:r>
              <a:rPr lang="en-US" altLang="el-GR" sz="2800" dirty="0" smtClean="0"/>
              <a:t>Dr.</a:t>
            </a:r>
            <a:r>
              <a:rPr lang="el-GR" altLang="el-GR" sz="2800" dirty="0" smtClean="0"/>
              <a:t> </a:t>
            </a:r>
            <a:r>
              <a:rPr lang="en-US" altLang="el-GR" sz="2800" dirty="0" smtClean="0"/>
              <a:t>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br>
              <a:rPr lang="en-US" dirty="0">
                <a:ea typeface="+mj-ea"/>
                <a:cs typeface="Arial" charset="0"/>
              </a:rPr>
            </a:br>
            <a:r>
              <a:rPr lang="el-GR" b="1" dirty="0" err="1">
                <a:ea typeface="+mj-ea"/>
                <a:cs typeface="Arial" charset="0"/>
              </a:rPr>
              <a:t>Choosing</a:t>
            </a:r>
            <a:r>
              <a:rPr lang="el-GR" b="1" dirty="0">
                <a:ea typeface="+mj-ea"/>
                <a:cs typeface="Arial" charset="0"/>
              </a:rPr>
              <a:t> a </a:t>
            </a:r>
            <a:r>
              <a:rPr lang="el-GR" b="1" dirty="0" err="1">
                <a:ea typeface="+mj-ea"/>
                <a:cs typeface="Arial" charset="0"/>
              </a:rPr>
              <a:t>Help</a:t>
            </a:r>
            <a:r>
              <a:rPr lang="el-GR" b="1" dirty="0">
                <a:ea typeface="+mj-ea"/>
                <a:cs typeface="Arial" charset="0"/>
              </a:rPr>
              <a:t> </a:t>
            </a:r>
            <a:r>
              <a:rPr lang="el-GR" b="1" dirty="0" err="1">
                <a:ea typeface="+mj-ea"/>
                <a:cs typeface="Arial" charset="0"/>
              </a:rPr>
              <a:t>Style</a:t>
            </a:r>
            <a:r>
              <a:rPr lang="el-GR" b="1" dirty="0">
                <a:ea typeface="+mj-ea"/>
                <a:cs typeface="Arial" charset="0"/>
              </a:rPr>
              <a:t> (1/2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3" name="Content Placeholder 2"/>
          <p:cNvSpPr>
            <a:spLocks noGrp="1"/>
          </p:cNvSpPr>
          <p:nvPr>
            <p:ph idx="1"/>
          </p:nvPr>
        </p:nvSpPr>
        <p:spPr>
          <a:xfrm>
            <a:off x="463550" y="1773238"/>
            <a:ext cx="8229600" cy="4310062"/>
          </a:xfrm>
        </p:spPr>
        <p:txBody>
          <a:bodyPr>
            <a:normAutofit/>
          </a:bodyPr>
          <a:lstStyle/>
          <a:p>
            <a:pPr marL="0" indent="0" eaLnBrk="1" hangingPunct="1">
              <a:lnSpc>
                <a:spcPct val="90000"/>
              </a:lnSpc>
              <a:buFont typeface="Arial" panose="020B0604020202020204" pitchFamily="34" charset="0"/>
              <a:buNone/>
            </a:pPr>
            <a:r>
              <a:rPr lang="el-GR" altLang="el-GR" sz="2600" b="1" smtClean="0">
                <a:cs typeface="Arial" panose="020B0604020202020204" pitchFamily="34" charset="0"/>
              </a:rPr>
              <a:t>Help mode or self-revealing contextual help?</a:t>
            </a:r>
            <a:endParaRPr lang="en-US" altLang="el-GR" sz="2600" smtClean="0">
              <a:cs typeface="Arial" panose="020B0604020202020204" pitchFamily="34" charset="0"/>
            </a:endParaRPr>
          </a:p>
          <a:p>
            <a:pPr marL="0" indent="0" eaLnBrk="1" hangingPunct="1">
              <a:lnSpc>
                <a:spcPct val="90000"/>
              </a:lnSpc>
            </a:pPr>
            <a:r>
              <a:rPr lang="el-GR" altLang="el-GR" sz="2600" smtClean="0">
                <a:cs typeface="Arial" panose="020B0604020202020204" pitchFamily="34" charset="0"/>
              </a:rPr>
              <a:t>Due to momentary confusion or distraction, callers might request help</a:t>
            </a:r>
            <a:endParaRPr lang="en-US" altLang="el-GR" sz="2600" smtClean="0">
              <a:cs typeface="Arial" panose="020B0604020202020204" pitchFamily="34" charset="0"/>
            </a:endParaRPr>
          </a:p>
          <a:p>
            <a:pPr marL="0" indent="0" eaLnBrk="1" hangingPunct="1">
              <a:lnSpc>
                <a:spcPct val="90000"/>
              </a:lnSpc>
            </a:pPr>
            <a:r>
              <a:rPr lang="el-GR" altLang="el-GR" sz="2600" smtClean="0">
                <a:cs typeface="Arial" panose="020B0604020202020204" pitchFamily="34" charset="0"/>
              </a:rPr>
              <a:t>In the self-revealing approach, try to write help messages </a:t>
            </a:r>
            <a:r>
              <a:rPr lang="en-US" altLang="el-GR" sz="2600" smtClean="0">
                <a:cs typeface="Arial" panose="020B0604020202020204" pitchFamily="34" charset="0"/>
              </a:rPr>
              <a:t> </a:t>
            </a:r>
            <a:r>
              <a:rPr lang="el-GR" altLang="el-GR" sz="2600" smtClean="0">
                <a:cs typeface="Arial" panose="020B0604020202020204" pitchFamily="34" charset="0"/>
              </a:rPr>
              <a:t>that work for all</a:t>
            </a:r>
            <a:r>
              <a:rPr lang="en-US" altLang="el-GR" sz="2600" smtClean="0">
                <a:cs typeface="Arial" panose="020B0604020202020204" pitchFamily="34" charset="0"/>
              </a:rPr>
              <a:t> </a:t>
            </a:r>
            <a:r>
              <a:rPr lang="el-GR" altLang="el-GR" sz="2600" smtClean="0">
                <a:cs typeface="Arial" panose="020B0604020202020204" pitchFamily="34" charset="0"/>
              </a:rPr>
              <a:t>possible triggers – explicit request, noinput, or nomatch</a:t>
            </a:r>
          </a:p>
          <a:p>
            <a:pPr marL="0" indent="0" eaLnBrk="1" hangingPunct="1">
              <a:lnSpc>
                <a:spcPct val="90000"/>
              </a:lnSpc>
            </a:pPr>
            <a:r>
              <a:rPr lang="el-GR" altLang="el-GR" sz="2600" smtClean="0">
                <a:cs typeface="Arial" panose="020B0604020202020204" pitchFamily="34" charset="0"/>
              </a:rPr>
              <a:t>Allows reuse of messages and code – simpler to code than help mode</a:t>
            </a:r>
          </a:p>
          <a:p>
            <a:pPr marL="0" indent="0" eaLnBrk="1" hangingPunct="1">
              <a:lnSpc>
                <a:spcPct val="90000"/>
              </a:lnSpc>
            </a:pPr>
            <a:r>
              <a:rPr lang="el-GR" altLang="el-GR" sz="2600" smtClean="0">
                <a:cs typeface="Arial" panose="020B0604020202020204" pitchFamily="34" charset="0"/>
              </a:rPr>
              <a:t>Properly designed, it provides a sense of continuing to move forward</a:t>
            </a:r>
          </a:p>
          <a:p>
            <a:pPr marL="0" indent="0" eaLnBrk="1" hangingPunct="1"/>
            <a:endParaRPr lang="en-GB" altLang="el-G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468313" y="388938"/>
            <a:ext cx="8229600" cy="952500"/>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br>
              <a:rPr lang="en-US" altLang="el-GR" sz="4000" smtClean="0">
                <a:cs typeface="Arial" panose="020B0604020202020204" pitchFamily="34" charset="0"/>
              </a:rPr>
            </a:br>
            <a:r>
              <a:rPr lang="el-GR" altLang="el-GR" sz="4000" b="1" smtClean="0">
                <a:cs typeface="Arial" panose="020B0604020202020204" pitchFamily="34" charset="0"/>
              </a:rPr>
              <a:t>Choosing a Help Style (2/2)</a:t>
            </a:r>
            <a:r>
              <a:rPr lang="en-US" altLang="el-GR" sz="4000" b="1" smtClean="0">
                <a:cs typeface="Arial" panose="020B0604020202020204" pitchFamily="34" charset="0"/>
              </a:rPr>
              <a:t>-I</a:t>
            </a:r>
            <a:endParaRPr lang="el-GR" altLang="el-GR" sz="4000" smtClean="0"/>
          </a:p>
        </p:txBody>
      </p:sp>
      <p:sp>
        <p:nvSpPr>
          <p:cNvPr id="27650" name="Θέση περιεχομένου 2"/>
          <p:cNvSpPr>
            <a:spLocks noGrp="1"/>
          </p:cNvSpPr>
          <p:nvPr>
            <p:ph idx="1"/>
          </p:nvPr>
        </p:nvSpPr>
        <p:spPr>
          <a:xfrm>
            <a:off x="468313" y="1700213"/>
            <a:ext cx="8229600" cy="4537075"/>
          </a:xfrm>
        </p:spPr>
        <p:txBody>
          <a:bodyPr/>
          <a:lstStyle/>
          <a:p>
            <a:pPr marL="0" indent="0" eaLnBrk="1" hangingPunct="1">
              <a:lnSpc>
                <a:spcPct val="80000"/>
              </a:lnSpc>
              <a:buFont typeface="Arial" panose="020B0604020202020204" pitchFamily="34" charset="0"/>
              <a:buNone/>
            </a:pPr>
            <a:r>
              <a:rPr lang="el-GR" altLang="el-GR" sz="2800" b="1" smtClean="0">
                <a:cs typeface="Arial" panose="020B0604020202020204" pitchFamily="34" charset="0"/>
              </a:rPr>
              <a:t>For example:</a:t>
            </a:r>
          </a:p>
          <a:p>
            <a:pPr marL="0" indent="0" eaLnBrk="1" hangingPunct="1">
              <a:buFont typeface="Arial" panose="020B0604020202020204" pitchFamily="34" charset="0"/>
              <a:buNone/>
            </a:pPr>
            <a:r>
              <a:rPr lang="el-GR" altLang="el-GR" sz="2800" b="1" smtClean="0">
                <a:cs typeface="Arial" panose="020B0604020202020204" pitchFamily="34" charset="0"/>
              </a:rPr>
              <a:t>Sys</a:t>
            </a:r>
            <a:r>
              <a:rPr lang="en-US" altLang="el-GR" sz="2800" b="1" smtClean="0">
                <a:cs typeface="Arial" panose="020B0604020202020204" pitchFamily="34" charset="0"/>
              </a:rPr>
              <a:t>t</a:t>
            </a:r>
            <a:r>
              <a:rPr lang="el-GR" altLang="el-GR" sz="2800" b="1" smtClean="0">
                <a:cs typeface="Arial" panose="020B0604020202020204" pitchFamily="34" charset="0"/>
              </a:rPr>
              <a:t>em: </a:t>
            </a:r>
            <a:r>
              <a:rPr lang="el-GR" altLang="el-GR" sz="2800" smtClean="0">
                <a:cs typeface="Arial" panose="020B0604020202020204" pitchFamily="34" charset="0"/>
              </a:rPr>
              <a:t>Welcome to Name Dialer. You can always say Help or Exit. Who do you want to call?</a:t>
            </a:r>
          </a:p>
          <a:p>
            <a:pPr marL="0" indent="0" eaLnBrk="1" hangingPunct="1">
              <a:buFont typeface="Arial" panose="020B0604020202020204" pitchFamily="34" charset="0"/>
              <a:buNone/>
            </a:pPr>
            <a:r>
              <a:rPr lang="el-GR" altLang="el-GR" sz="2800" b="1" smtClean="0">
                <a:cs typeface="Arial" panose="020B0604020202020204" pitchFamily="34" charset="0"/>
              </a:rPr>
              <a:t>Caller: </a:t>
            </a:r>
            <a:r>
              <a:rPr lang="el-GR" altLang="el-GR" sz="2800" smtClean="0">
                <a:cs typeface="Arial" panose="020B0604020202020204" pitchFamily="34" charset="0"/>
              </a:rPr>
              <a:t>[Interrupting] Help</a:t>
            </a:r>
          </a:p>
          <a:p>
            <a:pPr marL="0" indent="0" eaLnBrk="1" hangingPunct="1">
              <a:buFont typeface="Arial" panose="020B0604020202020204" pitchFamily="34" charset="0"/>
              <a:buNone/>
            </a:pPr>
            <a:r>
              <a:rPr lang="el-GR" altLang="el-GR" sz="2800" b="1" smtClean="0">
                <a:cs typeface="Arial" panose="020B0604020202020204" pitchFamily="34" charset="0"/>
              </a:rPr>
              <a:t>System: </a:t>
            </a:r>
            <a:r>
              <a:rPr lang="el-GR" altLang="el-GR" sz="2800" smtClean="0">
                <a:cs typeface="Arial" panose="020B0604020202020204" pitchFamily="34" charset="0"/>
              </a:rPr>
              <a:t>To start, please say the desired name and location.</a:t>
            </a:r>
          </a:p>
          <a:p>
            <a:pPr marL="0" indent="0" eaLnBrk="1" hangingPunct="1">
              <a:buFont typeface="Arial" panose="020B0604020202020204" pitchFamily="34" charset="0"/>
              <a:buNone/>
            </a:pPr>
            <a:r>
              <a:rPr lang="el-GR" altLang="el-GR" sz="2800" b="1" smtClean="0">
                <a:cs typeface="Arial" panose="020B0604020202020204" pitchFamily="34" charset="0"/>
              </a:rPr>
              <a:t>User: </a:t>
            </a:r>
            <a:r>
              <a:rPr lang="el-GR" altLang="el-GR" sz="2800" smtClean="0">
                <a:cs typeface="Arial" panose="020B0604020202020204" pitchFamily="34" charset="0"/>
              </a:rPr>
              <a:t>[Silence timeout]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br>
              <a:rPr lang="en-US" dirty="0">
                <a:ea typeface="+mj-ea"/>
                <a:cs typeface="Arial" charset="0"/>
              </a:rPr>
            </a:br>
            <a:r>
              <a:rPr lang="el-GR" b="1" dirty="0" err="1">
                <a:ea typeface="+mj-ea"/>
                <a:cs typeface="Arial" charset="0"/>
              </a:rPr>
              <a:t>Choosing</a:t>
            </a:r>
            <a:r>
              <a:rPr lang="el-GR" b="1" dirty="0">
                <a:ea typeface="+mj-ea"/>
                <a:cs typeface="Arial" charset="0"/>
              </a:rPr>
              <a:t> a </a:t>
            </a:r>
            <a:r>
              <a:rPr lang="el-GR" b="1" dirty="0" err="1">
                <a:ea typeface="+mj-ea"/>
                <a:cs typeface="Arial" charset="0"/>
              </a:rPr>
              <a:t>Help</a:t>
            </a:r>
            <a:r>
              <a:rPr lang="el-GR" b="1" dirty="0">
                <a:ea typeface="+mj-ea"/>
                <a:cs typeface="Arial" charset="0"/>
              </a:rPr>
              <a:t> </a:t>
            </a:r>
            <a:r>
              <a:rPr lang="el-GR" b="1" dirty="0" err="1">
                <a:ea typeface="+mj-ea"/>
                <a:cs typeface="Arial" charset="0"/>
              </a:rPr>
              <a:t>Style</a:t>
            </a:r>
            <a:r>
              <a:rPr lang="el-GR" b="1" dirty="0">
                <a:ea typeface="+mj-ea"/>
                <a:cs typeface="Arial" charset="0"/>
              </a:rPr>
              <a:t> (2/2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29698" name="Content Placeholder 2"/>
          <p:cNvSpPr>
            <a:spLocks noGrp="1"/>
          </p:cNvSpPr>
          <p:nvPr>
            <p:ph idx="1"/>
          </p:nvPr>
        </p:nvSpPr>
        <p:spPr>
          <a:xfrm>
            <a:off x="463550" y="1773238"/>
            <a:ext cx="8229600" cy="4310062"/>
          </a:xfrm>
        </p:spPr>
        <p:txBody>
          <a:bodyPr/>
          <a:lstStyle/>
          <a:p>
            <a:pPr marL="0" indent="0" eaLnBrk="1" hangingPunct="1">
              <a:lnSpc>
                <a:spcPct val="80000"/>
              </a:lnSpc>
              <a:buFont typeface="Arial" panose="020B0604020202020204" pitchFamily="34" charset="0"/>
              <a:buNone/>
            </a:pPr>
            <a:r>
              <a:rPr lang="el-GR" altLang="el-GR" sz="2800" b="1" smtClean="0">
                <a:cs typeface="Arial" panose="020B0604020202020204" pitchFamily="34" charset="0"/>
              </a:rPr>
              <a:t>User: </a:t>
            </a:r>
            <a:r>
              <a:rPr lang="el-GR" altLang="el-GR" sz="2800" smtClean="0">
                <a:cs typeface="Arial" panose="020B0604020202020204" pitchFamily="34" charset="0"/>
              </a:rPr>
              <a:t>[Silence timeout]</a:t>
            </a:r>
          </a:p>
          <a:p>
            <a:pPr marL="0" indent="0" eaLnBrk="1" hangingPunct="1">
              <a:lnSpc>
                <a:spcPct val="80000"/>
              </a:lnSpc>
              <a:buFont typeface="Arial" panose="020B0604020202020204" pitchFamily="34" charset="0"/>
              <a:buNone/>
            </a:pPr>
            <a:r>
              <a:rPr lang="el-GR" altLang="el-GR" sz="2800" b="1" smtClean="0">
                <a:cs typeface="Arial" panose="020B0604020202020204" pitchFamily="34" charset="0"/>
              </a:rPr>
              <a:t>System: </a:t>
            </a:r>
            <a:r>
              <a:rPr lang="el-GR" altLang="el-GR" sz="2800" smtClean="0">
                <a:cs typeface="Arial" panose="020B0604020202020204" pitchFamily="34" charset="0"/>
              </a:rPr>
              <a:t>For example, you could say </a:t>
            </a:r>
            <a:r>
              <a:rPr lang="ja-JP" altLang="el-GR" sz="2800" smtClean="0">
                <a:cs typeface="Arial" panose="020B0604020202020204" pitchFamily="34" charset="0"/>
              </a:rPr>
              <a:t>“</a:t>
            </a:r>
            <a:r>
              <a:rPr lang="el-GR" altLang="ja-JP" sz="2800" smtClean="0">
                <a:cs typeface="Arial" panose="020B0604020202020204" pitchFamily="34" charset="0"/>
              </a:rPr>
              <a:t>Call Joe Smith in Kansas City.</a:t>
            </a:r>
            <a:r>
              <a:rPr lang="ja-JP" altLang="el-GR" sz="2800" smtClean="0">
                <a:cs typeface="Arial" panose="020B0604020202020204" pitchFamily="34" charset="0"/>
              </a:rPr>
              <a:t>”</a:t>
            </a:r>
            <a:endParaRPr lang="el-GR" altLang="ja-JP" sz="2800" smtClean="0">
              <a:cs typeface="Arial" panose="020B0604020202020204" pitchFamily="34" charset="0"/>
            </a:endParaRPr>
          </a:p>
          <a:p>
            <a:pPr marL="0" indent="0" eaLnBrk="1" hangingPunct="1">
              <a:lnSpc>
                <a:spcPct val="80000"/>
              </a:lnSpc>
              <a:buFont typeface="Arial" panose="020B0604020202020204" pitchFamily="34" charset="0"/>
              <a:buNone/>
            </a:pPr>
            <a:r>
              <a:rPr lang="el-GR" altLang="el-GR" sz="2800" b="1" smtClean="0">
                <a:cs typeface="Arial" panose="020B0604020202020204" pitchFamily="34" charset="0"/>
              </a:rPr>
              <a:t>User: </a:t>
            </a:r>
            <a:r>
              <a:rPr lang="el-GR" altLang="el-GR" sz="2800" smtClean="0">
                <a:cs typeface="Arial" panose="020B0604020202020204" pitchFamily="34" charset="0"/>
              </a:rPr>
              <a:t>[Coughs – system interprets as nomatch]</a:t>
            </a:r>
          </a:p>
          <a:p>
            <a:pPr marL="0" indent="0" eaLnBrk="1" hangingPunct="1">
              <a:lnSpc>
                <a:spcPct val="80000"/>
              </a:lnSpc>
              <a:buFont typeface="Arial" panose="020B0604020202020204" pitchFamily="34" charset="0"/>
              <a:buNone/>
            </a:pPr>
            <a:r>
              <a:rPr lang="el-GR" altLang="el-GR" sz="2800" smtClean="0">
                <a:cs typeface="Arial" panose="020B0604020202020204" pitchFamily="34" charset="0"/>
              </a:rPr>
              <a:t>System: At any time you can say Help, Repeat, Start Over, or Exit. To continue, please say the desired</a:t>
            </a:r>
          </a:p>
          <a:p>
            <a:pPr marL="0" indent="0" eaLnBrk="1" hangingPunct="1">
              <a:lnSpc>
                <a:spcPct val="80000"/>
              </a:lnSpc>
              <a:buFont typeface="Arial" panose="020B0604020202020204" pitchFamily="34" charset="0"/>
              <a:buNone/>
            </a:pPr>
            <a:r>
              <a:rPr lang="el-GR" altLang="el-GR" sz="2800" smtClean="0">
                <a:cs typeface="Arial" panose="020B0604020202020204" pitchFamily="34" charset="0"/>
              </a:rPr>
              <a:t>name and location.</a:t>
            </a:r>
          </a:p>
          <a:p>
            <a:pPr marL="0" indent="0" eaLnBrk="1" hangingPunct="1">
              <a:lnSpc>
                <a:spcPct val="80000"/>
              </a:lnSpc>
              <a:buFont typeface="Arial" panose="020B0604020202020204" pitchFamily="34" charset="0"/>
              <a:buNone/>
            </a:pPr>
            <a:r>
              <a:rPr lang="el-GR" altLang="el-GR" sz="2800" smtClean="0">
                <a:cs typeface="Arial" panose="020B0604020202020204" pitchFamily="34" charset="0"/>
              </a:rPr>
              <a:t>User: Ed Black in Poughkeepsie.</a:t>
            </a:r>
          </a:p>
          <a:p>
            <a:pPr marL="0" indent="0" eaLnBrk="1" hangingPunct="1"/>
            <a:endParaRPr lang="en-GB" alt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468313" y="333375"/>
            <a:ext cx="8229600" cy="1143000"/>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Writing Prompts (1/2)</a:t>
            </a:r>
            <a:r>
              <a:rPr lang="en-US" altLang="el-GR" sz="4000" b="1" smtClean="0">
                <a:cs typeface="Arial" panose="020B0604020202020204" pitchFamily="34" charset="0"/>
              </a:rPr>
              <a:t>-I</a:t>
            </a:r>
            <a:endParaRPr lang="el-GR" altLang="el-GR" sz="4000" b="1" smtClean="0"/>
          </a:p>
        </p:txBody>
      </p:sp>
      <p:sp>
        <p:nvSpPr>
          <p:cNvPr id="30722" name="Θέση περιεχομένου 2"/>
          <p:cNvSpPr>
            <a:spLocks noGrp="1"/>
          </p:cNvSpPr>
          <p:nvPr>
            <p:ph idx="1"/>
          </p:nvPr>
        </p:nvSpPr>
        <p:spPr>
          <a:xfrm>
            <a:off x="463550" y="1773238"/>
            <a:ext cx="8229600" cy="4679950"/>
          </a:xfrm>
        </p:spPr>
        <p:txBody>
          <a:bodyPr/>
          <a:lstStyle/>
          <a:p>
            <a:pPr marL="0" indent="0" eaLnBrk="1" hangingPunct="1">
              <a:lnSpc>
                <a:spcPct val="90000"/>
              </a:lnSpc>
              <a:buFont typeface="Arial" panose="020B0604020202020204" pitchFamily="34" charset="0"/>
              <a:buNone/>
            </a:pPr>
            <a:r>
              <a:rPr lang="el-GR" altLang="el-GR" sz="2800" b="1" smtClean="0">
                <a:cs typeface="Arial" panose="020B0604020202020204" pitchFamily="34" charset="0"/>
              </a:rPr>
              <a:t>Directive Prompts</a:t>
            </a:r>
            <a:endParaRPr lang="en-US" altLang="el-GR" sz="2800" b="1" smtClean="0">
              <a:cs typeface="Arial" panose="020B0604020202020204" pitchFamily="34" charset="0"/>
            </a:endParaRPr>
          </a:p>
          <a:p>
            <a:pPr marL="0" indent="0" eaLnBrk="1" hangingPunct="1">
              <a:lnSpc>
                <a:spcPct val="90000"/>
              </a:lnSpc>
              <a:buFont typeface="Arial" panose="020B0604020202020204" pitchFamily="34" charset="0"/>
              <a:buNone/>
            </a:pPr>
            <a:endParaRPr lang="el-GR" altLang="el-GR" sz="2800" b="1" smtClean="0">
              <a:cs typeface="Arial" panose="020B0604020202020204" pitchFamily="34" charset="0"/>
            </a:endParaRPr>
          </a:p>
          <a:p>
            <a:pPr marL="0" indent="0" eaLnBrk="1" hangingPunct="1">
              <a:lnSpc>
                <a:spcPct val="90000"/>
              </a:lnSpc>
            </a:pPr>
            <a:r>
              <a:rPr lang="en-US" altLang="el-GR" sz="2800" smtClean="0">
                <a:cs typeface="Arial" panose="020B0604020202020204" pitchFamily="34" charset="0"/>
              </a:rPr>
              <a:t> </a:t>
            </a:r>
            <a:r>
              <a:rPr lang="el-GR" altLang="el-GR" sz="2800" smtClean="0">
                <a:cs typeface="Arial" panose="020B0604020202020204" pitchFamily="34" charset="0"/>
              </a:rPr>
              <a:t>Highly directive</a:t>
            </a:r>
          </a:p>
          <a:p>
            <a:pPr marL="0" indent="0" eaLnBrk="1" hangingPunct="1">
              <a:lnSpc>
                <a:spcPct val="90000"/>
              </a:lnSpc>
            </a:pPr>
            <a:r>
              <a:rPr lang="ja-JP" altLang="el-GR" sz="2800" smtClean="0">
                <a:cs typeface="Arial" panose="020B0604020202020204" pitchFamily="34" charset="0"/>
              </a:rPr>
              <a:t>“</a:t>
            </a:r>
            <a:r>
              <a:rPr lang="el-GR" altLang="ja-JP" sz="2800" smtClean="0">
                <a:cs typeface="Arial" panose="020B0604020202020204" pitchFamily="34" charset="0"/>
              </a:rPr>
              <a:t>Say Yes, No, or Repeat.</a:t>
            </a:r>
            <a:r>
              <a:rPr lang="ja-JP" altLang="el-GR" sz="2800" smtClean="0">
                <a:cs typeface="Arial" panose="020B0604020202020204" pitchFamily="34" charset="0"/>
              </a:rPr>
              <a:t>”</a:t>
            </a:r>
            <a:endParaRPr lang="el-GR" altLang="ja-JP" sz="2800" smtClean="0">
              <a:cs typeface="Arial" panose="020B0604020202020204" pitchFamily="34" charset="0"/>
            </a:endParaRPr>
          </a:p>
          <a:p>
            <a:pPr marL="0" indent="0" eaLnBrk="1" hangingPunct="1">
              <a:lnSpc>
                <a:spcPct val="90000"/>
              </a:lnSpc>
            </a:pPr>
            <a:r>
              <a:rPr lang="ja-JP" altLang="el-GR" sz="2800" smtClean="0">
                <a:cs typeface="Arial" panose="020B0604020202020204" pitchFamily="34" charset="0"/>
              </a:rPr>
              <a:t>“</a:t>
            </a:r>
            <a:r>
              <a:rPr lang="el-GR" altLang="ja-JP" sz="2800" smtClean="0">
                <a:cs typeface="Arial" panose="020B0604020202020204" pitchFamily="34" charset="0"/>
              </a:rPr>
              <a:t>Select Checking, Savings, or Money Market.</a:t>
            </a:r>
            <a:r>
              <a:rPr lang="ja-JP" altLang="el-GR" sz="2800" smtClean="0">
                <a:cs typeface="Arial" panose="020B0604020202020204" pitchFamily="34" charset="0"/>
              </a:rPr>
              <a:t>”</a:t>
            </a:r>
            <a:endParaRPr lang="el-GR" altLang="el-GR" sz="28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b="1" dirty="0">
                <a:ea typeface="+mj-ea"/>
                <a:cs typeface="Arial" charset="0"/>
              </a:rPr>
              <a:t> </a:t>
            </a:r>
            <a:br>
              <a:rPr lang="en-US" b="1" dirty="0">
                <a:ea typeface="+mj-ea"/>
                <a:cs typeface="Arial" charset="0"/>
              </a:rPr>
            </a:br>
            <a:r>
              <a:rPr lang="el-GR" b="1" dirty="0" err="1">
                <a:ea typeface="+mj-ea"/>
                <a:cs typeface="Arial" charset="0"/>
              </a:rPr>
              <a:t>Writing</a:t>
            </a:r>
            <a:r>
              <a:rPr lang="el-GR" b="1" dirty="0">
                <a:ea typeface="+mj-ea"/>
                <a:cs typeface="Arial" charset="0"/>
              </a:rPr>
              <a:t> </a:t>
            </a:r>
            <a:r>
              <a:rPr lang="el-GR" b="1" dirty="0" err="1">
                <a:ea typeface="+mj-ea"/>
                <a:cs typeface="Arial" charset="0"/>
              </a:rPr>
              <a:t>Prompts</a:t>
            </a:r>
            <a:r>
              <a:rPr lang="el-GR" b="1" dirty="0">
                <a:ea typeface="+mj-ea"/>
                <a:cs typeface="Arial" charset="0"/>
              </a:rPr>
              <a:t> (1/2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3" name="Content Placeholder 2"/>
          <p:cNvSpPr>
            <a:spLocks noGrp="1"/>
          </p:cNvSpPr>
          <p:nvPr>
            <p:ph idx="1"/>
          </p:nvPr>
        </p:nvSpPr>
        <p:spPr>
          <a:xfrm>
            <a:off x="463550" y="1773238"/>
            <a:ext cx="8229600" cy="4751387"/>
          </a:xfrm>
        </p:spPr>
        <p:txBody>
          <a:bodyPr>
            <a:normAutofit/>
          </a:bodyPr>
          <a:lstStyle/>
          <a:p>
            <a:pPr marL="0" indent="0" eaLnBrk="1" hangingPunct="1">
              <a:lnSpc>
                <a:spcPct val="90000"/>
              </a:lnSpc>
              <a:buFont typeface="Arial" panose="020B0604020202020204" pitchFamily="34" charset="0"/>
              <a:buNone/>
            </a:pPr>
            <a:r>
              <a:rPr lang="el-GR" altLang="el-GR" sz="2800" b="1" smtClean="0">
                <a:cs typeface="Arial" panose="020B0604020202020204" pitchFamily="34" charset="0"/>
              </a:rPr>
              <a:t>More conversational</a:t>
            </a:r>
          </a:p>
          <a:p>
            <a:pPr marL="0" indent="0" eaLnBrk="1" hangingPunct="1">
              <a:lnSpc>
                <a:spcPct val="90000"/>
              </a:lnSpc>
            </a:pPr>
            <a:r>
              <a:rPr lang="ja-JP" altLang="el-GR" sz="2800" smtClean="0">
                <a:cs typeface="Arial" panose="020B0604020202020204" pitchFamily="34" charset="0"/>
              </a:rPr>
              <a:t>“</a:t>
            </a:r>
            <a:r>
              <a:rPr lang="el-GR" altLang="ja-JP" sz="2800" smtClean="0">
                <a:cs typeface="Arial" panose="020B0604020202020204" pitchFamily="34" charset="0"/>
              </a:rPr>
              <a:t>Do you want to work with your checking, savings, or</a:t>
            </a:r>
            <a:r>
              <a:rPr lang="en-US" altLang="ja-JP" sz="2800" smtClean="0">
                <a:cs typeface="Arial" panose="020B0604020202020204" pitchFamily="34" charset="0"/>
              </a:rPr>
              <a:t> </a:t>
            </a:r>
            <a:r>
              <a:rPr lang="el-GR" altLang="ja-JP" sz="2800" smtClean="0">
                <a:cs typeface="Arial" panose="020B0604020202020204" pitchFamily="34" charset="0"/>
              </a:rPr>
              <a:t>money market account?</a:t>
            </a:r>
            <a:r>
              <a:rPr lang="ja-JP" altLang="el-GR" sz="2800" smtClean="0">
                <a:cs typeface="Arial" panose="020B0604020202020204" pitchFamily="34" charset="0"/>
              </a:rPr>
              <a:t>”</a:t>
            </a:r>
            <a:endParaRPr lang="el-GR" altLang="ja-JP" sz="2800" smtClean="0">
              <a:cs typeface="Arial" panose="020B0604020202020204" pitchFamily="34" charset="0"/>
            </a:endParaRPr>
          </a:p>
          <a:p>
            <a:pPr marL="0" indent="0" eaLnBrk="1" hangingPunct="1">
              <a:lnSpc>
                <a:spcPct val="90000"/>
              </a:lnSpc>
            </a:pPr>
            <a:r>
              <a:rPr lang="en-US" altLang="ja-JP" sz="2800" smtClean="0">
                <a:cs typeface="Arial" panose="020B0604020202020204" pitchFamily="34" charset="0"/>
              </a:rPr>
              <a:t> </a:t>
            </a:r>
            <a:r>
              <a:rPr lang="ja-JP" altLang="el-GR" sz="2800" smtClean="0">
                <a:cs typeface="Arial" panose="020B0604020202020204" pitchFamily="34" charset="0"/>
              </a:rPr>
              <a:t>“</a:t>
            </a:r>
            <a:r>
              <a:rPr lang="el-GR" altLang="ja-JP" sz="2800" smtClean="0">
                <a:cs typeface="Arial" panose="020B0604020202020204" pitchFamily="34" charset="0"/>
              </a:rPr>
              <a:t>What</a:t>
            </a:r>
            <a:r>
              <a:rPr lang="ja-JP" altLang="el-GR" sz="2800" smtClean="0">
                <a:cs typeface="Arial" panose="020B0604020202020204" pitchFamily="34" charset="0"/>
              </a:rPr>
              <a:t>’</a:t>
            </a:r>
            <a:r>
              <a:rPr lang="el-GR" altLang="ja-JP" sz="2800" smtClean="0">
                <a:cs typeface="Arial" panose="020B0604020202020204" pitchFamily="34" charset="0"/>
              </a:rPr>
              <a:t>s your departure date?</a:t>
            </a:r>
            <a:r>
              <a:rPr lang="ja-JP" altLang="el-GR" sz="2800" smtClean="0">
                <a:cs typeface="Arial" panose="020B0604020202020204" pitchFamily="34" charset="0"/>
              </a:rPr>
              <a:t>”</a:t>
            </a:r>
            <a:endParaRPr lang="el-GR" altLang="ja-JP" sz="2800" smtClean="0">
              <a:cs typeface="Arial" panose="020B0604020202020204" pitchFamily="34" charset="0"/>
            </a:endParaRPr>
          </a:p>
          <a:p>
            <a:pPr marL="0" indent="0" eaLnBrk="1" hangingPunct="1">
              <a:lnSpc>
                <a:spcPct val="90000"/>
              </a:lnSpc>
            </a:pPr>
            <a:r>
              <a:rPr lang="el-GR" altLang="el-GR" sz="2800" smtClean="0">
                <a:cs typeface="Arial" panose="020B0604020202020204" pitchFamily="34" charset="0"/>
              </a:rPr>
              <a:t>More conversational leads to greater response </a:t>
            </a:r>
            <a:r>
              <a:rPr lang="en-US" altLang="el-GR" sz="2800" smtClean="0">
                <a:cs typeface="Arial" panose="020B0604020202020204" pitchFamily="34" charset="0"/>
              </a:rPr>
              <a:t> </a:t>
            </a:r>
            <a:r>
              <a:rPr lang="el-GR" altLang="el-GR" sz="2800" smtClean="0">
                <a:cs typeface="Arial" panose="020B0604020202020204" pitchFamily="34" charset="0"/>
              </a:rPr>
              <a:t>variability</a:t>
            </a:r>
          </a:p>
          <a:p>
            <a:pPr marL="0" indent="0" eaLnBrk="1" hangingPunct="1">
              <a:lnSpc>
                <a:spcPct val="90000"/>
              </a:lnSpc>
            </a:pPr>
            <a:r>
              <a:rPr lang="el-GR" altLang="el-GR" sz="2800" smtClean="0">
                <a:cs typeface="Arial" panose="020B0604020202020204" pitchFamily="34" charset="0"/>
              </a:rPr>
              <a:t>More conversational provides better match to service behavior expectations</a:t>
            </a:r>
          </a:p>
          <a:p>
            <a:pPr marL="0" indent="0" eaLnBrk="1" hangingPunct="1">
              <a:lnSpc>
                <a:spcPct val="90000"/>
              </a:lnSpc>
            </a:pPr>
            <a:r>
              <a:rPr lang="el-GR" altLang="el-GR" sz="2800" smtClean="0">
                <a:cs typeface="Arial" panose="020B0604020202020204" pitchFamily="34" charset="0"/>
              </a:rPr>
              <a:t>More conversational version is longer (18 vs. 11 </a:t>
            </a:r>
            <a:r>
              <a:rPr lang="en-US" altLang="el-GR" sz="2800" smtClean="0">
                <a:cs typeface="Arial" panose="020B0604020202020204" pitchFamily="34" charset="0"/>
              </a:rPr>
              <a:t> </a:t>
            </a:r>
            <a:r>
              <a:rPr lang="el-GR" altLang="el-GR" sz="2800" smtClean="0">
                <a:cs typeface="Arial" panose="020B0604020202020204" pitchFamily="34" charset="0"/>
              </a:rPr>
              <a:t>syllables – 64% longer)</a:t>
            </a:r>
          </a:p>
          <a:p>
            <a:pPr marL="0" indent="0" eaLnBrk="1" hangingPunct="1">
              <a:lnSpc>
                <a:spcPct val="80000"/>
              </a:lnSpc>
            </a:pPr>
            <a:endParaRPr lang="en-GB" altLang="el-GR"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468313" y="333375"/>
            <a:ext cx="8229600" cy="1079500"/>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Writing Prompts (2/2)</a:t>
            </a:r>
            <a:endParaRPr lang="el-GR" altLang="el-GR" sz="4000" b="1" smtClean="0"/>
          </a:p>
        </p:txBody>
      </p:sp>
      <p:sp>
        <p:nvSpPr>
          <p:cNvPr id="3" name="Θέση περιεχομένου 2"/>
          <p:cNvSpPr>
            <a:spLocks noGrp="1"/>
          </p:cNvSpPr>
          <p:nvPr>
            <p:ph idx="1"/>
          </p:nvPr>
        </p:nvSpPr>
        <p:spPr>
          <a:xfrm>
            <a:off x="463550" y="1773238"/>
            <a:ext cx="8229600" cy="4679950"/>
          </a:xfrm>
        </p:spPr>
        <p:txBody>
          <a:bodyPr>
            <a:normAutofit/>
          </a:bodyPr>
          <a:lstStyle/>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Non-Directive Prompts</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Used with natural command grammar or NLU applications</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Combination of open-ended prompting with examples</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System: What are your travel needs?</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User: &lt;Nomatch or noinput for 3 seconds&gt;</a:t>
            </a:r>
          </a:p>
          <a:p>
            <a:pPr marL="0" indent="0" eaLnBrk="1" hangingPunct="1">
              <a:lnSpc>
                <a:spcPct val="90000"/>
              </a:lnSpc>
            </a:pPr>
            <a:r>
              <a:rPr lang="el-GR" altLang="el-GR" sz="2400" smtClean="0">
                <a:cs typeface="Arial" panose="020B0604020202020204" pitchFamily="34" charset="0"/>
              </a:rPr>
              <a:t>System: For example, you might say </a:t>
            </a:r>
            <a:r>
              <a:rPr lang="ja-JP" altLang="el-GR" sz="2400" smtClean="0">
                <a:cs typeface="Arial" panose="020B0604020202020204" pitchFamily="34" charset="0"/>
              </a:rPr>
              <a:t>“</a:t>
            </a:r>
            <a:r>
              <a:rPr lang="el-GR" altLang="ja-JP" sz="2400" smtClean="0">
                <a:cs typeface="Arial" panose="020B0604020202020204" pitchFamily="34" charset="0"/>
              </a:rPr>
              <a:t>I want to go from New York to Orlando on May 1.</a:t>
            </a:r>
            <a:r>
              <a:rPr lang="ja-JP" altLang="el-GR" sz="2400" smtClean="0">
                <a:cs typeface="Arial" panose="020B0604020202020204" pitchFamily="34" charset="0"/>
              </a:rPr>
              <a:t>”</a:t>
            </a:r>
            <a:endParaRPr lang="el-GR" altLang="ja-JP" sz="2400" smtClean="0">
              <a:cs typeface="Arial" panose="020B0604020202020204" pitchFamily="34" charset="0"/>
            </a:endParaRP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User: I want to go from Chicago to Los Angeles on March 15.</a:t>
            </a:r>
          </a:p>
          <a:p>
            <a:pPr marL="0" indent="0" eaLnBrk="1" hangingPunct="1">
              <a:lnSpc>
                <a:spcPct val="90000"/>
              </a:lnSpc>
            </a:pPr>
            <a:r>
              <a:rPr lang="el-GR" altLang="el-GR" sz="2400" smtClean="0">
                <a:cs typeface="Arial" panose="020B0604020202020204" pitchFamily="34" charset="0"/>
              </a:rPr>
              <a:t>Use above for frequent callers, if infrequent, start with examples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468313" y="692150"/>
            <a:ext cx="8229600" cy="1012825"/>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Avoiding Touchtone-Style Initial Prompting (1/2)</a:t>
            </a:r>
            <a:r>
              <a:rPr lang="en-US" altLang="el-GR" sz="4000" b="1" smtClean="0">
                <a:cs typeface="Arial" panose="020B0604020202020204" pitchFamily="34" charset="0"/>
              </a:rPr>
              <a:t>-I</a:t>
            </a:r>
            <a:endParaRPr lang="el-GR" altLang="el-GR" sz="4000" b="1" smtClean="0"/>
          </a:p>
        </p:txBody>
      </p:sp>
      <p:sp>
        <p:nvSpPr>
          <p:cNvPr id="3" name="Θέση περιεχομένου 2"/>
          <p:cNvSpPr>
            <a:spLocks noGrp="1"/>
          </p:cNvSpPr>
          <p:nvPr>
            <p:ph idx="1"/>
          </p:nvPr>
        </p:nvSpPr>
        <p:spPr>
          <a:xfrm>
            <a:off x="468313" y="2205038"/>
            <a:ext cx="8229600" cy="4248150"/>
          </a:xfrm>
        </p:spPr>
        <p:txBody>
          <a:bodyPr>
            <a:normAutofit/>
          </a:bodyPr>
          <a:lstStyle/>
          <a:p>
            <a:pPr eaLnBrk="1" hangingPunct="1"/>
            <a:r>
              <a:rPr lang="el-GR" altLang="el-GR" sz="2600" b="1" smtClean="0">
                <a:cs typeface="Arial" panose="020B0604020202020204" pitchFamily="34" charset="0"/>
              </a:rPr>
              <a:t>Touchtone style is </a:t>
            </a:r>
            <a:r>
              <a:rPr lang="ja-JP" altLang="el-GR" sz="2600" b="1" smtClean="0">
                <a:cs typeface="Arial" panose="020B0604020202020204" pitchFamily="34" charset="0"/>
              </a:rPr>
              <a:t>“</a:t>
            </a:r>
            <a:r>
              <a:rPr lang="el-GR" altLang="ja-JP" sz="2600" b="1" smtClean="0">
                <a:cs typeface="Arial" panose="020B0604020202020204" pitchFamily="34" charset="0"/>
              </a:rPr>
              <a:t>For &lt;option&gt;, say &lt;label&gt;</a:t>
            </a:r>
            <a:r>
              <a:rPr lang="ja-JP" altLang="el-GR" sz="2600" b="1" smtClean="0">
                <a:cs typeface="Arial" panose="020B0604020202020204" pitchFamily="34" charset="0"/>
              </a:rPr>
              <a:t>”</a:t>
            </a:r>
            <a:endParaRPr lang="el-GR" altLang="ja-JP" sz="2600" b="1" smtClean="0">
              <a:cs typeface="Arial" panose="020B0604020202020204" pitchFamily="34" charset="0"/>
            </a:endParaRPr>
          </a:p>
          <a:p>
            <a:pPr eaLnBrk="1" hangingPunct="1"/>
            <a:r>
              <a:rPr lang="el-GR" altLang="el-GR" sz="2600" b="1" smtClean="0">
                <a:cs typeface="Arial" panose="020B0604020202020204" pitchFamily="34" charset="0"/>
              </a:rPr>
              <a:t>Touchtone style initial prompts are longer than they need to be</a:t>
            </a:r>
          </a:p>
          <a:p>
            <a:pPr eaLnBrk="1" hangingPunct="1"/>
            <a:r>
              <a:rPr lang="el-GR" altLang="el-GR" sz="2600" b="1" smtClean="0">
                <a:cs typeface="Arial" panose="020B0604020202020204" pitchFamily="34" charset="0"/>
              </a:rPr>
              <a:t>In SUI initial prompting, the option should be the label</a:t>
            </a:r>
          </a:p>
          <a:p>
            <a:pPr eaLnBrk="1" hangingPunct="1"/>
            <a:r>
              <a:rPr lang="el-GR" altLang="el-GR" sz="2600" smtClean="0">
                <a:cs typeface="Arial" panose="020B0604020202020204" pitchFamily="34" charset="0"/>
              </a:rPr>
              <a:t>For example,</a:t>
            </a:r>
          </a:p>
          <a:p>
            <a:pPr eaLnBrk="1" hangingPunct="1">
              <a:buFont typeface="Arial" panose="020B0604020202020204" pitchFamily="34" charset="0"/>
              <a:buNone/>
            </a:pPr>
            <a:r>
              <a:rPr lang="el-GR" altLang="el-GR" sz="2600" smtClean="0">
                <a:cs typeface="Arial" panose="020B0604020202020204" pitchFamily="34" charset="0"/>
              </a:rPr>
              <a:t>Use:</a:t>
            </a:r>
          </a:p>
          <a:p>
            <a:pPr eaLnBrk="1" hangingPunct="1"/>
            <a:r>
              <a:rPr lang="ja-JP" altLang="el-GR" sz="2600" smtClean="0">
                <a:cs typeface="Arial" panose="020B0604020202020204" pitchFamily="34" charset="0"/>
              </a:rPr>
              <a:t>“</a:t>
            </a:r>
            <a:r>
              <a:rPr lang="el-GR" altLang="ja-JP" sz="2600" smtClean="0">
                <a:cs typeface="Arial" panose="020B0604020202020204" pitchFamily="34" charset="0"/>
              </a:rPr>
              <a:t>Select Marketing, Finance, Human Resources, Accounting, or Research.</a:t>
            </a:r>
            <a:r>
              <a:rPr lang="ja-JP" altLang="el-GR" sz="2600" smtClean="0">
                <a:cs typeface="Arial" panose="020B0604020202020204" pitchFamily="34" charset="0"/>
              </a:rPr>
              <a:t>”</a:t>
            </a:r>
            <a:endParaRPr lang="el-GR" altLang="el-GR" sz="2600" smtClean="0">
              <a:cs typeface="Arial" panose="020B0604020202020204" pitchFamily="34" charset="0"/>
            </a:endParaRPr>
          </a:p>
        </p:txBody>
      </p:sp>
      <p:sp>
        <p:nvSpPr>
          <p:cNvPr id="5" name="Right Arrow 4"/>
          <p:cNvSpPr>
            <a:spLocks noChangeArrowheads="1"/>
          </p:cNvSpPr>
          <p:nvPr/>
        </p:nvSpPr>
        <p:spPr bwMode="auto">
          <a:xfrm>
            <a:off x="4140200" y="6237288"/>
            <a:ext cx="977900" cy="268287"/>
          </a:xfrm>
          <a:prstGeom prst="rightArrow">
            <a:avLst>
              <a:gd name="adj1" fmla="val 50000"/>
              <a:gd name="adj2" fmla="val 5003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1727200"/>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b="1" dirty="0">
                <a:ea typeface="+mj-ea"/>
                <a:cs typeface="Arial" charset="0"/>
              </a:rPr>
              <a:t> </a:t>
            </a:r>
            <a:br>
              <a:rPr lang="en-US" b="1" dirty="0">
                <a:ea typeface="+mj-ea"/>
                <a:cs typeface="Arial" charset="0"/>
              </a:rPr>
            </a:br>
            <a:r>
              <a:rPr lang="el-GR" b="1" dirty="0" err="1">
                <a:ea typeface="+mj-ea"/>
                <a:cs typeface="Arial" charset="0"/>
              </a:rPr>
              <a:t>Avoiding</a:t>
            </a:r>
            <a:r>
              <a:rPr lang="el-GR" b="1" dirty="0">
                <a:ea typeface="+mj-ea"/>
                <a:cs typeface="Arial" charset="0"/>
              </a:rPr>
              <a:t> </a:t>
            </a:r>
            <a:r>
              <a:rPr lang="el-GR" b="1" dirty="0" err="1">
                <a:ea typeface="+mj-ea"/>
                <a:cs typeface="Arial" charset="0"/>
              </a:rPr>
              <a:t>Touchtone</a:t>
            </a:r>
            <a:r>
              <a:rPr lang="el-GR" b="1" dirty="0">
                <a:ea typeface="+mj-ea"/>
                <a:cs typeface="Arial" charset="0"/>
              </a:rPr>
              <a:t>-</a:t>
            </a:r>
            <a:r>
              <a:rPr lang="el-GR" b="1" dirty="0" err="1">
                <a:ea typeface="+mj-ea"/>
                <a:cs typeface="Arial" charset="0"/>
              </a:rPr>
              <a:t>Style</a:t>
            </a:r>
            <a:r>
              <a:rPr lang="el-GR" b="1" dirty="0">
                <a:ea typeface="+mj-ea"/>
                <a:cs typeface="Arial" charset="0"/>
              </a:rPr>
              <a:t> </a:t>
            </a:r>
            <a:r>
              <a:rPr lang="el-GR" b="1" dirty="0" err="1">
                <a:ea typeface="+mj-ea"/>
                <a:cs typeface="Arial" charset="0"/>
              </a:rPr>
              <a:t>Initial</a:t>
            </a:r>
            <a:r>
              <a:rPr lang="el-GR" b="1" dirty="0">
                <a:ea typeface="+mj-ea"/>
                <a:cs typeface="Arial" charset="0"/>
              </a:rPr>
              <a:t> </a:t>
            </a:r>
            <a:r>
              <a:rPr lang="el-GR" b="1" dirty="0" err="1">
                <a:ea typeface="+mj-ea"/>
                <a:cs typeface="Arial" charset="0"/>
              </a:rPr>
              <a:t>Prompting</a:t>
            </a:r>
            <a:r>
              <a:rPr lang="el-GR" b="1" dirty="0">
                <a:ea typeface="+mj-ea"/>
                <a:cs typeface="Arial" charset="0"/>
              </a:rPr>
              <a:t> (1/2)</a:t>
            </a:r>
            <a:r>
              <a:rPr lang="en-US" b="1" dirty="0">
                <a:ea typeface="+mj-ea"/>
                <a:cs typeface="Arial" charset="0"/>
              </a:rPr>
              <a:t>-</a:t>
            </a:r>
            <a:r>
              <a:rPr lang="en-US" b="1" dirty="0" smtClean="0">
                <a:ea typeface="+mj-ea"/>
                <a:cs typeface="Arial" charset="0"/>
              </a:rPr>
              <a:t>II</a:t>
            </a:r>
            <a:endParaRPr lang="en-GB" dirty="0">
              <a:ea typeface="+mj-ea"/>
              <a:cs typeface="+mj-cs"/>
            </a:endParaRPr>
          </a:p>
        </p:txBody>
      </p:sp>
      <p:sp>
        <p:nvSpPr>
          <p:cNvPr id="37890" name="Content Placeholder 2"/>
          <p:cNvSpPr>
            <a:spLocks noGrp="1"/>
          </p:cNvSpPr>
          <p:nvPr>
            <p:ph idx="1"/>
          </p:nvPr>
        </p:nvSpPr>
        <p:spPr>
          <a:xfrm>
            <a:off x="468313" y="2205038"/>
            <a:ext cx="8229600" cy="4094162"/>
          </a:xfrm>
        </p:spPr>
        <p:txBody>
          <a:bodyPr/>
          <a:lstStyle/>
          <a:p>
            <a:pPr marL="0" indent="0" eaLnBrk="1" hangingPunct="1">
              <a:buFont typeface="Arial" panose="020B0604020202020204" pitchFamily="34" charset="0"/>
              <a:buNone/>
            </a:pPr>
            <a:r>
              <a:rPr lang="el-GR" altLang="el-GR" sz="2800" b="1" smtClean="0">
                <a:cs typeface="Arial" panose="020B0604020202020204" pitchFamily="34" charset="0"/>
              </a:rPr>
              <a:t>Rather than</a:t>
            </a:r>
            <a:r>
              <a:rPr lang="el-GR" altLang="el-GR" sz="2800" smtClean="0">
                <a:cs typeface="Arial" panose="020B0604020202020204" pitchFamily="34" charset="0"/>
              </a:rPr>
              <a:t>:</a:t>
            </a:r>
          </a:p>
          <a:p>
            <a:pPr marL="0" indent="0" eaLnBrk="1" hangingPunct="1"/>
            <a:r>
              <a:rPr lang="ja-JP" altLang="el-GR" sz="2800" smtClean="0">
                <a:cs typeface="Arial" panose="020B0604020202020204" pitchFamily="34" charset="0"/>
              </a:rPr>
              <a:t>“</a:t>
            </a:r>
            <a:r>
              <a:rPr lang="el-GR" altLang="ja-JP" sz="2800" smtClean="0">
                <a:cs typeface="Arial" panose="020B0604020202020204" pitchFamily="34" charset="0"/>
              </a:rPr>
              <a:t>For the Marketing department, say Marketing. For Finance, say Finance. For</a:t>
            </a:r>
          </a:p>
          <a:p>
            <a:pPr marL="0" indent="0" eaLnBrk="1" hangingPunct="1"/>
            <a:r>
              <a:rPr lang="en-US" altLang="el-GR" sz="2800" smtClean="0">
                <a:cs typeface="Arial" panose="020B0604020202020204" pitchFamily="34" charset="0"/>
              </a:rPr>
              <a:t> </a:t>
            </a:r>
            <a:r>
              <a:rPr lang="el-GR" altLang="el-GR" sz="2800" smtClean="0">
                <a:cs typeface="Arial" panose="020B0604020202020204" pitchFamily="34" charset="0"/>
              </a:rPr>
              <a:t>Human Resources, say Human Resources. For Accounting, say Accounting.</a:t>
            </a:r>
          </a:p>
          <a:p>
            <a:pPr marL="0" indent="0" eaLnBrk="1" hangingPunct="1"/>
            <a:r>
              <a:rPr lang="en-US" altLang="el-GR" sz="2800" smtClean="0">
                <a:cs typeface="Arial" panose="020B0604020202020204" pitchFamily="34" charset="0"/>
              </a:rPr>
              <a:t> </a:t>
            </a:r>
            <a:r>
              <a:rPr lang="el-GR" altLang="el-GR" sz="2800" smtClean="0">
                <a:cs typeface="Arial" panose="020B0604020202020204" pitchFamily="34" charset="0"/>
              </a:rPr>
              <a:t>For Research, say Research.</a:t>
            </a:r>
            <a:r>
              <a:rPr lang="ja-JP" altLang="el-GR" sz="2800" smtClean="0">
                <a:cs typeface="Arial" panose="020B0604020202020204" pitchFamily="34" charset="0"/>
              </a:rPr>
              <a:t>”</a:t>
            </a:r>
            <a:endParaRPr lang="el-GR" altLang="ja-JP" sz="2800" smtClean="0">
              <a:cs typeface="Arial" panose="020B0604020202020204" pitchFamily="34" charset="0"/>
            </a:endParaRPr>
          </a:p>
          <a:p>
            <a:pPr marL="0" indent="0" eaLnBrk="1" hangingPunct="1">
              <a:buFont typeface="Arial" panose="020B0604020202020204" pitchFamily="34" charset="0"/>
              <a:buNone/>
            </a:pPr>
            <a:endParaRPr lang="en-GB" alt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468313" y="620713"/>
            <a:ext cx="8229600" cy="1157287"/>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Avoiding Touchtone-Style Initial Prompting (2/2)</a:t>
            </a:r>
            <a:endParaRPr lang="el-GR" altLang="el-GR" sz="4000" b="1" smtClean="0"/>
          </a:p>
        </p:txBody>
      </p:sp>
      <p:sp>
        <p:nvSpPr>
          <p:cNvPr id="38914" name="Θέση περιεχομένου 2"/>
          <p:cNvSpPr>
            <a:spLocks noGrp="1"/>
          </p:cNvSpPr>
          <p:nvPr>
            <p:ph idx="1"/>
          </p:nvPr>
        </p:nvSpPr>
        <p:spPr>
          <a:xfrm>
            <a:off x="468313" y="2276475"/>
            <a:ext cx="8229600" cy="4465638"/>
          </a:xfrm>
        </p:spPr>
        <p:txBody>
          <a:bodyPr/>
          <a:lstStyle/>
          <a:p>
            <a:pPr eaLnBrk="1" hangingPunct="1"/>
            <a:r>
              <a:rPr lang="el-GR" altLang="el-GR" sz="2800" b="1" smtClean="0">
                <a:cs typeface="Arial" panose="020B0604020202020204" pitchFamily="34" charset="0"/>
              </a:rPr>
              <a:t>If menu items are difficult for users to remember, might need to use touchtone-style prompting</a:t>
            </a:r>
          </a:p>
          <a:p>
            <a:pPr eaLnBrk="1" hangingPunct="1"/>
            <a:r>
              <a:rPr lang="el-GR" altLang="el-GR" sz="2800" smtClean="0">
                <a:cs typeface="Arial" panose="020B0604020202020204" pitchFamily="34" charset="0"/>
              </a:rPr>
              <a:t>Touchtone-style prompting works well for first-level help messages</a:t>
            </a:r>
          </a:p>
          <a:p>
            <a:pPr eaLnBrk="1" hangingPunct="1"/>
            <a:r>
              <a:rPr lang="el-GR" altLang="el-GR" sz="2800" smtClean="0">
                <a:cs typeface="Arial" panose="020B0604020202020204" pitchFamily="34" charset="0"/>
              </a:rPr>
              <a:t>Slows things down</a:t>
            </a:r>
          </a:p>
          <a:p>
            <a:pPr eaLnBrk="1" hangingPunct="1"/>
            <a:r>
              <a:rPr lang="el-GR" altLang="el-GR" sz="2800" smtClean="0">
                <a:cs typeface="Arial" panose="020B0604020202020204" pitchFamily="34" charset="0"/>
              </a:rPr>
              <a:t>Gives users more time to consider options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468313" y="692150"/>
            <a:ext cx="8229600" cy="1012825"/>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Avoiding </a:t>
            </a:r>
            <a:r>
              <a:rPr lang="ja-JP" altLang="el-GR" sz="4000" b="1" smtClean="0">
                <a:cs typeface="Arial" panose="020B0604020202020204" pitchFamily="34" charset="0"/>
              </a:rPr>
              <a:t>“</a:t>
            </a:r>
            <a:r>
              <a:rPr lang="el-GR" altLang="ja-JP" sz="4000" b="1" smtClean="0">
                <a:cs typeface="Arial" panose="020B0604020202020204" pitchFamily="34" charset="0"/>
              </a:rPr>
              <a:t>Press or say &lt;x&gt;</a:t>
            </a:r>
            <a:r>
              <a:rPr lang="ja-JP" altLang="el-GR" sz="4000" b="1" smtClean="0">
                <a:cs typeface="Arial" panose="020B0604020202020204" pitchFamily="34" charset="0"/>
              </a:rPr>
              <a:t>”</a:t>
            </a:r>
            <a:r>
              <a:rPr lang="el-GR" altLang="ja-JP" sz="4000" b="1" smtClean="0">
                <a:cs typeface="Arial" panose="020B0604020202020204" pitchFamily="34" charset="0"/>
              </a:rPr>
              <a:t> Prompting (1/2)</a:t>
            </a:r>
            <a:endParaRPr lang="el-GR" altLang="el-GR" sz="4000" b="1" smtClean="0"/>
          </a:p>
        </p:txBody>
      </p:sp>
      <p:sp>
        <p:nvSpPr>
          <p:cNvPr id="40962" name="Θέση περιεχομένου 2"/>
          <p:cNvSpPr>
            <a:spLocks noGrp="1"/>
          </p:cNvSpPr>
          <p:nvPr>
            <p:ph idx="1"/>
          </p:nvPr>
        </p:nvSpPr>
        <p:spPr>
          <a:xfrm>
            <a:off x="468313" y="2336800"/>
            <a:ext cx="8229600" cy="4537075"/>
          </a:xfrm>
        </p:spPr>
        <p:txBody>
          <a:bodyPr/>
          <a:lstStyle/>
          <a:p>
            <a:pPr eaLnBrk="1" hangingPunct="1"/>
            <a:r>
              <a:rPr lang="el-GR" altLang="el-GR" sz="2800" b="1" smtClean="0">
                <a:cs typeface="Arial" panose="020B0604020202020204" pitchFamily="34" charset="0"/>
              </a:rPr>
              <a:t>Use of </a:t>
            </a:r>
            <a:r>
              <a:rPr lang="ja-JP" altLang="el-GR" sz="2800" b="1" smtClean="0">
                <a:cs typeface="Arial" panose="020B0604020202020204" pitchFamily="34" charset="0"/>
              </a:rPr>
              <a:t>“</a:t>
            </a:r>
            <a:r>
              <a:rPr lang="el-GR" altLang="ja-JP" sz="2800" b="1" smtClean="0">
                <a:cs typeface="Arial" panose="020B0604020202020204" pitchFamily="34" charset="0"/>
              </a:rPr>
              <a:t>Press or say &lt;x&gt;</a:t>
            </a:r>
            <a:r>
              <a:rPr lang="ja-JP" altLang="el-GR" sz="2800" b="1" smtClean="0">
                <a:cs typeface="Arial" panose="020B0604020202020204" pitchFamily="34" charset="0"/>
              </a:rPr>
              <a:t>”</a:t>
            </a:r>
            <a:r>
              <a:rPr lang="el-GR" altLang="ja-JP" sz="2800" b="1" smtClean="0">
                <a:cs typeface="Arial" panose="020B0604020202020204" pitchFamily="34" charset="0"/>
              </a:rPr>
              <a:t> prompting is common practice</a:t>
            </a:r>
          </a:p>
          <a:p>
            <a:pPr eaLnBrk="1" hangingPunct="1"/>
            <a:r>
              <a:rPr lang="ja-JP" altLang="el-GR" sz="2800" smtClean="0">
                <a:cs typeface="Arial" panose="020B0604020202020204" pitchFamily="34" charset="0"/>
              </a:rPr>
              <a:t>“</a:t>
            </a:r>
            <a:r>
              <a:rPr lang="el-GR" altLang="ja-JP" sz="2800" smtClean="0">
                <a:cs typeface="Arial" panose="020B0604020202020204" pitchFamily="34" charset="0"/>
              </a:rPr>
              <a:t>For Checking, press or say 1. For Savings, press or say 2. For Money Market, press or say 3.</a:t>
            </a:r>
            <a:r>
              <a:rPr lang="ja-JP" altLang="el-GR" sz="2800" smtClean="0">
                <a:cs typeface="Arial" panose="020B0604020202020204" pitchFamily="34" charset="0"/>
              </a:rPr>
              <a:t>”</a:t>
            </a:r>
            <a:endParaRPr lang="el-GR" altLang="ja-JP" sz="2800" smtClean="0">
              <a:cs typeface="Arial" panose="020B0604020202020204" pitchFamily="34" charset="0"/>
            </a:endParaRPr>
          </a:p>
          <a:p>
            <a:pPr eaLnBrk="1" hangingPunct="1"/>
            <a:r>
              <a:rPr lang="el-GR" altLang="el-GR" sz="2800" b="1" smtClean="0">
                <a:cs typeface="Arial" panose="020B0604020202020204" pitchFamily="34" charset="0"/>
              </a:rPr>
              <a:t>It</a:t>
            </a:r>
            <a:r>
              <a:rPr lang="ja-JP" altLang="el-GR" sz="2800" b="1" smtClean="0">
                <a:cs typeface="Arial" panose="020B0604020202020204" pitchFamily="34" charset="0"/>
              </a:rPr>
              <a:t>’</a:t>
            </a:r>
            <a:r>
              <a:rPr lang="el-GR" altLang="ja-JP" sz="2800" b="1" smtClean="0">
                <a:cs typeface="Arial" panose="020B0604020202020204" pitchFamily="34" charset="0"/>
              </a:rPr>
              <a:t>s common, but avoid it</a:t>
            </a:r>
          </a:p>
          <a:p>
            <a:pPr eaLnBrk="1" hangingPunct="1"/>
            <a:r>
              <a:rPr lang="el-GR" altLang="el-GR" sz="2800" b="1" smtClean="0">
                <a:cs typeface="Arial" panose="020B0604020202020204" pitchFamily="34" charset="0"/>
              </a:rPr>
              <a:t>Better than plain touchtone user interface</a:t>
            </a:r>
          </a:p>
          <a:p>
            <a:pPr eaLnBrk="1" hangingPunct="1"/>
            <a:r>
              <a:rPr lang="el-GR" altLang="el-GR" sz="2800" smtClean="0">
                <a:cs typeface="Arial" panose="020B0604020202020204" pitchFamily="34" charset="0"/>
              </a:rPr>
              <a:t>No need to move handset during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Τίτλος 3"/>
          <p:cNvSpPr>
            <a:spLocks noGrp="1"/>
          </p:cNvSpPr>
          <p:nvPr>
            <p:ph type="ctrTitle"/>
          </p:nvPr>
        </p:nvSpPr>
        <p:spPr>
          <a:xfrm>
            <a:off x="684213" y="188913"/>
            <a:ext cx="7772400" cy="1397000"/>
          </a:xfrm>
        </p:spPr>
        <p:txBody>
          <a:bodyPr/>
          <a:lstStyle/>
          <a:p>
            <a:pPr eaLnBrk="1" hangingPunct="1"/>
            <a:r>
              <a:rPr lang="en-US" altLang="el-GR" sz="4000" b="1" smtClean="0"/>
              <a:t>Banking </a:t>
            </a:r>
            <a:br>
              <a:rPr lang="en-US" altLang="el-GR" sz="4000" b="1" smtClean="0"/>
            </a:br>
            <a:r>
              <a:rPr lang="en-US" altLang="el-GR" sz="4000" b="1" smtClean="0"/>
              <a:t>and Money-related Transactions</a:t>
            </a:r>
            <a:endParaRPr lang="el-GR" altLang="el-GR" sz="4000" b="1" smtClean="0"/>
          </a:p>
        </p:txBody>
      </p:sp>
      <p:sp>
        <p:nvSpPr>
          <p:cNvPr id="5" name="Υπότιτλος 4"/>
          <p:cNvSpPr>
            <a:spLocks noGrp="1"/>
          </p:cNvSpPr>
          <p:nvPr>
            <p:ph type="subTitle" idx="1"/>
          </p:nvPr>
        </p:nvSpPr>
        <p:spPr>
          <a:xfrm>
            <a:off x="611188" y="2205038"/>
            <a:ext cx="7777162" cy="2422525"/>
          </a:xfrm>
        </p:spPr>
        <p:txBody>
          <a:bodyPr rtlCol="0">
            <a:normAutofit fontScale="47500" lnSpcReduction="20000"/>
          </a:bodyPr>
          <a:lstStyle/>
          <a:p>
            <a:pPr eaLnBrk="1" fontAlgn="auto" hangingPunct="1">
              <a:lnSpc>
                <a:spcPct val="120000"/>
              </a:lnSpc>
              <a:spcAft>
                <a:spcPts val="0"/>
              </a:spcAft>
              <a:defRPr/>
            </a:pPr>
            <a:r>
              <a:rPr lang="el-GR" sz="4400" dirty="0">
                <a:latin typeface="+mj-lt"/>
                <a:ea typeface="+mn-ea"/>
                <a:cs typeface="Arial" charset="0"/>
              </a:rPr>
              <a:t>T09: Introduction to Practical Speech</a:t>
            </a:r>
          </a:p>
          <a:p>
            <a:pPr eaLnBrk="1" fontAlgn="auto" hangingPunct="1">
              <a:lnSpc>
                <a:spcPct val="120000"/>
              </a:lnSpc>
              <a:spcAft>
                <a:spcPts val="0"/>
              </a:spcAft>
              <a:defRPr/>
            </a:pPr>
            <a:r>
              <a:rPr lang="el-GR" sz="4400" dirty="0">
                <a:latin typeface="+mj-lt"/>
                <a:ea typeface="+mn-ea"/>
                <a:cs typeface="Arial" charset="0"/>
              </a:rPr>
              <a:t>User Interface Design for Interactive</a:t>
            </a:r>
          </a:p>
          <a:p>
            <a:pPr eaLnBrk="1" fontAlgn="auto" hangingPunct="1">
              <a:lnSpc>
                <a:spcPct val="120000"/>
              </a:lnSpc>
              <a:spcAft>
                <a:spcPts val="0"/>
              </a:spcAft>
              <a:defRPr/>
            </a:pPr>
            <a:r>
              <a:rPr lang="el-GR" sz="4400" dirty="0">
                <a:latin typeface="+mj-lt"/>
                <a:ea typeface="+mn-ea"/>
                <a:cs typeface="Arial" charset="0"/>
              </a:rPr>
              <a:t>Voice Response Applications</a:t>
            </a:r>
            <a:endParaRPr lang="en-US" sz="4400" dirty="0">
              <a:latin typeface="+mj-lt"/>
              <a:ea typeface="+mn-ea"/>
              <a:cs typeface="Arial" charset="0"/>
            </a:endParaRPr>
          </a:p>
          <a:p>
            <a:pPr eaLnBrk="1" fontAlgn="auto" hangingPunct="1">
              <a:lnSpc>
                <a:spcPct val="120000"/>
              </a:lnSpc>
              <a:spcAft>
                <a:spcPts val="0"/>
              </a:spcAft>
              <a:defRPr/>
            </a:pPr>
            <a:r>
              <a:rPr lang="el-GR" sz="4400" dirty="0">
                <a:latin typeface="+mj-lt"/>
                <a:ea typeface="+mn-ea"/>
                <a:cs typeface="Arial" charset="0"/>
              </a:rPr>
              <a:t>James R. Lewis</a:t>
            </a:r>
          </a:p>
          <a:p>
            <a:pPr eaLnBrk="1" fontAlgn="auto" hangingPunct="1">
              <a:lnSpc>
                <a:spcPct val="120000"/>
              </a:lnSpc>
              <a:spcAft>
                <a:spcPts val="0"/>
              </a:spcAft>
              <a:defRPr/>
            </a:pPr>
            <a:r>
              <a:rPr lang="el-GR" sz="4400" dirty="0">
                <a:latin typeface="+mj-lt"/>
                <a:ea typeface="+mn-ea"/>
                <a:cs typeface="Arial" charset="0"/>
              </a:rPr>
              <a:t>IBM Software Group, USA</a:t>
            </a:r>
          </a:p>
          <a:p>
            <a:pPr eaLnBrk="1" fontAlgn="auto" hangingPunct="1">
              <a:lnSpc>
                <a:spcPct val="120000"/>
              </a:lnSpc>
              <a:spcAft>
                <a:spcPts val="0"/>
              </a:spcAft>
              <a:defRPr/>
            </a:pPr>
            <a:r>
              <a:rPr lang="el-GR" sz="4400" dirty="0">
                <a:latin typeface="+mj-lt"/>
                <a:ea typeface="+mn-ea"/>
                <a:cs typeface="Arial" charset="0"/>
              </a:rPr>
              <a:t>jimlewis@us.ibm.com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468313" y="692150"/>
            <a:ext cx="8229600" cy="1012825"/>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Avoiding </a:t>
            </a:r>
            <a:r>
              <a:rPr lang="ja-JP" altLang="el-GR" sz="4000" b="1" smtClean="0">
                <a:cs typeface="Arial" panose="020B0604020202020204" pitchFamily="34" charset="0"/>
              </a:rPr>
              <a:t>“</a:t>
            </a:r>
            <a:r>
              <a:rPr lang="el-GR" altLang="ja-JP" sz="4000" b="1" smtClean="0">
                <a:cs typeface="Arial" panose="020B0604020202020204" pitchFamily="34" charset="0"/>
              </a:rPr>
              <a:t>Press or say &lt;x&gt;</a:t>
            </a:r>
            <a:r>
              <a:rPr lang="ja-JP" altLang="el-GR" sz="4000" b="1" smtClean="0">
                <a:cs typeface="Arial" panose="020B0604020202020204" pitchFamily="34" charset="0"/>
              </a:rPr>
              <a:t>”</a:t>
            </a:r>
            <a:r>
              <a:rPr lang="el-GR" altLang="ja-JP" sz="4000" b="1" smtClean="0">
                <a:cs typeface="Arial" panose="020B0604020202020204" pitchFamily="34" charset="0"/>
              </a:rPr>
              <a:t> Prompting (2/2)</a:t>
            </a:r>
            <a:r>
              <a:rPr lang="en-US" altLang="ja-JP" sz="4000" b="1" smtClean="0">
                <a:cs typeface="Arial" panose="020B0604020202020204" pitchFamily="34" charset="0"/>
              </a:rPr>
              <a:t>-I</a:t>
            </a:r>
            <a:endParaRPr lang="el-GR" altLang="el-GR" sz="4000" b="1" smtClean="0"/>
          </a:p>
        </p:txBody>
      </p:sp>
      <p:sp>
        <p:nvSpPr>
          <p:cNvPr id="43010" name="Θέση περιεχομένου 2"/>
          <p:cNvSpPr>
            <a:spLocks noGrp="1"/>
          </p:cNvSpPr>
          <p:nvPr>
            <p:ph idx="1"/>
          </p:nvPr>
        </p:nvSpPr>
        <p:spPr>
          <a:xfrm>
            <a:off x="468313" y="2205038"/>
            <a:ext cx="8229600" cy="4537075"/>
          </a:xfrm>
        </p:spPr>
        <p:txBody>
          <a:bodyPr/>
          <a:lstStyle/>
          <a:p>
            <a:pPr eaLnBrk="1" hangingPunct="1"/>
            <a:r>
              <a:rPr lang="el-GR" altLang="el-GR" sz="2600" b="1" smtClean="0">
                <a:cs typeface="Arial" panose="020B0604020202020204" pitchFamily="34" charset="0"/>
              </a:rPr>
              <a:t>But inherit weaknesses of touchtone UI without most benefits of SUI</a:t>
            </a:r>
          </a:p>
          <a:p>
            <a:pPr eaLnBrk="1" hangingPunct="1"/>
            <a:r>
              <a:rPr lang="ja-JP" altLang="el-GR" sz="2600" smtClean="0">
                <a:cs typeface="Arial" panose="020B0604020202020204" pitchFamily="34" charset="0"/>
              </a:rPr>
              <a:t>“</a:t>
            </a:r>
            <a:r>
              <a:rPr lang="el-GR" altLang="ja-JP" sz="2600" smtClean="0">
                <a:cs typeface="Arial" panose="020B0604020202020204" pitchFamily="34" charset="0"/>
              </a:rPr>
              <a:t>Press or say</a:t>
            </a:r>
            <a:r>
              <a:rPr lang="ja-JP" altLang="el-GR" sz="2600" smtClean="0">
                <a:cs typeface="Arial" panose="020B0604020202020204" pitchFamily="34" charset="0"/>
              </a:rPr>
              <a:t>”</a:t>
            </a:r>
            <a:r>
              <a:rPr lang="el-GR" altLang="ja-JP" sz="2600" smtClean="0">
                <a:cs typeface="Arial" panose="020B0604020202020204" pitchFamily="34" charset="0"/>
              </a:rPr>
              <a:t> prompts are wordier than well-designed speech prompts</a:t>
            </a:r>
          </a:p>
          <a:p>
            <a:pPr eaLnBrk="1" hangingPunct="1"/>
            <a:r>
              <a:rPr lang="el-GR" altLang="el-GR" sz="2600" smtClean="0">
                <a:cs typeface="Arial" panose="020B0604020202020204" pitchFamily="34" charset="0"/>
              </a:rPr>
              <a:t>Example above has 23 syllables</a:t>
            </a:r>
          </a:p>
          <a:p>
            <a:pPr eaLnBrk="1" hangingPunct="1"/>
            <a:r>
              <a:rPr lang="ja-JP" altLang="el-GR" sz="2600" smtClean="0">
                <a:cs typeface="Arial" panose="020B0604020202020204" pitchFamily="34" charset="0"/>
              </a:rPr>
              <a:t>“</a:t>
            </a:r>
            <a:r>
              <a:rPr lang="el-GR" altLang="ja-JP" sz="2600" smtClean="0">
                <a:cs typeface="Arial" panose="020B0604020202020204" pitchFamily="34" charset="0"/>
              </a:rPr>
              <a:t>Select Checking, Savings, or Money Market.</a:t>
            </a:r>
            <a:r>
              <a:rPr lang="ja-JP" altLang="el-GR" sz="2600" smtClean="0">
                <a:cs typeface="Arial" panose="020B0604020202020204" pitchFamily="34" charset="0"/>
              </a:rPr>
              <a:t>”</a:t>
            </a:r>
            <a:r>
              <a:rPr lang="el-GR" altLang="ja-JP" sz="2600" smtClean="0">
                <a:cs typeface="Arial" panose="020B0604020202020204" pitchFamily="34" charset="0"/>
              </a:rPr>
              <a:t> has 11 syllables</a:t>
            </a:r>
          </a:p>
          <a:p>
            <a:pPr eaLnBrk="1" hangingPunct="1"/>
            <a:r>
              <a:rPr lang="ja-JP" altLang="el-GR" sz="2600" smtClean="0">
                <a:cs typeface="Arial" panose="020B0604020202020204" pitchFamily="34" charset="0"/>
              </a:rPr>
              <a:t>“</a:t>
            </a:r>
            <a:r>
              <a:rPr lang="el-GR" altLang="ja-JP" sz="2600" smtClean="0">
                <a:cs typeface="Arial" panose="020B0604020202020204" pitchFamily="34" charset="0"/>
              </a:rPr>
              <a:t>Press or say</a:t>
            </a:r>
            <a:r>
              <a:rPr lang="ja-JP" altLang="el-GR" sz="2600" smtClean="0">
                <a:cs typeface="Arial" panose="020B0604020202020204" pitchFamily="34" charset="0"/>
              </a:rPr>
              <a:t>”</a:t>
            </a:r>
            <a:r>
              <a:rPr lang="el-GR" altLang="ja-JP" sz="2600" smtClean="0">
                <a:cs typeface="Arial" panose="020B0604020202020204" pitchFamily="34" charset="0"/>
              </a:rPr>
              <a:t> prompts double the demand on users</a:t>
            </a:r>
            <a:r>
              <a:rPr lang="ja-JP" altLang="el-GR" sz="2600" smtClean="0">
                <a:cs typeface="Arial" panose="020B0604020202020204" pitchFamily="34" charset="0"/>
              </a:rPr>
              <a:t>’</a:t>
            </a:r>
            <a:r>
              <a:rPr lang="el-GR" altLang="ja-JP" sz="2600" smtClean="0">
                <a:cs typeface="Arial" panose="020B0604020202020204" pitchFamily="34" charset="0"/>
              </a:rPr>
              <a:t> working memory</a:t>
            </a:r>
          </a:p>
          <a:p>
            <a:pPr eaLnBrk="1" hangingPunct="1"/>
            <a:endParaRPr lang="el-GR" altLang="el-GR" sz="26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68313" y="620713"/>
            <a:ext cx="8229600" cy="1143000"/>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Avoiding </a:t>
            </a:r>
            <a:r>
              <a:rPr lang="ja-JP" altLang="el-GR" sz="4000" b="1" smtClean="0">
                <a:cs typeface="Arial" panose="020B0604020202020204" pitchFamily="34" charset="0"/>
              </a:rPr>
              <a:t>“</a:t>
            </a:r>
            <a:r>
              <a:rPr lang="el-GR" altLang="ja-JP" sz="4000" b="1" smtClean="0">
                <a:cs typeface="Arial" panose="020B0604020202020204" pitchFamily="34" charset="0"/>
              </a:rPr>
              <a:t>Press or say &lt;x&gt;</a:t>
            </a:r>
            <a:r>
              <a:rPr lang="ja-JP" altLang="el-GR" sz="4000" b="1" smtClean="0">
                <a:cs typeface="Arial" panose="020B0604020202020204" pitchFamily="34" charset="0"/>
              </a:rPr>
              <a:t>”</a:t>
            </a:r>
            <a:r>
              <a:rPr lang="el-GR" altLang="ja-JP" sz="4000" b="1" smtClean="0">
                <a:cs typeface="Arial" panose="020B0604020202020204" pitchFamily="34" charset="0"/>
              </a:rPr>
              <a:t> Prompting (2/2)</a:t>
            </a:r>
            <a:r>
              <a:rPr lang="en-US" altLang="ja-JP" sz="4000" b="1" smtClean="0">
                <a:cs typeface="Arial" panose="020B0604020202020204" pitchFamily="34" charset="0"/>
              </a:rPr>
              <a:t>-II</a:t>
            </a:r>
            <a:endParaRPr lang="en-GB" altLang="el-GR" sz="4000" smtClean="0"/>
          </a:p>
        </p:txBody>
      </p:sp>
      <p:sp>
        <p:nvSpPr>
          <p:cNvPr id="45058" name="Content Placeholder 2"/>
          <p:cNvSpPr>
            <a:spLocks noGrp="1"/>
          </p:cNvSpPr>
          <p:nvPr>
            <p:ph idx="1"/>
          </p:nvPr>
        </p:nvSpPr>
        <p:spPr>
          <a:xfrm>
            <a:off x="463550" y="2276475"/>
            <a:ext cx="8229600" cy="4176713"/>
          </a:xfrm>
        </p:spPr>
        <p:txBody>
          <a:bodyPr/>
          <a:lstStyle/>
          <a:p>
            <a:pPr eaLnBrk="1" hangingPunct="1"/>
            <a:r>
              <a:rPr lang="ja-JP" altLang="el-GR" sz="2800" smtClean="0">
                <a:cs typeface="Arial" panose="020B0604020202020204" pitchFamily="34" charset="0"/>
              </a:rPr>
              <a:t>“</a:t>
            </a:r>
            <a:r>
              <a:rPr lang="el-GR" altLang="ja-JP" sz="2800" smtClean="0">
                <a:cs typeface="Arial" panose="020B0604020202020204" pitchFamily="34" charset="0"/>
              </a:rPr>
              <a:t>Press or say</a:t>
            </a:r>
            <a:r>
              <a:rPr lang="ja-JP" altLang="el-GR" sz="2800" smtClean="0">
                <a:cs typeface="Arial" panose="020B0604020202020204" pitchFamily="34" charset="0"/>
              </a:rPr>
              <a:t>”</a:t>
            </a:r>
            <a:r>
              <a:rPr lang="el-GR" altLang="ja-JP" sz="2800" smtClean="0">
                <a:cs typeface="Arial" panose="020B0604020202020204" pitchFamily="34" charset="0"/>
              </a:rPr>
              <a:t> prompts double the demand on users</a:t>
            </a:r>
            <a:r>
              <a:rPr lang="ja-JP" altLang="el-GR" sz="2800" smtClean="0">
                <a:cs typeface="Arial" panose="020B0604020202020204" pitchFamily="34" charset="0"/>
              </a:rPr>
              <a:t>’</a:t>
            </a:r>
            <a:r>
              <a:rPr lang="el-GR" altLang="ja-JP" sz="2800" smtClean="0">
                <a:cs typeface="Arial" panose="020B0604020202020204" pitchFamily="34" charset="0"/>
              </a:rPr>
              <a:t> working memory</a:t>
            </a:r>
          </a:p>
          <a:p>
            <a:pPr eaLnBrk="1" hangingPunct="1"/>
            <a:r>
              <a:rPr lang="el-GR" altLang="el-GR" sz="2800" smtClean="0">
                <a:cs typeface="Arial" panose="020B0604020202020204" pitchFamily="34" charset="0"/>
              </a:rPr>
              <a:t>Need to remember the content of the choice</a:t>
            </a:r>
          </a:p>
          <a:p>
            <a:pPr eaLnBrk="1" hangingPunct="1"/>
            <a:r>
              <a:rPr lang="el-GR" altLang="el-GR" sz="2800" smtClean="0">
                <a:cs typeface="Arial" panose="020B0604020202020204" pitchFamily="34" charset="0"/>
              </a:rPr>
              <a:t>Need to remember the number associated with the choice</a:t>
            </a:r>
          </a:p>
          <a:p>
            <a:pPr eaLnBrk="1" hangingPunct="1"/>
            <a:r>
              <a:rPr lang="el-GR" altLang="el-GR" sz="2800" b="1" smtClean="0">
                <a:cs typeface="Arial" panose="020B0604020202020204" pitchFamily="34" charset="0"/>
              </a:rPr>
              <a:t>Why so popular?</a:t>
            </a:r>
          </a:p>
          <a:p>
            <a:pPr eaLnBrk="1" hangingPunct="1"/>
            <a:r>
              <a:rPr lang="el-GR" altLang="el-GR" sz="2800" smtClean="0">
                <a:cs typeface="Arial" panose="020B0604020202020204" pitchFamily="34" charset="0"/>
              </a:rPr>
              <a:t>Conceptually easy for former touchtone app designers, feels less risky</a:t>
            </a:r>
          </a:p>
          <a:p>
            <a:pPr eaLnBrk="1" hangingPunct="1">
              <a:lnSpc>
                <a:spcPct val="80000"/>
              </a:lnSpc>
            </a:pPr>
            <a:endParaRPr lang="en-GB" altLang="el-GR" sz="3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3375"/>
            <a:ext cx="8229600" cy="1084263"/>
          </a:xfrm>
        </p:spPr>
        <p:txBody>
          <a:bodyPr rtlCol="0">
            <a:noAutofit/>
          </a:bodyPr>
          <a:lstStyle/>
          <a:p>
            <a:pPr eaLnBrk="1" fontAlgn="auto" hangingPunct="1">
              <a:spcAft>
                <a:spcPts val="0"/>
              </a:spcAft>
              <a:defRPr/>
            </a:pPr>
            <a:r>
              <a:rPr lang="el-GR" sz="4000" b="1" dirty="0">
                <a:latin typeface="+mn-lt"/>
                <a:ea typeface="+mj-ea"/>
                <a:cs typeface="Arial" charset="0"/>
              </a:rPr>
              <a:t>IBM Software Group</a:t>
            </a:r>
            <a:r>
              <a:rPr lang="en-US" sz="4000" dirty="0">
                <a:latin typeface="+mn-lt"/>
                <a:ea typeface="+mj-ea"/>
                <a:cs typeface="Arial" charset="0"/>
              </a:rPr>
              <a:t> </a:t>
            </a:r>
            <a:br>
              <a:rPr lang="en-US" sz="4000" dirty="0">
                <a:latin typeface="+mn-lt"/>
                <a:ea typeface="+mj-ea"/>
                <a:cs typeface="Arial" charset="0"/>
              </a:rPr>
            </a:br>
            <a:r>
              <a:rPr lang="el-GR" sz="4000" b="1" dirty="0">
                <a:latin typeface="+mn-lt"/>
                <a:ea typeface="+mj-ea"/>
                <a:cs typeface="Arial" charset="0"/>
              </a:rPr>
              <a:t>Using the Right </a:t>
            </a:r>
            <a:r>
              <a:rPr lang="el-GR" sz="4000" b="1" dirty="0" smtClean="0">
                <a:latin typeface="+mn-lt"/>
                <a:ea typeface="+mj-ea"/>
                <a:cs typeface="Arial" charset="0"/>
              </a:rPr>
              <a:t>Words (1/2)</a:t>
            </a:r>
            <a:endParaRPr lang="el-GR" sz="4000" dirty="0">
              <a:latin typeface="+mn-lt"/>
              <a:ea typeface="+mj-ea"/>
              <a:cs typeface="+mj-cs"/>
            </a:endParaRPr>
          </a:p>
        </p:txBody>
      </p:sp>
      <p:sp>
        <p:nvSpPr>
          <p:cNvPr id="46082" name="Θέση περιεχομένου 2"/>
          <p:cNvSpPr>
            <a:spLocks noGrp="1"/>
          </p:cNvSpPr>
          <p:nvPr>
            <p:ph idx="1"/>
          </p:nvPr>
        </p:nvSpPr>
        <p:spPr>
          <a:xfrm>
            <a:off x="463550" y="1989138"/>
            <a:ext cx="8229600" cy="4392612"/>
          </a:xfrm>
        </p:spPr>
        <p:txBody>
          <a:bodyPr/>
          <a:lstStyle/>
          <a:p>
            <a:pPr eaLnBrk="1" hangingPunct="1">
              <a:buFont typeface="Arial" panose="020B0604020202020204" pitchFamily="34" charset="0"/>
              <a:buNone/>
            </a:pPr>
            <a:r>
              <a:rPr lang="el-GR" altLang="el-GR" sz="2400" b="1" smtClean="0">
                <a:latin typeface="Arial" panose="020B0604020202020204" pitchFamily="34" charset="0"/>
                <a:cs typeface="Arial" panose="020B0604020202020204" pitchFamily="34" charset="0"/>
              </a:rPr>
              <a:t>Adopting user vocabulary</a:t>
            </a:r>
          </a:p>
          <a:p>
            <a:pPr eaLnBrk="1" hangingPunct="1">
              <a:buFont typeface="Arial" panose="020B0604020202020204" pitchFamily="34" charset="0"/>
              <a:buNone/>
            </a:pPr>
            <a:r>
              <a:rPr lang="el-GR" altLang="el-GR" sz="2400" b="1" smtClean="0">
                <a:latin typeface="Arial" panose="020B0604020202020204" pitchFamily="34" charset="0"/>
                <a:cs typeface="Arial" panose="020B0604020202020204" pitchFamily="34" charset="0"/>
              </a:rPr>
              <a:t>Potential sources: call center calls, call center scripts, corporate web site</a:t>
            </a:r>
          </a:p>
          <a:p>
            <a:pPr eaLnBrk="1" hangingPunct="1">
              <a:buFont typeface="Arial" panose="020B0604020202020204" pitchFamily="34" charset="0"/>
              <a:buNone/>
            </a:pPr>
            <a:r>
              <a:rPr lang="el-GR" altLang="el-GR" sz="2400" b="1" smtClean="0">
                <a:latin typeface="Arial" panose="020B0604020202020204" pitchFamily="34" charset="0"/>
                <a:cs typeface="Arial" panose="020B0604020202020204" pitchFamily="34" charset="0"/>
              </a:rPr>
              <a:t>Avoid lengthy lead-ins to menus</a:t>
            </a:r>
          </a:p>
          <a:p>
            <a:pPr eaLnBrk="1" hangingPunct="1"/>
            <a:r>
              <a:rPr lang="el-GR" altLang="el-GR" sz="2400" smtClean="0">
                <a:latin typeface="Arial" panose="020B0604020202020204" pitchFamily="34" charset="0"/>
                <a:cs typeface="Arial" panose="020B0604020202020204" pitchFamily="34" charset="0"/>
              </a:rPr>
              <a:t>Use:</a:t>
            </a:r>
            <a:r>
              <a:rPr lang="en-US" altLang="el-GR" sz="2400" smtClean="0">
                <a:latin typeface="Arial" panose="020B0604020202020204" pitchFamily="34" charset="0"/>
                <a:cs typeface="Arial" panose="020B0604020202020204" pitchFamily="34" charset="0"/>
              </a:rPr>
              <a:t> </a:t>
            </a:r>
            <a:r>
              <a:rPr lang="ja-JP" altLang="el-GR" sz="2400" smtClean="0">
                <a:latin typeface="Arial" panose="020B0604020202020204" pitchFamily="34" charset="0"/>
                <a:cs typeface="Arial" panose="020B0604020202020204" pitchFamily="34" charset="0"/>
              </a:rPr>
              <a:t>“</a:t>
            </a:r>
            <a:r>
              <a:rPr lang="el-GR" altLang="ja-JP" sz="2400" smtClean="0">
                <a:latin typeface="Arial" panose="020B0604020202020204" pitchFamily="34" charset="0"/>
                <a:cs typeface="Arial" panose="020B0604020202020204" pitchFamily="34" charset="0"/>
              </a:rPr>
              <a:t>Select Checking, Savings, or Money Market.</a:t>
            </a:r>
            <a:r>
              <a:rPr lang="ja-JP" altLang="el-GR" sz="2400" smtClean="0">
                <a:latin typeface="Arial" panose="020B0604020202020204" pitchFamily="34" charset="0"/>
                <a:cs typeface="Arial" panose="020B0604020202020204" pitchFamily="34" charset="0"/>
              </a:rPr>
              <a:t>”</a:t>
            </a:r>
            <a:r>
              <a:rPr lang="en-US" altLang="ja-JP" sz="2400" smtClean="0">
                <a:latin typeface="Arial" panose="020B0604020202020204" pitchFamily="34" charset="0"/>
                <a:cs typeface="Arial" panose="020B0604020202020204" pitchFamily="34" charset="0"/>
              </a:rPr>
              <a:t> </a:t>
            </a:r>
            <a:r>
              <a:rPr lang="el-GR" altLang="ja-JP" sz="2400" smtClean="0">
                <a:latin typeface="Arial" panose="020B0604020202020204" pitchFamily="34" charset="0"/>
                <a:cs typeface="Arial" panose="020B0604020202020204" pitchFamily="34" charset="0"/>
              </a:rPr>
              <a:t>(minimal,11 syllables)</a:t>
            </a:r>
          </a:p>
          <a:p>
            <a:pPr eaLnBrk="1" hangingPunct="1"/>
            <a:r>
              <a:rPr lang="el-GR" altLang="el-GR" sz="2400" smtClean="0">
                <a:latin typeface="Arial" panose="020B0604020202020204" pitchFamily="34" charset="0"/>
                <a:cs typeface="Arial" panose="020B0604020202020204" pitchFamily="34" charset="0"/>
              </a:rPr>
              <a:t>Rather than:</a:t>
            </a:r>
          </a:p>
          <a:p>
            <a:pPr eaLnBrk="1" hangingPunct="1"/>
            <a:r>
              <a:rPr lang="ja-JP" altLang="el-GR" sz="2400" smtClean="0">
                <a:latin typeface="Arial" panose="020B0604020202020204" pitchFamily="34" charset="0"/>
                <a:cs typeface="Arial" panose="020B0604020202020204" pitchFamily="34" charset="0"/>
              </a:rPr>
              <a:t>“</a:t>
            </a:r>
            <a:r>
              <a:rPr lang="el-GR" altLang="ja-JP" sz="2400" smtClean="0">
                <a:latin typeface="Arial" panose="020B0604020202020204" pitchFamily="34" charset="0"/>
                <a:cs typeface="Arial" panose="020B0604020202020204" pitchFamily="34" charset="0"/>
              </a:rPr>
              <a:t>Please make one of the following choices: Checking, Savings, or Money Market.</a:t>
            </a:r>
            <a:r>
              <a:rPr lang="ja-JP" altLang="el-GR" sz="2400" smtClean="0">
                <a:latin typeface="Arial" panose="020B0604020202020204" pitchFamily="34" charset="0"/>
                <a:cs typeface="Arial" panose="020B0604020202020204" pitchFamily="34" charset="0"/>
              </a:rPr>
              <a:t>”</a:t>
            </a:r>
            <a:r>
              <a:rPr lang="en-US" altLang="ja-JP" sz="2400" smtClean="0">
                <a:latin typeface="Arial" panose="020B0604020202020204" pitchFamily="34" charset="0"/>
                <a:cs typeface="Arial" panose="020B0604020202020204" pitchFamily="34" charset="0"/>
              </a:rPr>
              <a:t> </a:t>
            </a:r>
            <a:r>
              <a:rPr lang="el-GR" altLang="ja-JP" sz="2400" smtClean="0">
                <a:latin typeface="Arial" panose="020B0604020202020204" pitchFamily="34" charset="0"/>
                <a:cs typeface="Arial" panose="020B0604020202020204" pitchFamily="34" charset="0"/>
              </a:rPr>
              <a:t>(19 syl.)</a:t>
            </a:r>
            <a:endParaRPr lang="el-GR" altLang="el-GR" sz="240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3375"/>
            <a:ext cx="8229600" cy="1084263"/>
          </a:xfrm>
        </p:spPr>
        <p:txBody>
          <a:bodyPr rtlCol="0">
            <a:noAutofit/>
          </a:bodyPr>
          <a:lstStyle/>
          <a:p>
            <a:pPr eaLnBrk="1" fontAlgn="auto" hangingPunct="1">
              <a:spcAft>
                <a:spcPts val="0"/>
              </a:spcAft>
              <a:defRPr/>
            </a:pPr>
            <a:r>
              <a:rPr lang="el-GR" sz="4000" b="1" dirty="0">
                <a:latin typeface="+mn-lt"/>
                <a:ea typeface="+mj-ea"/>
                <a:cs typeface="Arial" charset="0"/>
              </a:rPr>
              <a:t>IBM Software Group</a:t>
            </a:r>
            <a:r>
              <a:rPr lang="en-US" sz="4000" dirty="0">
                <a:latin typeface="+mn-lt"/>
                <a:ea typeface="+mj-ea"/>
                <a:cs typeface="Arial" charset="0"/>
              </a:rPr>
              <a:t> </a:t>
            </a:r>
            <a:br>
              <a:rPr lang="en-US" sz="4000" dirty="0">
                <a:latin typeface="+mn-lt"/>
                <a:ea typeface="+mj-ea"/>
                <a:cs typeface="Arial" charset="0"/>
              </a:rPr>
            </a:br>
            <a:r>
              <a:rPr lang="el-GR" sz="4000" b="1" dirty="0">
                <a:latin typeface="+mn-lt"/>
                <a:ea typeface="+mj-ea"/>
                <a:cs typeface="Arial" charset="0"/>
              </a:rPr>
              <a:t>Using the Right </a:t>
            </a:r>
            <a:r>
              <a:rPr lang="el-GR" sz="4000" b="1" dirty="0" smtClean="0">
                <a:latin typeface="+mn-lt"/>
                <a:ea typeface="+mj-ea"/>
                <a:cs typeface="Arial" charset="0"/>
              </a:rPr>
              <a:t>Words (2/2)</a:t>
            </a:r>
            <a:r>
              <a:rPr lang="en-US" sz="4000" b="1" dirty="0" smtClean="0">
                <a:latin typeface="+mn-lt"/>
                <a:ea typeface="+mj-ea"/>
                <a:cs typeface="Arial" charset="0"/>
              </a:rPr>
              <a:t>-I</a:t>
            </a:r>
            <a:endParaRPr lang="el-GR" sz="4000" dirty="0">
              <a:latin typeface="+mn-lt"/>
              <a:ea typeface="+mj-ea"/>
              <a:cs typeface="+mj-cs"/>
            </a:endParaRPr>
          </a:p>
        </p:txBody>
      </p:sp>
      <p:sp>
        <p:nvSpPr>
          <p:cNvPr id="48130" name="Θέση περιεχομένου 2"/>
          <p:cNvSpPr>
            <a:spLocks noGrp="1"/>
          </p:cNvSpPr>
          <p:nvPr>
            <p:ph idx="1"/>
          </p:nvPr>
        </p:nvSpPr>
        <p:spPr>
          <a:xfrm>
            <a:off x="468313" y="1989138"/>
            <a:ext cx="8229600" cy="4165600"/>
          </a:xfrm>
        </p:spPr>
        <p:txBody>
          <a:bodyPr/>
          <a:lstStyle/>
          <a:p>
            <a:pPr marL="0" indent="0" eaLnBrk="1" hangingPunct="1">
              <a:lnSpc>
                <a:spcPct val="90000"/>
              </a:lnSpc>
              <a:buFont typeface="Arial" panose="020B0604020202020204" pitchFamily="34" charset="0"/>
              <a:buNone/>
            </a:pPr>
            <a:endParaRPr lang="en-US" altLang="el-GR" sz="2400" b="1" smtClean="0">
              <a:cs typeface="Arial" panose="020B0604020202020204" pitchFamily="34" charset="0"/>
            </a:endParaRPr>
          </a:p>
          <a:p>
            <a:pPr marL="0" indent="0" eaLnBrk="1" hangingPunct="1">
              <a:buFont typeface="Arial" panose="020B0604020202020204" pitchFamily="34" charset="0"/>
              <a:buNone/>
            </a:pPr>
            <a:r>
              <a:rPr lang="el-GR" altLang="el-GR" sz="2800" b="1" smtClean="0">
                <a:cs typeface="Arial" panose="020B0604020202020204" pitchFamily="34" charset="0"/>
              </a:rPr>
              <a:t>Phrase prompts as questions rather than statements</a:t>
            </a:r>
          </a:p>
          <a:p>
            <a:pPr marL="0" indent="0" eaLnBrk="1" hangingPunct="1"/>
            <a:r>
              <a:rPr lang="el-GR" altLang="el-GR" sz="2800" smtClean="0">
                <a:cs typeface="Arial" panose="020B0604020202020204" pitchFamily="34" charset="0"/>
              </a:rPr>
              <a:t>Use:</a:t>
            </a:r>
            <a:r>
              <a:rPr lang="en-US" altLang="el-GR" sz="2800" smtClean="0">
                <a:cs typeface="Arial" panose="020B0604020202020204" pitchFamily="34" charset="0"/>
              </a:rPr>
              <a:t> </a:t>
            </a:r>
            <a:r>
              <a:rPr lang="ja-JP" altLang="el-GR" sz="2800" smtClean="0">
                <a:cs typeface="Arial" panose="020B0604020202020204" pitchFamily="34" charset="0"/>
              </a:rPr>
              <a:t>“</a:t>
            </a:r>
            <a:r>
              <a:rPr lang="el-GR" altLang="ja-JP" sz="2800" smtClean="0">
                <a:cs typeface="Arial" panose="020B0604020202020204" pitchFamily="34" charset="0"/>
              </a:rPr>
              <a:t>Transfer how much?</a:t>
            </a:r>
            <a:r>
              <a:rPr lang="ja-JP" altLang="el-GR" sz="2800" smtClean="0">
                <a:cs typeface="Arial" panose="020B0604020202020204" pitchFamily="34" charset="0"/>
              </a:rPr>
              <a:t>”</a:t>
            </a:r>
            <a:r>
              <a:rPr lang="el-GR" altLang="ja-JP" sz="2800" smtClean="0">
                <a:cs typeface="Arial" panose="020B0604020202020204" pitchFamily="34" charset="0"/>
              </a:rPr>
              <a:t> (4 syllables)</a:t>
            </a:r>
          </a:p>
          <a:p>
            <a:pPr marL="0" indent="0" eaLnBrk="1" hangingPunct="1">
              <a:buFont typeface="Arial" panose="020B0604020202020204" pitchFamily="34" charset="0"/>
              <a:buNone/>
            </a:pPr>
            <a:r>
              <a:rPr lang="el-GR" altLang="el-GR" sz="2800" b="1" smtClean="0">
                <a:cs typeface="Arial" panose="020B0604020202020204" pitchFamily="34" charset="0"/>
              </a:rPr>
              <a:t>Rather than:</a:t>
            </a:r>
          </a:p>
          <a:p>
            <a:pPr marL="0" indent="0" eaLnBrk="1" hangingPunct="1"/>
            <a:r>
              <a:rPr lang="ja-JP" altLang="el-GR" sz="2800" smtClean="0">
                <a:cs typeface="Arial" panose="020B0604020202020204" pitchFamily="34" charset="0"/>
              </a:rPr>
              <a:t>“</a:t>
            </a:r>
            <a:r>
              <a:rPr lang="el-GR" altLang="ja-JP" sz="2800" smtClean="0">
                <a:cs typeface="Arial" panose="020B0604020202020204" pitchFamily="34" charset="0"/>
              </a:rPr>
              <a:t>Please state the amount you would like to transfer.</a:t>
            </a:r>
            <a:r>
              <a:rPr lang="ja-JP" altLang="el-GR" sz="2800" smtClean="0">
                <a:cs typeface="Arial" panose="020B0604020202020204" pitchFamily="34" charset="0"/>
              </a:rPr>
              <a:t>”</a:t>
            </a:r>
            <a:r>
              <a:rPr lang="el-GR" altLang="ja-JP" sz="2800" smtClean="0">
                <a:cs typeface="Arial" panose="020B0604020202020204" pitchFamily="34" charset="0"/>
              </a:rPr>
              <a:t> (11 syllables)</a:t>
            </a:r>
          </a:p>
          <a:p>
            <a:pPr marL="0" indent="0" eaLnBrk="1" hangingPunct="1">
              <a:lnSpc>
                <a:spcPct val="90000"/>
              </a:lnSpc>
              <a:buFont typeface="Arial" panose="020B0604020202020204" pitchFamily="34" charset="0"/>
              <a:buNone/>
            </a:pPr>
            <a:endParaRPr lang="el-GR" altLang="el-GR"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br>
              <a:rPr lang="en-US" dirty="0">
                <a:ea typeface="+mj-ea"/>
                <a:cs typeface="Arial" charset="0"/>
              </a:rPr>
            </a:br>
            <a:r>
              <a:rPr lang="el-GR" b="1" dirty="0" err="1">
                <a:ea typeface="+mj-ea"/>
                <a:cs typeface="Arial" charset="0"/>
              </a:rPr>
              <a:t>Using</a:t>
            </a:r>
            <a:r>
              <a:rPr lang="el-GR" b="1" dirty="0">
                <a:ea typeface="+mj-ea"/>
                <a:cs typeface="Arial" charset="0"/>
              </a:rPr>
              <a:t> </a:t>
            </a:r>
            <a:r>
              <a:rPr lang="el-GR" b="1" dirty="0" err="1">
                <a:ea typeface="+mj-ea"/>
                <a:cs typeface="Arial" charset="0"/>
              </a:rPr>
              <a:t>the</a:t>
            </a:r>
            <a:r>
              <a:rPr lang="el-GR" b="1" dirty="0">
                <a:ea typeface="+mj-ea"/>
                <a:cs typeface="Arial" charset="0"/>
              </a:rPr>
              <a:t> </a:t>
            </a:r>
            <a:r>
              <a:rPr lang="el-GR" b="1" dirty="0" err="1">
                <a:ea typeface="+mj-ea"/>
                <a:cs typeface="Arial" charset="0"/>
              </a:rPr>
              <a:t>Right</a:t>
            </a:r>
            <a:r>
              <a:rPr lang="el-GR" b="1" dirty="0">
                <a:ea typeface="+mj-ea"/>
                <a:cs typeface="Arial" charset="0"/>
              </a:rPr>
              <a:t> </a:t>
            </a:r>
            <a:r>
              <a:rPr lang="el-GR" b="1" dirty="0" err="1">
                <a:ea typeface="+mj-ea"/>
                <a:cs typeface="Arial" charset="0"/>
              </a:rPr>
              <a:t>Words</a:t>
            </a:r>
            <a:r>
              <a:rPr lang="el-GR" b="1" dirty="0">
                <a:ea typeface="+mj-ea"/>
                <a:cs typeface="Arial" charset="0"/>
              </a:rPr>
              <a:t> (2/2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50178" name="Content Placeholder 2"/>
          <p:cNvSpPr>
            <a:spLocks noGrp="1"/>
          </p:cNvSpPr>
          <p:nvPr>
            <p:ph idx="1"/>
          </p:nvPr>
        </p:nvSpPr>
        <p:spPr>
          <a:xfrm>
            <a:off x="468313" y="1989138"/>
            <a:ext cx="8229600" cy="4525962"/>
          </a:xfrm>
        </p:spPr>
        <p:txBody>
          <a:bodyPr/>
          <a:lstStyle/>
          <a:p>
            <a:pPr marL="0" indent="0" eaLnBrk="1" hangingPunct="1">
              <a:buFont typeface="Arial" panose="020B0604020202020204" pitchFamily="34" charset="0"/>
              <a:buNone/>
            </a:pPr>
            <a:r>
              <a:rPr lang="el-GR" altLang="el-GR" sz="2800" b="1" smtClean="0">
                <a:cs typeface="Arial" panose="020B0604020202020204" pitchFamily="34" charset="0"/>
              </a:rPr>
              <a:t>Use pronouns, contractions, and ellipsis to avoid excessive repetition</a:t>
            </a:r>
          </a:p>
          <a:p>
            <a:pPr marL="0" indent="0" eaLnBrk="1" hangingPunct="1"/>
            <a:r>
              <a:rPr lang="en-US" altLang="el-GR" sz="2800" smtClean="0">
                <a:cs typeface="Arial" panose="020B0604020202020204" pitchFamily="34" charset="0"/>
              </a:rPr>
              <a:t> </a:t>
            </a:r>
            <a:r>
              <a:rPr lang="el-GR" altLang="el-GR" sz="2800" smtClean="0">
                <a:cs typeface="Arial" panose="020B0604020202020204" pitchFamily="34" charset="0"/>
              </a:rPr>
              <a:t>Use</a:t>
            </a:r>
            <a:r>
              <a:rPr lang="en-US" altLang="el-GR" sz="2800" smtClean="0">
                <a:cs typeface="Arial" panose="020B0604020202020204" pitchFamily="34" charset="0"/>
              </a:rPr>
              <a:t>: </a:t>
            </a:r>
            <a:r>
              <a:rPr lang="ja-JP" altLang="el-GR" sz="2800" smtClean="0">
                <a:cs typeface="Arial" panose="020B0604020202020204" pitchFamily="34" charset="0"/>
              </a:rPr>
              <a:t>“</a:t>
            </a:r>
            <a:r>
              <a:rPr lang="el-GR" altLang="ja-JP" sz="2800" smtClean="0">
                <a:cs typeface="Arial" panose="020B0604020202020204" pitchFamily="34" charset="0"/>
              </a:rPr>
              <a:t>You have three new messages. The first</a:t>
            </a:r>
            <a:r>
              <a:rPr lang="ja-JP" altLang="el-GR" sz="2800" smtClean="0">
                <a:cs typeface="Arial" panose="020B0604020202020204" pitchFamily="34" charset="0"/>
              </a:rPr>
              <a:t>’</a:t>
            </a:r>
            <a:r>
              <a:rPr lang="el-GR" altLang="ja-JP" sz="2800" smtClean="0">
                <a:cs typeface="Arial" panose="020B0604020202020204" pitchFamily="34" charset="0"/>
              </a:rPr>
              <a:t>s from John Doe. Second, Jane Doe. Third, Robert Jones.</a:t>
            </a:r>
            <a:r>
              <a:rPr lang="ja-JP" altLang="el-GR" sz="2800" smtClean="0">
                <a:cs typeface="Arial" panose="020B0604020202020204" pitchFamily="34" charset="0"/>
              </a:rPr>
              <a:t>”</a:t>
            </a:r>
            <a:r>
              <a:rPr lang="el-GR" altLang="ja-JP" sz="2800" smtClean="0">
                <a:cs typeface="Arial" panose="020B0604020202020204" pitchFamily="34" charset="0"/>
              </a:rPr>
              <a:t> (20)</a:t>
            </a:r>
          </a:p>
          <a:p>
            <a:pPr marL="0" indent="0" eaLnBrk="1" hangingPunct="1">
              <a:buFont typeface="Arial" panose="020B0604020202020204" pitchFamily="34" charset="0"/>
              <a:buNone/>
            </a:pPr>
            <a:r>
              <a:rPr lang="el-GR" altLang="el-GR" sz="2800" b="1" smtClean="0">
                <a:cs typeface="Arial" panose="020B0604020202020204" pitchFamily="34" charset="0"/>
              </a:rPr>
              <a:t>Rather than:</a:t>
            </a:r>
          </a:p>
          <a:p>
            <a:pPr marL="0" indent="0" eaLnBrk="1" hangingPunct="1"/>
            <a:r>
              <a:rPr lang="ja-JP" altLang="el-GR" sz="2800" smtClean="0">
                <a:cs typeface="Arial" panose="020B0604020202020204" pitchFamily="34" charset="0"/>
              </a:rPr>
              <a:t>“</a:t>
            </a:r>
            <a:r>
              <a:rPr lang="el-GR" altLang="ja-JP" sz="2800" smtClean="0">
                <a:cs typeface="Arial" panose="020B0604020202020204" pitchFamily="34" charset="0"/>
              </a:rPr>
              <a:t>You have three new messages. The first message is from John Doe. The second message is from Jane Doe. The third message is from Robert Jones.</a:t>
            </a:r>
            <a:r>
              <a:rPr lang="ja-JP" altLang="el-GR" sz="2800" smtClean="0">
                <a:cs typeface="Arial" panose="020B0604020202020204" pitchFamily="34" charset="0"/>
              </a:rPr>
              <a:t>”</a:t>
            </a:r>
            <a:r>
              <a:rPr lang="el-GR" altLang="ja-JP" sz="2800" smtClean="0">
                <a:cs typeface="Arial" panose="020B0604020202020204" pitchFamily="34" charset="0"/>
              </a:rPr>
              <a:t> (33 syllables)</a:t>
            </a:r>
          </a:p>
          <a:p>
            <a:pPr marL="0" indent="0" eaLnBrk="1" hangingPunct="1"/>
            <a:endParaRPr lang="en-GB" altLang="el-G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620713"/>
            <a:ext cx="8229600" cy="1084262"/>
          </a:xfrm>
        </p:spPr>
        <p:txBody>
          <a:bodyPr rtlCol="0">
            <a:normAutofit fontScale="90000"/>
          </a:bodyPr>
          <a:lstStyle/>
          <a:p>
            <a:pPr eaLnBrk="1" fontAlgn="auto" hangingPunct="1">
              <a:spcAft>
                <a:spcPts val="0"/>
              </a:spcAft>
              <a:defRPr/>
            </a:pPr>
            <a:r>
              <a:rPr lang="el-GR" b="1" dirty="0">
                <a:ea typeface="+mj-ea"/>
                <a:cs typeface="Arial" charset="0"/>
              </a:rPr>
              <a:t>IBM Software Group</a:t>
            </a:r>
            <a:r>
              <a:rPr lang="en-US" dirty="0">
                <a:ea typeface="+mj-ea"/>
                <a:cs typeface="Arial" charset="0"/>
              </a:rPr>
              <a:t> </a:t>
            </a:r>
            <a:r>
              <a:rPr lang="en-US" b="1" dirty="0">
                <a:ea typeface="+mj-ea"/>
                <a:cs typeface="Arial" charset="0"/>
              </a:rPr>
              <a:t/>
            </a:r>
            <a:br>
              <a:rPr lang="en-US" b="1" dirty="0">
                <a:ea typeface="+mj-ea"/>
                <a:cs typeface="Arial" charset="0"/>
              </a:rPr>
            </a:br>
            <a:r>
              <a:rPr lang="el-GR" b="1" dirty="0">
                <a:ea typeface="+mj-ea"/>
                <a:cs typeface="Arial" charset="0"/>
              </a:rPr>
              <a:t>Stepping Stones and Safety </a:t>
            </a:r>
            <a:r>
              <a:rPr lang="el-GR" b="1" dirty="0" smtClean="0">
                <a:ea typeface="+mj-ea"/>
                <a:cs typeface="Arial" charset="0"/>
              </a:rPr>
              <a:t>Nets (1/2)</a:t>
            </a:r>
            <a:r>
              <a:rPr lang="en-US" b="1" dirty="0" smtClean="0">
                <a:ea typeface="+mj-ea"/>
                <a:cs typeface="Arial" charset="0"/>
              </a:rPr>
              <a:t>-I</a:t>
            </a:r>
            <a:endParaRPr lang="el-GR" dirty="0">
              <a:ea typeface="+mj-ea"/>
              <a:cs typeface="+mj-cs"/>
            </a:endParaRPr>
          </a:p>
        </p:txBody>
      </p:sp>
      <p:sp>
        <p:nvSpPr>
          <p:cNvPr id="51202" name="Θέση περιεχομένου 2"/>
          <p:cNvSpPr>
            <a:spLocks noGrp="1"/>
          </p:cNvSpPr>
          <p:nvPr>
            <p:ph idx="1"/>
          </p:nvPr>
        </p:nvSpPr>
        <p:spPr>
          <a:xfrm>
            <a:off x="463550" y="1700213"/>
            <a:ext cx="8229600" cy="5041900"/>
          </a:xfrm>
        </p:spPr>
        <p:txBody>
          <a:bodyPr/>
          <a:lstStyle/>
          <a:p>
            <a:pPr marL="0" indent="0" eaLnBrk="1" hangingPunct="1">
              <a:lnSpc>
                <a:spcPct val="90000"/>
              </a:lnSpc>
              <a:buFont typeface="Arial" panose="020B0604020202020204" pitchFamily="34" charset="0"/>
              <a:buNone/>
            </a:pPr>
            <a:endParaRPr lang="en-US" altLang="el-GR" sz="2000" b="1" smtClean="0">
              <a:cs typeface="Arial" panose="020B0604020202020204" pitchFamily="34" charset="0"/>
            </a:endParaRP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For users who don</a:t>
            </a:r>
            <a:r>
              <a:rPr lang="en-US" altLang="en-US" sz="2400" b="1" smtClean="0">
                <a:cs typeface="Arial" panose="020B0604020202020204" pitchFamily="34" charset="0"/>
              </a:rPr>
              <a:t>’</a:t>
            </a:r>
            <a:r>
              <a:rPr lang="el-GR" altLang="ja-JP" sz="2400" b="1" smtClean="0">
                <a:cs typeface="Arial" panose="020B0604020202020204" pitchFamily="34" charset="0"/>
              </a:rPr>
              <a:t>t respond successfully to an initial prompt. </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For example:</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System: Which best describes why you</a:t>
            </a:r>
            <a:r>
              <a:rPr lang="ja-JP" altLang="el-GR" sz="2400" smtClean="0">
                <a:cs typeface="Arial" panose="020B0604020202020204" pitchFamily="34" charset="0"/>
              </a:rPr>
              <a:t>’</a:t>
            </a:r>
            <a:r>
              <a:rPr lang="el-GR" altLang="ja-JP" sz="2400" smtClean="0">
                <a:cs typeface="Arial" panose="020B0604020202020204" pitchFamily="34" charset="0"/>
              </a:rPr>
              <a:t>re calling? Select New Claim, Life Policy, or Other Insurance Products.</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User: &lt;help, noinput, or nomatch event&gt;</a:t>
            </a:r>
          </a:p>
          <a:p>
            <a:pPr marL="0" indent="0" eaLnBrk="1" hangingPunct="1">
              <a:lnSpc>
                <a:spcPct val="90000"/>
              </a:lnSpc>
            </a:pPr>
            <a:r>
              <a:rPr lang="en-US" altLang="el-GR" sz="2400" smtClean="0">
                <a:cs typeface="Arial" panose="020B0604020202020204" pitchFamily="34" charset="0"/>
              </a:rPr>
              <a:t> </a:t>
            </a:r>
            <a:r>
              <a:rPr lang="el-GR" altLang="el-GR" sz="2400" smtClean="0">
                <a:cs typeface="Arial" panose="020B0604020202020204" pitchFamily="34" charset="0"/>
              </a:rPr>
              <a:t>System: Please let us know why you</a:t>
            </a:r>
            <a:r>
              <a:rPr lang="ja-JP" altLang="el-GR" sz="2400" smtClean="0">
                <a:cs typeface="Arial" panose="020B0604020202020204" pitchFamily="34" charset="0"/>
              </a:rPr>
              <a:t>’</a:t>
            </a:r>
            <a:r>
              <a:rPr lang="el-GR" altLang="ja-JP" sz="2400" smtClean="0">
                <a:cs typeface="Arial" panose="020B0604020202020204" pitchFamily="34" charset="0"/>
              </a:rPr>
              <a:t>re calling. To report the death or disability of an insured, say New Claim (or press 1). For service or questions on an existing life insurance policy, say Life Policy (or press 2). For all other insurance products, including annuities and mutual funds, say Other Insurance Products (or press 3).</a:t>
            </a:r>
            <a:endParaRPr lang="el-GR" altLang="el-GR"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1223963"/>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r>
              <a:rPr lang="en-US" b="1" dirty="0">
                <a:ea typeface="+mj-ea"/>
                <a:cs typeface="Arial" charset="0"/>
              </a:rPr>
              <a:t/>
            </a:r>
            <a:br>
              <a:rPr lang="en-US" b="1" dirty="0">
                <a:ea typeface="+mj-ea"/>
                <a:cs typeface="Arial" charset="0"/>
              </a:rPr>
            </a:br>
            <a:r>
              <a:rPr lang="el-GR" b="1" dirty="0" err="1">
                <a:ea typeface="+mj-ea"/>
                <a:cs typeface="Arial" charset="0"/>
              </a:rPr>
              <a:t>Stepping</a:t>
            </a:r>
            <a:r>
              <a:rPr lang="el-GR" b="1" dirty="0">
                <a:ea typeface="+mj-ea"/>
                <a:cs typeface="Arial" charset="0"/>
              </a:rPr>
              <a:t> </a:t>
            </a:r>
            <a:r>
              <a:rPr lang="el-GR" b="1" dirty="0" err="1">
                <a:ea typeface="+mj-ea"/>
                <a:cs typeface="Arial" charset="0"/>
              </a:rPr>
              <a:t>Stones</a:t>
            </a:r>
            <a:r>
              <a:rPr lang="el-GR" b="1" dirty="0">
                <a:ea typeface="+mj-ea"/>
                <a:cs typeface="Arial" charset="0"/>
              </a:rPr>
              <a:t> </a:t>
            </a:r>
            <a:r>
              <a:rPr lang="el-GR" b="1" dirty="0" err="1">
                <a:ea typeface="+mj-ea"/>
                <a:cs typeface="Arial" charset="0"/>
              </a:rPr>
              <a:t>and</a:t>
            </a:r>
            <a:r>
              <a:rPr lang="el-GR" b="1" dirty="0">
                <a:ea typeface="+mj-ea"/>
                <a:cs typeface="Arial" charset="0"/>
              </a:rPr>
              <a:t> </a:t>
            </a:r>
            <a:r>
              <a:rPr lang="el-GR" b="1" dirty="0" err="1">
                <a:ea typeface="+mj-ea"/>
                <a:cs typeface="Arial" charset="0"/>
              </a:rPr>
              <a:t>Safety</a:t>
            </a:r>
            <a:r>
              <a:rPr lang="el-GR" b="1" dirty="0">
                <a:ea typeface="+mj-ea"/>
                <a:cs typeface="Arial" charset="0"/>
              </a:rPr>
              <a:t> </a:t>
            </a:r>
            <a:r>
              <a:rPr lang="el-GR" b="1" dirty="0" err="1">
                <a:ea typeface="+mj-ea"/>
                <a:cs typeface="Arial" charset="0"/>
              </a:rPr>
              <a:t>Nets</a:t>
            </a:r>
            <a:r>
              <a:rPr lang="el-GR" b="1" dirty="0">
                <a:ea typeface="+mj-ea"/>
                <a:cs typeface="Arial" charset="0"/>
              </a:rPr>
              <a:t> (1/2)</a:t>
            </a:r>
            <a:r>
              <a:rPr lang="en-US" b="1" dirty="0">
                <a:ea typeface="+mj-ea"/>
                <a:cs typeface="Arial" charset="0"/>
              </a:rPr>
              <a:t>-</a:t>
            </a:r>
            <a:r>
              <a:rPr lang="en-US" b="1" dirty="0" smtClean="0">
                <a:ea typeface="+mj-ea"/>
                <a:cs typeface="Arial" charset="0"/>
              </a:rPr>
              <a:t>II</a:t>
            </a:r>
            <a:endParaRPr lang="en-GB" dirty="0">
              <a:ea typeface="+mj-ea"/>
              <a:cs typeface="+mj-cs"/>
            </a:endParaRPr>
          </a:p>
        </p:txBody>
      </p:sp>
      <p:sp>
        <p:nvSpPr>
          <p:cNvPr id="53250" name="Content Placeholder 2"/>
          <p:cNvSpPr>
            <a:spLocks noGrp="1"/>
          </p:cNvSpPr>
          <p:nvPr>
            <p:ph idx="1"/>
          </p:nvPr>
        </p:nvSpPr>
        <p:spPr>
          <a:xfrm>
            <a:off x="323850" y="1700213"/>
            <a:ext cx="8229600" cy="4681537"/>
          </a:xfrm>
        </p:spPr>
        <p:txBody>
          <a:bodyPr/>
          <a:lstStyle/>
          <a:p>
            <a:pPr eaLnBrk="1" hangingPunct="1">
              <a:lnSpc>
                <a:spcPct val="80000"/>
              </a:lnSpc>
            </a:pPr>
            <a:endParaRPr lang="en-US" altLang="el-GR" sz="2600" smtClean="0">
              <a:cs typeface="Arial" panose="020B0604020202020204" pitchFamily="34" charset="0"/>
            </a:endParaRPr>
          </a:p>
          <a:p>
            <a:pPr eaLnBrk="1" hangingPunct="1">
              <a:lnSpc>
                <a:spcPct val="90000"/>
              </a:lnSpc>
            </a:pPr>
            <a:r>
              <a:rPr lang="el-GR" altLang="el-GR" sz="2400" smtClean="0">
                <a:cs typeface="Arial" panose="020B0604020202020204" pitchFamily="34" charset="0"/>
              </a:rPr>
              <a:t>System: Please let us know why you</a:t>
            </a:r>
            <a:r>
              <a:rPr lang="ja-JP" altLang="el-GR" sz="2400" smtClean="0">
                <a:cs typeface="Arial" panose="020B0604020202020204" pitchFamily="34" charset="0"/>
              </a:rPr>
              <a:t>’</a:t>
            </a:r>
            <a:r>
              <a:rPr lang="el-GR" altLang="ja-JP" sz="2400" smtClean="0">
                <a:cs typeface="Arial" panose="020B0604020202020204" pitchFamily="34" charset="0"/>
              </a:rPr>
              <a:t>re calling. To report the death or disability of an insured, say New Claim (or press 1). For service or questions on an existing life insurance policy, say Life Policy (or press 2). For all other insurance products, including annuities and mutual funds, say Other Insurance Products (or press 3).</a:t>
            </a:r>
          </a:p>
          <a:p>
            <a:pPr eaLnBrk="1" hangingPunct="1">
              <a:lnSpc>
                <a:spcPct val="90000"/>
              </a:lnSpc>
            </a:pPr>
            <a:r>
              <a:rPr lang="el-GR" altLang="el-GR" sz="2400" smtClean="0">
                <a:cs typeface="Arial" panose="020B0604020202020204" pitchFamily="34" charset="0"/>
              </a:rPr>
              <a:t>User: &lt;help, noinput, or nomatch event&gt;</a:t>
            </a:r>
          </a:p>
          <a:p>
            <a:pPr eaLnBrk="1" hangingPunct="1">
              <a:lnSpc>
                <a:spcPct val="90000"/>
              </a:lnSpc>
            </a:pPr>
            <a:r>
              <a:rPr lang="el-GR" altLang="el-GR" sz="2400" smtClean="0">
                <a:cs typeface="Arial" panose="020B0604020202020204" pitchFamily="34" charset="0"/>
              </a:rPr>
              <a:t>System: At any time you can say Repeat, Help, Go Back, Start Over, Transfer to Agent, or Goodbye. &lt;2 sec pause&gt; To continue, please say New Claim (or press 1), Life Policy (2), or Other Ιnsurance Products (3).</a:t>
            </a:r>
          </a:p>
          <a:p>
            <a:pPr eaLnBrk="1" hangingPunct="1">
              <a:lnSpc>
                <a:spcPct val="90000"/>
              </a:lnSpc>
            </a:pPr>
            <a:endParaRPr lang="en-GB" altLang="el-GR" sz="3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3375"/>
            <a:ext cx="8229600" cy="1084263"/>
          </a:xfrm>
        </p:spPr>
        <p:txBody>
          <a:bodyPr rtlCol="0">
            <a:normAutofit fontScale="90000"/>
          </a:bodyPr>
          <a:lstStyle/>
          <a:p>
            <a:pPr eaLnBrk="1" fontAlgn="auto" hangingPunct="1">
              <a:spcAft>
                <a:spcPts val="0"/>
              </a:spcAft>
              <a:defRPr/>
            </a:pPr>
            <a:r>
              <a:rPr lang="el-GR" b="1" dirty="0">
                <a:ea typeface="+mj-ea"/>
                <a:cs typeface="Arial" charset="0"/>
              </a:rPr>
              <a:t>IBM Software Group</a:t>
            </a:r>
            <a:r>
              <a:rPr lang="en-US" dirty="0">
                <a:ea typeface="+mj-ea"/>
                <a:cs typeface="Arial" charset="0"/>
              </a:rPr>
              <a:t> </a:t>
            </a:r>
            <a:r>
              <a:rPr lang="en-US" b="1" dirty="0">
                <a:ea typeface="+mj-ea"/>
                <a:cs typeface="Arial" charset="0"/>
              </a:rPr>
              <a:t/>
            </a:r>
            <a:br>
              <a:rPr lang="en-US" b="1" dirty="0">
                <a:ea typeface="+mj-ea"/>
                <a:cs typeface="Arial" charset="0"/>
              </a:rPr>
            </a:br>
            <a:r>
              <a:rPr lang="el-GR" b="1" dirty="0">
                <a:ea typeface="+mj-ea"/>
                <a:cs typeface="Arial" charset="0"/>
              </a:rPr>
              <a:t>Stepping Stones and Safety </a:t>
            </a:r>
            <a:r>
              <a:rPr lang="el-GR" b="1" dirty="0" smtClean="0">
                <a:ea typeface="+mj-ea"/>
                <a:cs typeface="Arial" charset="0"/>
              </a:rPr>
              <a:t>Nets (2/2)</a:t>
            </a:r>
            <a:endParaRPr lang="el-GR" dirty="0">
              <a:ea typeface="+mj-ea"/>
              <a:cs typeface="+mj-cs"/>
            </a:endParaRPr>
          </a:p>
        </p:txBody>
      </p:sp>
      <p:sp>
        <p:nvSpPr>
          <p:cNvPr id="54274" name="Θέση περιεχομένου 2"/>
          <p:cNvSpPr>
            <a:spLocks noGrp="1"/>
          </p:cNvSpPr>
          <p:nvPr>
            <p:ph idx="1"/>
          </p:nvPr>
        </p:nvSpPr>
        <p:spPr>
          <a:xfrm>
            <a:off x="463550" y="1916113"/>
            <a:ext cx="8229600" cy="4826000"/>
          </a:xfrm>
        </p:spPr>
        <p:txBody>
          <a:bodyPr/>
          <a:lstStyle/>
          <a:p>
            <a:pPr eaLnBrk="1" hangingPunct="1">
              <a:buFont typeface="Arial" panose="020B0604020202020204" pitchFamily="34" charset="0"/>
              <a:buNone/>
            </a:pPr>
            <a:r>
              <a:rPr lang="el-GR" altLang="el-GR" sz="2400" b="1" smtClean="0">
                <a:cs typeface="Arial" panose="020B0604020202020204" pitchFamily="34" charset="0"/>
              </a:rPr>
              <a:t>Callers who successfully engage with initial prompt move quickly</a:t>
            </a:r>
          </a:p>
          <a:p>
            <a:pPr eaLnBrk="1" hangingPunct="1">
              <a:buFont typeface="Arial" panose="020B0604020202020204" pitchFamily="34" charset="0"/>
              <a:buNone/>
            </a:pPr>
            <a:r>
              <a:rPr lang="el-GR" altLang="el-GR" sz="2400" b="1" smtClean="0">
                <a:cs typeface="Arial" panose="020B0604020202020204" pitchFamily="34" charset="0"/>
              </a:rPr>
              <a:t>For less successful callers, the safety net pops open</a:t>
            </a:r>
          </a:p>
          <a:p>
            <a:pPr eaLnBrk="1" hangingPunct="1"/>
            <a:r>
              <a:rPr lang="el-GR" altLang="el-GR" sz="2400" b="1" smtClean="0">
                <a:cs typeface="Arial" panose="020B0604020202020204" pitchFamily="34" charset="0"/>
              </a:rPr>
              <a:t>Less concise, touchtone-style reprompting</a:t>
            </a:r>
          </a:p>
          <a:p>
            <a:pPr eaLnBrk="1" hangingPunct="1"/>
            <a:r>
              <a:rPr lang="el-GR" altLang="el-GR" sz="2400" b="1" smtClean="0">
                <a:cs typeface="Arial" panose="020B0604020202020204" pitchFamily="34" charset="0"/>
              </a:rPr>
              <a:t>Presentation of global commands</a:t>
            </a:r>
          </a:p>
          <a:p>
            <a:pPr eaLnBrk="1" hangingPunct="1"/>
            <a:r>
              <a:rPr lang="el-GR" altLang="el-GR" sz="2400" b="1" smtClean="0">
                <a:cs typeface="Arial" panose="020B0604020202020204" pitchFamily="34" charset="0"/>
              </a:rPr>
              <a:t>Final concise reprompt (possible switch to touchtone or agent here)</a:t>
            </a:r>
          </a:p>
          <a:p>
            <a:pPr eaLnBrk="1" hangingPunct="1"/>
            <a:r>
              <a:rPr lang="el-GR" altLang="el-GR" sz="2400" b="1" smtClean="0">
                <a:cs typeface="Arial" panose="020B0604020202020204" pitchFamily="34" charset="0"/>
              </a:rPr>
              <a:t>You can run on stepping stones, but you can</a:t>
            </a:r>
            <a:r>
              <a:rPr lang="ja-JP" altLang="el-GR" sz="2400" b="1" smtClean="0">
                <a:cs typeface="Arial" panose="020B0604020202020204" pitchFamily="34" charset="0"/>
              </a:rPr>
              <a:t>’</a:t>
            </a:r>
            <a:r>
              <a:rPr lang="el-GR" altLang="ja-JP" sz="2400" b="1" smtClean="0">
                <a:cs typeface="Arial" panose="020B0604020202020204" pitchFamily="34" charset="0"/>
              </a:rPr>
              <a:t>t run in a safety net</a:t>
            </a:r>
            <a:endParaRPr lang="el-GR" altLang="el-GR" sz="2400" b="1"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a:xfrm>
            <a:off x="468313" y="549275"/>
            <a:ext cx="8229600" cy="1223963"/>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br>
              <a:rPr lang="en-US" altLang="el-GR" sz="4000" smtClean="0">
                <a:cs typeface="Arial" panose="020B0604020202020204" pitchFamily="34" charset="0"/>
              </a:rPr>
            </a:br>
            <a:r>
              <a:rPr lang="el-GR" altLang="el-GR" sz="4000" b="1" smtClean="0">
                <a:cs typeface="Arial" panose="020B0604020202020204" pitchFamily="34" charset="0"/>
              </a:rPr>
              <a:t>Immediate Confirmation: Separate Dialog Turns</a:t>
            </a:r>
            <a:endParaRPr lang="el-GR" altLang="el-GR" sz="4000" smtClean="0"/>
          </a:p>
        </p:txBody>
      </p:sp>
      <p:sp>
        <p:nvSpPr>
          <p:cNvPr id="56322" name="Θέση περιεχομένου 2"/>
          <p:cNvSpPr>
            <a:spLocks noGrp="1"/>
          </p:cNvSpPr>
          <p:nvPr>
            <p:ph sz="half" idx="1"/>
          </p:nvPr>
        </p:nvSpPr>
        <p:spPr>
          <a:xfrm>
            <a:off x="468313" y="2093913"/>
            <a:ext cx="3743325" cy="4214812"/>
          </a:xfrm>
        </p:spPr>
        <p:txBody>
          <a:bodyPr/>
          <a:lstStyle/>
          <a:p>
            <a:pPr marL="0" indent="0" eaLnBrk="1" hangingPunct="1">
              <a:buFont typeface="Arial" panose="020B0604020202020204" pitchFamily="34" charset="0"/>
              <a:buNone/>
            </a:pPr>
            <a:r>
              <a:rPr lang="el-GR" altLang="el-GR" sz="2000" b="1" smtClean="0">
                <a:cs typeface="Arial" panose="020B0604020202020204" pitchFamily="34" charset="0"/>
              </a:rPr>
              <a:t>Simplest strategy – provide confirmation for each item</a:t>
            </a:r>
          </a:p>
          <a:p>
            <a:pPr marL="0" indent="0" eaLnBrk="1" hangingPunct="1">
              <a:buFont typeface="Arial" panose="020B0604020202020204" pitchFamily="34" charset="0"/>
              <a:buNone/>
            </a:pPr>
            <a:r>
              <a:rPr lang="el-GR" altLang="el-GR" sz="2000" b="1" smtClean="0">
                <a:cs typeface="Arial" panose="020B0604020202020204" pitchFamily="34" charset="0"/>
              </a:rPr>
              <a:t>Advantages</a:t>
            </a:r>
            <a:r>
              <a:rPr lang="en-US" altLang="el-GR" sz="2000" b="1" smtClean="0">
                <a:cs typeface="Arial" panose="020B0604020202020204" pitchFamily="34" charset="0"/>
              </a:rPr>
              <a:t>:</a:t>
            </a:r>
            <a:r>
              <a:rPr lang="el-GR" altLang="el-GR" sz="2000" b="1" smtClean="0">
                <a:cs typeface="Arial" panose="020B0604020202020204" pitchFamily="34" charset="0"/>
              </a:rPr>
              <a:t> no ambiguity </a:t>
            </a:r>
            <a:endParaRPr lang="en-US" altLang="el-GR" sz="2000" b="1" smtClean="0">
              <a:cs typeface="Arial" panose="020B0604020202020204" pitchFamily="34" charset="0"/>
            </a:endParaRPr>
          </a:p>
          <a:p>
            <a:pPr marL="0" indent="0" eaLnBrk="1" hangingPunct="1">
              <a:buFont typeface="Arial" panose="020B0604020202020204" pitchFamily="34" charset="0"/>
              <a:buNone/>
            </a:pPr>
            <a:r>
              <a:rPr lang="el-GR" altLang="el-GR" sz="2000" b="1" smtClean="0">
                <a:cs typeface="Arial" panose="020B0604020202020204" pitchFamily="34" charset="0"/>
              </a:rPr>
              <a:t>and high user success rate</a:t>
            </a:r>
          </a:p>
          <a:p>
            <a:pPr marL="0" indent="0" eaLnBrk="1" hangingPunct="1">
              <a:buFont typeface="Arial" panose="020B0604020202020204" pitchFamily="34" charset="0"/>
              <a:buNone/>
            </a:pPr>
            <a:endParaRPr lang="en-US" altLang="el-GR" sz="2000" b="1" smtClean="0">
              <a:cs typeface="Arial" panose="020B0604020202020204" pitchFamily="34" charset="0"/>
            </a:endParaRPr>
          </a:p>
          <a:p>
            <a:pPr marL="0" indent="0" eaLnBrk="1" hangingPunct="1">
              <a:buFont typeface="Arial" panose="020B0604020202020204" pitchFamily="34" charset="0"/>
              <a:buNone/>
            </a:pPr>
            <a:r>
              <a:rPr lang="el-GR" altLang="el-GR" sz="2000" b="1" smtClean="0">
                <a:cs typeface="Arial" panose="020B0604020202020204" pitchFamily="34" charset="0"/>
              </a:rPr>
              <a:t>Disadvantage is lengthened call and sluggish interaction</a:t>
            </a:r>
          </a:p>
          <a:p>
            <a:pPr marL="0" indent="0" eaLnBrk="1" hangingPunct="1">
              <a:buFont typeface="Arial" panose="020B0604020202020204" pitchFamily="34" charset="0"/>
              <a:buNone/>
            </a:pPr>
            <a:r>
              <a:rPr lang="el-GR" altLang="el-GR" sz="2000" b="1" smtClean="0">
                <a:cs typeface="Arial" panose="020B0604020202020204" pitchFamily="34" charset="0"/>
              </a:rPr>
              <a:t>The more items to confirm, </a:t>
            </a:r>
          </a:p>
          <a:p>
            <a:pPr marL="0" indent="0" eaLnBrk="1" hangingPunct="1">
              <a:buFont typeface="Arial" panose="020B0604020202020204" pitchFamily="34" charset="0"/>
              <a:buNone/>
            </a:pPr>
            <a:r>
              <a:rPr lang="el-GR" altLang="el-GR" sz="2000" b="1" smtClean="0">
                <a:cs typeface="Arial" panose="020B0604020202020204" pitchFamily="34" charset="0"/>
              </a:rPr>
              <a:t>the greater the disadvantages</a:t>
            </a:r>
          </a:p>
        </p:txBody>
      </p:sp>
      <p:sp>
        <p:nvSpPr>
          <p:cNvPr id="4" name="Θέση περιεχομένου 3"/>
          <p:cNvSpPr>
            <a:spLocks noGrp="1"/>
          </p:cNvSpPr>
          <p:nvPr>
            <p:ph sz="half" idx="2"/>
          </p:nvPr>
        </p:nvSpPr>
        <p:spPr>
          <a:xfrm>
            <a:off x="4284663" y="2127250"/>
            <a:ext cx="4535487" cy="4541838"/>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l-GR" sz="2000" b="1" dirty="0" err="1" smtClean="0">
                <a:ea typeface="+mn-ea"/>
                <a:cs typeface="Arial" charset="0"/>
              </a:rPr>
              <a:t>For</a:t>
            </a:r>
            <a:r>
              <a:rPr lang="el-GR" sz="2000" b="1" dirty="0" smtClean="0">
                <a:ea typeface="+mn-ea"/>
                <a:cs typeface="Arial" charset="0"/>
              </a:rPr>
              <a:t> </a:t>
            </a:r>
            <a:r>
              <a:rPr lang="el-GR" sz="2000" b="1" dirty="0" err="1" smtClean="0">
                <a:ea typeface="+mn-ea"/>
                <a:cs typeface="Arial" charset="0"/>
              </a:rPr>
              <a:t>example</a:t>
            </a:r>
            <a:r>
              <a:rPr lang="en-US" sz="2000" b="1" dirty="0" smtClean="0">
                <a:ea typeface="+mn-ea"/>
                <a:cs typeface="Arial" charset="0"/>
              </a:rPr>
              <a:t> :</a:t>
            </a:r>
            <a:endParaRPr lang="el-GR" sz="2000" dirty="0">
              <a:ea typeface="+mn-ea"/>
              <a:cs typeface="Arial" charset="0"/>
            </a:endParaRP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Which fund?</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Fidelity Magellan</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Was that Fidelity Magellan?</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Yes</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Buy how many shares?</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100</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Was that 200?</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No</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Buy how many shares?</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100</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System</a:t>
            </a:r>
            <a:r>
              <a:rPr lang="el-GR" sz="2000" b="1" dirty="0">
                <a:ea typeface="+mn-ea"/>
                <a:cs typeface="Arial" charset="0"/>
              </a:rPr>
              <a:t>: </a:t>
            </a:r>
            <a:r>
              <a:rPr lang="el-GR" sz="2000" dirty="0">
                <a:ea typeface="+mn-ea"/>
                <a:cs typeface="Arial" charset="0"/>
              </a:rPr>
              <a:t>Was that 100?</a:t>
            </a:r>
          </a:p>
          <a:p>
            <a:pPr marL="0" indent="0" eaLnBrk="1" fontAlgn="auto" hangingPunct="1">
              <a:lnSpc>
                <a:spcPct val="90000"/>
              </a:lnSpc>
              <a:spcAft>
                <a:spcPts val="0"/>
              </a:spcAft>
              <a:buFont typeface="Arial" panose="020B0604020202020204" pitchFamily="34" charset="0"/>
              <a:buNone/>
              <a:defRPr/>
            </a:pPr>
            <a:r>
              <a:rPr lang="el-GR" sz="2000" b="1" dirty="0" smtClean="0">
                <a:ea typeface="+mn-ea"/>
                <a:cs typeface="Arial" charset="0"/>
              </a:rPr>
              <a:t>Caller</a:t>
            </a:r>
            <a:r>
              <a:rPr lang="el-GR" sz="2000" b="1" dirty="0">
                <a:ea typeface="+mn-ea"/>
                <a:cs typeface="Arial" charset="0"/>
              </a:rPr>
              <a:t>: </a:t>
            </a:r>
            <a:r>
              <a:rPr lang="el-GR" sz="2000" dirty="0">
                <a:ea typeface="+mn-ea"/>
                <a:cs typeface="Arial" charset="0"/>
              </a:rPr>
              <a:t>Yes</a:t>
            </a:r>
          </a:p>
          <a:p>
            <a:pPr marL="0" indent="0" eaLnBrk="1" fontAlgn="auto" hangingPunct="1">
              <a:spcAft>
                <a:spcPts val="0"/>
              </a:spcAft>
              <a:buFont typeface="Arial" panose="020B0604020202020204" pitchFamily="34" charset="0"/>
              <a:buNone/>
              <a:defRPr/>
            </a:pPr>
            <a:endParaRPr lang="el-GR" dirty="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a:xfrm>
            <a:off x="468313" y="620713"/>
            <a:ext cx="8229600" cy="1012825"/>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br>
              <a:rPr lang="en-US" altLang="el-GR" sz="4000" smtClean="0">
                <a:cs typeface="Arial" panose="020B0604020202020204" pitchFamily="34" charset="0"/>
              </a:rPr>
            </a:br>
            <a:r>
              <a:rPr lang="el-GR" altLang="el-GR" sz="4000" b="1" smtClean="0">
                <a:cs typeface="Arial" panose="020B0604020202020204" pitchFamily="34" charset="0"/>
              </a:rPr>
              <a:t>Delayed (Batch) Confirmation: </a:t>
            </a:r>
            <a:r>
              <a:rPr lang="en-US" altLang="el-GR" sz="4000" b="1" smtClean="0">
                <a:cs typeface="Arial" panose="020B0604020202020204" pitchFamily="34" charset="0"/>
              </a:rPr>
              <a:t/>
            </a:r>
            <a:br>
              <a:rPr lang="en-US" altLang="el-GR" sz="4000" b="1" smtClean="0">
                <a:cs typeface="Arial" panose="020B0604020202020204" pitchFamily="34" charset="0"/>
              </a:rPr>
            </a:br>
            <a:r>
              <a:rPr lang="el-GR" altLang="el-GR" sz="4000" b="1" smtClean="0">
                <a:cs typeface="Arial" panose="020B0604020202020204" pitchFamily="34" charset="0"/>
              </a:rPr>
              <a:t>Basic (1/2)</a:t>
            </a:r>
            <a:endParaRPr lang="el-GR" altLang="el-GR" sz="4000" smtClean="0"/>
          </a:p>
        </p:txBody>
      </p:sp>
      <p:sp>
        <p:nvSpPr>
          <p:cNvPr id="58370" name="Θέση περιεχομένου 2"/>
          <p:cNvSpPr>
            <a:spLocks noGrp="1"/>
          </p:cNvSpPr>
          <p:nvPr>
            <p:ph idx="1"/>
          </p:nvPr>
        </p:nvSpPr>
        <p:spPr>
          <a:xfrm>
            <a:off x="468313" y="2060575"/>
            <a:ext cx="8229600" cy="4094163"/>
          </a:xfrm>
        </p:spPr>
        <p:txBody>
          <a:bodyPr/>
          <a:lstStyle/>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Play all collected data in a single step</a:t>
            </a:r>
          </a:p>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Advantage is, if no errors, increased speed of interactio</a:t>
            </a:r>
            <a:r>
              <a:rPr lang="en-US" altLang="el-GR" sz="2400" b="1" smtClean="0">
                <a:cs typeface="Arial" panose="020B0604020202020204" pitchFamily="34" charset="0"/>
              </a:rPr>
              <a:t>n</a:t>
            </a:r>
          </a:p>
          <a:p>
            <a:pPr marL="0" indent="0" eaLnBrk="1" hangingPunct="1">
              <a:lnSpc>
                <a:spcPct val="80000"/>
              </a:lnSpc>
              <a:buFont typeface="Arial" panose="020B0604020202020204" pitchFamily="34" charset="0"/>
              <a:buNone/>
            </a:pPr>
            <a:endParaRPr lang="el-GR" altLang="el-GR" sz="2400" b="1" smtClean="0">
              <a:cs typeface="Arial" panose="020B0604020202020204" pitchFamily="34" charset="0"/>
            </a:endParaRPr>
          </a:p>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For example:</a:t>
            </a:r>
          </a:p>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Which fund? Caller: Fidelity Magellan</a:t>
            </a:r>
          </a:p>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Buy how many shares? Caller: 100</a:t>
            </a:r>
          </a:p>
          <a:p>
            <a:pPr marL="0" indent="0" eaLnBrk="1" hangingPunct="1">
              <a:lnSpc>
                <a:spcPct val="8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Was that 100 shares of Fidelity Magellan? Caller: Yes</a:t>
            </a:r>
          </a:p>
          <a:p>
            <a:pPr marL="0" indent="0" eaLnBrk="1" hangingPunct="1">
              <a:lnSpc>
                <a:spcPct val="80000"/>
              </a:lnSpc>
              <a:buFont typeface="Arial" panose="020B0604020202020204" pitchFamily="34" charset="0"/>
              <a:buNone/>
            </a:pPr>
            <a:r>
              <a:rPr lang="el-GR" altLang="el-GR" sz="2400" smtClean="0">
                <a:cs typeface="Arial" panose="020B0604020202020204" pitchFamily="34" charset="0"/>
              </a:rPr>
              <a:t>If more than two errors, correction process is very lengthy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68313" y="0"/>
            <a:ext cx="8229600" cy="1143000"/>
          </a:xfrm>
        </p:spPr>
        <p:txBody>
          <a:bodyPr/>
          <a:lstStyle/>
          <a:p>
            <a:pPr eaLnBrk="1" hangingPunct="1"/>
            <a:r>
              <a:rPr lang="el-GR" altLang="el-GR" sz="4000" b="1" smtClean="0"/>
              <a:t>Σκοποί</a:t>
            </a:r>
          </a:p>
        </p:txBody>
      </p:sp>
      <p:sp>
        <p:nvSpPr>
          <p:cNvPr id="14338" name="Content Placeholder 2"/>
          <p:cNvSpPr>
            <a:spLocks noGrp="1"/>
          </p:cNvSpPr>
          <p:nvPr>
            <p:ph idx="1"/>
          </p:nvPr>
        </p:nvSpPr>
        <p:spPr>
          <a:xfrm>
            <a:off x="468313" y="1125538"/>
            <a:ext cx="8229600" cy="4525962"/>
          </a:xfrm>
        </p:spPr>
        <p:txBody>
          <a:bodyPr/>
          <a:lstStyle/>
          <a:p>
            <a:pPr marL="0" indent="0" algn="ctr" eaLnBrk="1" hangingPunct="1">
              <a:buFont typeface="Arial" panose="020B0604020202020204" pitchFamily="34" charset="0"/>
              <a:buNone/>
            </a:pPr>
            <a:r>
              <a:rPr lang="el-GR" altLang="el-GR" sz="2800" smtClean="0"/>
              <a:t>Παρουσίαση Παραδειγμάτων / </a:t>
            </a:r>
            <a:endParaRPr lang="en-US" altLang="el-GR" sz="2800" smtClean="0"/>
          </a:p>
          <a:p>
            <a:pPr marL="0" indent="0" algn="ctr" eaLnBrk="1" hangingPunct="1">
              <a:buFont typeface="Arial" panose="020B0604020202020204" pitchFamily="34" charset="0"/>
              <a:buNone/>
            </a:pPr>
            <a:r>
              <a:rPr lang="el-GR" altLang="el-GR" sz="2800" smtClean="0"/>
              <a:t>Συστημάτων από Έργα</a:t>
            </a:r>
            <a:endParaRPr lang="en-US" altLang="el-GR" sz="2800" smtClean="0"/>
          </a:p>
          <a:p>
            <a:pPr marL="0" indent="0" eaLnBrk="1" hangingPunct="1">
              <a:buFont typeface="Arial" panose="020B0604020202020204" pitchFamily="34" charset="0"/>
              <a:buNone/>
            </a:pPr>
            <a:endParaRPr lang="el-GR" altLang="el-G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468313" y="620713"/>
            <a:ext cx="8229600" cy="1012825"/>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br>
              <a:rPr lang="en-US" altLang="el-GR" sz="4000" smtClean="0">
                <a:cs typeface="Arial" panose="020B0604020202020204" pitchFamily="34" charset="0"/>
              </a:rPr>
            </a:br>
            <a:r>
              <a:rPr lang="el-GR" altLang="el-GR" sz="4000" b="1" smtClean="0">
                <a:cs typeface="Arial" panose="020B0604020202020204" pitchFamily="34" charset="0"/>
              </a:rPr>
              <a:t>Delayed (Batch) Confirmation: Basic (2/2)</a:t>
            </a:r>
            <a:r>
              <a:rPr lang="en-US" altLang="el-GR" sz="4000" b="1" smtClean="0">
                <a:cs typeface="Arial" panose="020B0604020202020204" pitchFamily="34" charset="0"/>
              </a:rPr>
              <a:t>-I</a:t>
            </a:r>
            <a:endParaRPr lang="el-GR" altLang="el-GR" sz="4000" smtClean="0"/>
          </a:p>
        </p:txBody>
      </p:sp>
      <p:sp>
        <p:nvSpPr>
          <p:cNvPr id="60418" name="Θέση περιεχομένου 2"/>
          <p:cNvSpPr>
            <a:spLocks noGrp="1"/>
          </p:cNvSpPr>
          <p:nvPr>
            <p:ph idx="1"/>
          </p:nvPr>
        </p:nvSpPr>
        <p:spPr>
          <a:xfrm>
            <a:off x="468313" y="2133600"/>
            <a:ext cx="8229600" cy="4319588"/>
          </a:xfrm>
        </p:spPr>
        <p:txBody>
          <a:bodyPr/>
          <a:lstStyle/>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The more the number of items to confirm, the greater the problem</a:t>
            </a:r>
            <a:r>
              <a:rPr lang="en-US" altLang="el-GR" sz="2400" b="1" smtClean="0">
                <a:cs typeface="Arial" panose="020B0604020202020204" pitchFamily="34" charset="0"/>
              </a:rPr>
              <a:t>. Example:</a:t>
            </a:r>
            <a:endParaRPr lang="el-GR" altLang="el-GR" sz="2400" b="1" smtClean="0">
              <a:cs typeface="Arial" panose="020B0604020202020204" pitchFamily="34" charset="0"/>
            </a:endParaRP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Which fund? </a:t>
            </a:r>
            <a:r>
              <a:rPr lang="el-GR" altLang="el-GR" sz="2400" b="1" smtClean="0">
                <a:cs typeface="Arial" panose="020B0604020202020204" pitchFamily="34" charset="0"/>
              </a:rPr>
              <a:t>Caller</a:t>
            </a:r>
            <a:r>
              <a:rPr lang="el-GR" altLang="el-GR" sz="2400" smtClean="0">
                <a:cs typeface="Arial" panose="020B0604020202020204" pitchFamily="34" charset="0"/>
              </a:rPr>
              <a:t>: Fidelity Magellan</a:t>
            </a:r>
            <a:r>
              <a:rPr lang="en-US" altLang="el-GR" sz="2400" smtClean="0">
                <a:cs typeface="Arial" panose="020B0604020202020204" pitchFamily="34" charset="0"/>
              </a:rPr>
              <a:t>  </a:t>
            </a: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Buy how many shares? </a:t>
            </a:r>
            <a:r>
              <a:rPr lang="el-GR" altLang="el-GR" sz="2400" b="1" smtClean="0">
                <a:cs typeface="Arial" panose="020B0604020202020204" pitchFamily="34" charset="0"/>
              </a:rPr>
              <a:t>Caller</a:t>
            </a:r>
            <a:r>
              <a:rPr lang="el-GR" altLang="el-GR" sz="2400" smtClean="0">
                <a:cs typeface="Arial" panose="020B0604020202020204" pitchFamily="34" charset="0"/>
              </a:rPr>
              <a:t>: 100</a:t>
            </a: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Was that 200 shares of Fidelity No Load? </a:t>
            </a:r>
            <a:r>
              <a:rPr lang="el-GR" altLang="el-GR" sz="2400" b="1" smtClean="0">
                <a:cs typeface="Arial" panose="020B0604020202020204" pitchFamily="34" charset="0"/>
              </a:rPr>
              <a:t>Caller</a:t>
            </a:r>
            <a:r>
              <a:rPr lang="el-GR" altLang="el-GR" sz="2400" smtClean="0">
                <a:cs typeface="Arial" panose="020B0604020202020204" pitchFamily="34" charset="0"/>
              </a:rPr>
              <a:t>: No</a:t>
            </a: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Which item do you want to change? </a:t>
            </a:r>
            <a:r>
              <a:rPr lang="el-GR" altLang="el-GR" sz="2400" b="1" smtClean="0">
                <a:cs typeface="Arial" panose="020B0604020202020204" pitchFamily="34" charset="0"/>
              </a:rPr>
              <a:t>Caller</a:t>
            </a:r>
            <a:r>
              <a:rPr lang="el-GR" altLang="el-GR" sz="2400" smtClean="0">
                <a:cs typeface="Arial" panose="020B0604020202020204" pitchFamily="34" charset="0"/>
              </a:rPr>
              <a:t>: The number of shares</a:t>
            </a:r>
          </a:p>
          <a:p>
            <a:pPr marL="0" indent="0" eaLnBrk="1" hangingPunct="1">
              <a:lnSpc>
                <a:spcPct val="90000"/>
              </a:lnSpc>
              <a:buFont typeface="Arial" panose="020B0604020202020204" pitchFamily="34" charset="0"/>
              <a:buNone/>
            </a:pPr>
            <a:r>
              <a:rPr lang="el-GR" altLang="el-GR" sz="2400" b="1" smtClean="0">
                <a:cs typeface="Arial" panose="020B0604020202020204" pitchFamily="34" charset="0"/>
              </a:rPr>
              <a:t>System: </a:t>
            </a:r>
            <a:r>
              <a:rPr lang="el-GR" altLang="el-GR" sz="2400" smtClean="0">
                <a:cs typeface="Arial" panose="020B0604020202020204" pitchFamily="34" charset="0"/>
              </a:rPr>
              <a:t>To how many shares? </a:t>
            </a:r>
            <a:r>
              <a:rPr lang="el-GR" altLang="el-GR" sz="2400" b="1" smtClean="0">
                <a:cs typeface="Arial" panose="020B0604020202020204" pitchFamily="34" charset="0"/>
              </a:rPr>
              <a:t>Caller</a:t>
            </a:r>
            <a:r>
              <a:rPr lang="el-GR" altLang="el-GR" sz="2400" smtClean="0">
                <a:cs typeface="Arial" panose="020B0604020202020204" pitchFamily="34" charset="0"/>
              </a:rPr>
              <a:t>: 100</a:t>
            </a:r>
          </a:p>
          <a:p>
            <a:pPr marL="0" indent="0" eaLnBrk="1" hangingPunct="1">
              <a:lnSpc>
                <a:spcPct val="90000"/>
              </a:lnSpc>
              <a:buFont typeface="Arial" panose="020B0604020202020204" pitchFamily="34" charset="0"/>
              <a:buNone/>
            </a:pPr>
            <a:r>
              <a:rPr lang="el-GR" altLang="el-GR" sz="2400" smtClean="0">
                <a:cs typeface="Arial" panose="020B0604020202020204" pitchFamily="34" charset="0"/>
              </a:rPr>
              <a:t>IBM Software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8229600" cy="1143000"/>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br>
              <a:rPr lang="en-US" dirty="0">
                <a:ea typeface="+mj-ea"/>
                <a:cs typeface="Arial" charset="0"/>
              </a:rPr>
            </a:br>
            <a:r>
              <a:rPr lang="el-GR" b="1" dirty="0" err="1">
                <a:ea typeface="+mj-ea"/>
                <a:cs typeface="Arial" charset="0"/>
              </a:rPr>
              <a:t>Delayed</a:t>
            </a:r>
            <a:r>
              <a:rPr lang="el-GR" b="1" dirty="0">
                <a:ea typeface="+mj-ea"/>
                <a:cs typeface="Arial" charset="0"/>
              </a:rPr>
              <a:t> (</a:t>
            </a:r>
            <a:r>
              <a:rPr lang="el-GR" b="1" dirty="0" err="1">
                <a:ea typeface="+mj-ea"/>
                <a:cs typeface="Arial" charset="0"/>
              </a:rPr>
              <a:t>Batch</a:t>
            </a:r>
            <a:r>
              <a:rPr lang="el-GR" b="1" dirty="0">
                <a:ea typeface="+mj-ea"/>
                <a:cs typeface="Arial" charset="0"/>
              </a:rPr>
              <a:t>) </a:t>
            </a:r>
            <a:r>
              <a:rPr lang="el-GR" b="1" dirty="0" err="1">
                <a:ea typeface="+mj-ea"/>
                <a:cs typeface="Arial" charset="0"/>
              </a:rPr>
              <a:t>Confirmation</a:t>
            </a:r>
            <a:r>
              <a:rPr lang="el-GR" b="1" dirty="0">
                <a:ea typeface="+mj-ea"/>
                <a:cs typeface="Arial" charset="0"/>
              </a:rPr>
              <a:t>: </a:t>
            </a:r>
            <a:r>
              <a:rPr lang="el-GR" b="1" dirty="0" err="1">
                <a:ea typeface="+mj-ea"/>
                <a:cs typeface="Arial" charset="0"/>
              </a:rPr>
              <a:t>Basic</a:t>
            </a:r>
            <a:r>
              <a:rPr lang="el-GR" b="1" dirty="0">
                <a:ea typeface="+mj-ea"/>
                <a:cs typeface="Arial" charset="0"/>
              </a:rPr>
              <a:t> (2/2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3" name="Content Placeholder 2"/>
          <p:cNvSpPr>
            <a:spLocks noGrp="1"/>
          </p:cNvSpPr>
          <p:nvPr>
            <p:ph idx="1"/>
          </p:nvPr>
        </p:nvSpPr>
        <p:spPr>
          <a:xfrm>
            <a:off x="463550" y="2276475"/>
            <a:ext cx="8229600" cy="4176713"/>
          </a:xfrm>
        </p:spPr>
        <p:txBody>
          <a:bodyPr rtlCol="0">
            <a:normAutofit fontScale="77500" lnSpcReduction="20000"/>
          </a:bodyPr>
          <a:lstStyle/>
          <a:p>
            <a:pPr marL="0" indent="0" eaLnBrk="1" fontAlgn="auto" hangingPunct="1">
              <a:lnSpc>
                <a:spcPct val="110000"/>
              </a:lnSpc>
              <a:spcAft>
                <a:spcPts val="0"/>
              </a:spcAft>
              <a:buFont typeface="Arial" panose="020B0604020202020204" pitchFamily="34" charset="0"/>
              <a:buNone/>
              <a:defRPr/>
            </a:pPr>
            <a:r>
              <a:rPr lang="el-GR" b="1" dirty="0" smtClean="0">
                <a:ea typeface="+mn-ea"/>
                <a:cs typeface="Arial" charset="0"/>
              </a:rPr>
              <a:t>System</a:t>
            </a:r>
            <a:r>
              <a:rPr lang="el-GR" b="1" dirty="0">
                <a:ea typeface="+mn-ea"/>
                <a:cs typeface="Arial" charset="0"/>
              </a:rPr>
              <a:t>: </a:t>
            </a:r>
            <a:r>
              <a:rPr lang="el-GR" dirty="0">
                <a:ea typeface="+mn-ea"/>
                <a:cs typeface="Arial" charset="0"/>
              </a:rPr>
              <a:t>Which item do you want to change? </a:t>
            </a:r>
            <a:r>
              <a:rPr lang="el-GR" b="1" dirty="0" err="1">
                <a:ea typeface="+mn-ea"/>
                <a:cs typeface="Arial" charset="0"/>
              </a:rPr>
              <a:t>Caller</a:t>
            </a:r>
            <a:r>
              <a:rPr lang="el-GR" dirty="0">
                <a:ea typeface="+mn-ea"/>
                <a:cs typeface="Arial" charset="0"/>
              </a:rPr>
              <a:t>: </a:t>
            </a:r>
            <a:r>
              <a:rPr lang="el-GR" dirty="0" err="1">
                <a:ea typeface="+mn-ea"/>
                <a:cs typeface="Arial" charset="0"/>
              </a:rPr>
              <a:t>The</a:t>
            </a:r>
            <a:r>
              <a:rPr lang="el-GR" dirty="0">
                <a:ea typeface="+mn-ea"/>
                <a:cs typeface="Arial" charset="0"/>
              </a:rPr>
              <a:t> </a:t>
            </a:r>
            <a:r>
              <a:rPr lang="el-GR" dirty="0" err="1">
                <a:ea typeface="+mn-ea"/>
                <a:cs typeface="Arial" charset="0"/>
              </a:rPr>
              <a:t>number</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smtClean="0">
                <a:ea typeface="+mn-ea"/>
                <a:cs typeface="Arial" charset="0"/>
              </a:rPr>
              <a:t>shares</a:t>
            </a:r>
            <a:endParaRPr lang="en-US" b="1" dirty="0" smtClean="0">
              <a:ea typeface="+mn-ea"/>
              <a:cs typeface="Arial" charset="0"/>
            </a:endParaRPr>
          </a:p>
          <a:p>
            <a:pPr marL="0" indent="0" eaLnBrk="1" fontAlgn="auto" hangingPunct="1">
              <a:lnSpc>
                <a:spcPct val="110000"/>
              </a:lnSpc>
              <a:spcAft>
                <a:spcPts val="0"/>
              </a:spcAft>
              <a:buFont typeface="Arial" panose="020B0604020202020204" pitchFamily="34" charset="0"/>
              <a:buNone/>
              <a:defRPr/>
            </a:pPr>
            <a:r>
              <a:rPr lang="el-GR" b="1" dirty="0" err="1" smtClean="0">
                <a:ea typeface="+mn-ea"/>
                <a:cs typeface="Arial" charset="0"/>
              </a:rPr>
              <a:t>System</a:t>
            </a:r>
            <a:r>
              <a:rPr lang="el-GR" b="1" dirty="0">
                <a:ea typeface="+mn-ea"/>
                <a:cs typeface="Arial" charset="0"/>
              </a:rPr>
              <a:t>: </a:t>
            </a:r>
            <a:r>
              <a:rPr lang="el-GR" dirty="0" err="1">
                <a:ea typeface="+mn-ea"/>
                <a:cs typeface="Arial" charset="0"/>
              </a:rPr>
              <a:t>To</a:t>
            </a:r>
            <a:r>
              <a:rPr lang="el-GR" dirty="0">
                <a:ea typeface="+mn-ea"/>
                <a:cs typeface="Arial" charset="0"/>
              </a:rPr>
              <a:t> </a:t>
            </a:r>
            <a:r>
              <a:rPr lang="el-GR" dirty="0" err="1">
                <a:ea typeface="+mn-ea"/>
                <a:cs typeface="Arial" charset="0"/>
              </a:rPr>
              <a:t>how</a:t>
            </a:r>
            <a:r>
              <a:rPr lang="el-GR" dirty="0">
                <a:ea typeface="+mn-ea"/>
                <a:cs typeface="Arial" charset="0"/>
              </a:rPr>
              <a:t> </a:t>
            </a:r>
            <a:r>
              <a:rPr lang="el-GR" dirty="0" err="1">
                <a:ea typeface="+mn-ea"/>
                <a:cs typeface="Arial" charset="0"/>
              </a:rPr>
              <a:t>many</a:t>
            </a:r>
            <a:r>
              <a:rPr lang="el-GR" dirty="0">
                <a:ea typeface="+mn-ea"/>
                <a:cs typeface="Arial" charset="0"/>
              </a:rPr>
              <a:t> </a:t>
            </a:r>
            <a:r>
              <a:rPr lang="el-GR" dirty="0" err="1">
                <a:ea typeface="+mn-ea"/>
                <a:cs typeface="Arial" charset="0"/>
              </a:rPr>
              <a:t>shares</a:t>
            </a:r>
            <a:r>
              <a:rPr lang="el-GR" dirty="0">
                <a:ea typeface="+mn-ea"/>
                <a:cs typeface="Arial" charset="0"/>
              </a:rPr>
              <a:t>? </a:t>
            </a:r>
            <a:r>
              <a:rPr lang="el-GR" b="1" dirty="0" err="1">
                <a:ea typeface="+mn-ea"/>
                <a:cs typeface="Arial" charset="0"/>
              </a:rPr>
              <a:t>Caller</a:t>
            </a:r>
            <a:r>
              <a:rPr lang="el-GR" dirty="0">
                <a:ea typeface="+mn-ea"/>
                <a:cs typeface="Arial" charset="0"/>
              </a:rPr>
              <a:t>: 100</a:t>
            </a: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System</a:t>
            </a:r>
            <a:r>
              <a:rPr lang="el-GR" b="1" dirty="0">
                <a:ea typeface="+mn-ea"/>
                <a:cs typeface="Arial" charset="0"/>
              </a:rPr>
              <a:t>: </a:t>
            </a:r>
            <a:r>
              <a:rPr lang="el-GR" dirty="0" err="1">
                <a:ea typeface="+mn-ea"/>
                <a:cs typeface="Arial" charset="0"/>
              </a:rPr>
              <a:t>Was</a:t>
            </a:r>
            <a:r>
              <a:rPr lang="el-GR" dirty="0">
                <a:ea typeface="+mn-ea"/>
                <a:cs typeface="Arial" charset="0"/>
              </a:rPr>
              <a:t> </a:t>
            </a:r>
            <a:r>
              <a:rPr lang="el-GR" dirty="0" err="1">
                <a:ea typeface="+mn-ea"/>
                <a:cs typeface="Arial" charset="0"/>
              </a:rPr>
              <a:t>that</a:t>
            </a:r>
            <a:r>
              <a:rPr lang="el-GR" dirty="0">
                <a:ea typeface="+mn-ea"/>
                <a:cs typeface="Arial" charset="0"/>
              </a:rPr>
              <a:t> 100 </a:t>
            </a:r>
            <a:r>
              <a:rPr lang="el-GR" dirty="0" err="1">
                <a:ea typeface="+mn-ea"/>
                <a:cs typeface="Arial" charset="0"/>
              </a:rPr>
              <a:t>shares</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No</a:t>
            </a:r>
            <a:r>
              <a:rPr lang="el-GR" dirty="0">
                <a:ea typeface="+mn-ea"/>
                <a:cs typeface="Arial" charset="0"/>
              </a:rPr>
              <a:t> </a:t>
            </a:r>
            <a:r>
              <a:rPr lang="el-GR" dirty="0" err="1">
                <a:ea typeface="+mn-ea"/>
                <a:cs typeface="Arial" charset="0"/>
              </a:rPr>
              <a:t>Load</a:t>
            </a:r>
            <a:r>
              <a:rPr lang="el-GR" dirty="0">
                <a:ea typeface="+mn-ea"/>
                <a:cs typeface="Arial" charset="0"/>
              </a:rPr>
              <a:t>? </a:t>
            </a:r>
            <a:r>
              <a:rPr lang="el-GR" b="1" dirty="0" err="1">
                <a:ea typeface="+mn-ea"/>
                <a:cs typeface="Arial" charset="0"/>
              </a:rPr>
              <a:t>Caller</a:t>
            </a:r>
            <a:r>
              <a:rPr lang="el-GR" dirty="0">
                <a:ea typeface="+mn-ea"/>
                <a:cs typeface="Arial" charset="0"/>
              </a:rPr>
              <a:t>: </a:t>
            </a:r>
            <a:r>
              <a:rPr lang="el-GR" dirty="0" err="1">
                <a:ea typeface="+mn-ea"/>
                <a:cs typeface="Arial" charset="0"/>
              </a:rPr>
              <a:t>No</a:t>
            </a:r>
            <a:endParaRPr lang="el-GR" dirty="0">
              <a:ea typeface="+mn-ea"/>
              <a:cs typeface="Arial" charset="0"/>
            </a:endParaRP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System</a:t>
            </a:r>
            <a:r>
              <a:rPr lang="el-GR" b="1" dirty="0">
                <a:ea typeface="+mn-ea"/>
                <a:cs typeface="Arial" charset="0"/>
              </a:rPr>
              <a:t>: </a:t>
            </a:r>
            <a:r>
              <a:rPr lang="el-GR" dirty="0" err="1">
                <a:ea typeface="+mn-ea"/>
                <a:cs typeface="Arial" charset="0"/>
              </a:rPr>
              <a:t>Which</a:t>
            </a:r>
            <a:r>
              <a:rPr lang="el-GR" dirty="0">
                <a:ea typeface="+mn-ea"/>
                <a:cs typeface="Arial" charset="0"/>
              </a:rPr>
              <a:t> </a:t>
            </a:r>
            <a:r>
              <a:rPr lang="el-GR" dirty="0" err="1">
                <a:ea typeface="+mn-ea"/>
                <a:cs typeface="Arial" charset="0"/>
              </a:rPr>
              <a:t>item</a:t>
            </a:r>
            <a:r>
              <a:rPr lang="el-GR" dirty="0">
                <a:ea typeface="+mn-ea"/>
                <a:cs typeface="Arial" charset="0"/>
              </a:rPr>
              <a:t> </a:t>
            </a:r>
            <a:r>
              <a:rPr lang="el-GR" dirty="0" err="1">
                <a:ea typeface="+mn-ea"/>
                <a:cs typeface="Arial" charset="0"/>
              </a:rPr>
              <a:t>do</a:t>
            </a:r>
            <a:r>
              <a:rPr lang="el-GR" dirty="0">
                <a:ea typeface="+mn-ea"/>
                <a:cs typeface="Arial" charset="0"/>
              </a:rPr>
              <a:t> </a:t>
            </a:r>
            <a:r>
              <a:rPr lang="el-GR" dirty="0" err="1">
                <a:ea typeface="+mn-ea"/>
                <a:cs typeface="Arial" charset="0"/>
              </a:rPr>
              <a:t>you</a:t>
            </a:r>
            <a:r>
              <a:rPr lang="el-GR" dirty="0">
                <a:ea typeface="+mn-ea"/>
                <a:cs typeface="Arial" charset="0"/>
              </a:rPr>
              <a:t> </a:t>
            </a:r>
            <a:r>
              <a:rPr lang="el-GR" dirty="0" err="1">
                <a:ea typeface="+mn-ea"/>
                <a:cs typeface="Arial" charset="0"/>
              </a:rPr>
              <a:t>want</a:t>
            </a:r>
            <a:r>
              <a:rPr lang="el-GR" dirty="0">
                <a:ea typeface="+mn-ea"/>
                <a:cs typeface="Arial" charset="0"/>
              </a:rPr>
              <a:t> </a:t>
            </a:r>
            <a:r>
              <a:rPr lang="el-GR" dirty="0" err="1">
                <a:ea typeface="+mn-ea"/>
                <a:cs typeface="Arial" charset="0"/>
              </a:rPr>
              <a:t>to</a:t>
            </a:r>
            <a:r>
              <a:rPr lang="el-GR" dirty="0">
                <a:ea typeface="+mn-ea"/>
                <a:cs typeface="Arial" charset="0"/>
              </a:rPr>
              <a:t> </a:t>
            </a:r>
            <a:r>
              <a:rPr lang="el-GR" dirty="0" err="1">
                <a:ea typeface="+mn-ea"/>
                <a:cs typeface="Arial" charset="0"/>
              </a:rPr>
              <a:t>change</a:t>
            </a:r>
            <a:r>
              <a:rPr lang="el-GR" dirty="0">
                <a:ea typeface="+mn-ea"/>
                <a:cs typeface="Arial" charset="0"/>
              </a:rPr>
              <a:t>? </a:t>
            </a:r>
            <a:r>
              <a:rPr lang="el-GR" b="1" dirty="0" err="1">
                <a:ea typeface="+mn-ea"/>
                <a:cs typeface="Arial" charset="0"/>
              </a:rPr>
              <a:t>Caller</a:t>
            </a:r>
            <a:r>
              <a:rPr lang="el-GR" dirty="0">
                <a:ea typeface="+mn-ea"/>
                <a:cs typeface="Arial" charset="0"/>
              </a:rPr>
              <a:t>: </a:t>
            </a:r>
            <a:r>
              <a:rPr lang="el-GR" dirty="0" err="1">
                <a:ea typeface="+mn-ea"/>
                <a:cs typeface="Arial" charset="0"/>
              </a:rPr>
              <a:t>The</a:t>
            </a:r>
            <a:r>
              <a:rPr lang="el-GR" dirty="0">
                <a:ea typeface="+mn-ea"/>
                <a:cs typeface="Arial" charset="0"/>
              </a:rPr>
              <a:t> </a:t>
            </a:r>
            <a:r>
              <a:rPr lang="el-GR" dirty="0" err="1">
                <a:ea typeface="+mn-ea"/>
                <a:cs typeface="Arial" charset="0"/>
              </a:rPr>
              <a:t>fund</a:t>
            </a:r>
            <a:endParaRPr lang="el-GR" dirty="0">
              <a:ea typeface="+mn-ea"/>
              <a:cs typeface="Arial" charset="0"/>
            </a:endParaRP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System</a:t>
            </a:r>
            <a:r>
              <a:rPr lang="el-GR" b="1" dirty="0">
                <a:ea typeface="+mn-ea"/>
                <a:cs typeface="Arial" charset="0"/>
              </a:rPr>
              <a:t>: </a:t>
            </a:r>
            <a:r>
              <a:rPr lang="el-GR" dirty="0" err="1">
                <a:ea typeface="+mn-ea"/>
                <a:cs typeface="Arial" charset="0"/>
              </a:rPr>
              <a:t>Change</a:t>
            </a:r>
            <a:r>
              <a:rPr lang="el-GR" dirty="0">
                <a:ea typeface="+mn-ea"/>
                <a:cs typeface="Arial" charset="0"/>
              </a:rPr>
              <a:t> </a:t>
            </a:r>
            <a:r>
              <a:rPr lang="el-GR" dirty="0" err="1">
                <a:ea typeface="+mn-ea"/>
                <a:cs typeface="Arial" charset="0"/>
              </a:rPr>
              <a:t>to</a:t>
            </a:r>
            <a:r>
              <a:rPr lang="el-GR" dirty="0">
                <a:ea typeface="+mn-ea"/>
                <a:cs typeface="Arial" charset="0"/>
              </a:rPr>
              <a:t> </a:t>
            </a:r>
            <a:r>
              <a:rPr lang="el-GR" dirty="0" err="1">
                <a:ea typeface="+mn-ea"/>
                <a:cs typeface="Arial" charset="0"/>
              </a:rPr>
              <a:t>which</a:t>
            </a:r>
            <a:r>
              <a:rPr lang="el-GR" dirty="0">
                <a:ea typeface="+mn-ea"/>
                <a:cs typeface="Arial" charset="0"/>
              </a:rPr>
              <a:t> </a:t>
            </a:r>
            <a:r>
              <a:rPr lang="el-GR" dirty="0" err="1">
                <a:ea typeface="+mn-ea"/>
                <a:cs typeface="Arial" charset="0"/>
              </a:rPr>
              <a:t>fund</a:t>
            </a:r>
            <a:r>
              <a:rPr lang="el-GR" dirty="0">
                <a:ea typeface="+mn-ea"/>
                <a:cs typeface="Arial" charset="0"/>
              </a:rPr>
              <a:t>? </a:t>
            </a:r>
            <a:r>
              <a:rPr lang="el-GR" b="1" dirty="0" err="1">
                <a:ea typeface="+mn-ea"/>
                <a:cs typeface="Arial" charset="0"/>
              </a:rPr>
              <a:t>Caller</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Magellan</a:t>
            </a:r>
            <a:endParaRPr lang="el-GR" dirty="0">
              <a:ea typeface="+mn-ea"/>
              <a:cs typeface="Arial" charset="0"/>
            </a:endParaRP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System</a:t>
            </a:r>
            <a:r>
              <a:rPr lang="el-GR" b="1" dirty="0">
                <a:ea typeface="+mn-ea"/>
                <a:cs typeface="Arial" charset="0"/>
              </a:rPr>
              <a:t>: </a:t>
            </a:r>
            <a:r>
              <a:rPr lang="el-GR" dirty="0" err="1">
                <a:ea typeface="+mn-ea"/>
                <a:cs typeface="Arial" charset="0"/>
              </a:rPr>
              <a:t>Was</a:t>
            </a:r>
            <a:r>
              <a:rPr lang="el-GR" dirty="0">
                <a:ea typeface="+mn-ea"/>
                <a:cs typeface="Arial" charset="0"/>
              </a:rPr>
              <a:t> </a:t>
            </a:r>
            <a:r>
              <a:rPr lang="el-GR" dirty="0" err="1">
                <a:ea typeface="+mn-ea"/>
                <a:cs typeface="Arial" charset="0"/>
              </a:rPr>
              <a:t>that</a:t>
            </a:r>
            <a:r>
              <a:rPr lang="el-GR" dirty="0">
                <a:ea typeface="+mn-ea"/>
                <a:cs typeface="Arial" charset="0"/>
              </a:rPr>
              <a:t> 100 </a:t>
            </a:r>
            <a:r>
              <a:rPr lang="el-GR" dirty="0" err="1">
                <a:ea typeface="+mn-ea"/>
                <a:cs typeface="Arial" charset="0"/>
              </a:rPr>
              <a:t>shares</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Magellan</a:t>
            </a:r>
            <a:r>
              <a:rPr lang="el-GR" dirty="0">
                <a:ea typeface="+mn-ea"/>
                <a:cs typeface="Arial" charset="0"/>
              </a:rPr>
              <a:t>? </a:t>
            </a:r>
            <a:r>
              <a:rPr lang="el-GR" b="1" dirty="0">
                <a:ea typeface="+mn-ea"/>
                <a:cs typeface="Arial" charset="0"/>
              </a:rPr>
              <a:t>Caller</a:t>
            </a:r>
            <a:r>
              <a:rPr lang="el-GR" dirty="0">
                <a:ea typeface="+mn-ea"/>
                <a:cs typeface="Arial" charset="0"/>
              </a:rPr>
              <a:t>: </a:t>
            </a:r>
            <a:r>
              <a:rPr lang="el-GR" dirty="0" smtClean="0">
                <a:ea typeface="+mn-ea"/>
                <a:cs typeface="Arial" charset="0"/>
              </a:rPr>
              <a:t>Yes</a:t>
            </a:r>
            <a:endParaRPr lang="en-US" dirty="0" smtClean="0">
              <a:ea typeface="+mn-ea"/>
              <a:cs typeface="Arial" charset="0"/>
            </a:endParaRPr>
          </a:p>
          <a:p>
            <a:pPr marL="0" indent="0" eaLnBrk="1" fontAlgn="auto" hangingPunct="1">
              <a:lnSpc>
                <a:spcPct val="110000"/>
              </a:lnSpc>
              <a:spcAft>
                <a:spcPts val="0"/>
              </a:spcAft>
              <a:buFont typeface="Arial" panose="020B0604020202020204" pitchFamily="34" charset="0"/>
              <a:buNone/>
              <a:defRPr/>
            </a:pPr>
            <a:endParaRPr lang="en-US" dirty="0" smtClean="0">
              <a:ea typeface="+mn-ea"/>
              <a:cs typeface="Arial" charset="0"/>
            </a:endParaRPr>
          </a:p>
          <a:p>
            <a:pPr marL="0" indent="0" eaLnBrk="1" fontAlgn="auto" hangingPunct="1">
              <a:lnSpc>
                <a:spcPct val="90000"/>
              </a:lnSpc>
              <a:spcAft>
                <a:spcPts val="0"/>
              </a:spcAft>
              <a:buFont typeface="Arial" panose="020B0604020202020204" pitchFamily="34" charset="0"/>
              <a:buNone/>
              <a:defRPr/>
            </a:pPr>
            <a:r>
              <a:rPr lang="el-GR" dirty="0" smtClean="0">
                <a:ea typeface="+mn-ea"/>
                <a:cs typeface="Arial" charset="0"/>
              </a:rPr>
              <a:t>IBM </a:t>
            </a:r>
            <a:r>
              <a:rPr lang="el-GR" dirty="0" err="1">
                <a:ea typeface="+mn-ea"/>
                <a:cs typeface="Arial" charset="0"/>
              </a:rPr>
              <a:t>Software</a:t>
            </a:r>
            <a:endParaRPr lang="el-GR" dirty="0">
              <a:ea typeface="+mn-ea"/>
              <a:cs typeface="Arial" charset="0"/>
            </a:endParaRPr>
          </a:p>
          <a:p>
            <a:pPr eaLnBrk="1" fontAlgn="auto" hangingPunct="1">
              <a:spcAft>
                <a:spcPts val="0"/>
              </a:spcAft>
              <a:defRPr/>
            </a:pPr>
            <a:endParaRPr lang="en-GB" dirty="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a:xfrm>
            <a:off x="468313" y="620713"/>
            <a:ext cx="8229600" cy="1071562"/>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Delayed (Batch) Confirmation: Improved (1/2)</a:t>
            </a:r>
            <a:r>
              <a:rPr lang="en-US" altLang="el-GR" sz="4000" b="1" smtClean="0">
                <a:cs typeface="Arial" panose="020B0604020202020204" pitchFamily="34" charset="0"/>
              </a:rPr>
              <a:t>-I</a:t>
            </a:r>
            <a:endParaRPr lang="el-GR" altLang="el-GR" sz="4000" b="1" smtClean="0"/>
          </a:p>
        </p:txBody>
      </p:sp>
      <p:sp>
        <p:nvSpPr>
          <p:cNvPr id="3" name="Θέση περιεχομένου 2"/>
          <p:cNvSpPr>
            <a:spLocks noGrp="1"/>
          </p:cNvSpPr>
          <p:nvPr>
            <p:ph idx="1"/>
          </p:nvPr>
        </p:nvSpPr>
        <p:spPr>
          <a:xfrm>
            <a:off x="468313" y="2133600"/>
            <a:ext cx="8229600" cy="4724400"/>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l-GR" sz="2200" b="1" dirty="0">
                <a:ea typeface="+mn-ea"/>
                <a:cs typeface="Arial" charset="0"/>
              </a:rPr>
              <a:t>Eliminate repeated playing of the full confirmation message</a:t>
            </a:r>
          </a:p>
          <a:p>
            <a:pPr marL="0" indent="0" eaLnBrk="1" fontAlgn="auto" hangingPunct="1">
              <a:lnSpc>
                <a:spcPct val="90000"/>
              </a:lnSpc>
              <a:spcAft>
                <a:spcPts val="0"/>
              </a:spcAft>
              <a:buFont typeface="Arial" panose="020B0604020202020204" pitchFamily="34" charset="0"/>
              <a:buNone/>
              <a:defRPr/>
            </a:pPr>
            <a:r>
              <a:rPr lang="el-GR" sz="2200" b="1" dirty="0">
                <a:ea typeface="+mn-ea"/>
                <a:cs typeface="Arial" charset="0"/>
              </a:rPr>
              <a:t>If no errors, effect is same as basic delayed confirmation</a:t>
            </a:r>
          </a:p>
          <a:p>
            <a:pPr marL="0" indent="0" eaLnBrk="1" fontAlgn="auto" hangingPunct="1">
              <a:lnSpc>
                <a:spcPct val="90000"/>
              </a:lnSpc>
              <a:spcAft>
                <a:spcPts val="0"/>
              </a:spcAft>
              <a:buFont typeface="Arial" panose="020B0604020202020204" pitchFamily="34" charset="0"/>
              <a:buNone/>
              <a:defRPr/>
            </a:pPr>
            <a:r>
              <a:rPr lang="el-GR" sz="2200" b="1" dirty="0">
                <a:ea typeface="+mn-ea"/>
                <a:cs typeface="Arial" charset="0"/>
              </a:rPr>
              <a:t>If full confirmation not required, use immediate confirmation for errors</a:t>
            </a:r>
          </a:p>
          <a:p>
            <a:pPr marL="0" indent="0" eaLnBrk="1" fontAlgn="auto" hangingPunct="1">
              <a:lnSpc>
                <a:spcPct val="90000"/>
              </a:lnSpc>
              <a:spcAft>
                <a:spcPts val="0"/>
              </a:spcAft>
              <a:buFont typeface="Arial" panose="020B0604020202020204" pitchFamily="34" charset="0"/>
              <a:buNone/>
              <a:defRPr/>
            </a:pPr>
            <a:r>
              <a:rPr lang="el-GR" sz="2200" b="1" dirty="0" smtClean="0">
                <a:ea typeface="+mn-ea"/>
                <a:cs typeface="Arial" charset="0"/>
              </a:rPr>
              <a:t>System</a:t>
            </a:r>
            <a:r>
              <a:rPr lang="el-GR" sz="2200" b="1" dirty="0">
                <a:ea typeface="+mn-ea"/>
                <a:cs typeface="Arial" charset="0"/>
              </a:rPr>
              <a:t>: </a:t>
            </a:r>
            <a:r>
              <a:rPr lang="el-GR" sz="2200" dirty="0">
                <a:ea typeface="+mn-ea"/>
                <a:cs typeface="Arial" charset="0"/>
              </a:rPr>
              <a:t>Which fund? Caller: Fidelity Magellan</a:t>
            </a:r>
          </a:p>
          <a:p>
            <a:pPr marL="0" indent="0" eaLnBrk="1" fontAlgn="auto" hangingPunct="1">
              <a:lnSpc>
                <a:spcPct val="90000"/>
              </a:lnSpc>
              <a:spcAft>
                <a:spcPts val="0"/>
              </a:spcAft>
              <a:buFont typeface="Arial" panose="020B0604020202020204" pitchFamily="34" charset="0"/>
              <a:buNone/>
              <a:defRPr/>
            </a:pPr>
            <a:r>
              <a:rPr lang="el-GR" sz="2200" b="1" dirty="0" smtClean="0">
                <a:ea typeface="+mn-ea"/>
                <a:cs typeface="Arial" charset="0"/>
              </a:rPr>
              <a:t>System</a:t>
            </a:r>
            <a:r>
              <a:rPr lang="el-GR" sz="2200" b="1" dirty="0">
                <a:ea typeface="+mn-ea"/>
                <a:cs typeface="Arial" charset="0"/>
              </a:rPr>
              <a:t>: </a:t>
            </a:r>
            <a:r>
              <a:rPr lang="el-GR" sz="2200" dirty="0">
                <a:ea typeface="+mn-ea"/>
                <a:cs typeface="Arial" charset="0"/>
              </a:rPr>
              <a:t>Buy how many shares? Caller: 100</a:t>
            </a:r>
          </a:p>
          <a:p>
            <a:pPr marL="0" indent="0" eaLnBrk="1" fontAlgn="auto" hangingPunct="1">
              <a:lnSpc>
                <a:spcPct val="90000"/>
              </a:lnSpc>
              <a:spcAft>
                <a:spcPts val="0"/>
              </a:spcAft>
              <a:buFont typeface="Arial" panose="020B0604020202020204" pitchFamily="34" charset="0"/>
              <a:buNone/>
              <a:defRPr/>
            </a:pPr>
            <a:r>
              <a:rPr lang="el-GR" sz="2200" b="1" dirty="0" smtClean="0">
                <a:ea typeface="+mn-ea"/>
                <a:cs typeface="Arial" charset="0"/>
              </a:rPr>
              <a:t>System</a:t>
            </a:r>
            <a:r>
              <a:rPr lang="el-GR" sz="2200" b="1" dirty="0">
                <a:ea typeface="+mn-ea"/>
                <a:cs typeface="Arial" charset="0"/>
              </a:rPr>
              <a:t>: </a:t>
            </a:r>
            <a:r>
              <a:rPr lang="el-GR" sz="2200" dirty="0">
                <a:ea typeface="+mn-ea"/>
                <a:cs typeface="Arial" charset="0"/>
              </a:rPr>
              <a:t>Was that 200 shares of Fidelity No Load? Caller: No</a:t>
            </a:r>
          </a:p>
          <a:p>
            <a:pPr marL="0" indent="0" eaLnBrk="1" fontAlgn="auto" hangingPunct="1">
              <a:lnSpc>
                <a:spcPct val="90000"/>
              </a:lnSpc>
              <a:spcAft>
                <a:spcPts val="0"/>
              </a:spcAft>
              <a:buFont typeface="Arial" panose="020B0604020202020204" pitchFamily="34" charset="0"/>
              <a:buNone/>
              <a:defRPr/>
            </a:pPr>
            <a:r>
              <a:rPr lang="el-GR" sz="2200" b="1" dirty="0" smtClean="0">
                <a:ea typeface="+mn-ea"/>
                <a:cs typeface="Arial" charset="0"/>
              </a:rPr>
              <a:t>System</a:t>
            </a:r>
            <a:r>
              <a:rPr lang="el-GR" sz="2200" b="1" dirty="0">
                <a:ea typeface="+mn-ea"/>
                <a:cs typeface="Arial" charset="0"/>
              </a:rPr>
              <a:t>: </a:t>
            </a:r>
            <a:r>
              <a:rPr lang="el-GR" sz="2200" dirty="0">
                <a:ea typeface="+mn-ea"/>
                <a:cs typeface="Arial" charset="0"/>
              </a:rPr>
              <a:t>What do you want to change first? Caller: The number of shares</a:t>
            </a:r>
          </a:p>
          <a:p>
            <a:pPr marL="0" indent="0" eaLnBrk="1" fontAlgn="auto" hangingPunct="1">
              <a:lnSpc>
                <a:spcPct val="90000"/>
              </a:lnSpc>
              <a:spcAft>
                <a:spcPts val="0"/>
              </a:spcAft>
              <a:buFont typeface="Arial" panose="020B0604020202020204" pitchFamily="34" charset="0"/>
              <a:buNone/>
              <a:defRPr/>
            </a:pPr>
            <a:r>
              <a:rPr lang="el-GR" sz="2200" b="1" dirty="0" smtClean="0">
                <a:ea typeface="+mn-ea"/>
                <a:cs typeface="Arial" charset="0"/>
              </a:rPr>
              <a:t>System</a:t>
            </a:r>
            <a:r>
              <a:rPr lang="el-GR" sz="2200" b="1" dirty="0">
                <a:ea typeface="+mn-ea"/>
                <a:cs typeface="Arial" charset="0"/>
              </a:rPr>
              <a:t>: </a:t>
            </a:r>
            <a:r>
              <a:rPr lang="el-GR" sz="2200" dirty="0">
                <a:ea typeface="+mn-ea"/>
                <a:cs typeface="Arial" charset="0"/>
              </a:rPr>
              <a:t>To how many shares? Caller: </a:t>
            </a:r>
            <a:r>
              <a:rPr lang="el-GR" sz="2200" dirty="0" smtClean="0">
                <a:ea typeface="+mn-ea"/>
                <a:cs typeface="Arial" charset="0"/>
              </a:rPr>
              <a:t>100</a:t>
            </a:r>
            <a:endParaRPr lang="el-GR" sz="2200" dirty="0">
              <a:ea typeface="+mn-ea"/>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5937"/>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b="1" dirty="0">
                <a:ea typeface="+mj-ea"/>
                <a:cs typeface="Arial" charset="0"/>
              </a:rPr>
              <a:t> </a:t>
            </a:r>
            <a:br>
              <a:rPr lang="en-US" b="1" dirty="0">
                <a:ea typeface="+mj-ea"/>
                <a:cs typeface="Arial" charset="0"/>
              </a:rPr>
            </a:br>
            <a:r>
              <a:rPr lang="el-GR" b="1" dirty="0" err="1">
                <a:ea typeface="+mj-ea"/>
                <a:cs typeface="Arial" charset="0"/>
              </a:rPr>
              <a:t>Delayed</a:t>
            </a:r>
            <a:r>
              <a:rPr lang="el-GR" b="1" dirty="0">
                <a:ea typeface="+mj-ea"/>
                <a:cs typeface="Arial" charset="0"/>
              </a:rPr>
              <a:t> (</a:t>
            </a:r>
            <a:r>
              <a:rPr lang="el-GR" b="1" dirty="0" err="1">
                <a:ea typeface="+mj-ea"/>
                <a:cs typeface="Arial" charset="0"/>
              </a:rPr>
              <a:t>Batch</a:t>
            </a:r>
            <a:r>
              <a:rPr lang="el-GR" b="1" dirty="0">
                <a:ea typeface="+mj-ea"/>
                <a:cs typeface="Arial" charset="0"/>
              </a:rPr>
              <a:t>) </a:t>
            </a:r>
            <a:r>
              <a:rPr lang="el-GR" b="1" dirty="0" err="1">
                <a:ea typeface="+mj-ea"/>
                <a:cs typeface="Arial" charset="0"/>
              </a:rPr>
              <a:t>Confirmation</a:t>
            </a:r>
            <a:r>
              <a:rPr lang="el-GR" b="1" dirty="0">
                <a:ea typeface="+mj-ea"/>
                <a:cs typeface="Arial" charset="0"/>
              </a:rPr>
              <a:t>: </a:t>
            </a:r>
            <a:r>
              <a:rPr lang="el-GR" b="1" dirty="0" err="1">
                <a:ea typeface="+mj-ea"/>
                <a:cs typeface="Arial" charset="0"/>
              </a:rPr>
              <a:t>Improved</a:t>
            </a:r>
            <a:r>
              <a:rPr lang="el-GR" b="1" dirty="0">
                <a:ea typeface="+mj-ea"/>
                <a:cs typeface="Arial" charset="0"/>
              </a:rPr>
              <a:t> (1/2</a:t>
            </a:r>
            <a:r>
              <a:rPr lang="el-GR" b="1" dirty="0" smtClean="0">
                <a:ea typeface="+mj-ea"/>
                <a:cs typeface="Arial" charset="0"/>
              </a:rPr>
              <a:t>)</a:t>
            </a:r>
            <a:r>
              <a:rPr lang="en-US" b="1" dirty="0" smtClean="0">
                <a:ea typeface="+mj-ea"/>
                <a:cs typeface="Arial" charset="0"/>
              </a:rPr>
              <a:t>-II</a:t>
            </a:r>
            <a:endParaRPr lang="en-GB" dirty="0">
              <a:ea typeface="+mj-ea"/>
              <a:cs typeface="+mj-cs"/>
            </a:endParaRPr>
          </a:p>
        </p:txBody>
      </p:sp>
      <p:sp>
        <p:nvSpPr>
          <p:cNvPr id="3" name="Content Placeholder 2"/>
          <p:cNvSpPr>
            <a:spLocks noGrp="1"/>
          </p:cNvSpPr>
          <p:nvPr>
            <p:ph idx="1"/>
          </p:nvPr>
        </p:nvSpPr>
        <p:spPr>
          <a:xfrm>
            <a:off x="463550" y="2276475"/>
            <a:ext cx="8229600" cy="3806825"/>
          </a:xfrm>
        </p:spPr>
        <p:txBody>
          <a:bodyPr rtlCol="0">
            <a:normAutofit/>
          </a:bodyPr>
          <a:lstStyle/>
          <a:p>
            <a:pPr marL="0" indent="0" eaLnBrk="1" fontAlgn="auto" hangingPunct="1">
              <a:spcAft>
                <a:spcPts val="0"/>
              </a:spcAft>
              <a:buFont typeface="Arial" panose="020B0604020202020204" pitchFamily="34" charset="0"/>
              <a:buNone/>
              <a:defRPr/>
            </a:pPr>
            <a:r>
              <a:rPr lang="el-GR" sz="2400" b="1" dirty="0" smtClean="0">
                <a:ea typeface="+mn-ea"/>
                <a:cs typeface="Arial" charset="0"/>
              </a:rPr>
              <a:t>System</a:t>
            </a:r>
            <a:r>
              <a:rPr lang="el-GR" sz="2400" b="1" dirty="0">
                <a:ea typeface="+mn-ea"/>
                <a:cs typeface="Arial" charset="0"/>
              </a:rPr>
              <a:t>: </a:t>
            </a:r>
            <a:r>
              <a:rPr lang="el-GR" sz="2400" dirty="0">
                <a:ea typeface="+mn-ea"/>
                <a:cs typeface="Arial" charset="0"/>
              </a:rPr>
              <a:t>What do you want to change first? </a:t>
            </a:r>
            <a:r>
              <a:rPr lang="el-GR" sz="2400" dirty="0" err="1">
                <a:ea typeface="+mn-ea"/>
                <a:cs typeface="Arial" charset="0"/>
              </a:rPr>
              <a:t>Caller</a:t>
            </a:r>
            <a:r>
              <a:rPr lang="el-GR" sz="2400" dirty="0">
                <a:ea typeface="+mn-ea"/>
                <a:cs typeface="Arial" charset="0"/>
              </a:rPr>
              <a:t>: </a:t>
            </a:r>
            <a:r>
              <a:rPr lang="el-GR" sz="2400" dirty="0" err="1">
                <a:ea typeface="+mn-ea"/>
                <a:cs typeface="Arial" charset="0"/>
              </a:rPr>
              <a:t>The</a:t>
            </a:r>
            <a:r>
              <a:rPr lang="el-GR" sz="2400" dirty="0">
                <a:ea typeface="+mn-ea"/>
                <a:cs typeface="Arial" charset="0"/>
              </a:rPr>
              <a:t> </a:t>
            </a:r>
            <a:r>
              <a:rPr lang="el-GR" sz="2400" dirty="0" err="1">
                <a:ea typeface="+mn-ea"/>
                <a:cs typeface="Arial" charset="0"/>
              </a:rPr>
              <a:t>number</a:t>
            </a:r>
            <a:r>
              <a:rPr lang="el-GR" sz="2400" dirty="0">
                <a:ea typeface="+mn-ea"/>
                <a:cs typeface="Arial" charset="0"/>
              </a:rPr>
              <a:t> </a:t>
            </a:r>
            <a:r>
              <a:rPr lang="el-GR" sz="2400" dirty="0" err="1">
                <a:ea typeface="+mn-ea"/>
                <a:cs typeface="Arial" charset="0"/>
              </a:rPr>
              <a:t>of</a:t>
            </a:r>
            <a:r>
              <a:rPr lang="el-GR" sz="2400" dirty="0">
                <a:ea typeface="+mn-ea"/>
                <a:cs typeface="Arial" charset="0"/>
              </a:rPr>
              <a:t> </a:t>
            </a:r>
            <a:r>
              <a:rPr lang="el-GR" sz="2400" dirty="0" err="1">
                <a:ea typeface="+mn-ea"/>
                <a:cs typeface="Arial" charset="0"/>
              </a:rPr>
              <a:t>shares</a:t>
            </a:r>
            <a:endParaRPr lang="el-GR" sz="2400" dirty="0">
              <a:ea typeface="+mn-ea"/>
              <a:cs typeface="Arial" charset="0"/>
            </a:endParaRPr>
          </a:p>
          <a:p>
            <a:pPr marL="0" indent="0" eaLnBrk="1" fontAlgn="auto" hangingPunct="1">
              <a:spcAft>
                <a:spcPts val="0"/>
              </a:spcAft>
              <a:buFont typeface="Arial" panose="020B0604020202020204" pitchFamily="34" charset="0"/>
              <a:buNone/>
              <a:defRPr/>
            </a:pPr>
            <a:r>
              <a:rPr lang="el-GR" sz="2400" b="1" dirty="0" err="1">
                <a:ea typeface="+mn-ea"/>
                <a:cs typeface="Arial" charset="0"/>
              </a:rPr>
              <a:t>System</a:t>
            </a:r>
            <a:r>
              <a:rPr lang="el-GR" sz="2400" b="1" dirty="0">
                <a:ea typeface="+mn-ea"/>
                <a:cs typeface="Arial" charset="0"/>
              </a:rPr>
              <a:t>: </a:t>
            </a:r>
            <a:r>
              <a:rPr lang="el-GR" sz="2400" dirty="0" err="1">
                <a:ea typeface="+mn-ea"/>
                <a:cs typeface="Arial" charset="0"/>
              </a:rPr>
              <a:t>To</a:t>
            </a:r>
            <a:r>
              <a:rPr lang="el-GR" sz="2400" dirty="0">
                <a:ea typeface="+mn-ea"/>
                <a:cs typeface="Arial" charset="0"/>
              </a:rPr>
              <a:t> </a:t>
            </a:r>
            <a:r>
              <a:rPr lang="el-GR" sz="2400" dirty="0" err="1">
                <a:ea typeface="+mn-ea"/>
                <a:cs typeface="Arial" charset="0"/>
              </a:rPr>
              <a:t>how</a:t>
            </a:r>
            <a:r>
              <a:rPr lang="el-GR" sz="2400" dirty="0">
                <a:ea typeface="+mn-ea"/>
                <a:cs typeface="Arial" charset="0"/>
              </a:rPr>
              <a:t> </a:t>
            </a:r>
            <a:r>
              <a:rPr lang="el-GR" sz="2400" dirty="0" err="1">
                <a:ea typeface="+mn-ea"/>
                <a:cs typeface="Arial" charset="0"/>
              </a:rPr>
              <a:t>many</a:t>
            </a:r>
            <a:r>
              <a:rPr lang="el-GR" sz="2400" dirty="0">
                <a:ea typeface="+mn-ea"/>
                <a:cs typeface="Arial" charset="0"/>
              </a:rPr>
              <a:t> </a:t>
            </a:r>
            <a:r>
              <a:rPr lang="el-GR" sz="2400" dirty="0" err="1">
                <a:ea typeface="+mn-ea"/>
                <a:cs typeface="Arial" charset="0"/>
              </a:rPr>
              <a:t>shares</a:t>
            </a:r>
            <a:r>
              <a:rPr lang="el-GR" sz="2400" dirty="0">
                <a:ea typeface="+mn-ea"/>
                <a:cs typeface="Arial" charset="0"/>
              </a:rPr>
              <a:t>? </a:t>
            </a:r>
            <a:r>
              <a:rPr lang="el-GR" sz="2400" dirty="0" err="1">
                <a:ea typeface="+mn-ea"/>
                <a:cs typeface="Arial" charset="0"/>
              </a:rPr>
              <a:t>Caller</a:t>
            </a:r>
            <a:r>
              <a:rPr lang="el-GR" sz="2400" dirty="0">
                <a:ea typeface="+mn-ea"/>
                <a:cs typeface="Arial" charset="0"/>
              </a:rPr>
              <a:t>: 100</a:t>
            </a:r>
          </a:p>
          <a:p>
            <a:pPr marL="0" indent="0" eaLnBrk="1" fontAlgn="auto" hangingPunct="1">
              <a:spcAft>
                <a:spcPts val="0"/>
              </a:spcAft>
              <a:buFont typeface="Arial" panose="020B0604020202020204" pitchFamily="34" charset="0"/>
              <a:buNone/>
              <a:defRPr/>
            </a:pPr>
            <a:r>
              <a:rPr lang="el-GR" sz="2400" b="1" dirty="0" err="1">
                <a:ea typeface="+mn-ea"/>
                <a:cs typeface="Arial" charset="0"/>
              </a:rPr>
              <a:t>System</a:t>
            </a:r>
            <a:r>
              <a:rPr lang="el-GR" sz="2400" b="1" dirty="0">
                <a:ea typeface="+mn-ea"/>
                <a:cs typeface="Arial" charset="0"/>
              </a:rPr>
              <a:t>: </a:t>
            </a:r>
            <a:r>
              <a:rPr lang="el-GR" sz="2400" dirty="0" err="1">
                <a:ea typeface="+mn-ea"/>
                <a:cs typeface="Arial" charset="0"/>
              </a:rPr>
              <a:t>Was</a:t>
            </a:r>
            <a:r>
              <a:rPr lang="el-GR" sz="2400" dirty="0">
                <a:ea typeface="+mn-ea"/>
                <a:cs typeface="Arial" charset="0"/>
              </a:rPr>
              <a:t> </a:t>
            </a:r>
            <a:r>
              <a:rPr lang="el-GR" sz="2400" dirty="0" err="1">
                <a:ea typeface="+mn-ea"/>
                <a:cs typeface="Arial" charset="0"/>
              </a:rPr>
              <a:t>that</a:t>
            </a:r>
            <a:r>
              <a:rPr lang="el-GR" sz="2400" dirty="0">
                <a:ea typeface="+mn-ea"/>
                <a:cs typeface="Arial" charset="0"/>
              </a:rPr>
              <a:t> 100 </a:t>
            </a:r>
            <a:r>
              <a:rPr lang="el-GR" sz="2400" dirty="0" err="1">
                <a:ea typeface="+mn-ea"/>
                <a:cs typeface="Arial" charset="0"/>
              </a:rPr>
              <a:t>shares</a:t>
            </a:r>
            <a:r>
              <a:rPr lang="el-GR" sz="2400" dirty="0">
                <a:ea typeface="+mn-ea"/>
                <a:cs typeface="Arial" charset="0"/>
              </a:rPr>
              <a:t>? </a:t>
            </a:r>
            <a:r>
              <a:rPr lang="el-GR" sz="2400" dirty="0" err="1">
                <a:ea typeface="+mn-ea"/>
                <a:cs typeface="Arial" charset="0"/>
              </a:rPr>
              <a:t>Caller</a:t>
            </a:r>
            <a:r>
              <a:rPr lang="el-GR" sz="2400" dirty="0">
                <a:ea typeface="+mn-ea"/>
                <a:cs typeface="Arial" charset="0"/>
              </a:rPr>
              <a:t>: </a:t>
            </a:r>
            <a:r>
              <a:rPr lang="el-GR" sz="2400" dirty="0" err="1">
                <a:ea typeface="+mn-ea"/>
                <a:cs typeface="Arial" charset="0"/>
              </a:rPr>
              <a:t>Yes</a:t>
            </a:r>
            <a:endParaRPr lang="el-GR" sz="2400" dirty="0">
              <a:ea typeface="+mn-ea"/>
              <a:cs typeface="Arial" charset="0"/>
            </a:endParaRPr>
          </a:p>
          <a:p>
            <a:pPr marL="0" indent="0" eaLnBrk="1" fontAlgn="auto" hangingPunct="1">
              <a:spcAft>
                <a:spcPts val="0"/>
              </a:spcAft>
              <a:buFont typeface="Arial" panose="020B0604020202020204" pitchFamily="34" charset="0"/>
              <a:buNone/>
              <a:defRPr/>
            </a:pPr>
            <a:r>
              <a:rPr lang="el-GR" sz="2400" b="1" dirty="0" err="1">
                <a:ea typeface="+mn-ea"/>
                <a:cs typeface="Arial" charset="0"/>
              </a:rPr>
              <a:t>System</a:t>
            </a:r>
            <a:r>
              <a:rPr lang="el-GR" sz="2400" b="1" dirty="0">
                <a:ea typeface="+mn-ea"/>
                <a:cs typeface="Arial" charset="0"/>
              </a:rPr>
              <a:t>: </a:t>
            </a:r>
            <a:r>
              <a:rPr lang="el-GR" sz="2400" dirty="0" err="1">
                <a:ea typeface="+mn-ea"/>
                <a:cs typeface="Arial" charset="0"/>
              </a:rPr>
              <a:t>Change</a:t>
            </a:r>
            <a:r>
              <a:rPr lang="el-GR" sz="2400" dirty="0">
                <a:ea typeface="+mn-ea"/>
                <a:cs typeface="Arial" charset="0"/>
              </a:rPr>
              <a:t> </a:t>
            </a:r>
            <a:r>
              <a:rPr lang="el-GR" sz="2400" dirty="0" err="1">
                <a:ea typeface="+mn-ea"/>
                <a:cs typeface="Arial" charset="0"/>
              </a:rPr>
              <a:t>anything</a:t>
            </a:r>
            <a:r>
              <a:rPr lang="el-GR" sz="2400" dirty="0">
                <a:ea typeface="+mn-ea"/>
                <a:cs typeface="Arial" charset="0"/>
              </a:rPr>
              <a:t> </a:t>
            </a:r>
            <a:r>
              <a:rPr lang="el-GR" sz="2400" dirty="0" err="1">
                <a:ea typeface="+mn-ea"/>
                <a:cs typeface="Arial" charset="0"/>
              </a:rPr>
              <a:t>else</a:t>
            </a:r>
            <a:r>
              <a:rPr lang="el-GR" sz="2400" dirty="0">
                <a:ea typeface="+mn-ea"/>
                <a:cs typeface="Arial" charset="0"/>
              </a:rPr>
              <a:t>? </a:t>
            </a:r>
            <a:r>
              <a:rPr lang="el-GR" sz="2400" dirty="0" err="1">
                <a:ea typeface="+mn-ea"/>
                <a:cs typeface="Arial" charset="0"/>
              </a:rPr>
              <a:t>Caller</a:t>
            </a:r>
            <a:r>
              <a:rPr lang="el-GR" sz="2400" dirty="0">
                <a:ea typeface="+mn-ea"/>
                <a:cs typeface="Arial" charset="0"/>
              </a:rPr>
              <a:t>: </a:t>
            </a:r>
            <a:r>
              <a:rPr lang="el-GR" sz="2400" dirty="0" err="1">
                <a:ea typeface="+mn-ea"/>
                <a:cs typeface="Arial" charset="0"/>
              </a:rPr>
              <a:t>Yes</a:t>
            </a:r>
            <a:r>
              <a:rPr lang="el-GR" sz="2400" dirty="0">
                <a:ea typeface="+mn-ea"/>
                <a:cs typeface="Arial" charset="0"/>
              </a:rPr>
              <a:t>, </a:t>
            </a:r>
            <a:r>
              <a:rPr lang="el-GR" sz="2400" dirty="0" err="1">
                <a:ea typeface="+mn-ea"/>
                <a:cs typeface="Arial" charset="0"/>
              </a:rPr>
              <a:t>the</a:t>
            </a:r>
            <a:r>
              <a:rPr lang="el-GR" sz="2400" dirty="0">
                <a:ea typeface="+mn-ea"/>
                <a:cs typeface="Arial" charset="0"/>
              </a:rPr>
              <a:t> </a:t>
            </a:r>
            <a:r>
              <a:rPr lang="el-GR" sz="2400" dirty="0" err="1">
                <a:ea typeface="+mn-ea"/>
                <a:cs typeface="Arial" charset="0"/>
              </a:rPr>
              <a:t>fund</a:t>
            </a:r>
            <a:endParaRPr lang="el-GR" sz="2400" dirty="0">
              <a:ea typeface="+mn-ea"/>
              <a:cs typeface="Arial" charset="0"/>
            </a:endParaRPr>
          </a:p>
          <a:p>
            <a:pPr marL="0" indent="0" eaLnBrk="1" fontAlgn="auto" hangingPunct="1">
              <a:spcAft>
                <a:spcPts val="0"/>
              </a:spcAft>
              <a:buFont typeface="Arial" panose="020B0604020202020204" pitchFamily="34" charset="0"/>
              <a:buNone/>
              <a:defRPr/>
            </a:pPr>
            <a:r>
              <a:rPr lang="el-GR" sz="2400" b="1" dirty="0" err="1">
                <a:ea typeface="+mn-ea"/>
                <a:cs typeface="Arial" charset="0"/>
              </a:rPr>
              <a:t>System</a:t>
            </a:r>
            <a:r>
              <a:rPr lang="el-GR" sz="2400" b="1" dirty="0">
                <a:ea typeface="+mn-ea"/>
                <a:cs typeface="Arial" charset="0"/>
              </a:rPr>
              <a:t>: </a:t>
            </a:r>
            <a:r>
              <a:rPr lang="el-GR" sz="2400" dirty="0" err="1">
                <a:ea typeface="+mn-ea"/>
                <a:cs typeface="Arial" charset="0"/>
              </a:rPr>
              <a:t>Change</a:t>
            </a:r>
            <a:r>
              <a:rPr lang="el-GR" sz="2400" dirty="0">
                <a:ea typeface="+mn-ea"/>
                <a:cs typeface="Arial" charset="0"/>
              </a:rPr>
              <a:t> </a:t>
            </a:r>
            <a:r>
              <a:rPr lang="el-GR" sz="2400" dirty="0" err="1">
                <a:ea typeface="+mn-ea"/>
                <a:cs typeface="Arial" charset="0"/>
              </a:rPr>
              <a:t>to</a:t>
            </a:r>
            <a:r>
              <a:rPr lang="el-GR" sz="2400" dirty="0">
                <a:ea typeface="+mn-ea"/>
                <a:cs typeface="Arial" charset="0"/>
              </a:rPr>
              <a:t> </a:t>
            </a:r>
            <a:r>
              <a:rPr lang="el-GR" sz="2400" dirty="0" err="1">
                <a:ea typeface="+mn-ea"/>
                <a:cs typeface="Arial" charset="0"/>
              </a:rPr>
              <a:t>which</a:t>
            </a:r>
            <a:r>
              <a:rPr lang="el-GR" sz="2400" dirty="0">
                <a:ea typeface="+mn-ea"/>
                <a:cs typeface="Arial" charset="0"/>
              </a:rPr>
              <a:t> </a:t>
            </a:r>
            <a:r>
              <a:rPr lang="el-GR" sz="2400" dirty="0" err="1">
                <a:ea typeface="+mn-ea"/>
                <a:cs typeface="Arial" charset="0"/>
              </a:rPr>
              <a:t>fund</a:t>
            </a:r>
            <a:r>
              <a:rPr lang="el-GR" sz="2400" dirty="0">
                <a:ea typeface="+mn-ea"/>
                <a:cs typeface="Arial" charset="0"/>
              </a:rPr>
              <a:t>? </a:t>
            </a:r>
            <a:r>
              <a:rPr lang="el-GR" sz="2400" dirty="0" err="1">
                <a:ea typeface="+mn-ea"/>
                <a:cs typeface="Arial" charset="0"/>
              </a:rPr>
              <a:t>Caller</a:t>
            </a:r>
            <a:r>
              <a:rPr lang="el-GR" sz="2400" dirty="0">
                <a:ea typeface="+mn-ea"/>
                <a:cs typeface="Arial" charset="0"/>
              </a:rPr>
              <a:t>: </a:t>
            </a:r>
            <a:r>
              <a:rPr lang="el-GR" sz="2400" dirty="0" err="1">
                <a:ea typeface="+mn-ea"/>
                <a:cs typeface="Arial" charset="0"/>
              </a:rPr>
              <a:t>Fidelity</a:t>
            </a:r>
            <a:r>
              <a:rPr lang="el-GR" sz="2400" dirty="0">
                <a:ea typeface="+mn-ea"/>
                <a:cs typeface="Arial" charset="0"/>
              </a:rPr>
              <a:t> </a:t>
            </a:r>
            <a:r>
              <a:rPr lang="el-GR" sz="2400" dirty="0" err="1">
                <a:ea typeface="+mn-ea"/>
                <a:cs typeface="Arial" charset="0"/>
              </a:rPr>
              <a:t>Magellan</a:t>
            </a:r>
            <a:endParaRPr lang="el-GR" sz="2400" dirty="0">
              <a:ea typeface="+mn-ea"/>
              <a:cs typeface="Arial" charset="0"/>
            </a:endParaRPr>
          </a:p>
          <a:p>
            <a:pPr marL="0" indent="0" eaLnBrk="1" fontAlgn="auto" hangingPunct="1">
              <a:spcAft>
                <a:spcPts val="0"/>
              </a:spcAft>
              <a:buFont typeface="Arial" panose="020B0604020202020204" pitchFamily="34" charset="0"/>
              <a:buNone/>
              <a:defRPr/>
            </a:pPr>
            <a:r>
              <a:rPr lang="el-GR" sz="2400" b="1" dirty="0" err="1">
                <a:ea typeface="+mn-ea"/>
                <a:cs typeface="Arial" charset="0"/>
              </a:rPr>
              <a:t>System</a:t>
            </a:r>
            <a:r>
              <a:rPr lang="el-GR" sz="2400" b="1" dirty="0">
                <a:ea typeface="+mn-ea"/>
                <a:cs typeface="Arial" charset="0"/>
              </a:rPr>
              <a:t>: </a:t>
            </a:r>
            <a:r>
              <a:rPr lang="el-GR" sz="2400" dirty="0" err="1">
                <a:ea typeface="+mn-ea"/>
                <a:cs typeface="Arial" charset="0"/>
              </a:rPr>
              <a:t>Was</a:t>
            </a:r>
            <a:r>
              <a:rPr lang="el-GR" sz="2400" dirty="0">
                <a:ea typeface="+mn-ea"/>
                <a:cs typeface="Arial" charset="0"/>
              </a:rPr>
              <a:t> </a:t>
            </a:r>
            <a:r>
              <a:rPr lang="el-GR" sz="2400" dirty="0" err="1">
                <a:ea typeface="+mn-ea"/>
                <a:cs typeface="Arial" charset="0"/>
              </a:rPr>
              <a:t>that</a:t>
            </a:r>
            <a:r>
              <a:rPr lang="el-GR" sz="2400" dirty="0">
                <a:ea typeface="+mn-ea"/>
                <a:cs typeface="Arial" charset="0"/>
              </a:rPr>
              <a:t> </a:t>
            </a:r>
            <a:r>
              <a:rPr lang="el-GR" sz="2400" dirty="0" err="1">
                <a:ea typeface="+mn-ea"/>
                <a:cs typeface="Arial" charset="0"/>
              </a:rPr>
              <a:t>Fidelity</a:t>
            </a:r>
            <a:r>
              <a:rPr lang="el-GR" sz="2400" dirty="0">
                <a:ea typeface="+mn-ea"/>
                <a:cs typeface="Arial" charset="0"/>
              </a:rPr>
              <a:t> </a:t>
            </a:r>
            <a:r>
              <a:rPr lang="el-GR" sz="2400" dirty="0" err="1">
                <a:ea typeface="+mn-ea"/>
                <a:cs typeface="Arial" charset="0"/>
              </a:rPr>
              <a:t>Magellan</a:t>
            </a:r>
            <a:r>
              <a:rPr lang="el-GR" sz="2400" dirty="0">
                <a:ea typeface="+mn-ea"/>
                <a:cs typeface="Arial" charset="0"/>
              </a:rPr>
              <a:t>? </a:t>
            </a:r>
            <a:r>
              <a:rPr lang="el-GR" sz="2400" dirty="0" err="1">
                <a:ea typeface="+mn-ea"/>
                <a:cs typeface="Arial" charset="0"/>
              </a:rPr>
              <a:t>Caller</a:t>
            </a:r>
            <a:r>
              <a:rPr lang="el-GR" sz="2400" dirty="0">
                <a:ea typeface="+mn-ea"/>
                <a:cs typeface="Arial" charset="0"/>
              </a:rPr>
              <a:t>: </a:t>
            </a:r>
            <a:r>
              <a:rPr lang="el-GR" sz="2400" dirty="0" err="1">
                <a:ea typeface="+mn-ea"/>
                <a:cs typeface="Arial" charset="0"/>
              </a:rPr>
              <a:t>Yes</a:t>
            </a:r>
            <a:endParaRPr lang="el-GR" sz="2400" dirty="0">
              <a:ea typeface="+mn-ea"/>
              <a:cs typeface="Arial" charset="0"/>
            </a:endParaRPr>
          </a:p>
          <a:p>
            <a:pPr eaLnBrk="1" fontAlgn="auto" hangingPunct="1">
              <a:spcAft>
                <a:spcPts val="0"/>
              </a:spcAft>
              <a:defRPr/>
            </a:pPr>
            <a:endParaRPr lang="en-GB" dirty="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a:xfrm>
            <a:off x="468313" y="620713"/>
            <a:ext cx="8229600" cy="1152525"/>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Delayed (Batch) Confirmation: Improved (2/2)</a:t>
            </a:r>
            <a:endParaRPr lang="el-GR" altLang="el-GR" sz="4000" b="1" smtClean="0"/>
          </a:p>
        </p:txBody>
      </p:sp>
      <p:sp>
        <p:nvSpPr>
          <p:cNvPr id="3" name="Θέση περιεχομένου 2"/>
          <p:cNvSpPr>
            <a:spLocks noGrp="1"/>
          </p:cNvSpPr>
          <p:nvPr>
            <p:ph idx="1"/>
          </p:nvPr>
        </p:nvSpPr>
        <p:spPr>
          <a:xfrm>
            <a:off x="468313" y="2205038"/>
            <a:ext cx="8229600" cy="435133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b="1" dirty="0" smtClean="0">
                <a:ea typeface="+mn-ea"/>
                <a:cs typeface="Arial" charset="0"/>
              </a:rPr>
              <a:t>If </a:t>
            </a:r>
            <a:r>
              <a:rPr lang="el-GR" sz="2800" b="1" dirty="0" smtClean="0">
                <a:ea typeface="+mn-ea"/>
                <a:cs typeface="Arial" charset="0"/>
              </a:rPr>
              <a:t>full </a:t>
            </a:r>
            <a:r>
              <a:rPr lang="el-GR" sz="2800" b="1" dirty="0">
                <a:ea typeface="+mn-ea"/>
                <a:cs typeface="Arial" charset="0"/>
              </a:rPr>
              <a:t>confirmation required, do not use immediate confirmation for errors</a:t>
            </a:r>
          </a:p>
          <a:p>
            <a:pPr marL="0" indent="0" eaLnBrk="1" fontAlgn="auto" hangingPunct="1">
              <a:spcAft>
                <a:spcPts val="0"/>
              </a:spcAft>
              <a:buFont typeface="Arial" panose="020B0604020202020204" pitchFamily="34" charset="0"/>
              <a:buNone/>
              <a:defRPr/>
            </a:pPr>
            <a:r>
              <a:rPr lang="el-GR" sz="2800" b="1" dirty="0" smtClean="0">
                <a:ea typeface="+mn-ea"/>
                <a:cs typeface="Arial" charset="0"/>
              </a:rPr>
              <a:t>System</a:t>
            </a:r>
            <a:r>
              <a:rPr lang="el-GR" sz="2800" b="1" dirty="0">
                <a:ea typeface="+mn-ea"/>
                <a:cs typeface="Arial" charset="0"/>
              </a:rPr>
              <a:t>: </a:t>
            </a:r>
            <a:r>
              <a:rPr lang="el-GR" sz="2800" dirty="0">
                <a:ea typeface="+mn-ea"/>
                <a:cs typeface="Arial" charset="0"/>
              </a:rPr>
              <a:t>What do you want to change first? Caller: The number of shares</a:t>
            </a:r>
          </a:p>
          <a:p>
            <a:pPr marL="0" indent="0" eaLnBrk="1" fontAlgn="auto" hangingPunct="1">
              <a:spcAft>
                <a:spcPts val="0"/>
              </a:spcAft>
              <a:buFont typeface="Arial" panose="020B0604020202020204" pitchFamily="34" charset="0"/>
              <a:buNone/>
              <a:defRPr/>
            </a:pPr>
            <a:r>
              <a:rPr lang="el-GR" sz="2800" b="1" dirty="0" smtClean="0">
                <a:ea typeface="+mn-ea"/>
                <a:cs typeface="Arial" charset="0"/>
              </a:rPr>
              <a:t>System</a:t>
            </a:r>
            <a:r>
              <a:rPr lang="el-GR" sz="2800" b="1" dirty="0">
                <a:ea typeface="+mn-ea"/>
                <a:cs typeface="Arial" charset="0"/>
              </a:rPr>
              <a:t>: </a:t>
            </a:r>
            <a:r>
              <a:rPr lang="el-GR" sz="2800" dirty="0">
                <a:ea typeface="+mn-ea"/>
                <a:cs typeface="Arial" charset="0"/>
              </a:rPr>
              <a:t>To how many shares? Caller: 100</a:t>
            </a:r>
          </a:p>
          <a:p>
            <a:pPr marL="0" indent="0" eaLnBrk="1" fontAlgn="auto" hangingPunct="1">
              <a:spcAft>
                <a:spcPts val="0"/>
              </a:spcAft>
              <a:buFont typeface="Arial" panose="020B0604020202020204" pitchFamily="34" charset="0"/>
              <a:buNone/>
              <a:defRPr/>
            </a:pPr>
            <a:r>
              <a:rPr lang="el-GR" sz="2800" b="1" dirty="0" smtClean="0">
                <a:ea typeface="+mn-ea"/>
                <a:cs typeface="Arial" charset="0"/>
              </a:rPr>
              <a:t>System</a:t>
            </a:r>
            <a:r>
              <a:rPr lang="el-GR" sz="2800" b="1" dirty="0">
                <a:ea typeface="+mn-ea"/>
                <a:cs typeface="Arial" charset="0"/>
              </a:rPr>
              <a:t>: </a:t>
            </a:r>
            <a:r>
              <a:rPr lang="el-GR" sz="2800" dirty="0">
                <a:ea typeface="+mn-ea"/>
                <a:cs typeface="Arial" charset="0"/>
              </a:rPr>
              <a:t>Change anything else? Caller: Yes, the fund</a:t>
            </a:r>
          </a:p>
          <a:p>
            <a:pPr marL="0" indent="0" eaLnBrk="1" fontAlgn="auto" hangingPunct="1">
              <a:spcAft>
                <a:spcPts val="0"/>
              </a:spcAft>
              <a:buFont typeface="Arial" panose="020B0604020202020204" pitchFamily="34" charset="0"/>
              <a:buNone/>
              <a:defRPr/>
            </a:pPr>
            <a:r>
              <a:rPr lang="el-GR" sz="2800" b="1" dirty="0" smtClean="0">
                <a:ea typeface="+mn-ea"/>
                <a:cs typeface="Arial" charset="0"/>
              </a:rPr>
              <a:t>System</a:t>
            </a:r>
            <a:r>
              <a:rPr lang="el-GR" sz="2800" b="1" dirty="0">
                <a:ea typeface="+mn-ea"/>
                <a:cs typeface="Arial" charset="0"/>
              </a:rPr>
              <a:t>: </a:t>
            </a:r>
            <a:r>
              <a:rPr lang="el-GR" sz="2800" dirty="0">
                <a:ea typeface="+mn-ea"/>
                <a:cs typeface="Arial" charset="0"/>
              </a:rPr>
              <a:t>Change to which fund? Caller: Fidelity Magellan</a:t>
            </a:r>
          </a:p>
          <a:p>
            <a:pPr marL="0" indent="0" eaLnBrk="1" fontAlgn="auto" hangingPunct="1">
              <a:spcAft>
                <a:spcPts val="0"/>
              </a:spcAft>
              <a:buFont typeface="Arial" panose="020B0604020202020204" pitchFamily="34" charset="0"/>
              <a:buNone/>
              <a:defRPr/>
            </a:pPr>
            <a:r>
              <a:rPr lang="el-GR" sz="2800" b="1" dirty="0" smtClean="0">
                <a:ea typeface="+mn-ea"/>
                <a:cs typeface="Arial" charset="0"/>
              </a:rPr>
              <a:t>System</a:t>
            </a:r>
            <a:r>
              <a:rPr lang="el-GR" sz="2800" b="1" dirty="0">
                <a:ea typeface="+mn-ea"/>
                <a:cs typeface="Arial" charset="0"/>
              </a:rPr>
              <a:t>: </a:t>
            </a:r>
            <a:r>
              <a:rPr lang="el-GR" sz="2800" dirty="0">
                <a:ea typeface="+mn-ea"/>
                <a:cs typeface="Arial" charset="0"/>
              </a:rPr>
              <a:t>Was that 100 shares of Fidelity Magellan? Caller: Yes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Recovering from Errors</a:t>
            </a:r>
            <a:r>
              <a:rPr lang="en-US" altLang="el-GR" sz="4000" b="1" smtClean="0">
                <a:cs typeface="Arial" panose="020B0604020202020204" pitchFamily="34" charset="0"/>
              </a:rPr>
              <a:t> (1/2)</a:t>
            </a:r>
            <a:endParaRPr lang="el-GR" altLang="el-GR" sz="4000" b="1" smtClean="0"/>
          </a:p>
        </p:txBody>
      </p:sp>
      <p:sp>
        <p:nvSpPr>
          <p:cNvPr id="68610" name="Θέση περιεχομένου 2"/>
          <p:cNvSpPr>
            <a:spLocks noGrp="1"/>
          </p:cNvSpPr>
          <p:nvPr>
            <p:ph idx="1"/>
          </p:nvPr>
        </p:nvSpPr>
        <p:spPr>
          <a:xfrm>
            <a:off x="468313" y="1916113"/>
            <a:ext cx="8229600" cy="4454525"/>
          </a:xfrm>
        </p:spPr>
        <p:txBody>
          <a:bodyPr/>
          <a:lstStyle/>
          <a:p>
            <a:pPr marL="0" indent="0" eaLnBrk="1" hangingPunct="1">
              <a:buFont typeface="Arial" panose="020B0604020202020204" pitchFamily="34" charset="0"/>
              <a:buNone/>
            </a:pPr>
            <a:r>
              <a:rPr lang="el-GR" altLang="el-GR" sz="2400" b="1" smtClean="0">
                <a:cs typeface="Arial" panose="020B0604020202020204" pitchFamily="34" charset="0"/>
              </a:rPr>
              <a:t>Most error recovery handled with self-revealing contextual help</a:t>
            </a:r>
          </a:p>
          <a:p>
            <a:pPr marL="0" indent="0" eaLnBrk="1" hangingPunct="1">
              <a:buFont typeface="Arial" panose="020B0604020202020204" pitchFamily="34" charset="0"/>
              <a:buNone/>
            </a:pPr>
            <a:r>
              <a:rPr lang="el-GR" altLang="el-GR" sz="2400" b="1" smtClean="0">
                <a:cs typeface="Arial" panose="020B0604020202020204" pitchFamily="34" charset="0"/>
              </a:rPr>
              <a:t>Some strategies for specific situations</a:t>
            </a:r>
          </a:p>
          <a:p>
            <a:pPr marL="0" indent="0" eaLnBrk="1" hangingPunct="1">
              <a:buFont typeface="Arial" panose="020B0604020202020204" pitchFamily="34" charset="0"/>
              <a:buNone/>
            </a:pPr>
            <a:r>
              <a:rPr lang="el-GR" altLang="el-GR" sz="2400" b="1" smtClean="0">
                <a:cs typeface="Arial" panose="020B0604020202020204" pitchFamily="34" charset="0"/>
              </a:rPr>
              <a:t>Incorrect number of digits for numeric entry</a:t>
            </a:r>
          </a:p>
          <a:p>
            <a:pPr marL="0" indent="0" eaLnBrk="1" hangingPunct="1"/>
            <a:r>
              <a:rPr lang="en-US" altLang="el-GR" sz="2400" smtClean="0">
                <a:cs typeface="Arial" panose="020B0604020202020204" pitchFamily="34" charset="0"/>
              </a:rPr>
              <a:t> </a:t>
            </a:r>
            <a:r>
              <a:rPr lang="el-GR" altLang="el-GR" sz="2400" smtClean="0">
                <a:cs typeface="Arial" panose="020B0604020202020204" pitchFamily="34" charset="0"/>
              </a:rPr>
              <a:t>State problem without blaming user, then reprompt</a:t>
            </a:r>
          </a:p>
          <a:p>
            <a:pPr marL="0" indent="0" eaLnBrk="1" hangingPunct="1"/>
            <a:r>
              <a:rPr lang="en-US" altLang="el-GR" sz="2400" smtClean="0">
                <a:cs typeface="Arial" panose="020B0604020202020204" pitchFamily="34" charset="0"/>
              </a:rPr>
              <a:t> </a:t>
            </a:r>
            <a:r>
              <a:rPr lang="el-GR" altLang="el-GR" sz="2400" smtClean="0">
                <a:cs typeface="Arial" panose="020B0604020202020204" pitchFamily="34" charset="0"/>
              </a:rPr>
              <a:t>Consider reprompting for keypad use</a:t>
            </a:r>
          </a:p>
          <a:p>
            <a:pPr marL="0" indent="0" eaLnBrk="1" hangingPunct="1"/>
            <a:r>
              <a:rPr lang="ja-JP" altLang="el-GR" sz="2400" smtClean="0">
                <a:cs typeface="Arial" panose="020B0604020202020204" pitchFamily="34" charset="0"/>
              </a:rPr>
              <a:t>“</a:t>
            </a:r>
            <a:r>
              <a:rPr lang="el-GR" altLang="ja-JP" sz="2400" smtClean="0">
                <a:cs typeface="Arial" panose="020B0604020202020204" pitchFamily="34" charset="0"/>
              </a:rPr>
              <a:t>Hmm, I didn</a:t>
            </a:r>
            <a:r>
              <a:rPr lang="ja-JP" altLang="el-GR" sz="2400" smtClean="0">
                <a:cs typeface="Arial" panose="020B0604020202020204" pitchFamily="34" charset="0"/>
              </a:rPr>
              <a:t>’</a:t>
            </a:r>
            <a:r>
              <a:rPr lang="el-GR" altLang="ja-JP" sz="2400" smtClean="0">
                <a:cs typeface="Arial" panose="020B0604020202020204" pitchFamily="34" charset="0"/>
              </a:rPr>
              <a:t>t get nine digits. Please use your keypad to enter the social security number.</a:t>
            </a:r>
            <a:r>
              <a:rPr lang="ja-JP" altLang="el-GR" sz="2400" smtClean="0">
                <a:cs typeface="Arial" panose="020B0604020202020204" pitchFamily="34" charset="0"/>
              </a:rPr>
              <a:t>”</a:t>
            </a:r>
            <a:endParaRPr lang="el-GR" altLang="el-GR"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t>
            </a:r>
            <a:br>
              <a:rPr lang="en-US" altLang="el-GR" sz="4000" b="1" smtClean="0">
                <a:cs typeface="Arial" panose="020B0604020202020204" pitchFamily="34" charset="0"/>
              </a:rPr>
            </a:br>
            <a:r>
              <a:rPr lang="el-GR" altLang="el-GR" sz="4000" b="1" smtClean="0">
                <a:cs typeface="Arial" panose="020B0604020202020204" pitchFamily="34" charset="0"/>
              </a:rPr>
              <a:t>Recovering from Errors</a:t>
            </a:r>
            <a:r>
              <a:rPr lang="en-US" altLang="el-GR" sz="4000" b="1" smtClean="0">
                <a:cs typeface="Arial" panose="020B0604020202020204" pitchFamily="34" charset="0"/>
              </a:rPr>
              <a:t> (2/2)</a:t>
            </a:r>
            <a:endParaRPr lang="el-GR" altLang="el-GR" sz="4000" b="1" smtClean="0"/>
          </a:p>
        </p:txBody>
      </p:sp>
      <p:sp>
        <p:nvSpPr>
          <p:cNvPr id="70658" name="Θέση περιεχομένου 2"/>
          <p:cNvSpPr>
            <a:spLocks noGrp="1"/>
          </p:cNvSpPr>
          <p:nvPr>
            <p:ph idx="1"/>
          </p:nvPr>
        </p:nvSpPr>
        <p:spPr>
          <a:xfrm>
            <a:off x="463550" y="1916113"/>
            <a:ext cx="8229600" cy="4167187"/>
          </a:xfrm>
        </p:spPr>
        <p:txBody>
          <a:bodyPr/>
          <a:lstStyle/>
          <a:p>
            <a:pPr marL="0" indent="0" eaLnBrk="1" hangingPunct="1">
              <a:buFont typeface="Arial" panose="020B0604020202020204" pitchFamily="34" charset="0"/>
              <a:buNone/>
            </a:pPr>
            <a:r>
              <a:rPr lang="el-GR" altLang="el-GR" sz="2400" b="1" smtClean="0">
                <a:cs typeface="Arial" panose="020B0604020202020204" pitchFamily="34" charset="0"/>
              </a:rPr>
              <a:t>Recognition error fed forward</a:t>
            </a:r>
          </a:p>
          <a:p>
            <a:pPr marL="0" indent="0" eaLnBrk="1" hangingPunct="1">
              <a:buFont typeface="Arial" panose="020B0604020202020204" pitchFamily="34" charset="0"/>
              <a:buNone/>
            </a:pPr>
            <a:r>
              <a:rPr lang="el-GR" altLang="el-GR" sz="2400" smtClean="0">
                <a:cs typeface="Arial" panose="020B0604020202020204" pitchFamily="34" charset="0"/>
              </a:rPr>
              <a:t>Include Go Back command in first level help</a:t>
            </a:r>
          </a:p>
          <a:p>
            <a:pPr marL="0" indent="0" eaLnBrk="1" hangingPunct="1">
              <a:buFont typeface="Arial" panose="020B0604020202020204" pitchFamily="34" charset="0"/>
              <a:buNone/>
            </a:pPr>
            <a:r>
              <a:rPr lang="el-GR" altLang="el-GR" sz="2400" smtClean="0">
                <a:cs typeface="Arial" panose="020B0604020202020204" pitchFamily="34" charset="0"/>
              </a:rPr>
              <a:t>System: Pay how much?</a:t>
            </a:r>
          </a:p>
          <a:p>
            <a:pPr marL="0" indent="0" eaLnBrk="1" hangingPunct="1">
              <a:buFont typeface="Arial" panose="020B0604020202020204" pitchFamily="34" charset="0"/>
              <a:buNone/>
            </a:pPr>
            <a:r>
              <a:rPr lang="el-GR" altLang="el-GR" sz="2400" smtClean="0">
                <a:cs typeface="Arial" panose="020B0604020202020204" pitchFamily="34" charset="0"/>
              </a:rPr>
              <a:t>Caller: $43.15</a:t>
            </a:r>
          </a:p>
          <a:p>
            <a:pPr marL="0" indent="0" eaLnBrk="1" hangingPunct="1">
              <a:buFont typeface="Arial" panose="020B0604020202020204" pitchFamily="34" charset="0"/>
              <a:buNone/>
            </a:pPr>
            <a:r>
              <a:rPr lang="el-GR" altLang="el-GR" sz="2400" smtClean="0">
                <a:cs typeface="Arial" panose="020B0604020202020204" pitchFamily="34" charset="0"/>
              </a:rPr>
              <a:t>System: Paying $53.50, with electronic check or credit card?</a:t>
            </a:r>
          </a:p>
          <a:p>
            <a:pPr marL="0" indent="0" eaLnBrk="1" hangingPunct="1">
              <a:buFont typeface="Arial" panose="020B0604020202020204" pitchFamily="34" charset="0"/>
              <a:buNone/>
            </a:pPr>
            <a:r>
              <a:rPr lang="el-GR" altLang="el-GR" sz="2400" smtClean="0">
                <a:cs typeface="Arial" panose="020B0604020202020204" pitchFamily="34" charset="0"/>
              </a:rPr>
              <a:t>Caller: That</a:t>
            </a:r>
            <a:r>
              <a:rPr lang="ja-JP" altLang="el-GR" sz="2400" smtClean="0">
                <a:cs typeface="Arial" panose="020B0604020202020204" pitchFamily="34" charset="0"/>
              </a:rPr>
              <a:t>’</a:t>
            </a:r>
            <a:r>
              <a:rPr lang="el-GR" altLang="ja-JP" sz="2400" smtClean="0">
                <a:cs typeface="Arial" panose="020B0604020202020204" pitchFamily="34" charset="0"/>
              </a:rPr>
              <a:t>s not right &lt;nomatch&gt;</a:t>
            </a:r>
          </a:p>
          <a:p>
            <a:pPr marL="0" indent="0" eaLnBrk="1" hangingPunct="1">
              <a:buFont typeface="Arial" panose="020B0604020202020204" pitchFamily="34" charset="0"/>
              <a:buNone/>
            </a:pPr>
            <a:r>
              <a:rPr lang="el-GR" altLang="el-GR" sz="2400" smtClean="0">
                <a:cs typeface="Arial" panose="020B0604020202020204" pitchFamily="34" charset="0"/>
              </a:rPr>
              <a:t>System: To change the amount, say Go Back. To continue, select Electronic Check or</a:t>
            </a:r>
            <a:r>
              <a:rPr lang="en-US" altLang="el-GR" sz="2400" smtClean="0">
                <a:cs typeface="Arial" panose="020B0604020202020204" pitchFamily="34" charset="0"/>
              </a:rPr>
              <a:t> </a:t>
            </a:r>
            <a:r>
              <a:rPr lang="el-GR" altLang="el-GR" sz="2400" smtClean="0">
                <a:cs typeface="Arial" panose="020B0604020202020204" pitchFamily="34" charset="0"/>
              </a:rPr>
              <a:t>Credit Card.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a:xfrm>
            <a:off x="468313" y="549275"/>
            <a:ext cx="8229600" cy="1223963"/>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r>
              <a:rPr lang="en-US" altLang="el-GR" sz="4000" b="1" smtClean="0">
                <a:cs typeface="Arial" panose="020B0604020202020204" pitchFamily="34" charset="0"/>
              </a:rPr>
              <a:t/>
            </a:r>
            <a:br>
              <a:rPr lang="en-US" altLang="el-GR" sz="4000" b="1" smtClean="0">
                <a:cs typeface="Arial" panose="020B0604020202020204" pitchFamily="34" charset="0"/>
              </a:rPr>
            </a:br>
            <a:r>
              <a:rPr lang="el-GR" altLang="el-GR" sz="4000" b="1" smtClean="0">
                <a:cs typeface="Arial" panose="020B0604020202020204" pitchFamily="34" charset="0"/>
              </a:rPr>
              <a:t>Using Confidence Levels and n-best Lists</a:t>
            </a:r>
            <a:r>
              <a:rPr lang="en-US" altLang="el-GR" sz="4000" b="1" smtClean="0">
                <a:cs typeface="Arial" panose="020B0604020202020204" pitchFamily="34" charset="0"/>
              </a:rPr>
              <a:t> (1/2)</a:t>
            </a:r>
            <a:endParaRPr lang="el-GR" altLang="el-GR" sz="4000" smtClean="0"/>
          </a:p>
        </p:txBody>
      </p:sp>
      <p:sp>
        <p:nvSpPr>
          <p:cNvPr id="3" name="Θέση περιεχομένου 2"/>
          <p:cNvSpPr>
            <a:spLocks noGrp="1"/>
          </p:cNvSpPr>
          <p:nvPr>
            <p:ph idx="1"/>
          </p:nvPr>
        </p:nvSpPr>
        <p:spPr>
          <a:xfrm>
            <a:off x="468313" y="1989138"/>
            <a:ext cx="8229600" cy="4452937"/>
          </a:xfrm>
        </p:spPr>
        <p:txBody>
          <a:bodyPr rtlCol="0">
            <a:normAutofit fontScale="77500" lnSpcReduction="20000"/>
          </a:bodyPr>
          <a:lstStyle/>
          <a:p>
            <a:pPr marL="0" indent="0" eaLnBrk="1" fontAlgn="auto" hangingPunct="1">
              <a:lnSpc>
                <a:spcPct val="120000"/>
              </a:lnSpc>
              <a:spcAft>
                <a:spcPts val="0"/>
              </a:spcAft>
              <a:buFont typeface="Arial" panose="020B0604020202020204" pitchFamily="34" charset="0"/>
              <a:buNone/>
              <a:defRPr/>
            </a:pPr>
            <a:r>
              <a:rPr lang="el-GR" sz="2800" b="1" dirty="0">
                <a:ea typeface="+mn-ea"/>
                <a:cs typeface="Arial" charset="0"/>
              </a:rPr>
              <a:t>What are they?</a:t>
            </a:r>
          </a:p>
          <a:p>
            <a:pPr eaLnBrk="1" fontAlgn="auto" hangingPunct="1">
              <a:lnSpc>
                <a:spcPct val="120000"/>
              </a:lnSpc>
              <a:spcAft>
                <a:spcPts val="0"/>
              </a:spcAft>
              <a:defRPr/>
            </a:pPr>
            <a:r>
              <a:rPr lang="el-GR" sz="2800" b="1" dirty="0" smtClean="0">
                <a:ea typeface="+mn-ea"/>
                <a:cs typeface="Arial" charset="0"/>
              </a:rPr>
              <a:t>Confidence </a:t>
            </a:r>
            <a:r>
              <a:rPr lang="el-GR" sz="2800" b="1" dirty="0">
                <a:ea typeface="+mn-ea"/>
                <a:cs typeface="Arial" charset="0"/>
              </a:rPr>
              <a:t>levels</a:t>
            </a:r>
          </a:p>
          <a:p>
            <a:pPr eaLnBrk="1" fontAlgn="auto" hangingPunct="1">
              <a:lnSpc>
                <a:spcPct val="120000"/>
              </a:lnSpc>
              <a:spcAft>
                <a:spcPts val="0"/>
              </a:spcAft>
              <a:defRPr/>
            </a:pPr>
            <a:r>
              <a:rPr lang="el-GR" sz="2800" dirty="0" smtClean="0">
                <a:ea typeface="+mn-ea"/>
                <a:cs typeface="Arial" charset="0"/>
              </a:rPr>
              <a:t>Values </a:t>
            </a:r>
            <a:r>
              <a:rPr lang="el-GR" sz="2800" dirty="0">
                <a:ea typeface="+mn-ea"/>
                <a:cs typeface="Arial" charset="0"/>
              </a:rPr>
              <a:t>produced by speech recognizers</a:t>
            </a:r>
          </a:p>
          <a:p>
            <a:pPr eaLnBrk="1" fontAlgn="auto" hangingPunct="1">
              <a:lnSpc>
                <a:spcPct val="120000"/>
              </a:lnSpc>
              <a:spcAft>
                <a:spcPts val="0"/>
              </a:spcAft>
              <a:defRPr/>
            </a:pPr>
            <a:r>
              <a:rPr lang="el-GR" sz="2800" dirty="0" smtClean="0">
                <a:ea typeface="+mn-ea"/>
                <a:cs typeface="Arial" charset="0"/>
              </a:rPr>
              <a:t>Results </a:t>
            </a:r>
            <a:r>
              <a:rPr lang="el-GR" sz="2800" dirty="0">
                <a:ea typeface="+mn-ea"/>
                <a:cs typeface="Arial" charset="0"/>
              </a:rPr>
              <a:t>with close matches to known words get higher scores</a:t>
            </a:r>
          </a:p>
          <a:p>
            <a:pPr eaLnBrk="1" fontAlgn="auto" hangingPunct="1">
              <a:lnSpc>
                <a:spcPct val="120000"/>
              </a:lnSpc>
              <a:spcAft>
                <a:spcPts val="0"/>
              </a:spcAft>
              <a:defRPr/>
            </a:pPr>
            <a:r>
              <a:rPr lang="el-GR" sz="2800" b="1" dirty="0" smtClean="0">
                <a:ea typeface="+mn-ea"/>
                <a:cs typeface="Arial" charset="0"/>
              </a:rPr>
              <a:t>n</a:t>
            </a:r>
            <a:r>
              <a:rPr lang="el-GR" sz="2800" b="1" dirty="0">
                <a:ea typeface="+mn-ea"/>
                <a:cs typeface="Arial" charset="0"/>
              </a:rPr>
              <a:t>-best lists</a:t>
            </a:r>
          </a:p>
          <a:p>
            <a:pPr eaLnBrk="1" fontAlgn="auto" hangingPunct="1">
              <a:lnSpc>
                <a:spcPct val="120000"/>
              </a:lnSpc>
              <a:spcAft>
                <a:spcPts val="0"/>
              </a:spcAft>
              <a:defRPr/>
            </a:pPr>
            <a:r>
              <a:rPr lang="el-GR" sz="2800" dirty="0" smtClean="0">
                <a:ea typeface="+mn-ea"/>
                <a:cs typeface="Arial" charset="0"/>
              </a:rPr>
              <a:t>Made </a:t>
            </a:r>
            <a:r>
              <a:rPr lang="el-GR" sz="2800" dirty="0">
                <a:ea typeface="+mn-ea"/>
                <a:cs typeface="Arial" charset="0"/>
              </a:rPr>
              <a:t>up of the top n recognition results ranked by confidence level</a:t>
            </a:r>
          </a:p>
          <a:p>
            <a:pPr eaLnBrk="1" fontAlgn="auto" hangingPunct="1">
              <a:lnSpc>
                <a:spcPct val="120000"/>
              </a:lnSpc>
              <a:spcAft>
                <a:spcPts val="0"/>
              </a:spcAft>
              <a:defRPr/>
            </a:pPr>
            <a:r>
              <a:rPr lang="el-GR" sz="2800" dirty="0" smtClean="0">
                <a:ea typeface="+mn-ea"/>
                <a:cs typeface="Arial" charset="0"/>
              </a:rPr>
              <a:t>Match </a:t>
            </a:r>
            <a:r>
              <a:rPr lang="el-GR" sz="2800" dirty="0">
                <a:ea typeface="+mn-ea"/>
                <a:cs typeface="Arial" charset="0"/>
              </a:rPr>
              <a:t>with highest confidence is the one given to the application</a:t>
            </a:r>
          </a:p>
          <a:p>
            <a:pPr eaLnBrk="1" fontAlgn="auto" hangingPunct="1">
              <a:lnSpc>
                <a:spcPct val="120000"/>
              </a:lnSpc>
              <a:spcAft>
                <a:spcPts val="0"/>
              </a:spcAft>
              <a:defRPr/>
            </a:pPr>
            <a:r>
              <a:rPr lang="el-GR" sz="2800" dirty="0" smtClean="0">
                <a:ea typeface="+mn-ea"/>
                <a:cs typeface="Arial" charset="0"/>
              </a:rPr>
              <a:t>Often</a:t>
            </a:r>
            <a:r>
              <a:rPr lang="el-GR" sz="2800" dirty="0">
                <a:ea typeface="+mn-ea"/>
                <a:cs typeface="Arial" charset="0"/>
              </a:rPr>
              <a:t>, there is no need to complicate dialog processes with these</a:t>
            </a:r>
          </a:p>
          <a:p>
            <a:pPr eaLnBrk="1" fontAlgn="auto" hangingPunct="1">
              <a:lnSpc>
                <a:spcPct val="120000"/>
              </a:lnSpc>
              <a:spcAft>
                <a:spcPts val="0"/>
              </a:spcAft>
              <a:defRPr/>
            </a:pPr>
            <a:r>
              <a:rPr lang="el-GR" sz="2800" dirty="0" smtClean="0">
                <a:ea typeface="+mn-ea"/>
                <a:cs typeface="Arial" charset="0"/>
              </a:rPr>
              <a:t>But </a:t>
            </a:r>
            <a:r>
              <a:rPr lang="el-GR" sz="2800" dirty="0">
                <a:ea typeface="+mn-ea"/>
                <a:cs typeface="Arial" charset="0"/>
              </a:rPr>
              <a:t>are some cases in which the complication is worthwhile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a:xfrm>
            <a:off x="468313" y="620713"/>
            <a:ext cx="8229600" cy="1079500"/>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r>
              <a:rPr lang="en-US" altLang="el-GR" sz="4000" b="1" smtClean="0">
                <a:cs typeface="Arial" panose="020B0604020202020204" pitchFamily="34" charset="0"/>
              </a:rPr>
              <a:t/>
            </a:r>
            <a:br>
              <a:rPr lang="en-US" altLang="el-GR" sz="4000" b="1" smtClean="0">
                <a:cs typeface="Arial" panose="020B0604020202020204" pitchFamily="34" charset="0"/>
              </a:rPr>
            </a:br>
            <a:r>
              <a:rPr lang="el-GR" altLang="el-GR" sz="4000" b="1" smtClean="0">
                <a:cs typeface="Arial" panose="020B0604020202020204" pitchFamily="34" charset="0"/>
              </a:rPr>
              <a:t>Using Confidence Levels and n-best List</a:t>
            </a:r>
            <a:r>
              <a:rPr lang="en-US" altLang="el-GR" sz="4000" b="1" smtClean="0">
                <a:cs typeface="Arial" panose="020B0604020202020204" pitchFamily="34" charset="0"/>
              </a:rPr>
              <a:t>s (2/2)-I</a:t>
            </a:r>
            <a:endParaRPr lang="el-GR" altLang="el-GR" sz="4000" smtClean="0"/>
          </a:p>
        </p:txBody>
      </p:sp>
      <p:sp>
        <p:nvSpPr>
          <p:cNvPr id="3" name="Θέση περιεχομένου 2"/>
          <p:cNvSpPr>
            <a:spLocks noGrp="1"/>
          </p:cNvSpPr>
          <p:nvPr>
            <p:ph idx="1"/>
          </p:nvPr>
        </p:nvSpPr>
        <p:spPr>
          <a:xfrm>
            <a:off x="468313" y="2276475"/>
            <a:ext cx="8229600" cy="4610100"/>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l-GR" sz="2800" b="1" dirty="0">
                <a:ea typeface="+mn-ea"/>
                <a:cs typeface="Arial" charset="0"/>
              </a:rPr>
              <a:t>Can refine implicit confirmation by feeding forward on </a:t>
            </a:r>
            <a:r>
              <a:rPr lang="el-GR" sz="2800" b="1" dirty="0" err="1">
                <a:ea typeface="+mn-ea"/>
                <a:cs typeface="Arial" charset="0"/>
              </a:rPr>
              <a:t>high</a:t>
            </a:r>
            <a:r>
              <a:rPr lang="el-GR" sz="2800" b="1" dirty="0">
                <a:ea typeface="+mn-ea"/>
                <a:cs typeface="Arial" charset="0"/>
              </a:rPr>
              <a:t> </a:t>
            </a:r>
            <a:r>
              <a:rPr lang="el-GR" sz="2800" b="1" dirty="0" err="1" smtClean="0">
                <a:ea typeface="+mn-ea"/>
                <a:cs typeface="Arial" charset="0"/>
              </a:rPr>
              <a:t>confidence</a:t>
            </a:r>
            <a:endParaRPr lang="en-US" sz="2800" b="1" dirty="0" smtClean="0">
              <a:ea typeface="+mn-ea"/>
              <a:cs typeface="Arial" charset="0"/>
            </a:endParaRPr>
          </a:p>
          <a:p>
            <a:pPr marL="0" indent="0" eaLnBrk="1" fontAlgn="auto" hangingPunct="1">
              <a:lnSpc>
                <a:spcPct val="90000"/>
              </a:lnSpc>
              <a:spcAft>
                <a:spcPts val="0"/>
              </a:spcAft>
              <a:buFont typeface="Arial" panose="020B0604020202020204" pitchFamily="34" charset="0"/>
              <a:buNone/>
              <a:defRPr/>
            </a:pPr>
            <a:endParaRPr lang="el-GR" sz="2800" b="1" dirty="0">
              <a:ea typeface="+mn-ea"/>
              <a:cs typeface="Arial" charset="0"/>
            </a:endParaRPr>
          </a:p>
          <a:p>
            <a:pPr eaLnBrk="1" fontAlgn="auto" hangingPunct="1">
              <a:lnSpc>
                <a:spcPct val="90000"/>
              </a:lnSpc>
              <a:spcAft>
                <a:spcPts val="0"/>
              </a:spcAft>
              <a:defRPr/>
            </a:pPr>
            <a:r>
              <a:rPr lang="el-GR" sz="2800" b="1" dirty="0" smtClean="0">
                <a:ea typeface="+mn-ea"/>
                <a:cs typeface="Arial" charset="0"/>
              </a:rPr>
              <a:t>High </a:t>
            </a:r>
            <a:r>
              <a:rPr lang="el-GR" sz="2800" b="1" dirty="0">
                <a:ea typeface="+mn-ea"/>
                <a:cs typeface="Arial" charset="0"/>
              </a:rPr>
              <a:t>confidence</a:t>
            </a:r>
          </a:p>
          <a:p>
            <a:pPr eaLnBrk="1" fontAlgn="auto" hangingPunct="1">
              <a:lnSpc>
                <a:spcPct val="90000"/>
              </a:lnSpc>
              <a:spcAft>
                <a:spcPts val="0"/>
              </a:spcAft>
              <a:defRPr/>
            </a:pPr>
            <a:r>
              <a:rPr lang="el-GR" sz="2800" b="1" dirty="0" smtClean="0">
                <a:ea typeface="+mn-ea"/>
                <a:cs typeface="Arial" charset="0"/>
              </a:rPr>
              <a:t>System</a:t>
            </a:r>
            <a:r>
              <a:rPr lang="el-GR" sz="2800" dirty="0">
                <a:ea typeface="+mn-ea"/>
                <a:cs typeface="Arial" charset="0"/>
              </a:rPr>
              <a:t>: Which stock? </a:t>
            </a:r>
            <a:r>
              <a:rPr lang="el-GR" sz="2800" b="1" dirty="0">
                <a:ea typeface="+mn-ea"/>
                <a:cs typeface="Arial" charset="0"/>
              </a:rPr>
              <a:t>Caller</a:t>
            </a:r>
            <a:r>
              <a:rPr lang="el-GR" sz="2800" dirty="0">
                <a:ea typeface="+mn-ea"/>
                <a:cs typeface="Arial" charset="0"/>
              </a:rPr>
              <a:t>: Texaco (</a:t>
            </a:r>
            <a:r>
              <a:rPr lang="el-GR" sz="2800" b="1" dirty="0">
                <a:ea typeface="+mn-ea"/>
                <a:cs typeface="Arial" charset="0"/>
              </a:rPr>
              <a:t>high </a:t>
            </a:r>
            <a:r>
              <a:rPr lang="el-GR" sz="2800" b="1" dirty="0" err="1">
                <a:ea typeface="+mn-ea"/>
                <a:cs typeface="Arial" charset="0"/>
              </a:rPr>
              <a:t>confidence</a:t>
            </a:r>
            <a:r>
              <a:rPr lang="el-GR" sz="2800" b="1" dirty="0">
                <a:ea typeface="+mn-ea"/>
                <a:cs typeface="Arial" charset="0"/>
              </a:rPr>
              <a:t> </a:t>
            </a:r>
            <a:r>
              <a:rPr lang="el-GR" sz="2800" b="1" dirty="0" err="1" smtClean="0">
                <a:ea typeface="+mn-ea"/>
                <a:cs typeface="Arial" charset="0"/>
              </a:rPr>
              <a:t>reco</a:t>
            </a:r>
            <a:r>
              <a:rPr lang="el-GR" sz="2800" b="1" dirty="0" smtClean="0">
                <a:ea typeface="+mn-ea"/>
                <a:cs typeface="Arial" charset="0"/>
              </a:rPr>
              <a:t>)</a:t>
            </a:r>
            <a:endParaRPr lang="el-GR" sz="2800" b="1" dirty="0">
              <a:ea typeface="+mn-ea"/>
              <a:cs typeface="Arial" charset="0"/>
            </a:endParaRPr>
          </a:p>
          <a:p>
            <a:pPr eaLnBrk="1" fontAlgn="auto" hangingPunct="1">
              <a:lnSpc>
                <a:spcPct val="90000"/>
              </a:lnSpc>
              <a:spcAft>
                <a:spcPts val="0"/>
              </a:spcAft>
              <a:defRPr/>
            </a:pPr>
            <a:r>
              <a:rPr lang="el-GR" sz="2800" b="1" dirty="0" smtClean="0">
                <a:ea typeface="+mn-ea"/>
                <a:cs typeface="Arial" charset="0"/>
              </a:rPr>
              <a:t>System</a:t>
            </a:r>
            <a:r>
              <a:rPr lang="el-GR" sz="2800" dirty="0">
                <a:ea typeface="+mn-ea"/>
                <a:cs typeface="Arial" charset="0"/>
              </a:rPr>
              <a:t>: How many shares of Texaco? </a:t>
            </a:r>
            <a:r>
              <a:rPr lang="el-GR" sz="2800" b="1" dirty="0">
                <a:ea typeface="+mn-ea"/>
                <a:cs typeface="Arial" charset="0"/>
              </a:rPr>
              <a:t>Caller</a:t>
            </a:r>
            <a:r>
              <a:rPr lang="el-GR" sz="2800" dirty="0">
                <a:ea typeface="+mn-ea"/>
                <a:cs typeface="Arial" charset="0"/>
              </a:rPr>
              <a:t>: 500</a:t>
            </a:r>
          </a:p>
          <a:p>
            <a:pPr eaLnBrk="1" fontAlgn="auto" hangingPunct="1">
              <a:lnSpc>
                <a:spcPct val="90000"/>
              </a:lnSpc>
              <a:spcAft>
                <a:spcPts val="0"/>
              </a:spcAft>
              <a:defRPr/>
            </a:pPr>
            <a:r>
              <a:rPr lang="el-GR" sz="2800" b="1" dirty="0" smtClean="0">
                <a:ea typeface="+mn-ea"/>
                <a:cs typeface="Arial" charset="0"/>
              </a:rPr>
              <a:t>System</a:t>
            </a:r>
            <a:r>
              <a:rPr lang="el-GR" sz="2800" dirty="0">
                <a:ea typeface="+mn-ea"/>
                <a:cs typeface="Arial" charset="0"/>
              </a:rPr>
              <a:t>: Sell 500 shares of Texaco? </a:t>
            </a:r>
            <a:r>
              <a:rPr lang="el-GR" sz="2800" b="1" dirty="0">
                <a:ea typeface="+mn-ea"/>
                <a:cs typeface="Arial" charset="0"/>
              </a:rPr>
              <a:t>Caller</a:t>
            </a:r>
            <a:r>
              <a:rPr lang="el-GR" sz="2800" dirty="0">
                <a:ea typeface="+mn-ea"/>
                <a:cs typeface="Arial" charset="0"/>
              </a:rPr>
              <a:t>: </a:t>
            </a:r>
            <a:r>
              <a:rPr lang="el-GR" sz="2800" dirty="0" err="1" smtClean="0">
                <a:ea typeface="+mn-ea"/>
                <a:cs typeface="Arial" charset="0"/>
              </a:rPr>
              <a:t>Yes</a:t>
            </a:r>
            <a:endParaRPr lang="el-GR" sz="2800" dirty="0">
              <a:ea typeface="+mn-ea"/>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944687"/>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dirty="0">
                <a:ea typeface="+mj-ea"/>
                <a:cs typeface="Arial" charset="0"/>
              </a:rPr>
              <a:t> </a:t>
            </a:r>
            <a:r>
              <a:rPr lang="en-US" b="1" dirty="0">
                <a:ea typeface="+mj-ea"/>
                <a:cs typeface="Arial" charset="0"/>
              </a:rPr>
              <a:t/>
            </a:r>
            <a:br>
              <a:rPr lang="en-US" b="1" dirty="0">
                <a:ea typeface="+mj-ea"/>
                <a:cs typeface="Arial" charset="0"/>
              </a:rPr>
            </a:br>
            <a:r>
              <a:rPr lang="el-GR" b="1" dirty="0" err="1">
                <a:ea typeface="+mj-ea"/>
                <a:cs typeface="Arial" charset="0"/>
              </a:rPr>
              <a:t>Using</a:t>
            </a:r>
            <a:r>
              <a:rPr lang="el-GR" b="1" dirty="0">
                <a:ea typeface="+mj-ea"/>
                <a:cs typeface="Arial" charset="0"/>
              </a:rPr>
              <a:t> </a:t>
            </a:r>
            <a:r>
              <a:rPr lang="el-GR" b="1" dirty="0" err="1">
                <a:ea typeface="+mj-ea"/>
                <a:cs typeface="Arial" charset="0"/>
              </a:rPr>
              <a:t>Confidence</a:t>
            </a:r>
            <a:r>
              <a:rPr lang="el-GR" b="1" dirty="0">
                <a:ea typeface="+mj-ea"/>
                <a:cs typeface="Arial" charset="0"/>
              </a:rPr>
              <a:t> </a:t>
            </a:r>
            <a:r>
              <a:rPr lang="el-GR" b="1" dirty="0" err="1">
                <a:ea typeface="+mj-ea"/>
                <a:cs typeface="Arial" charset="0"/>
              </a:rPr>
              <a:t>Levels</a:t>
            </a:r>
            <a:r>
              <a:rPr lang="el-GR" b="1" dirty="0">
                <a:ea typeface="+mj-ea"/>
                <a:cs typeface="Arial" charset="0"/>
              </a:rPr>
              <a:t> </a:t>
            </a:r>
            <a:r>
              <a:rPr lang="el-GR" b="1" dirty="0" err="1">
                <a:ea typeface="+mj-ea"/>
                <a:cs typeface="Arial" charset="0"/>
              </a:rPr>
              <a:t>and</a:t>
            </a:r>
            <a:r>
              <a:rPr lang="el-GR" b="1" dirty="0">
                <a:ea typeface="+mj-ea"/>
                <a:cs typeface="Arial" charset="0"/>
              </a:rPr>
              <a:t> n-</a:t>
            </a:r>
            <a:r>
              <a:rPr lang="el-GR" b="1" dirty="0" err="1">
                <a:ea typeface="+mj-ea"/>
                <a:cs typeface="Arial" charset="0"/>
              </a:rPr>
              <a:t>best</a:t>
            </a:r>
            <a:r>
              <a:rPr lang="el-GR" b="1" dirty="0">
                <a:ea typeface="+mj-ea"/>
                <a:cs typeface="Arial" charset="0"/>
              </a:rPr>
              <a:t> </a:t>
            </a:r>
            <a:r>
              <a:rPr lang="el-GR" b="1" dirty="0" err="1">
                <a:ea typeface="+mj-ea"/>
                <a:cs typeface="Arial" charset="0"/>
              </a:rPr>
              <a:t>List</a:t>
            </a:r>
            <a:r>
              <a:rPr lang="en-US" b="1" dirty="0">
                <a:ea typeface="+mj-ea"/>
                <a:cs typeface="Arial" charset="0"/>
              </a:rPr>
              <a:t>s (2/2)-</a:t>
            </a:r>
            <a:r>
              <a:rPr lang="en-US" b="1" dirty="0" smtClean="0">
                <a:ea typeface="+mj-ea"/>
                <a:cs typeface="Arial" charset="0"/>
              </a:rPr>
              <a:t>II</a:t>
            </a:r>
            <a:endParaRPr lang="en-GB" dirty="0">
              <a:ea typeface="+mj-ea"/>
              <a:cs typeface="+mj-cs"/>
            </a:endParaRPr>
          </a:p>
        </p:txBody>
      </p:sp>
      <p:sp>
        <p:nvSpPr>
          <p:cNvPr id="76802" name="Content Placeholder 2"/>
          <p:cNvSpPr>
            <a:spLocks noGrp="1"/>
          </p:cNvSpPr>
          <p:nvPr>
            <p:ph idx="1"/>
          </p:nvPr>
        </p:nvSpPr>
        <p:spPr>
          <a:xfrm>
            <a:off x="463550" y="1700213"/>
            <a:ext cx="8229600" cy="4383087"/>
          </a:xfrm>
        </p:spPr>
        <p:txBody>
          <a:bodyPr/>
          <a:lstStyle/>
          <a:p>
            <a:pPr eaLnBrk="1" hangingPunct="1">
              <a:lnSpc>
                <a:spcPct val="80000"/>
              </a:lnSpc>
            </a:pPr>
            <a:endParaRPr lang="en-US" altLang="el-GR" b="1" smtClean="0">
              <a:cs typeface="Arial" panose="020B0604020202020204" pitchFamily="34" charset="0"/>
            </a:endParaRPr>
          </a:p>
          <a:p>
            <a:pPr eaLnBrk="1" hangingPunct="1">
              <a:lnSpc>
                <a:spcPct val="90000"/>
              </a:lnSpc>
            </a:pPr>
            <a:r>
              <a:rPr lang="el-GR" altLang="el-GR" sz="2400" b="1" smtClean="0">
                <a:cs typeface="Arial" panose="020B0604020202020204" pitchFamily="34" charset="0"/>
              </a:rPr>
              <a:t>Low confidence</a:t>
            </a:r>
          </a:p>
          <a:p>
            <a:pPr eaLnBrk="1" hangingPunct="1">
              <a:lnSpc>
                <a:spcPct val="90000"/>
              </a:lnSpc>
            </a:pPr>
            <a:r>
              <a:rPr lang="el-GR" altLang="el-GR" sz="2400" b="1" smtClean="0">
                <a:cs typeface="Arial" panose="020B0604020202020204" pitchFamily="34" charset="0"/>
              </a:rPr>
              <a:t>System</a:t>
            </a:r>
            <a:r>
              <a:rPr lang="el-GR" altLang="el-GR" sz="2400" smtClean="0">
                <a:cs typeface="Arial" panose="020B0604020202020204" pitchFamily="34" charset="0"/>
              </a:rPr>
              <a:t>: Which stock? </a:t>
            </a:r>
            <a:r>
              <a:rPr lang="el-GR" altLang="el-GR" sz="2400" b="1" smtClean="0">
                <a:cs typeface="Arial" panose="020B0604020202020204" pitchFamily="34" charset="0"/>
              </a:rPr>
              <a:t>Caller</a:t>
            </a:r>
            <a:r>
              <a:rPr lang="el-GR" altLang="el-GR" sz="2400" smtClean="0">
                <a:cs typeface="Arial" panose="020B0604020202020204" pitchFamily="34" charset="0"/>
              </a:rPr>
              <a:t>: Texaco (low confidence reco)</a:t>
            </a:r>
          </a:p>
          <a:p>
            <a:pPr eaLnBrk="1" hangingPunct="1">
              <a:lnSpc>
                <a:spcPct val="90000"/>
              </a:lnSpc>
            </a:pPr>
            <a:r>
              <a:rPr lang="el-GR" altLang="el-GR" sz="2400" b="1" smtClean="0">
                <a:cs typeface="Arial" panose="020B0604020202020204" pitchFamily="34" charset="0"/>
              </a:rPr>
              <a:t>System</a:t>
            </a:r>
            <a:r>
              <a:rPr lang="el-GR" altLang="el-GR" sz="2400" smtClean="0">
                <a:cs typeface="Arial" panose="020B0604020202020204" pitchFamily="34" charset="0"/>
              </a:rPr>
              <a:t>: How many shares? </a:t>
            </a:r>
            <a:r>
              <a:rPr lang="el-GR" altLang="el-GR" sz="2400" b="1" smtClean="0">
                <a:cs typeface="Arial" panose="020B0604020202020204" pitchFamily="34" charset="0"/>
              </a:rPr>
              <a:t>Caller</a:t>
            </a:r>
            <a:r>
              <a:rPr lang="el-GR" altLang="el-GR" sz="2400" smtClean="0">
                <a:cs typeface="Arial" panose="020B0604020202020204" pitchFamily="34" charset="0"/>
              </a:rPr>
              <a:t>: 500</a:t>
            </a:r>
          </a:p>
          <a:p>
            <a:pPr eaLnBrk="1" hangingPunct="1">
              <a:lnSpc>
                <a:spcPct val="90000"/>
              </a:lnSpc>
            </a:pPr>
            <a:r>
              <a:rPr lang="el-GR" altLang="el-GR" sz="2400" b="1" smtClean="0">
                <a:cs typeface="Arial" panose="020B0604020202020204" pitchFamily="34" charset="0"/>
              </a:rPr>
              <a:t>System</a:t>
            </a:r>
            <a:r>
              <a:rPr lang="el-GR" altLang="el-GR" sz="2400" smtClean="0">
                <a:cs typeface="Arial" panose="020B0604020202020204" pitchFamily="34" charset="0"/>
              </a:rPr>
              <a:t>: What was that stock? </a:t>
            </a:r>
            <a:r>
              <a:rPr lang="el-GR" altLang="el-GR" sz="2400" b="1" smtClean="0">
                <a:cs typeface="Arial" panose="020B0604020202020204" pitchFamily="34" charset="0"/>
              </a:rPr>
              <a:t>Caller</a:t>
            </a:r>
            <a:r>
              <a:rPr lang="el-GR" altLang="el-GR" sz="2400" smtClean="0">
                <a:cs typeface="Arial" panose="020B0604020202020204" pitchFamily="34" charset="0"/>
              </a:rPr>
              <a:t>: Texaco</a:t>
            </a:r>
          </a:p>
          <a:p>
            <a:pPr eaLnBrk="1" hangingPunct="1">
              <a:lnSpc>
                <a:spcPct val="90000"/>
              </a:lnSpc>
            </a:pPr>
            <a:r>
              <a:rPr lang="el-GR" altLang="el-GR" sz="2400" b="1" smtClean="0">
                <a:cs typeface="Arial" panose="020B0604020202020204" pitchFamily="34" charset="0"/>
              </a:rPr>
              <a:t>System</a:t>
            </a:r>
            <a:r>
              <a:rPr lang="el-GR" altLang="el-GR" sz="2400" smtClean="0">
                <a:cs typeface="Arial" panose="020B0604020202020204" pitchFamily="34" charset="0"/>
              </a:rPr>
              <a:t>: Sell 500 shares of Texaco? </a:t>
            </a:r>
            <a:r>
              <a:rPr lang="el-GR" altLang="el-GR" sz="2400" b="1" smtClean="0">
                <a:cs typeface="Arial" panose="020B0604020202020204" pitchFamily="34" charset="0"/>
              </a:rPr>
              <a:t>Caller</a:t>
            </a:r>
            <a:r>
              <a:rPr lang="el-GR" altLang="el-GR" sz="2400" smtClean="0">
                <a:cs typeface="Arial" panose="020B0604020202020204" pitchFamily="34" charset="0"/>
              </a:rPr>
              <a:t>: Yes</a:t>
            </a:r>
          </a:p>
          <a:p>
            <a:pPr eaLnBrk="1" hangingPunct="1"/>
            <a:endParaRPr lang="en-GB" altLang="el-G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a:xfrm>
            <a:off x="468313" y="260350"/>
            <a:ext cx="8229600" cy="1223963"/>
          </a:xfrm>
        </p:spPr>
        <p:txBody>
          <a:bodyPr/>
          <a:lstStyle/>
          <a:p>
            <a:pPr eaLnBrk="1" hangingPunct="1"/>
            <a:r>
              <a:rPr lang="el-GR" altLang="el-GR" sz="4000" b="1" smtClean="0">
                <a:cs typeface="Arial" panose="020B0604020202020204" pitchFamily="34" charset="0"/>
              </a:rPr>
              <a:t>IBM Software Group: Examples of Speech User Interface Styles</a:t>
            </a:r>
            <a:endParaRPr lang="el-GR" altLang="el-GR" sz="4000" smtClean="0"/>
          </a:p>
        </p:txBody>
      </p:sp>
      <p:sp>
        <p:nvSpPr>
          <p:cNvPr id="3" name="Θέση περιεχομένου 2"/>
          <p:cNvSpPr>
            <a:spLocks noGrp="1"/>
          </p:cNvSpPr>
          <p:nvPr>
            <p:ph sz="half" idx="1"/>
          </p:nvPr>
        </p:nvSpPr>
        <p:spPr>
          <a:xfrm>
            <a:off x="898525" y="1268413"/>
            <a:ext cx="2962275" cy="4281487"/>
          </a:xfrm>
        </p:spPr>
        <p:txBody>
          <a:bodyPr rtlCol="0">
            <a:normAutofit lnSpcReduction="10000"/>
          </a:bodyPr>
          <a:lstStyle/>
          <a:p>
            <a:pPr marL="0" indent="0" eaLnBrk="1" fontAlgn="auto" hangingPunct="1">
              <a:lnSpc>
                <a:spcPct val="120000"/>
              </a:lnSpc>
              <a:spcAft>
                <a:spcPts val="0"/>
              </a:spcAft>
              <a:buFont typeface="Arial" panose="020B0604020202020204" pitchFamily="34" charset="0"/>
              <a:buNone/>
              <a:defRPr/>
            </a:pPr>
            <a:endParaRPr lang="el-GR" b="1" dirty="0" smtClean="0">
              <a:ea typeface="+mn-ea"/>
              <a:cs typeface="Arial" charset="0"/>
            </a:endParaRPr>
          </a:p>
          <a:p>
            <a:pPr marL="0" indent="0" eaLnBrk="1" fontAlgn="auto" hangingPunct="1">
              <a:lnSpc>
                <a:spcPct val="120000"/>
              </a:lnSpc>
              <a:spcAft>
                <a:spcPts val="0"/>
              </a:spcAft>
              <a:buFont typeface="Arial" panose="020B0604020202020204" pitchFamily="34" charset="0"/>
              <a:buNone/>
              <a:defRPr/>
            </a:pPr>
            <a:r>
              <a:rPr lang="el-GR" b="1" dirty="0" smtClean="0">
                <a:ea typeface="+mn-ea"/>
                <a:cs typeface="Arial" charset="0"/>
              </a:rPr>
              <a:t>Directed </a:t>
            </a:r>
            <a:r>
              <a:rPr lang="el-GR" b="1" dirty="0">
                <a:ea typeface="+mn-ea"/>
                <a:cs typeface="Arial" charset="0"/>
              </a:rPr>
              <a:t>dialog</a:t>
            </a:r>
          </a:p>
          <a:p>
            <a:pPr marL="0" indent="0" eaLnBrk="1" fontAlgn="auto" hangingPunct="1">
              <a:lnSpc>
                <a:spcPct val="120000"/>
              </a:lnSpc>
              <a:spcAft>
                <a:spcPts val="0"/>
              </a:spcAft>
              <a:buFont typeface="Arial" panose="020B0604020202020204" pitchFamily="34" charset="0"/>
              <a:buNone/>
              <a:defRPr/>
            </a:pPr>
            <a:r>
              <a:rPr lang="el-GR" b="1" dirty="0">
                <a:ea typeface="+mn-ea"/>
                <a:cs typeface="Arial" charset="0"/>
              </a:rPr>
              <a:t>Natural commands</a:t>
            </a:r>
          </a:p>
          <a:p>
            <a:pPr marL="0" indent="0" eaLnBrk="1" fontAlgn="auto" hangingPunct="1">
              <a:lnSpc>
                <a:spcPct val="120000"/>
              </a:lnSpc>
              <a:spcAft>
                <a:spcPts val="0"/>
              </a:spcAft>
              <a:buFont typeface="Arial" panose="020B0604020202020204" pitchFamily="34" charset="0"/>
              <a:buNone/>
              <a:defRPr/>
            </a:pPr>
            <a:r>
              <a:rPr lang="el-GR" b="1" dirty="0">
                <a:ea typeface="+mn-ea"/>
                <a:cs typeface="Arial" charset="0"/>
              </a:rPr>
              <a:t>Natural language understanding (NLU)</a:t>
            </a:r>
          </a:p>
          <a:p>
            <a:pPr marL="0" indent="0" eaLnBrk="1" fontAlgn="auto" hangingPunct="1">
              <a:spcAft>
                <a:spcPts val="0"/>
              </a:spcAft>
              <a:buFont typeface="Arial" panose="020B0604020202020204" pitchFamily="34" charset="0"/>
              <a:buNone/>
              <a:defRPr/>
            </a:pPr>
            <a:endParaRPr lang="el-GR" dirty="0">
              <a:ea typeface="+mn-ea"/>
              <a:cs typeface="+mn-cs"/>
            </a:endParaRPr>
          </a:p>
        </p:txBody>
      </p:sp>
      <p:sp>
        <p:nvSpPr>
          <p:cNvPr id="4" name="Θέση περιεχομένου 3"/>
          <p:cNvSpPr>
            <a:spLocks noGrp="1"/>
          </p:cNvSpPr>
          <p:nvPr>
            <p:ph sz="half" idx="2"/>
          </p:nvPr>
        </p:nvSpPr>
        <p:spPr>
          <a:xfrm>
            <a:off x="3779838" y="1412875"/>
            <a:ext cx="5256212" cy="5184775"/>
          </a:xfrm>
        </p:spPr>
        <p:txBody>
          <a:bodyPr rtlCol="0">
            <a:normAutofit lnSpcReduction="10000"/>
          </a:bodyPr>
          <a:lstStyle/>
          <a:p>
            <a:pPr marL="0" indent="0" eaLnBrk="1" fontAlgn="auto" hangingPunct="1">
              <a:spcAft>
                <a:spcPts val="0"/>
              </a:spcAft>
              <a:buFont typeface="Arial" panose="020B0604020202020204" pitchFamily="34" charset="0"/>
              <a:buNone/>
              <a:defRPr/>
            </a:pPr>
            <a:endParaRPr lang="el-GR" sz="2400" dirty="0" smtClean="0">
              <a:ea typeface="+mn-ea"/>
              <a:cs typeface="Arial" charset="0"/>
            </a:endParaRPr>
          </a:p>
          <a:p>
            <a:pPr marL="0" indent="0" eaLnBrk="1" fontAlgn="auto" hangingPunct="1">
              <a:lnSpc>
                <a:spcPct val="110000"/>
              </a:lnSpc>
              <a:spcAft>
                <a:spcPts val="0"/>
              </a:spcAft>
              <a:buFont typeface="Arial" panose="020B0604020202020204" pitchFamily="34" charset="0"/>
              <a:buNone/>
              <a:defRPr/>
            </a:pPr>
            <a:r>
              <a:rPr lang="el-GR" sz="2400" b="1" dirty="0" smtClean="0">
                <a:ea typeface="+mn-ea"/>
                <a:cs typeface="Arial" charset="0"/>
              </a:rPr>
              <a:t>Sys</a:t>
            </a:r>
            <a:r>
              <a:rPr lang="el-GR" sz="2400" b="1" dirty="0">
                <a:ea typeface="+mn-ea"/>
                <a:cs typeface="Arial" charset="0"/>
              </a:rPr>
              <a:t>: </a:t>
            </a:r>
            <a:r>
              <a:rPr lang="el-GR" sz="2400" dirty="0">
                <a:ea typeface="+mn-ea"/>
                <a:cs typeface="Arial" charset="0"/>
              </a:rPr>
              <a:t>How may I help you?</a:t>
            </a:r>
          </a:p>
          <a:p>
            <a:pPr marL="0" indent="0" eaLnBrk="1" fontAlgn="auto" hangingPunct="1">
              <a:lnSpc>
                <a:spcPct val="110000"/>
              </a:lnSpc>
              <a:spcAft>
                <a:spcPts val="0"/>
              </a:spcAft>
              <a:buFont typeface="Arial" panose="020B0604020202020204" pitchFamily="34" charset="0"/>
              <a:buNone/>
              <a:defRPr/>
            </a:pPr>
            <a:r>
              <a:rPr lang="el-GR" sz="2400" b="1" dirty="0">
                <a:ea typeface="+mn-ea"/>
                <a:cs typeface="Arial" charset="0"/>
              </a:rPr>
              <a:t>User: </a:t>
            </a:r>
            <a:r>
              <a:rPr lang="el-GR" sz="2400" dirty="0">
                <a:ea typeface="+mn-ea"/>
                <a:cs typeface="Arial" charset="0"/>
              </a:rPr>
              <a:t>How's my Fidelity doing these days?</a:t>
            </a:r>
          </a:p>
          <a:p>
            <a:pPr marL="0" indent="0" eaLnBrk="1" fontAlgn="auto" hangingPunct="1">
              <a:lnSpc>
                <a:spcPct val="110000"/>
              </a:lnSpc>
              <a:spcAft>
                <a:spcPts val="0"/>
              </a:spcAft>
              <a:buFont typeface="Arial" panose="020B0604020202020204" pitchFamily="34" charset="0"/>
              <a:buNone/>
              <a:defRPr/>
            </a:pPr>
            <a:r>
              <a:rPr lang="el-GR" sz="2400" b="1" dirty="0">
                <a:ea typeface="+mn-ea"/>
                <a:cs typeface="Arial" charset="0"/>
              </a:rPr>
              <a:t>Sys: </a:t>
            </a:r>
            <a:r>
              <a:rPr lang="el-GR" sz="2400" dirty="0">
                <a:ea typeface="+mn-ea"/>
                <a:cs typeface="Arial" charset="0"/>
              </a:rPr>
              <a:t>The price of Fidelity Magellan is $58.75. What else can I do for you?</a:t>
            </a:r>
          </a:p>
          <a:p>
            <a:pPr marL="0" indent="0" eaLnBrk="1" fontAlgn="auto" hangingPunct="1">
              <a:lnSpc>
                <a:spcPct val="110000"/>
              </a:lnSpc>
              <a:spcAft>
                <a:spcPts val="0"/>
              </a:spcAft>
              <a:buFont typeface="Arial" panose="020B0604020202020204" pitchFamily="34" charset="0"/>
              <a:buNone/>
              <a:defRPr/>
            </a:pPr>
            <a:r>
              <a:rPr lang="el-GR" sz="2400" b="1" dirty="0">
                <a:ea typeface="+mn-ea"/>
                <a:cs typeface="Arial" charset="0"/>
              </a:rPr>
              <a:t>User: </a:t>
            </a:r>
            <a:r>
              <a:rPr lang="el-GR" sz="2400" dirty="0">
                <a:ea typeface="+mn-ea"/>
                <a:cs typeface="Arial" charset="0"/>
              </a:rPr>
              <a:t>I'd like to buy some more.</a:t>
            </a:r>
          </a:p>
          <a:p>
            <a:pPr marL="0" indent="0" eaLnBrk="1" fontAlgn="auto" hangingPunct="1">
              <a:lnSpc>
                <a:spcPct val="110000"/>
              </a:lnSpc>
              <a:spcAft>
                <a:spcPts val="0"/>
              </a:spcAft>
              <a:buFont typeface="Arial" panose="020B0604020202020204" pitchFamily="34" charset="0"/>
              <a:buNone/>
              <a:defRPr/>
            </a:pPr>
            <a:r>
              <a:rPr lang="el-GR" sz="2400" b="1" dirty="0">
                <a:ea typeface="+mn-ea"/>
                <a:cs typeface="Arial" charset="0"/>
              </a:rPr>
              <a:t>Sys: </a:t>
            </a:r>
            <a:r>
              <a:rPr lang="el-GR" sz="2400" dirty="0">
                <a:ea typeface="+mn-ea"/>
                <a:cs typeface="Arial" charset="0"/>
              </a:rPr>
              <a:t>How many shares?</a:t>
            </a:r>
          </a:p>
          <a:p>
            <a:pPr marL="0" indent="0" eaLnBrk="1" fontAlgn="auto" hangingPunct="1">
              <a:lnSpc>
                <a:spcPct val="110000"/>
              </a:lnSpc>
              <a:spcAft>
                <a:spcPts val="0"/>
              </a:spcAft>
              <a:buFont typeface="Arial" panose="020B0604020202020204" pitchFamily="34" charset="0"/>
              <a:buNone/>
              <a:defRPr/>
            </a:pPr>
            <a:r>
              <a:rPr lang="el-GR" sz="2400" dirty="0">
                <a:ea typeface="+mn-ea"/>
                <a:cs typeface="Arial" charset="0"/>
              </a:rPr>
              <a:t>User: 200.</a:t>
            </a:r>
          </a:p>
          <a:p>
            <a:pPr marL="0" indent="0" eaLnBrk="1" fontAlgn="auto" hangingPunct="1">
              <a:lnSpc>
                <a:spcPct val="110000"/>
              </a:lnSpc>
              <a:spcAft>
                <a:spcPts val="0"/>
              </a:spcAft>
              <a:buFont typeface="Arial" panose="020B0604020202020204" pitchFamily="34" charset="0"/>
              <a:buNone/>
              <a:defRPr/>
            </a:pPr>
            <a:r>
              <a:rPr lang="el-GR" sz="2400" b="1" dirty="0">
                <a:ea typeface="+mn-ea"/>
                <a:cs typeface="Arial" charset="0"/>
              </a:rPr>
              <a:t>Sys: </a:t>
            </a:r>
            <a:r>
              <a:rPr lang="el-GR" sz="2400" dirty="0">
                <a:ea typeface="+mn-ea"/>
                <a:cs typeface="Arial" charset="0"/>
              </a:rPr>
              <a:t>Ready to purchase 200 shares of Fidelity Magellan. Select Confirm or Cancel.</a:t>
            </a:r>
          </a:p>
          <a:p>
            <a:pPr marL="0" indent="0" eaLnBrk="1" fontAlgn="auto" hangingPunct="1">
              <a:spcAft>
                <a:spcPts val="0"/>
              </a:spcAft>
              <a:buFont typeface="Arial" panose="020B0604020202020204" pitchFamily="34" charset="0"/>
              <a:buNone/>
              <a:defRPr/>
            </a:pPr>
            <a:endParaRPr lang="el-GR" dirty="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6"/>
          <p:cNvSpPr>
            <a:spLocks noGrp="1"/>
          </p:cNvSpPr>
          <p:nvPr>
            <p:ph type="ctrTitle"/>
          </p:nvPr>
        </p:nvSpPr>
        <p:spPr/>
        <p:txBody>
          <a:bodyPr/>
          <a:lstStyle/>
          <a:p>
            <a:pPr eaLnBrk="1" hangingPunct="1"/>
            <a:r>
              <a:rPr lang="el-GR" altLang="el-GR" smtClean="0"/>
              <a:t>Τέλος Ενότητας</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l-GR" altLang="el-GR" smtClean="0"/>
              <a:t>Χρηματοδότηση</a:t>
            </a:r>
          </a:p>
        </p:txBody>
      </p:sp>
      <p:sp>
        <p:nvSpPr>
          <p:cNvPr id="79874"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987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p:txBody>
          <a:bodyPr/>
          <a:lstStyle/>
          <a:p>
            <a:pPr eaLnBrk="1" hangingPunct="1"/>
            <a:r>
              <a:rPr lang="el-GR" altLang="el-GR" sz="4400" smtClean="0"/>
              <a:t>Σημειώματα</a:t>
            </a:r>
          </a:p>
        </p:txBody>
      </p:sp>
      <p:sp>
        <p:nvSpPr>
          <p:cNvPr id="81922" name="Text Placeholder 4"/>
          <p:cNvSpPr>
            <a:spLocks noGrp="1"/>
          </p:cNvSpPr>
          <p:nvPr>
            <p:ph type="body" idx="1"/>
          </p:nvPr>
        </p:nvSpPr>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extLst>
      <p:ext uri="{BB962C8B-B14F-4D97-AF65-F5344CB8AC3E}">
        <p14:creationId xmlns:p14="http://schemas.microsoft.com/office/powerpoint/2010/main" val="2946719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56323" name="Content Placeholder 2"/>
          <p:cNvSpPr>
            <a:spLocks noGrp="1"/>
          </p:cNvSpPr>
          <p:nvPr>
            <p:ph idx="1"/>
          </p:nvPr>
        </p:nvSpPr>
        <p:spPr>
          <a:xfrm>
            <a:off x="463550" y="1557338"/>
            <a:ext cx="8229600" cy="4525962"/>
          </a:xfrm>
        </p:spPr>
        <p:txBody>
          <a:bodyPr/>
          <a:lstStyle/>
          <a:p>
            <a:pPr marL="0" indent="0">
              <a:buNone/>
            </a:pPr>
            <a:r>
              <a:rPr lang="el-GR" altLang="el-GR" sz="2000" dirty="0" err="1" smtClean="0"/>
              <a:t>Copyright</a:t>
            </a:r>
            <a:r>
              <a:rPr lang="el-GR" altLang="el-GR" sz="2000" dirty="0" smtClean="0"/>
              <a:t> Εθνικόν και Καποδιστριακόν </a:t>
            </a:r>
            <a:r>
              <a:rPr lang="el-GR" altLang="el-GR" sz="2000" dirty="0" err="1" smtClean="0"/>
              <a:t>Πανεπιστήμιον</a:t>
            </a:r>
            <a:r>
              <a:rPr lang="el-GR" altLang="el-GR" sz="2000" dirty="0" smtClean="0"/>
              <a:t> Αθηνών</a:t>
            </a:r>
            <a:r>
              <a:rPr lang="en-US" altLang="el-GR" sz="2000" dirty="0" smtClean="0"/>
              <a:t>, </a:t>
            </a:r>
            <a:r>
              <a:rPr lang="el-GR" altLang="el-GR" sz="2000" dirty="0" smtClean="0"/>
              <a:t>Χριστίνα Αλεξανδρή. «Υπολογιστική Γλωσσολογία</a:t>
            </a:r>
            <a:r>
              <a:rPr lang="en-US" altLang="el-GR" sz="2000" dirty="0" smtClean="0"/>
              <a:t>. </a:t>
            </a:r>
            <a:r>
              <a:rPr lang="en-US" altLang="el-GR" sz="2000" dirty="0"/>
              <a:t>Banking </a:t>
            </a:r>
            <a:br>
              <a:rPr lang="en-US" altLang="el-GR" sz="2000" dirty="0"/>
            </a:br>
            <a:r>
              <a:rPr lang="en-US" altLang="el-GR" sz="2000" dirty="0"/>
              <a:t>and Money-related Transactions</a:t>
            </a:r>
            <a:r>
              <a:rPr lang="el-GR" altLang="el-GR" sz="2000" dirty="0" smtClean="0"/>
              <a:t>». Έκδοση: 1.0. Αθήνα 2014. Διαθέσιμο από τη δικτυακή διεύθυνση:  </a:t>
            </a:r>
            <a:r>
              <a:rPr lang="en-US" altLang="el-GR" sz="2000" dirty="0" smtClean="0">
                <a:hlinkClick r:id="rId3"/>
              </a:rPr>
              <a:t>http://opencourses.uoa.gr</a:t>
            </a:r>
            <a:r>
              <a:rPr lang="en-US" altLang="el-GR" sz="2000" dirty="0" smtClean="0"/>
              <a:t> </a:t>
            </a:r>
            <a:endParaRPr lang="el-GR" altLang="el-GR" sz="2000" dirty="0" smtClean="0"/>
          </a:p>
          <a:p>
            <a:pPr marL="0" indent="0">
              <a:buFont typeface="Arial" panose="020B0604020202020204" pitchFamily="34" charset="0"/>
              <a:buNone/>
            </a:pPr>
            <a:endParaRPr lang="el-GR" altLang="el-GR" sz="2000" dirty="0" smtClean="0"/>
          </a:p>
        </p:txBody>
      </p:sp>
    </p:spTree>
    <p:extLst>
      <p:ext uri="{BB962C8B-B14F-4D97-AF65-F5344CB8AC3E}">
        <p14:creationId xmlns:p14="http://schemas.microsoft.com/office/powerpoint/2010/main" val="2517081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58371"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58372"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dirty="0"/>
              <a:t>[1] http://creativecommons.org/licenses/by-nc-sa/4.0/ </a:t>
            </a:r>
            <a:endParaRPr lang="en-US" altLang="el-GR" sz="1800" dirty="0"/>
          </a:p>
          <a:p>
            <a:pPr eaLnBrk="1" hangingPunct="1">
              <a:spcBef>
                <a:spcPct val="0"/>
              </a:spcBef>
              <a:buFontTx/>
              <a:buNone/>
            </a:pPr>
            <a:endParaRPr lang="el-GR" altLang="el-GR" sz="1800" dirty="0"/>
          </a:p>
          <a:p>
            <a:pPr eaLnBrk="1" hangingPunct="1">
              <a:spcBef>
                <a:spcPct val="0"/>
              </a:spcBef>
              <a:buFontTx/>
              <a:buNone/>
            </a:pPr>
            <a:r>
              <a:rPr lang="el-GR" altLang="el-GR" sz="1800" dirty="0"/>
              <a:t>Ως </a:t>
            </a:r>
            <a:r>
              <a:rPr lang="el-GR" altLang="el-GR" sz="1800" b="1" dirty="0"/>
              <a:t>Μη Εμπορική</a:t>
            </a:r>
            <a:r>
              <a:rPr lang="el-GR" altLang="el-GR" sz="1800" dirty="0"/>
              <a:t> ορίζεται η χρήση:</a:t>
            </a:r>
          </a:p>
          <a:p>
            <a:pPr marL="285750" indent="-285750" eaLnBrk="1" hangingPunct="1">
              <a:spcBef>
                <a:spcPct val="0"/>
              </a:spcBef>
            </a:pPr>
            <a:r>
              <a:rPr lang="el-GR" altLang="el-GR" sz="1800" dirty="0"/>
              <a:t>που δεν περιλαμβάνει άμεσο ή έμμεσο οικονομικό όφελος από την χρήση του έργου, για το διανομέα του έργου και </a:t>
            </a:r>
            <a:r>
              <a:rPr lang="el-GR" altLang="el-GR" sz="1800" dirty="0" err="1"/>
              <a:t>αδειοδόχο</a:t>
            </a:r>
            <a:endParaRPr lang="el-GR" altLang="el-GR" sz="1800" dirty="0"/>
          </a:p>
          <a:p>
            <a:pPr marL="285750" indent="-285750" eaLnBrk="1" hangingPunct="1">
              <a:spcBef>
                <a:spcPct val="0"/>
              </a:spcBef>
            </a:pPr>
            <a:r>
              <a:rPr lang="el-GR" altLang="el-GR" sz="1800" dirty="0"/>
              <a:t>που</a:t>
            </a:r>
            <a:r>
              <a:rPr lang="en-GB" altLang="el-GR" sz="1800" dirty="0"/>
              <a:t> </a:t>
            </a:r>
            <a:r>
              <a:rPr lang="el-GR" altLang="el-GR" sz="1800" dirty="0"/>
              <a:t>δεν περιλαμβάνει οικονομική συναλλαγή ως προϋπόθεση για τη χρήση ή πρόσβαση στο έργο</a:t>
            </a:r>
          </a:p>
          <a:p>
            <a:pPr marL="285750" indent="-285750" eaLnBrk="1" hangingPunct="1">
              <a:spcBef>
                <a:spcPct val="0"/>
              </a:spcBef>
            </a:pPr>
            <a:r>
              <a:rPr lang="el-GR" altLang="el-GR" sz="1800" dirty="0"/>
              <a:t>που</a:t>
            </a:r>
            <a:r>
              <a:rPr lang="en-GB" altLang="el-GR" sz="1800" dirty="0"/>
              <a:t> </a:t>
            </a:r>
            <a:r>
              <a:rPr lang="el-GR" altLang="el-GR" sz="1800" dirty="0"/>
              <a:t>δεν προσπορίζει στο διανομέα του έργου και</a:t>
            </a:r>
            <a:r>
              <a:rPr lang="en-GB" altLang="el-GR" sz="1800" dirty="0"/>
              <a:t> </a:t>
            </a:r>
            <a:r>
              <a:rPr lang="el-GR" altLang="el-GR" sz="1800" dirty="0" err="1"/>
              <a:t>αδειοδόχο</a:t>
            </a:r>
            <a:r>
              <a:rPr lang="en-GB" altLang="el-GR" sz="1800" dirty="0"/>
              <a:t> </a:t>
            </a:r>
            <a:r>
              <a:rPr lang="el-GR" altLang="el-GR" sz="1800" dirty="0"/>
              <a:t>έμμεσο οικονομικό όφελος (π.χ. διαφημίσεις) από την προβολή του έργου σε διαδικτυακό τόπο</a:t>
            </a:r>
            <a:endParaRPr lang="en-US" altLang="el-GR" sz="1800" dirty="0"/>
          </a:p>
          <a:p>
            <a:pPr eaLnBrk="1" hangingPunct="1">
              <a:spcBef>
                <a:spcPct val="0"/>
              </a:spcBef>
            </a:pPr>
            <a:endParaRPr lang="el-GR" altLang="el-GR" sz="1800" dirty="0"/>
          </a:p>
          <a:p>
            <a:pPr eaLnBrk="1" hangingPunct="1">
              <a:spcBef>
                <a:spcPct val="0"/>
              </a:spcBef>
              <a:buFontTx/>
              <a:buNone/>
            </a:pPr>
            <a:r>
              <a:rPr lang="el-GR" altLang="el-GR" sz="1800" dirty="0"/>
              <a:t>Ο δικαιούχος μπορεί να παρέχει στον </a:t>
            </a:r>
            <a:r>
              <a:rPr lang="el-GR" altLang="el-GR" sz="1800" dirty="0" err="1"/>
              <a:t>αδειοδόχο</a:t>
            </a:r>
            <a:r>
              <a:rPr lang="el-GR" altLang="el-GR" sz="18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943790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altLang="el-GR" smtClean="0"/>
              <a:t>Διατήρηση Σημειωμάτων</a:t>
            </a:r>
          </a:p>
        </p:txBody>
      </p:sp>
      <p:sp>
        <p:nvSpPr>
          <p:cNvPr id="60419"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extLst>
      <p:ext uri="{BB962C8B-B14F-4D97-AF65-F5344CB8AC3E}">
        <p14:creationId xmlns:p14="http://schemas.microsoft.com/office/powerpoint/2010/main" val="2085986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69875"/>
            <a:ext cx="9144000" cy="1143000"/>
          </a:xfrm>
        </p:spPr>
        <p:txBody>
          <a:bodyPr/>
          <a:lstStyle/>
          <a:p>
            <a:pPr eaLnBrk="1" hangingPunct="1"/>
            <a:r>
              <a:rPr lang="el-GR" altLang="el-GR" dirty="0" smtClean="0"/>
              <a:t>Σημείωμα Χρήσης Έργων Τρίτων</a:t>
            </a:r>
            <a:r>
              <a:rPr lang="en-US" altLang="el-GR" dirty="0" smtClean="0"/>
              <a:t> (1/</a:t>
            </a:r>
            <a:r>
              <a:rPr lang="el-GR" altLang="el-GR" dirty="0" smtClean="0"/>
              <a:t>2</a:t>
            </a:r>
            <a:r>
              <a:rPr lang="en-US" altLang="el-GR" dirty="0" smtClean="0"/>
              <a:t>)</a:t>
            </a:r>
            <a:r>
              <a:rPr lang="el-GR" altLang="el-GR" dirty="0" smtClean="0"/>
              <a:t> </a:t>
            </a:r>
          </a:p>
        </p:txBody>
      </p:sp>
      <p:sp>
        <p:nvSpPr>
          <p:cNvPr id="62467" name="Content Placeholder 2"/>
          <p:cNvSpPr>
            <a:spLocks noGrp="1"/>
          </p:cNvSpPr>
          <p:nvPr>
            <p:ph idx="1"/>
          </p:nvPr>
        </p:nvSpPr>
        <p:spPr>
          <a:xfrm>
            <a:off x="179388" y="1484313"/>
            <a:ext cx="8856662" cy="4897437"/>
          </a:xfrm>
        </p:spPr>
        <p:txBody>
          <a:bodyPr/>
          <a:lstStyle/>
          <a:p>
            <a:pPr marL="0" indent="0">
              <a:buFont typeface="Arial" panose="020B0604020202020204" pitchFamily="34" charset="0"/>
              <a:buNone/>
            </a:pPr>
            <a:r>
              <a:rPr lang="el-GR" altLang="el-GR" sz="2000" dirty="0" smtClean="0"/>
              <a:t>Το Έργο αυτό κάνει χρήση των ακόλουθων έργων:</a:t>
            </a:r>
          </a:p>
          <a:p>
            <a:pPr marL="0" indent="0">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p:txBody>
      </p:sp>
    </p:spTree>
    <p:extLst>
      <p:ext uri="{BB962C8B-B14F-4D97-AF65-F5344CB8AC3E}">
        <p14:creationId xmlns:p14="http://schemas.microsoft.com/office/powerpoint/2010/main" val="4113351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60350"/>
            <a:ext cx="9144000" cy="1143000"/>
          </a:xfrm>
        </p:spPr>
        <p:txBody>
          <a:bodyPr/>
          <a:lstStyle/>
          <a:p>
            <a:r>
              <a:rPr lang="el-GR" altLang="el-GR" dirty="0" smtClean="0"/>
              <a:t>Σημείωμα Χρήσης Έργων Τρίτων</a:t>
            </a:r>
            <a:r>
              <a:rPr lang="en-US" altLang="el-GR" dirty="0" smtClean="0"/>
              <a:t> (</a:t>
            </a:r>
            <a:r>
              <a:rPr lang="el-GR" altLang="el-GR" dirty="0" smtClean="0"/>
              <a:t>2</a:t>
            </a:r>
            <a:r>
              <a:rPr lang="en-US" altLang="el-GR" dirty="0" smtClean="0"/>
              <a:t>/</a:t>
            </a:r>
            <a:r>
              <a:rPr lang="el-GR" altLang="el-GR" dirty="0" smtClean="0"/>
              <a:t>2</a:t>
            </a:r>
            <a:r>
              <a:rPr lang="en-US" altLang="el-GR" dirty="0" smtClean="0"/>
              <a:t>)</a:t>
            </a:r>
            <a:r>
              <a:rPr lang="el-GR" altLang="el-GR" dirty="0" smtClean="0"/>
              <a:t> </a:t>
            </a:r>
          </a:p>
        </p:txBody>
      </p:sp>
      <p:sp>
        <p:nvSpPr>
          <p:cNvPr id="66563"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extLst>
      <p:ext uri="{BB962C8B-B14F-4D97-AF65-F5344CB8AC3E}">
        <p14:creationId xmlns:p14="http://schemas.microsoft.com/office/powerpoint/2010/main" val="397424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1084263"/>
          </a:xfrm>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l-GR" b="1" dirty="0">
                <a:ea typeface="+mj-ea"/>
                <a:cs typeface="Arial" charset="0"/>
              </a:rPr>
              <a:t>: </a:t>
            </a:r>
            <a:r>
              <a:rPr lang="el-GR" b="1" dirty="0" err="1">
                <a:ea typeface="+mj-ea"/>
                <a:cs typeface="Arial" charset="0"/>
              </a:rPr>
              <a:t>Examples</a:t>
            </a:r>
            <a:r>
              <a:rPr lang="el-GR" b="1" dirty="0">
                <a:ea typeface="+mj-ea"/>
                <a:cs typeface="Arial" charset="0"/>
              </a:rPr>
              <a:t> </a:t>
            </a:r>
            <a:r>
              <a:rPr lang="el-GR" b="1" dirty="0" err="1">
                <a:ea typeface="+mj-ea"/>
                <a:cs typeface="Arial" charset="0"/>
              </a:rPr>
              <a:t>of</a:t>
            </a:r>
            <a:r>
              <a:rPr lang="el-GR" b="1" dirty="0">
                <a:ea typeface="+mj-ea"/>
                <a:cs typeface="Arial" charset="0"/>
              </a:rPr>
              <a:t> </a:t>
            </a:r>
            <a:r>
              <a:rPr lang="el-GR" b="1" dirty="0" err="1">
                <a:ea typeface="+mj-ea"/>
                <a:cs typeface="Arial" charset="0"/>
              </a:rPr>
              <a:t>Speech</a:t>
            </a:r>
            <a:r>
              <a:rPr lang="el-GR" b="1" dirty="0">
                <a:ea typeface="+mj-ea"/>
                <a:cs typeface="Arial" charset="0"/>
              </a:rPr>
              <a:t> </a:t>
            </a:r>
            <a:r>
              <a:rPr lang="el-GR" b="1" dirty="0" err="1">
                <a:ea typeface="+mj-ea"/>
                <a:cs typeface="Arial" charset="0"/>
              </a:rPr>
              <a:t>User</a:t>
            </a:r>
            <a:r>
              <a:rPr lang="el-GR" b="1" dirty="0">
                <a:ea typeface="+mj-ea"/>
                <a:cs typeface="Arial" charset="0"/>
              </a:rPr>
              <a:t> </a:t>
            </a:r>
            <a:r>
              <a:rPr lang="el-GR" b="1" dirty="0" err="1">
                <a:ea typeface="+mj-ea"/>
                <a:cs typeface="Arial" charset="0"/>
              </a:rPr>
              <a:t>Interface</a:t>
            </a:r>
            <a:r>
              <a:rPr lang="el-GR" b="1" dirty="0">
                <a:ea typeface="+mj-ea"/>
                <a:cs typeface="Arial" charset="0"/>
              </a:rPr>
              <a:t> </a:t>
            </a:r>
            <a:r>
              <a:rPr lang="el-GR" b="1" dirty="0" err="1" smtClean="0">
                <a:ea typeface="+mj-ea"/>
                <a:cs typeface="Arial" charset="0"/>
              </a:rPr>
              <a:t>Styles</a:t>
            </a:r>
            <a:r>
              <a:rPr lang="en-US" b="1" dirty="0" smtClean="0">
                <a:ea typeface="+mj-ea"/>
                <a:cs typeface="Arial" charset="0"/>
              </a:rPr>
              <a:t>-2</a:t>
            </a:r>
            <a:endParaRPr lang="en-GB" dirty="0">
              <a:ea typeface="+mj-ea"/>
              <a:cs typeface="+mj-cs"/>
            </a:endParaRPr>
          </a:p>
        </p:txBody>
      </p:sp>
      <p:sp>
        <p:nvSpPr>
          <p:cNvPr id="3" name="Content Placeholder 2"/>
          <p:cNvSpPr>
            <a:spLocks noGrp="1"/>
          </p:cNvSpPr>
          <p:nvPr>
            <p:ph idx="1"/>
          </p:nvPr>
        </p:nvSpPr>
        <p:spPr>
          <a:xfrm>
            <a:off x="463550" y="1557338"/>
            <a:ext cx="8229600" cy="4525962"/>
          </a:xfrm>
        </p:spPr>
        <p:txBody>
          <a:bodyPr rtlCol="0">
            <a:normAutofit fontScale="92500" lnSpcReduction="10000"/>
          </a:bodyPr>
          <a:lstStyle/>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a:t>
            </a:r>
            <a:r>
              <a:rPr lang="el-GR" b="1" dirty="0">
                <a:ea typeface="+mn-ea"/>
                <a:cs typeface="Arial" charset="0"/>
              </a:rPr>
              <a:t>: </a:t>
            </a:r>
            <a:r>
              <a:rPr lang="el-GR" dirty="0" err="1">
                <a:ea typeface="+mn-ea"/>
                <a:cs typeface="Arial" charset="0"/>
              </a:rPr>
              <a:t>Ready</a:t>
            </a:r>
            <a:r>
              <a:rPr lang="el-GR" dirty="0">
                <a:ea typeface="+mn-ea"/>
                <a:cs typeface="Arial" charset="0"/>
              </a:rPr>
              <a:t> </a:t>
            </a:r>
            <a:r>
              <a:rPr lang="el-GR" dirty="0" err="1">
                <a:ea typeface="+mn-ea"/>
                <a:cs typeface="Arial" charset="0"/>
              </a:rPr>
              <a:t>to</a:t>
            </a:r>
            <a:r>
              <a:rPr lang="el-GR" dirty="0">
                <a:ea typeface="+mn-ea"/>
                <a:cs typeface="Arial" charset="0"/>
              </a:rPr>
              <a:t> </a:t>
            </a:r>
            <a:r>
              <a:rPr lang="el-GR" dirty="0" err="1">
                <a:ea typeface="+mn-ea"/>
                <a:cs typeface="Arial" charset="0"/>
              </a:rPr>
              <a:t>purchase</a:t>
            </a:r>
            <a:r>
              <a:rPr lang="el-GR" dirty="0">
                <a:ea typeface="+mn-ea"/>
                <a:cs typeface="Arial" charset="0"/>
              </a:rPr>
              <a:t> 200 </a:t>
            </a:r>
            <a:r>
              <a:rPr lang="el-GR" dirty="0" err="1">
                <a:ea typeface="+mn-ea"/>
                <a:cs typeface="Arial" charset="0"/>
              </a:rPr>
              <a:t>shares</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Magellan</a:t>
            </a:r>
            <a:r>
              <a:rPr lang="el-GR" dirty="0">
                <a:ea typeface="+mn-ea"/>
                <a:cs typeface="Arial" charset="0"/>
              </a:rPr>
              <a:t>. </a:t>
            </a:r>
            <a:r>
              <a:rPr lang="el-GR" dirty="0" err="1">
                <a:ea typeface="+mn-ea"/>
                <a:cs typeface="Arial" charset="0"/>
              </a:rPr>
              <a:t>Select</a:t>
            </a:r>
            <a:r>
              <a:rPr lang="el-GR" dirty="0">
                <a:ea typeface="+mn-ea"/>
                <a:cs typeface="Arial" charset="0"/>
              </a:rPr>
              <a:t> </a:t>
            </a:r>
            <a:r>
              <a:rPr lang="el-GR" dirty="0" err="1">
                <a:ea typeface="+mn-ea"/>
                <a:cs typeface="Arial" charset="0"/>
              </a:rPr>
              <a:t>Confirm</a:t>
            </a:r>
            <a:r>
              <a:rPr lang="el-GR" dirty="0">
                <a:ea typeface="+mn-ea"/>
                <a:cs typeface="Arial" charset="0"/>
              </a:rPr>
              <a:t> </a:t>
            </a:r>
            <a:r>
              <a:rPr lang="el-GR" dirty="0" err="1">
                <a:ea typeface="+mn-ea"/>
                <a:cs typeface="Arial" charset="0"/>
              </a:rPr>
              <a:t>or</a:t>
            </a:r>
            <a:r>
              <a:rPr lang="el-GR" dirty="0">
                <a:ea typeface="+mn-ea"/>
                <a:cs typeface="Arial" charset="0"/>
              </a:rPr>
              <a:t> </a:t>
            </a:r>
            <a:r>
              <a:rPr lang="el-GR" dirty="0" err="1">
                <a:ea typeface="+mn-ea"/>
                <a:cs typeface="Arial" charset="0"/>
              </a:rPr>
              <a:t>Cancel</a:t>
            </a:r>
            <a:r>
              <a:rPr lang="el-GR" dirty="0">
                <a:ea typeface="+mn-ea"/>
                <a:cs typeface="Arial" charset="0"/>
              </a:rPr>
              <a:t>.</a:t>
            </a: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User</a:t>
            </a:r>
            <a:r>
              <a:rPr lang="el-GR" b="1" dirty="0">
                <a:ea typeface="+mn-ea"/>
                <a:cs typeface="Arial" charset="0"/>
              </a:rPr>
              <a:t>: </a:t>
            </a:r>
            <a:r>
              <a:rPr lang="el-GR" dirty="0" err="1">
                <a:ea typeface="+mn-ea"/>
                <a:cs typeface="Arial" charset="0"/>
              </a:rPr>
              <a:t>No</a:t>
            </a:r>
            <a:r>
              <a:rPr lang="el-GR" dirty="0">
                <a:ea typeface="+mn-ea"/>
                <a:cs typeface="Arial" charset="0"/>
              </a:rPr>
              <a:t>, </a:t>
            </a:r>
            <a:r>
              <a:rPr lang="el-GR" dirty="0" err="1">
                <a:ea typeface="+mn-ea"/>
                <a:cs typeface="Arial" charset="0"/>
              </a:rPr>
              <a:t>let's</a:t>
            </a:r>
            <a:r>
              <a:rPr lang="el-GR" dirty="0">
                <a:ea typeface="+mn-ea"/>
                <a:cs typeface="Arial" charset="0"/>
              </a:rPr>
              <a:t> </a:t>
            </a:r>
            <a:r>
              <a:rPr lang="el-GR" dirty="0" err="1">
                <a:ea typeface="+mn-ea"/>
                <a:cs typeface="Arial" charset="0"/>
              </a:rPr>
              <a:t>make</a:t>
            </a:r>
            <a:r>
              <a:rPr lang="el-GR" dirty="0">
                <a:ea typeface="+mn-ea"/>
                <a:cs typeface="Arial" charset="0"/>
              </a:rPr>
              <a:t> </a:t>
            </a:r>
            <a:r>
              <a:rPr lang="el-GR" dirty="0" err="1">
                <a:ea typeface="+mn-ea"/>
                <a:cs typeface="Arial" charset="0"/>
              </a:rPr>
              <a:t>that</a:t>
            </a:r>
            <a:r>
              <a:rPr lang="el-GR" dirty="0">
                <a:ea typeface="+mn-ea"/>
                <a:cs typeface="Arial" charset="0"/>
              </a:rPr>
              <a:t> 300.</a:t>
            </a: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a:t>
            </a:r>
            <a:r>
              <a:rPr lang="el-GR" b="1" dirty="0">
                <a:ea typeface="+mn-ea"/>
                <a:cs typeface="Arial" charset="0"/>
              </a:rPr>
              <a:t>: </a:t>
            </a:r>
            <a:r>
              <a:rPr lang="el-GR" dirty="0" err="1">
                <a:ea typeface="+mn-ea"/>
                <a:cs typeface="Arial" charset="0"/>
              </a:rPr>
              <a:t>Ready</a:t>
            </a:r>
            <a:r>
              <a:rPr lang="el-GR" dirty="0">
                <a:ea typeface="+mn-ea"/>
                <a:cs typeface="Arial" charset="0"/>
              </a:rPr>
              <a:t> </a:t>
            </a:r>
            <a:r>
              <a:rPr lang="el-GR" dirty="0" err="1">
                <a:ea typeface="+mn-ea"/>
                <a:cs typeface="Arial" charset="0"/>
              </a:rPr>
              <a:t>to</a:t>
            </a:r>
            <a:r>
              <a:rPr lang="el-GR" dirty="0">
                <a:ea typeface="+mn-ea"/>
                <a:cs typeface="Arial" charset="0"/>
              </a:rPr>
              <a:t> </a:t>
            </a:r>
            <a:r>
              <a:rPr lang="el-GR" dirty="0" err="1">
                <a:ea typeface="+mn-ea"/>
                <a:cs typeface="Arial" charset="0"/>
              </a:rPr>
              <a:t>purchase</a:t>
            </a:r>
            <a:r>
              <a:rPr lang="el-GR" dirty="0">
                <a:ea typeface="+mn-ea"/>
                <a:cs typeface="Arial" charset="0"/>
              </a:rPr>
              <a:t> 300 </a:t>
            </a:r>
            <a:r>
              <a:rPr lang="el-GR" dirty="0" err="1">
                <a:ea typeface="+mn-ea"/>
                <a:cs typeface="Arial" charset="0"/>
              </a:rPr>
              <a:t>shares</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Magellan</a:t>
            </a:r>
            <a:r>
              <a:rPr lang="el-GR" dirty="0">
                <a:ea typeface="+mn-ea"/>
                <a:cs typeface="Arial" charset="0"/>
              </a:rPr>
              <a:t>. </a:t>
            </a:r>
            <a:r>
              <a:rPr lang="el-GR" dirty="0" err="1">
                <a:ea typeface="+mn-ea"/>
                <a:cs typeface="Arial" charset="0"/>
              </a:rPr>
              <a:t>Select</a:t>
            </a:r>
            <a:r>
              <a:rPr lang="el-GR" dirty="0">
                <a:ea typeface="+mn-ea"/>
                <a:cs typeface="Arial" charset="0"/>
              </a:rPr>
              <a:t> </a:t>
            </a:r>
            <a:r>
              <a:rPr lang="el-GR" dirty="0" err="1">
                <a:ea typeface="+mn-ea"/>
                <a:cs typeface="Arial" charset="0"/>
              </a:rPr>
              <a:t>Confirm</a:t>
            </a:r>
            <a:r>
              <a:rPr lang="el-GR" dirty="0">
                <a:ea typeface="+mn-ea"/>
                <a:cs typeface="Arial" charset="0"/>
              </a:rPr>
              <a:t> </a:t>
            </a:r>
            <a:r>
              <a:rPr lang="el-GR" dirty="0" err="1">
                <a:ea typeface="+mn-ea"/>
                <a:cs typeface="Arial" charset="0"/>
              </a:rPr>
              <a:t>or</a:t>
            </a:r>
            <a:r>
              <a:rPr lang="el-GR" dirty="0">
                <a:ea typeface="+mn-ea"/>
                <a:cs typeface="Arial" charset="0"/>
              </a:rPr>
              <a:t> </a:t>
            </a:r>
            <a:r>
              <a:rPr lang="el-GR" dirty="0" err="1">
                <a:ea typeface="+mn-ea"/>
                <a:cs typeface="Arial" charset="0"/>
              </a:rPr>
              <a:t>Cancel</a:t>
            </a:r>
            <a:r>
              <a:rPr lang="el-GR" dirty="0">
                <a:ea typeface="+mn-ea"/>
                <a:cs typeface="Arial" charset="0"/>
              </a:rPr>
              <a:t>.</a:t>
            </a: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User</a:t>
            </a:r>
            <a:r>
              <a:rPr lang="el-GR" b="1" dirty="0">
                <a:ea typeface="+mn-ea"/>
                <a:cs typeface="Arial" charset="0"/>
              </a:rPr>
              <a:t>: </a:t>
            </a:r>
            <a:r>
              <a:rPr lang="el-GR" dirty="0" err="1">
                <a:ea typeface="+mn-ea"/>
                <a:cs typeface="Arial" charset="0"/>
              </a:rPr>
              <a:t>Confirm</a:t>
            </a:r>
            <a:r>
              <a:rPr lang="el-GR" dirty="0">
                <a:ea typeface="+mn-ea"/>
                <a:cs typeface="Arial" charset="0"/>
              </a:rPr>
              <a:t> </a:t>
            </a:r>
            <a:r>
              <a:rPr lang="el-GR" dirty="0" err="1">
                <a:ea typeface="+mn-ea"/>
                <a:cs typeface="Arial" charset="0"/>
              </a:rPr>
              <a:t>transaction</a:t>
            </a:r>
            <a:r>
              <a:rPr lang="el-GR" dirty="0">
                <a:ea typeface="+mn-ea"/>
                <a:cs typeface="Arial" charset="0"/>
              </a:rPr>
              <a:t>.</a:t>
            </a:r>
          </a:p>
          <a:p>
            <a:pPr marL="0" indent="0" eaLnBrk="1" fontAlgn="auto" hangingPunct="1">
              <a:lnSpc>
                <a:spcPct val="110000"/>
              </a:lnSpc>
              <a:spcAft>
                <a:spcPts val="0"/>
              </a:spcAft>
              <a:buFont typeface="Arial" panose="020B0604020202020204" pitchFamily="34" charset="0"/>
              <a:buNone/>
              <a:defRPr/>
            </a:pPr>
            <a:r>
              <a:rPr lang="el-GR" b="1" dirty="0" err="1">
                <a:ea typeface="+mn-ea"/>
                <a:cs typeface="Arial" charset="0"/>
              </a:rPr>
              <a:t>Sys</a:t>
            </a:r>
            <a:r>
              <a:rPr lang="el-GR" b="1" dirty="0">
                <a:ea typeface="+mn-ea"/>
                <a:cs typeface="Arial" charset="0"/>
              </a:rPr>
              <a:t>: </a:t>
            </a:r>
            <a:r>
              <a:rPr lang="el-GR" dirty="0" err="1">
                <a:ea typeface="+mn-ea"/>
                <a:cs typeface="Arial" charset="0"/>
              </a:rPr>
              <a:t>Done</a:t>
            </a:r>
            <a:r>
              <a:rPr lang="el-GR" dirty="0">
                <a:ea typeface="+mn-ea"/>
                <a:cs typeface="Arial" charset="0"/>
              </a:rPr>
              <a:t>. </a:t>
            </a:r>
            <a:r>
              <a:rPr lang="el-GR" dirty="0" err="1">
                <a:ea typeface="+mn-ea"/>
                <a:cs typeface="Arial" charset="0"/>
              </a:rPr>
              <a:t>Purchased</a:t>
            </a:r>
            <a:r>
              <a:rPr lang="el-GR" dirty="0">
                <a:ea typeface="+mn-ea"/>
                <a:cs typeface="Arial" charset="0"/>
              </a:rPr>
              <a:t> 300 </a:t>
            </a:r>
            <a:r>
              <a:rPr lang="el-GR" dirty="0" err="1">
                <a:ea typeface="+mn-ea"/>
                <a:cs typeface="Arial" charset="0"/>
              </a:rPr>
              <a:t>shares</a:t>
            </a:r>
            <a:r>
              <a:rPr lang="el-GR" dirty="0">
                <a:ea typeface="+mn-ea"/>
                <a:cs typeface="Arial" charset="0"/>
              </a:rPr>
              <a:t> </a:t>
            </a:r>
            <a:r>
              <a:rPr lang="el-GR" dirty="0" err="1">
                <a:ea typeface="+mn-ea"/>
                <a:cs typeface="Arial" charset="0"/>
              </a:rPr>
              <a:t>of</a:t>
            </a:r>
            <a:r>
              <a:rPr lang="el-GR" dirty="0">
                <a:ea typeface="+mn-ea"/>
                <a:cs typeface="Arial" charset="0"/>
              </a:rPr>
              <a:t> </a:t>
            </a:r>
            <a:r>
              <a:rPr lang="el-GR" dirty="0" err="1">
                <a:ea typeface="+mn-ea"/>
                <a:cs typeface="Arial" charset="0"/>
              </a:rPr>
              <a:t>Fidelity</a:t>
            </a:r>
            <a:r>
              <a:rPr lang="el-GR" dirty="0">
                <a:ea typeface="+mn-ea"/>
                <a:cs typeface="Arial" charset="0"/>
              </a:rPr>
              <a:t> </a:t>
            </a:r>
            <a:r>
              <a:rPr lang="el-GR" dirty="0" err="1">
                <a:ea typeface="+mn-ea"/>
                <a:cs typeface="Arial" charset="0"/>
              </a:rPr>
              <a:t>Magellan</a:t>
            </a:r>
            <a:r>
              <a:rPr lang="el-GR" dirty="0">
                <a:ea typeface="+mn-ea"/>
                <a:cs typeface="Arial" charset="0"/>
              </a:rPr>
              <a:t>. </a:t>
            </a:r>
            <a:r>
              <a:rPr lang="el-GR" dirty="0" err="1">
                <a:ea typeface="+mn-ea"/>
                <a:cs typeface="Arial" charset="0"/>
              </a:rPr>
              <a:t>Anything</a:t>
            </a:r>
            <a:r>
              <a:rPr lang="el-GR" dirty="0">
                <a:ea typeface="+mn-ea"/>
                <a:cs typeface="Arial" charset="0"/>
              </a:rPr>
              <a:t> </a:t>
            </a:r>
            <a:r>
              <a:rPr lang="el-GR" dirty="0" err="1">
                <a:ea typeface="+mn-ea"/>
                <a:cs typeface="Arial" charset="0"/>
              </a:rPr>
              <a:t>else</a:t>
            </a:r>
            <a:r>
              <a:rPr lang="el-GR" dirty="0">
                <a:ea typeface="+mn-ea"/>
                <a:cs typeface="Arial" charset="0"/>
              </a:rPr>
              <a:t>?</a:t>
            </a:r>
          </a:p>
          <a:p>
            <a:pPr eaLnBrk="1" fontAlgn="auto" hangingPunct="1">
              <a:spcAft>
                <a:spcPts val="0"/>
              </a:spcAft>
              <a:defRPr/>
            </a:pPr>
            <a:endParaRPr lang="en-GB" dirty="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333375"/>
            <a:ext cx="8229600" cy="1079500"/>
          </a:xfrm>
        </p:spPr>
        <p:txBody>
          <a:bodyPr rtlCol="0">
            <a:normAutofit fontScale="90000"/>
          </a:bodyPr>
          <a:lstStyle/>
          <a:p>
            <a:pPr eaLnBrk="1" fontAlgn="auto" hangingPunct="1">
              <a:spcAft>
                <a:spcPts val="0"/>
              </a:spcAft>
              <a:defRPr/>
            </a:pPr>
            <a:r>
              <a:rPr lang="el-GR" b="1" dirty="0">
                <a:ea typeface="+mj-ea"/>
                <a:cs typeface="Arial" charset="0"/>
              </a:rPr>
              <a:t>IBM Software Group</a:t>
            </a:r>
            <a:r>
              <a:rPr lang="en-US" b="1" dirty="0">
                <a:ea typeface="+mj-ea"/>
                <a:cs typeface="Arial" charset="0"/>
              </a:rPr>
              <a:t/>
            </a:r>
            <a:br>
              <a:rPr lang="en-US" b="1" dirty="0">
                <a:ea typeface="+mj-ea"/>
                <a:cs typeface="Arial" charset="0"/>
              </a:rPr>
            </a:br>
            <a:r>
              <a:rPr lang="el-GR" b="1" dirty="0">
                <a:ea typeface="+mj-ea"/>
                <a:cs typeface="Arial" charset="0"/>
              </a:rPr>
              <a:t>Using Global </a:t>
            </a:r>
            <a:r>
              <a:rPr lang="el-GR" b="1" dirty="0" smtClean="0">
                <a:ea typeface="+mj-ea"/>
                <a:cs typeface="Arial" charset="0"/>
              </a:rPr>
              <a:t>Commands (1/2)</a:t>
            </a:r>
            <a:endParaRPr lang="el-GR" dirty="0">
              <a:ea typeface="+mj-ea"/>
              <a:cs typeface="+mj-cs"/>
            </a:endParaRPr>
          </a:p>
        </p:txBody>
      </p:sp>
      <p:sp>
        <p:nvSpPr>
          <p:cNvPr id="19458" name="Θέση περιεχομένου 2"/>
          <p:cNvSpPr>
            <a:spLocks noGrp="1"/>
          </p:cNvSpPr>
          <p:nvPr>
            <p:ph idx="1"/>
          </p:nvPr>
        </p:nvSpPr>
        <p:spPr>
          <a:xfrm>
            <a:off x="463550" y="1700213"/>
            <a:ext cx="8229600" cy="4383087"/>
          </a:xfrm>
        </p:spPr>
        <p:txBody>
          <a:bodyPr/>
          <a:lstStyle/>
          <a:p>
            <a:pPr eaLnBrk="1" hangingPunct="1">
              <a:buFont typeface="Arial" panose="020B0604020202020204" pitchFamily="34" charset="0"/>
              <a:buNone/>
            </a:pPr>
            <a:r>
              <a:rPr lang="el-GR" altLang="el-GR" sz="2400" b="1" smtClean="0">
                <a:cs typeface="Arial" panose="020B0604020202020204" pitchFamily="34" charset="0"/>
              </a:rPr>
              <a:t>Tell users about 2-3 most important commands in introduction</a:t>
            </a:r>
          </a:p>
          <a:p>
            <a:pPr eaLnBrk="1" hangingPunct="1"/>
            <a:r>
              <a:rPr lang="ja-JP" altLang="el-GR" sz="2400" smtClean="0">
                <a:cs typeface="Arial" panose="020B0604020202020204" pitchFamily="34" charset="0"/>
              </a:rPr>
              <a:t>“</a:t>
            </a:r>
            <a:r>
              <a:rPr lang="el-GR" altLang="ja-JP" sz="2400" smtClean="0">
                <a:cs typeface="Arial" panose="020B0604020202020204" pitchFamily="34" charset="0"/>
              </a:rPr>
              <a:t>Welcome to Bank by Phone. You can always say Repeat, Help, or Go</a:t>
            </a:r>
          </a:p>
          <a:p>
            <a:pPr eaLnBrk="1" hangingPunct="1"/>
            <a:r>
              <a:rPr lang="el-GR" altLang="el-GR" sz="2400" smtClean="0">
                <a:cs typeface="Arial" panose="020B0604020202020204" pitchFamily="34" charset="0"/>
              </a:rPr>
              <a:t>Back, and you can interrupt me at any time.</a:t>
            </a:r>
            <a:r>
              <a:rPr lang="ja-JP" altLang="el-GR" sz="2400" smtClean="0">
                <a:cs typeface="Arial" panose="020B0604020202020204" pitchFamily="34" charset="0"/>
              </a:rPr>
              <a:t>”</a:t>
            </a:r>
            <a:endParaRPr lang="el-GR" altLang="ja-JP" sz="2400" smtClean="0">
              <a:cs typeface="Arial" panose="020B0604020202020204" pitchFamily="34" charset="0"/>
            </a:endParaRPr>
          </a:p>
          <a:p>
            <a:pPr eaLnBrk="1" hangingPunct="1"/>
            <a:r>
              <a:rPr lang="el-GR" altLang="el-GR" sz="2400" smtClean="0">
                <a:cs typeface="Arial" panose="020B0604020202020204" pitchFamily="34" charset="0"/>
              </a:rPr>
              <a:t>More useful for repeat than first-time callers</a:t>
            </a:r>
          </a:p>
          <a:p>
            <a:pPr eaLnBrk="1" hangingPunct="1">
              <a:buFont typeface="Arial" panose="020B0604020202020204" pitchFamily="34" charset="0"/>
              <a:buNone/>
            </a:pPr>
            <a:r>
              <a:rPr lang="el-GR" altLang="el-GR" sz="2400" b="1" smtClean="0">
                <a:cs typeface="Arial" panose="020B0604020202020204" pitchFamily="34" charset="0"/>
              </a:rPr>
              <a:t>At some point in help messaging, tell user about all global commands</a:t>
            </a:r>
          </a:p>
          <a:p>
            <a:pPr eaLnBrk="1" hangingPunct="1"/>
            <a:r>
              <a:rPr lang="ja-JP" altLang="el-GR" sz="2400" smtClean="0">
                <a:cs typeface="Arial" panose="020B0604020202020204" pitchFamily="34" charset="0"/>
              </a:rPr>
              <a:t>“</a:t>
            </a:r>
            <a:r>
              <a:rPr lang="el-GR" altLang="ja-JP" sz="2400" smtClean="0">
                <a:cs typeface="Arial" panose="020B0604020202020204" pitchFamily="34" charset="0"/>
              </a:rPr>
              <a:t>At any time you can say Repeat, Help, Go Back, Start Over, Transfer to Agent, or Exit.</a:t>
            </a:r>
            <a:r>
              <a:rPr lang="ja-JP" altLang="el-GR" sz="2400" smtClean="0">
                <a:cs typeface="Arial" panose="020B0604020202020204" pitchFamily="34" charset="0"/>
              </a:rPr>
              <a:t>”</a:t>
            </a:r>
            <a:endParaRPr lang="en-US" altLang="el-GR"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a:xfrm>
            <a:off x="468313" y="333375"/>
            <a:ext cx="8229600" cy="1079500"/>
          </a:xfrm>
        </p:spPr>
        <p:txBody>
          <a:bodyPr/>
          <a:lstStyle/>
          <a:p>
            <a:pPr eaLnBrk="1" hangingPunct="1"/>
            <a:r>
              <a:rPr lang="el-GR" altLang="el-GR" sz="4000" b="1" smtClean="0">
                <a:cs typeface="Arial" panose="020B0604020202020204" pitchFamily="34" charset="0"/>
              </a:rPr>
              <a:t>IBM Software Group</a:t>
            </a:r>
            <a:r>
              <a:rPr lang="en-US" altLang="el-GR" sz="4000" b="1" smtClean="0">
                <a:cs typeface="Arial" panose="020B0604020202020204" pitchFamily="34" charset="0"/>
              </a:rPr>
              <a:t/>
            </a:r>
            <a:br>
              <a:rPr lang="en-US" altLang="el-GR" sz="4000" b="1" smtClean="0">
                <a:cs typeface="Arial" panose="020B0604020202020204" pitchFamily="34" charset="0"/>
              </a:rPr>
            </a:br>
            <a:r>
              <a:rPr lang="el-GR" altLang="el-GR" sz="4000" b="1" smtClean="0">
                <a:cs typeface="Arial" panose="020B0604020202020204" pitchFamily="34" charset="0"/>
              </a:rPr>
              <a:t>Using Global Commands (2/2)</a:t>
            </a:r>
            <a:r>
              <a:rPr lang="en-US" altLang="el-GR" sz="4000" b="1" smtClean="0">
                <a:cs typeface="Arial" panose="020B0604020202020204" pitchFamily="34" charset="0"/>
              </a:rPr>
              <a:t>-I</a:t>
            </a:r>
            <a:endParaRPr lang="el-GR" altLang="el-GR" sz="4000" smtClean="0"/>
          </a:p>
        </p:txBody>
      </p:sp>
      <p:sp>
        <p:nvSpPr>
          <p:cNvPr id="21506" name="Θέση περιεχομένου 2"/>
          <p:cNvSpPr>
            <a:spLocks noGrp="1"/>
          </p:cNvSpPr>
          <p:nvPr>
            <p:ph idx="1"/>
          </p:nvPr>
        </p:nvSpPr>
        <p:spPr>
          <a:xfrm>
            <a:off x="468313" y="1773238"/>
            <a:ext cx="8229600" cy="5018087"/>
          </a:xfrm>
        </p:spPr>
        <p:txBody>
          <a:bodyPr/>
          <a:lstStyle/>
          <a:p>
            <a:pPr eaLnBrk="1" hangingPunct="1">
              <a:lnSpc>
                <a:spcPct val="80000"/>
              </a:lnSpc>
              <a:buFont typeface="Arial" panose="020B0604020202020204" pitchFamily="34" charset="0"/>
              <a:buNone/>
            </a:pPr>
            <a:r>
              <a:rPr lang="el-GR" altLang="el-GR" sz="2400" b="1" smtClean="0">
                <a:cs typeface="Arial" panose="020B0604020202020204" pitchFamily="34" charset="0"/>
              </a:rPr>
              <a:t>These commands are easily understood without additional explanation</a:t>
            </a:r>
            <a:endParaRPr lang="en-US" altLang="el-GR" sz="2400" b="1" smtClean="0">
              <a:cs typeface="Arial" panose="020B0604020202020204" pitchFamily="34" charset="0"/>
            </a:endParaRPr>
          </a:p>
          <a:p>
            <a:pPr eaLnBrk="1" hangingPunct="1">
              <a:lnSpc>
                <a:spcPct val="80000"/>
              </a:lnSpc>
              <a:buFont typeface="Arial" panose="020B0604020202020204" pitchFamily="34" charset="0"/>
              <a:buNone/>
            </a:pPr>
            <a:r>
              <a:rPr lang="el-GR" altLang="el-GR" sz="2400" b="1" smtClean="0">
                <a:cs typeface="Arial" panose="020B0604020202020204" pitchFamily="34" charset="0"/>
              </a:rPr>
              <a:t>List key global commands at task terminal points</a:t>
            </a:r>
          </a:p>
          <a:p>
            <a:pPr eaLnBrk="1" hangingPunct="1">
              <a:lnSpc>
                <a:spcPct val="80000"/>
              </a:lnSpc>
              <a:buFont typeface="Arial" panose="020B0604020202020204" pitchFamily="34" charset="0"/>
              <a:buNone/>
            </a:pPr>
            <a:r>
              <a:rPr lang="el-GR" altLang="el-GR" sz="2000" smtClean="0">
                <a:cs typeface="Arial" panose="020B0604020202020204" pitchFamily="34" charset="0"/>
              </a:rPr>
              <a:t>	</a:t>
            </a:r>
            <a:r>
              <a:rPr lang="el-GR" altLang="el-GR" sz="2400" smtClean="0">
                <a:cs typeface="Arial" panose="020B0604020202020204" pitchFamily="34" charset="0"/>
              </a:rPr>
              <a:t>Either as last choices in a short menu or following a pause in longer menus</a:t>
            </a:r>
          </a:p>
          <a:p>
            <a:pPr eaLnBrk="1" hangingPunct="1">
              <a:lnSpc>
                <a:spcPct val="80000"/>
              </a:lnSpc>
            </a:pPr>
            <a:r>
              <a:rPr lang="ja-JP" altLang="el-GR" sz="2400" smtClean="0">
                <a:cs typeface="Arial" panose="020B0604020202020204" pitchFamily="34" charset="0"/>
              </a:rPr>
              <a:t>“</a:t>
            </a:r>
            <a:r>
              <a:rPr lang="el-GR" altLang="ja-JP" sz="2400" smtClean="0">
                <a:cs typeface="Arial" panose="020B0604020202020204" pitchFamily="34" charset="0"/>
              </a:rPr>
              <a:t>You</a:t>
            </a:r>
            <a:r>
              <a:rPr lang="ja-JP" altLang="el-GR" sz="2400" smtClean="0">
                <a:cs typeface="Arial" panose="020B0604020202020204" pitchFamily="34" charset="0"/>
              </a:rPr>
              <a:t>’</a:t>
            </a:r>
            <a:r>
              <a:rPr lang="el-GR" altLang="ja-JP" sz="2400" smtClean="0">
                <a:cs typeface="Arial" panose="020B0604020202020204" pitchFamily="34" charset="0"/>
              </a:rPr>
              <a:t>ve transferred $1000 from savings to checking. The confirmation</a:t>
            </a:r>
          </a:p>
          <a:p>
            <a:pPr eaLnBrk="1" hangingPunct="1">
              <a:lnSpc>
                <a:spcPct val="80000"/>
              </a:lnSpc>
            </a:pPr>
            <a:r>
              <a:rPr lang="el-GR" altLang="el-GR" sz="2400" smtClean="0">
                <a:cs typeface="Arial" panose="020B0604020202020204" pitchFamily="34" charset="0"/>
              </a:rPr>
              <a:t>number is 6 5 4 3 2 1. Select Repeat, Perform Another Transaction, Go</a:t>
            </a:r>
          </a:p>
          <a:p>
            <a:pPr eaLnBrk="1" hangingPunct="1">
              <a:lnSpc>
                <a:spcPct val="80000"/>
              </a:lnSpc>
            </a:pPr>
            <a:r>
              <a:rPr lang="el-GR" altLang="el-GR" sz="2400" smtClean="0">
                <a:cs typeface="Arial" panose="020B0604020202020204" pitchFamily="34" charset="0"/>
              </a:rPr>
              <a:t>Back, Main Menu, or Exit.</a:t>
            </a:r>
            <a:r>
              <a:rPr lang="ja-JP" altLang="el-GR" sz="2400" smtClean="0">
                <a:cs typeface="Arial" panose="020B0604020202020204" pitchFamily="34" charset="0"/>
              </a:rPr>
              <a:t>”</a:t>
            </a:r>
            <a:endParaRPr lang="el-GR" altLang="ja-JP" sz="2400" smtClean="0">
              <a:cs typeface="Arial" panose="020B0604020202020204" pitchFamily="34" charset="0"/>
            </a:endParaRPr>
          </a:p>
          <a:p>
            <a:pPr eaLnBrk="1" hangingPunct="1">
              <a:lnSpc>
                <a:spcPct val="80000"/>
              </a:lnSpc>
              <a:buFont typeface="Arial" panose="020B0604020202020204" pitchFamily="34" charset="0"/>
              <a:buNone/>
            </a:pPr>
            <a:r>
              <a:rPr lang="el-GR" altLang="el-GR" sz="2400" smtClean="0">
                <a:cs typeface="Arial" panose="020B0604020202020204" pitchFamily="34" charset="0"/>
              </a:rPr>
              <a:t>IBM Software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a:ea typeface="+mj-ea"/>
                <a:cs typeface="Arial" charset="0"/>
              </a:rPr>
              <a:t>IBM </a:t>
            </a:r>
            <a:r>
              <a:rPr lang="el-GR" b="1" dirty="0" err="1">
                <a:ea typeface="+mj-ea"/>
                <a:cs typeface="Arial" charset="0"/>
              </a:rPr>
              <a:t>Software</a:t>
            </a:r>
            <a:r>
              <a:rPr lang="el-GR" b="1" dirty="0">
                <a:ea typeface="+mj-ea"/>
                <a:cs typeface="Arial" charset="0"/>
              </a:rPr>
              <a:t> </a:t>
            </a:r>
            <a:r>
              <a:rPr lang="el-GR" b="1" dirty="0" err="1">
                <a:ea typeface="+mj-ea"/>
                <a:cs typeface="Arial" charset="0"/>
              </a:rPr>
              <a:t>Group</a:t>
            </a:r>
            <a:r>
              <a:rPr lang="en-US" b="1" dirty="0">
                <a:ea typeface="+mj-ea"/>
                <a:cs typeface="Arial" charset="0"/>
              </a:rPr>
              <a:t/>
            </a:r>
            <a:br>
              <a:rPr lang="en-US" b="1" dirty="0">
                <a:ea typeface="+mj-ea"/>
                <a:cs typeface="Arial" charset="0"/>
              </a:rPr>
            </a:br>
            <a:r>
              <a:rPr lang="el-GR" b="1" dirty="0" err="1">
                <a:ea typeface="+mj-ea"/>
                <a:cs typeface="Arial" charset="0"/>
              </a:rPr>
              <a:t>Using</a:t>
            </a:r>
            <a:r>
              <a:rPr lang="el-GR" b="1" dirty="0">
                <a:ea typeface="+mj-ea"/>
                <a:cs typeface="Arial" charset="0"/>
              </a:rPr>
              <a:t> </a:t>
            </a:r>
            <a:r>
              <a:rPr lang="el-GR" b="1" dirty="0" err="1">
                <a:ea typeface="+mj-ea"/>
                <a:cs typeface="Arial" charset="0"/>
              </a:rPr>
              <a:t>Global</a:t>
            </a:r>
            <a:r>
              <a:rPr lang="el-GR" b="1" dirty="0">
                <a:ea typeface="+mj-ea"/>
                <a:cs typeface="Arial" charset="0"/>
              </a:rPr>
              <a:t> </a:t>
            </a:r>
            <a:r>
              <a:rPr lang="el-GR" b="1" dirty="0" err="1">
                <a:ea typeface="+mj-ea"/>
                <a:cs typeface="Arial" charset="0"/>
              </a:rPr>
              <a:t>Commands</a:t>
            </a:r>
            <a:r>
              <a:rPr lang="el-GR" b="1" dirty="0">
                <a:ea typeface="+mj-ea"/>
                <a:cs typeface="Arial" charset="0"/>
              </a:rPr>
              <a:t> (2/2</a:t>
            </a:r>
            <a:r>
              <a:rPr lang="el-GR" b="1" dirty="0" smtClean="0">
                <a:ea typeface="+mj-ea"/>
                <a:cs typeface="Arial" charset="0"/>
              </a:rPr>
              <a:t>)</a:t>
            </a:r>
            <a:r>
              <a:rPr lang="en-US" b="1" dirty="0" smtClean="0">
                <a:ea typeface="+mj-ea"/>
                <a:cs typeface="Arial" charset="0"/>
              </a:rPr>
              <a:t>- II</a:t>
            </a:r>
            <a:endParaRPr lang="en-GB" dirty="0">
              <a:ea typeface="+mj-ea"/>
              <a:cs typeface="+mj-cs"/>
            </a:endParaRPr>
          </a:p>
        </p:txBody>
      </p:sp>
      <p:sp>
        <p:nvSpPr>
          <p:cNvPr id="3" name="Content Placeholder 2"/>
          <p:cNvSpPr>
            <a:spLocks noGrp="1"/>
          </p:cNvSpPr>
          <p:nvPr>
            <p:ph idx="1"/>
          </p:nvPr>
        </p:nvSpPr>
        <p:spPr>
          <a:xfrm>
            <a:off x="463550" y="1773238"/>
            <a:ext cx="8229600" cy="4751387"/>
          </a:xfrm>
        </p:spPr>
        <p:txBody>
          <a:bodyPr>
            <a:normAutofit/>
          </a:bodyPr>
          <a:lstStyle/>
          <a:p>
            <a:pPr marL="0" indent="0" eaLnBrk="1" hangingPunct="1">
              <a:lnSpc>
                <a:spcPct val="80000"/>
              </a:lnSpc>
              <a:buFont typeface="Arial" panose="020B0604020202020204" pitchFamily="34" charset="0"/>
              <a:buNone/>
            </a:pPr>
            <a:r>
              <a:rPr lang="el-GR" altLang="el-GR" sz="2500" b="1" smtClean="0">
                <a:cs typeface="Arial" panose="020B0604020202020204" pitchFamily="34" charset="0"/>
              </a:rPr>
              <a:t>These commands are easily understood without additional</a:t>
            </a:r>
            <a:r>
              <a:rPr lang="en-US" altLang="el-GR" sz="2500" b="1" smtClean="0">
                <a:cs typeface="Arial" panose="020B0604020202020204" pitchFamily="34" charset="0"/>
              </a:rPr>
              <a:t> </a:t>
            </a:r>
            <a:r>
              <a:rPr lang="el-GR" altLang="el-GR" sz="2500" b="1" smtClean="0">
                <a:cs typeface="Arial" panose="020B0604020202020204" pitchFamily="34" charset="0"/>
              </a:rPr>
              <a:t>explanation</a:t>
            </a:r>
            <a:endParaRPr lang="en-US" altLang="el-GR" sz="2500" b="1" smtClean="0">
              <a:cs typeface="Arial" panose="020B0604020202020204" pitchFamily="34" charset="0"/>
            </a:endParaRPr>
          </a:p>
          <a:p>
            <a:pPr marL="0" indent="0" eaLnBrk="1" hangingPunct="1">
              <a:lnSpc>
                <a:spcPct val="80000"/>
              </a:lnSpc>
              <a:buFont typeface="Arial" panose="020B0604020202020204" pitchFamily="34" charset="0"/>
              <a:buNone/>
            </a:pPr>
            <a:r>
              <a:rPr lang="el-GR" altLang="el-GR" sz="2500" b="1" smtClean="0">
                <a:cs typeface="Arial" panose="020B0604020202020204" pitchFamily="34" charset="0"/>
              </a:rPr>
              <a:t>List key global commands at task terminal points</a:t>
            </a:r>
            <a:endParaRPr lang="en-US" altLang="el-GR" sz="2500" b="1" smtClean="0">
              <a:cs typeface="Arial" panose="020B0604020202020204" pitchFamily="34" charset="0"/>
            </a:endParaRPr>
          </a:p>
          <a:p>
            <a:pPr marL="0" indent="0" eaLnBrk="1" hangingPunct="1">
              <a:lnSpc>
                <a:spcPct val="80000"/>
              </a:lnSpc>
            </a:pPr>
            <a:r>
              <a:rPr lang="ja-JP" altLang="el-GR" sz="2500" smtClean="0">
                <a:cs typeface="Arial" panose="020B0604020202020204" pitchFamily="34" charset="0"/>
              </a:rPr>
              <a:t>“</a:t>
            </a:r>
            <a:r>
              <a:rPr lang="el-GR" altLang="ja-JP" sz="2500" smtClean="0">
                <a:cs typeface="Arial" panose="020B0604020202020204" pitchFamily="34" charset="0"/>
              </a:rPr>
              <a:t>You</a:t>
            </a:r>
            <a:r>
              <a:rPr lang="ja-JP" altLang="el-GR" sz="2500" smtClean="0">
                <a:cs typeface="Arial" panose="020B0604020202020204" pitchFamily="34" charset="0"/>
              </a:rPr>
              <a:t>’</a:t>
            </a:r>
            <a:r>
              <a:rPr lang="el-GR" altLang="ja-JP" sz="2500" smtClean="0">
                <a:cs typeface="Arial" panose="020B0604020202020204" pitchFamily="34" charset="0"/>
              </a:rPr>
              <a:t>ve received one new message from David Jones. Select Play</a:t>
            </a:r>
          </a:p>
          <a:p>
            <a:pPr marL="0" indent="0" eaLnBrk="1" hangingPunct="1">
              <a:lnSpc>
                <a:spcPct val="80000"/>
              </a:lnSpc>
            </a:pPr>
            <a:r>
              <a:rPr lang="el-GR" altLang="el-GR" sz="2500" smtClean="0">
                <a:cs typeface="Arial" panose="020B0604020202020204" pitchFamily="34" charset="0"/>
              </a:rPr>
              <a:t>Message, Reply, Reply to All, or Delete Message. &lt;2000 ms pause&gt; At any</a:t>
            </a:r>
          </a:p>
          <a:p>
            <a:pPr marL="0" indent="0" eaLnBrk="1" hangingPunct="1">
              <a:lnSpc>
                <a:spcPct val="80000"/>
              </a:lnSpc>
            </a:pPr>
            <a:r>
              <a:rPr lang="el-GR" altLang="el-GR" sz="2500" smtClean="0">
                <a:cs typeface="Arial" panose="020B0604020202020204" pitchFamily="34" charset="0"/>
              </a:rPr>
              <a:t>time you can say Repeat, Help, Go Back, Main Menu, Transfer to Agent, or</a:t>
            </a:r>
          </a:p>
          <a:p>
            <a:pPr marL="0" indent="0" eaLnBrk="1" hangingPunct="1">
              <a:lnSpc>
                <a:spcPct val="80000"/>
              </a:lnSpc>
            </a:pPr>
            <a:r>
              <a:rPr lang="el-GR" altLang="el-GR" sz="2500" smtClean="0">
                <a:cs typeface="Arial" panose="020B0604020202020204" pitchFamily="34" charset="0"/>
              </a:rPr>
              <a:t>Exit.</a:t>
            </a:r>
          </a:p>
          <a:p>
            <a:pPr marL="0" indent="0" eaLnBrk="1" hangingPunct="1">
              <a:lnSpc>
                <a:spcPct val="80000"/>
              </a:lnSpc>
              <a:buFont typeface="Arial" panose="020B0604020202020204" pitchFamily="34" charset="0"/>
              <a:buNone/>
            </a:pPr>
            <a:r>
              <a:rPr lang="el-GR" altLang="el-GR" sz="2500" smtClean="0">
                <a:cs typeface="Arial" panose="020B0604020202020204" pitchFamily="34" charset="0"/>
              </a:rPr>
              <a:t>IBM Software</a:t>
            </a:r>
          </a:p>
          <a:p>
            <a:pPr marL="0" indent="0" eaLnBrk="1" hangingPunct="1">
              <a:lnSpc>
                <a:spcPct val="60000"/>
              </a:lnSpc>
            </a:pPr>
            <a:endParaRPr lang="en-GB" altLang="el-GR" sz="25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a:xfrm>
            <a:off x="468313" y="260350"/>
            <a:ext cx="8229600" cy="1223963"/>
          </a:xfrm>
        </p:spPr>
        <p:txBody>
          <a:bodyPr/>
          <a:lstStyle/>
          <a:p>
            <a:pPr eaLnBrk="1" hangingPunct="1"/>
            <a:r>
              <a:rPr lang="el-GR" altLang="el-GR" sz="4000" b="1" smtClean="0">
                <a:cs typeface="Arial" panose="020B0604020202020204" pitchFamily="34" charset="0"/>
              </a:rPr>
              <a:t>IBM Software Group</a:t>
            </a:r>
            <a:r>
              <a:rPr lang="en-US" altLang="el-GR" sz="4000" smtClean="0">
                <a:cs typeface="Arial" panose="020B0604020202020204" pitchFamily="34" charset="0"/>
              </a:rPr>
              <a:t> </a:t>
            </a:r>
            <a:br>
              <a:rPr lang="en-US" altLang="el-GR" sz="4000" smtClean="0">
                <a:cs typeface="Arial" panose="020B0604020202020204" pitchFamily="34" charset="0"/>
              </a:rPr>
            </a:br>
            <a:r>
              <a:rPr lang="el-GR" altLang="el-GR" sz="4000" b="1" smtClean="0">
                <a:cs typeface="Arial" panose="020B0604020202020204" pitchFamily="34" charset="0"/>
              </a:rPr>
              <a:t>Choosing a Help Style (1/2)</a:t>
            </a:r>
            <a:r>
              <a:rPr lang="en-US" altLang="el-GR" sz="4000" b="1" smtClean="0">
                <a:cs typeface="Arial" panose="020B0604020202020204" pitchFamily="34" charset="0"/>
              </a:rPr>
              <a:t>-I</a:t>
            </a:r>
            <a:endParaRPr lang="el-GR" altLang="el-GR" sz="4000" smtClean="0"/>
          </a:p>
        </p:txBody>
      </p:sp>
      <p:sp>
        <p:nvSpPr>
          <p:cNvPr id="24578" name="Θέση περιεχομένου 2"/>
          <p:cNvSpPr>
            <a:spLocks noGrp="1"/>
          </p:cNvSpPr>
          <p:nvPr>
            <p:ph idx="1"/>
          </p:nvPr>
        </p:nvSpPr>
        <p:spPr>
          <a:xfrm>
            <a:off x="463550" y="1700213"/>
            <a:ext cx="8229600" cy="4383087"/>
          </a:xfrm>
        </p:spPr>
        <p:txBody>
          <a:bodyPr/>
          <a:lstStyle/>
          <a:p>
            <a:pPr marL="0" indent="0" eaLnBrk="1" hangingPunct="1">
              <a:buFont typeface="Arial" panose="020B0604020202020204" pitchFamily="34" charset="0"/>
              <a:buNone/>
            </a:pPr>
            <a:r>
              <a:rPr lang="el-GR" altLang="el-GR" sz="2400" b="1" smtClean="0">
                <a:cs typeface="Arial" panose="020B0604020202020204" pitchFamily="34" charset="0"/>
              </a:rPr>
              <a:t>Help mode or self-revealing contextual help?</a:t>
            </a:r>
            <a:endParaRPr lang="en-US" altLang="el-GR" sz="2400" b="1" smtClean="0">
              <a:cs typeface="Arial" panose="020B0604020202020204" pitchFamily="34" charset="0"/>
            </a:endParaRPr>
          </a:p>
          <a:p>
            <a:pPr marL="0" indent="0" eaLnBrk="1" hangingPunct="1">
              <a:buFont typeface="Arial" panose="020B0604020202020204" pitchFamily="34" charset="0"/>
              <a:buNone/>
            </a:pPr>
            <a:endParaRPr lang="el-GR" altLang="el-GR" sz="2400" b="1" smtClean="0">
              <a:cs typeface="Arial" panose="020B0604020202020204" pitchFamily="34" charset="0"/>
            </a:endParaRPr>
          </a:p>
          <a:p>
            <a:pPr marL="0" indent="0" eaLnBrk="1" hangingPunct="1"/>
            <a:r>
              <a:rPr lang="el-GR" altLang="el-GR" sz="2400" smtClean="0">
                <a:cs typeface="Arial" panose="020B0604020202020204" pitchFamily="34" charset="0"/>
              </a:rPr>
              <a:t>Help modes can introduce mode-related usability problems</a:t>
            </a:r>
          </a:p>
          <a:p>
            <a:pPr marL="0" indent="0" eaLnBrk="1" hangingPunct="1"/>
            <a:r>
              <a:rPr lang="el-GR" altLang="el-GR" sz="2400" smtClean="0">
                <a:cs typeface="Arial" panose="020B0604020202020204" pitchFamily="34" charset="0"/>
              </a:rPr>
              <a:t>Help modes rarely answer the user</a:t>
            </a:r>
            <a:r>
              <a:rPr lang="ja-JP" altLang="el-GR" sz="2400" smtClean="0">
                <a:cs typeface="Arial" panose="020B0604020202020204" pitchFamily="34" charset="0"/>
              </a:rPr>
              <a:t>’</a:t>
            </a:r>
            <a:r>
              <a:rPr lang="el-GR" altLang="ja-JP" sz="2400" smtClean="0">
                <a:cs typeface="Arial" panose="020B0604020202020204" pitchFamily="34" charset="0"/>
              </a:rPr>
              <a:t>s need</a:t>
            </a:r>
          </a:p>
          <a:p>
            <a:pPr marL="0" indent="0" eaLnBrk="1" hangingPunct="1"/>
            <a:r>
              <a:rPr lang="el-GR" altLang="el-GR" sz="2400" smtClean="0">
                <a:cs typeface="Arial" panose="020B0604020202020204" pitchFamily="34" charset="0"/>
              </a:rPr>
              <a:t>Preferred practice is to provide self-revealing contextual help</a:t>
            </a:r>
          </a:p>
          <a:p>
            <a:pPr marL="0" indent="0" eaLnBrk="1" hangingPunct="1"/>
            <a:r>
              <a:rPr lang="el-GR" altLang="el-GR" sz="2400" smtClean="0">
                <a:cs typeface="Arial" panose="020B0604020202020204" pitchFamily="34" charset="0"/>
              </a:rPr>
              <a:t>Maximizing the benefits of self-revealing contextual help</a:t>
            </a:r>
          </a:p>
          <a:p>
            <a:pPr marL="0" indent="0" eaLnBrk="1" hangingPunct="1"/>
            <a:r>
              <a:rPr lang="el-GR" altLang="el-GR" sz="2400" smtClean="0">
                <a:cs typeface="Arial" panose="020B0604020202020204" pitchFamily="34" charset="0"/>
              </a:rPr>
              <a:t>Due to momentary confusion or distraction, callers might request help</a:t>
            </a:r>
            <a:endParaRPr lang="en-US" altLang="el-GR" sz="2400" smtClean="0">
              <a:cs typeface="Arial" panose="020B0604020202020204" pitchFamily="34" charset="0"/>
            </a:endParaRPr>
          </a:p>
          <a:p>
            <a:pPr marL="0" indent="0" algn="ctr" eaLnBrk="1" hangingPunct="1">
              <a:buFont typeface="Arial" panose="020B0604020202020204" pitchFamily="34" charset="0"/>
              <a:buNone/>
            </a:pPr>
            <a:endParaRPr lang="el-GR" altLang="el-GR" sz="2000" smtClean="0">
              <a:cs typeface="Arial" panose="020B0604020202020204" pitchFamily="34" charset="0"/>
            </a:endParaRPr>
          </a:p>
          <a:p>
            <a:pPr marL="0" indent="0" algn="ctr" eaLnBrk="1" hangingPunct="1">
              <a:buFont typeface="Arial" panose="020B0604020202020204" pitchFamily="34" charset="0"/>
              <a:buNone/>
            </a:pPr>
            <a:endParaRPr lang="el-GR" altLang="el-GR" sz="2000" smtClean="0">
              <a:cs typeface="Arial" panose="020B0604020202020204" pitchFamily="34" charset="0"/>
            </a:endParaRPr>
          </a:p>
        </p:txBody>
      </p:sp>
      <p:sp>
        <p:nvSpPr>
          <p:cNvPr id="4" name="Right Arrow 3"/>
          <p:cNvSpPr>
            <a:spLocks noChangeArrowheads="1"/>
          </p:cNvSpPr>
          <p:nvPr/>
        </p:nvSpPr>
        <p:spPr bwMode="auto">
          <a:xfrm>
            <a:off x="4140200" y="6092825"/>
            <a:ext cx="977900" cy="268288"/>
          </a:xfrm>
          <a:prstGeom prst="rightArrow">
            <a:avLst>
              <a:gd name="adj1" fmla="val 50000"/>
              <a:gd name="adj2" fmla="val 5003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2870</Words>
  <Application>Microsoft Office PowerPoint</Application>
  <PresentationFormat>On-screen Show (4:3)</PresentationFormat>
  <Paragraphs>383</Paragraphs>
  <Slides>48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MS PGothic</vt:lpstr>
      <vt:lpstr>MS PGothic</vt:lpstr>
      <vt:lpstr>Arial</vt:lpstr>
      <vt:lpstr>Calibri</vt:lpstr>
      <vt:lpstr>Century Gothic</vt:lpstr>
      <vt:lpstr>Wingdings</vt:lpstr>
      <vt:lpstr>Θέμα του Office</vt:lpstr>
      <vt:lpstr>Computerlinguistik</vt:lpstr>
      <vt:lpstr>Banking  and Money-related Transactions</vt:lpstr>
      <vt:lpstr>Σκοποί</vt:lpstr>
      <vt:lpstr>IBM Software Group: Examples of Speech User Interface Styles</vt:lpstr>
      <vt:lpstr>IBM Software Group: Examples of Speech User Interface Styles-2</vt:lpstr>
      <vt:lpstr>IBM Software Group Using Global Commands (1/2)</vt:lpstr>
      <vt:lpstr>IBM Software Group Using Global Commands (2/2)-I</vt:lpstr>
      <vt:lpstr>IBM Software Group Using Global Commands (2/2)- II</vt:lpstr>
      <vt:lpstr>IBM Software Group  Choosing a Help Style (1/2)-I</vt:lpstr>
      <vt:lpstr>IBM Software Group  Choosing a Help Style (1/2)-II</vt:lpstr>
      <vt:lpstr>IBM Software Group  Choosing a Help Style (2/2)-I</vt:lpstr>
      <vt:lpstr>IBM Software Group  Choosing a Help Style (2/2)-II</vt:lpstr>
      <vt:lpstr>IBM Software Group  Writing Prompts (1/2)-I</vt:lpstr>
      <vt:lpstr>IBM Software Group  Writing Prompts (1/2)-II</vt:lpstr>
      <vt:lpstr>IBM Software Group  Writing Prompts (2/2)</vt:lpstr>
      <vt:lpstr>IBM Software Group  Avoiding Touchtone-Style Initial Prompting (1/2)-I</vt:lpstr>
      <vt:lpstr>IBM Software Group  Avoiding Touchtone-Style Initial Prompting (1/2)-II</vt:lpstr>
      <vt:lpstr>IBM Software Group  Avoiding Touchtone-Style Initial Prompting (2/2)</vt:lpstr>
      <vt:lpstr>IBM Software Group  Avoiding “Press or say &lt;x&gt;” Prompting (1/2)</vt:lpstr>
      <vt:lpstr>IBM Software Group  Avoiding “Press or say &lt;x&gt;” Prompting (2/2)-I</vt:lpstr>
      <vt:lpstr>IBM Software Group  Avoiding “Press or say &lt;x&gt;” Prompting (2/2)-II</vt:lpstr>
      <vt:lpstr>IBM Software Group  Using the Right Words (1/2)</vt:lpstr>
      <vt:lpstr>IBM Software Group  Using the Right Words (2/2)-I</vt:lpstr>
      <vt:lpstr>IBM Software Group  Using the Right Words (2/2)-II</vt:lpstr>
      <vt:lpstr>IBM Software Group  Stepping Stones and Safety Nets (1/2)-I</vt:lpstr>
      <vt:lpstr>IBM Software Group  Stepping Stones and Safety Nets (1/2)-II</vt:lpstr>
      <vt:lpstr>IBM Software Group  Stepping Stones and Safety Nets (2/2)</vt:lpstr>
      <vt:lpstr>IBM Software Group  Immediate Confirmation: Separate Dialog Turns</vt:lpstr>
      <vt:lpstr>IBM Software Group  Delayed (Batch) Confirmation:  Basic (1/2)</vt:lpstr>
      <vt:lpstr>IBM Software Group  Delayed (Batch) Confirmation: Basic (2/2)-I</vt:lpstr>
      <vt:lpstr>IBM Software Group  Delayed (Batch) Confirmation: Basic (2/2)-II</vt:lpstr>
      <vt:lpstr>IBM Software Group  Delayed (Batch) Confirmation: Improved (1/2)-I</vt:lpstr>
      <vt:lpstr>IBM Software Group  Delayed (Batch) Confirmation: Improved (1/2)-II</vt:lpstr>
      <vt:lpstr>IBM Software Group  Delayed (Batch) Confirmation: Improved (2/2)</vt:lpstr>
      <vt:lpstr>IBM Software Group  Recovering from Errors (1/2)</vt:lpstr>
      <vt:lpstr>IBM Software Group  Recovering from Errors (2/2)</vt:lpstr>
      <vt:lpstr>IBM Software Group  Using Confidence Levels and n-best Lists (1/2)</vt:lpstr>
      <vt:lpstr>IBM Software Group  Using Confidence Levels and n-best Lists (2/2)-I</vt:lpstr>
      <vt:lpstr>IBM Software Group  Using Confidence Levels and n-best Lists (2/2)-II</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304</cp:revision>
  <dcterms:created xsi:type="dcterms:W3CDTF">2012-09-06T09:03:05Z</dcterms:created>
  <dcterms:modified xsi:type="dcterms:W3CDTF">2015-01-19T21:14:26Z</dcterms:modified>
</cp:coreProperties>
</file>