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2"/>
  </p:sldMasterIdLst>
  <p:notesMasterIdLst>
    <p:notesMasterId r:id="rId58"/>
  </p:notesMasterIdLst>
  <p:handoutMasterIdLst>
    <p:handoutMasterId r:id="rId59"/>
  </p:handoutMasterIdLst>
  <p:sldIdLst>
    <p:sldId id="549" r:id="rId3"/>
    <p:sldId id="441" r:id="rId4"/>
    <p:sldId id="442" r:id="rId5"/>
    <p:sldId id="443" r:id="rId6"/>
    <p:sldId id="444" r:id="rId7"/>
    <p:sldId id="445" r:id="rId8"/>
    <p:sldId id="446" r:id="rId9"/>
    <p:sldId id="447" r:id="rId10"/>
    <p:sldId id="448" r:id="rId11"/>
    <p:sldId id="449" r:id="rId12"/>
    <p:sldId id="450" r:id="rId13"/>
    <p:sldId id="451" r:id="rId14"/>
    <p:sldId id="452" r:id="rId15"/>
    <p:sldId id="453" r:id="rId16"/>
    <p:sldId id="454" r:id="rId17"/>
    <p:sldId id="455" r:id="rId18"/>
    <p:sldId id="365" r:id="rId19"/>
    <p:sldId id="467" r:id="rId20"/>
    <p:sldId id="468" r:id="rId21"/>
    <p:sldId id="470" r:id="rId22"/>
    <p:sldId id="471" r:id="rId23"/>
    <p:sldId id="472" r:id="rId24"/>
    <p:sldId id="550" r:id="rId25"/>
    <p:sldId id="551" r:id="rId26"/>
    <p:sldId id="480" r:id="rId27"/>
    <p:sldId id="482" r:id="rId28"/>
    <p:sldId id="484" r:id="rId29"/>
    <p:sldId id="485" r:id="rId30"/>
    <p:sldId id="486" r:id="rId31"/>
    <p:sldId id="487" r:id="rId32"/>
    <p:sldId id="548" r:id="rId33"/>
    <p:sldId id="491" r:id="rId34"/>
    <p:sldId id="492" r:id="rId35"/>
    <p:sldId id="493" r:id="rId36"/>
    <p:sldId id="494" r:id="rId37"/>
    <p:sldId id="545" r:id="rId38"/>
    <p:sldId id="517" r:id="rId39"/>
    <p:sldId id="552" r:id="rId40"/>
    <p:sldId id="553" r:id="rId41"/>
    <p:sldId id="554" r:id="rId42"/>
    <p:sldId id="524" r:id="rId43"/>
    <p:sldId id="527" r:id="rId44"/>
    <p:sldId id="532" r:id="rId45"/>
    <p:sldId id="533" r:id="rId46"/>
    <p:sldId id="534" r:id="rId47"/>
    <p:sldId id="535" r:id="rId48"/>
    <p:sldId id="536" r:id="rId49"/>
    <p:sldId id="537" r:id="rId50"/>
    <p:sldId id="538" r:id="rId51"/>
    <p:sldId id="387" r:id="rId52"/>
    <p:sldId id="542" r:id="rId53"/>
    <p:sldId id="543" r:id="rId54"/>
    <p:sldId id="544" r:id="rId55"/>
    <p:sldId id="458" r:id="rId56"/>
    <p:sldId id="316" r:id="rId57"/>
  </p:sldIdLst>
  <p:sldSz cx="9144000" cy="6858000" type="screen4x3"/>
  <p:notesSz cx="9144000" cy="6858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75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89377" autoAdjust="0"/>
  </p:normalViewPr>
  <p:slideViewPr>
    <p:cSldViewPr>
      <p:cViewPr varScale="1">
        <p:scale>
          <a:sx n="74" d="100"/>
          <a:sy n="74" d="100"/>
        </p:scale>
        <p:origin x="1242" y="90"/>
      </p:cViewPr>
      <p:guideLst>
        <p:guide orient="horz" pos="2160"/>
        <p:guide pos="2880"/>
      </p:guideLst>
    </p:cSldViewPr>
  </p:slideViewPr>
  <p:outlineViewPr>
    <p:cViewPr>
      <p:scale>
        <a:sx n="33" d="100"/>
        <a:sy n="33" d="100"/>
      </p:scale>
      <p:origin x="0" y="3309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A19CAAF-8DF2-4568-9AE7-FCFC48B41C1F}" type="datetimeFigureOut">
              <a:rPr lang="el-GR" smtClean="0"/>
              <a:t>14/5/2014</a:t>
            </a:fld>
            <a:endParaRPr lang="el-GR"/>
          </a:p>
        </p:txBody>
      </p:sp>
      <p:sp>
        <p:nvSpPr>
          <p:cNvPr id="4" name="Θέση υποσέλιδου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E360E5F-3CE8-44B4-853F-855B85DD8410}" type="slidenum">
              <a:rPr lang="el-GR" smtClean="0"/>
              <a:t>‹#›</a:t>
            </a:fld>
            <a:endParaRPr lang="el-GR"/>
          </a:p>
        </p:txBody>
      </p:sp>
    </p:spTree>
    <p:extLst>
      <p:ext uri="{BB962C8B-B14F-4D97-AF65-F5344CB8AC3E}">
        <p14:creationId xmlns:p14="http://schemas.microsoft.com/office/powerpoint/2010/main" val="3798443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l-GR"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9DCB1FFA-38BF-41AE-A409-852262A75F3A}" type="datetimeFigureOut">
              <a:rPr lang="el-GR" smtClean="0"/>
              <a:t>14/5/2014</a:t>
            </a:fld>
            <a:endParaRPr lang="el-GR"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l-GR"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l-GR"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4F3EB154-CB44-453B-B406-51B5837894CC}" type="slidenum">
              <a:rPr lang="el-GR" smtClean="0"/>
              <a:t>‹#›</a:t>
            </a:fld>
            <a:endParaRPr lang="el-GR" dirty="0"/>
          </a:p>
        </p:txBody>
      </p:sp>
    </p:spTree>
    <p:extLst>
      <p:ext uri="{BB962C8B-B14F-4D97-AF65-F5344CB8AC3E}">
        <p14:creationId xmlns:p14="http://schemas.microsoft.com/office/powerpoint/2010/main" val="3275493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p14="http://schemas.microsoft.com/office/powerpoint/2010/main" val="2124262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F3EB154-CB44-453B-B406-51B5837894CC}" type="slidenum">
              <a:rPr lang="el-GR" smtClean="0"/>
              <a:t>18</a:t>
            </a:fld>
            <a:endParaRPr lang="el-GR" dirty="0"/>
          </a:p>
        </p:txBody>
      </p:sp>
    </p:spTree>
    <p:extLst>
      <p:ext uri="{BB962C8B-B14F-4D97-AF65-F5344CB8AC3E}">
        <p14:creationId xmlns:p14="http://schemas.microsoft.com/office/powerpoint/2010/main" val="1637094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b="1" dirty="0" smtClean="0"/>
              <a:t>Σημείωση</a:t>
            </a:r>
            <a:r>
              <a:rPr lang="el-GR" sz="1200" dirty="0" smtClean="0"/>
              <a:t>: Δημιουργία συνεκτικής και αντιληπτής δομής ακόμα και για τους τυφλούς χρήστες που χρησιμοποιούν πρόγραμμα αναγνώστη οθόνης με συνθετική ομιλία. </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Όταν πραγματοποιείτε μια τροποποίηση σε κάποιο από τα στυλ που έχετε εφαρμόσει στο κείμενό σας, τότε αυτή εφαρμόζεται αυτόματα σε όλη την έκταση του εγγράφου χωρίς άλλη δική σας παρέμβαση. Έτσι, διευκολύνονται οι όποιες αλλαγές επιθυμείτε να εφαρμόσετε και εξασφαλίζετε ότι οι αλλαγές που κάνατε θα εφαρμοστούν σε όλο το έγγραφο, χωρίς να «ξεχαστεί» κάτι.</a:t>
            </a:r>
          </a:p>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t>19</a:t>
            </a:fld>
            <a:endParaRPr lang="el-GR"/>
          </a:p>
        </p:txBody>
      </p:sp>
    </p:spTree>
    <p:extLst>
      <p:ext uri="{BB962C8B-B14F-4D97-AF65-F5344CB8AC3E}">
        <p14:creationId xmlns:p14="http://schemas.microsoft.com/office/powerpoint/2010/main" val="976486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Οι επικεφαλίδες δεν είναι απλά φράσεις γραμμένες με έντονα γράμματα, μεγαλύτερα από το υπόλοιπο κείμενο, στοιχισμένες με συγκεκριμένο τρόπο κ.α., αλλά αποτελούν </a:t>
            </a:r>
            <a:r>
              <a:rPr lang="el-GR" sz="1200" b="1" dirty="0" smtClean="0">
                <a:solidFill>
                  <a:srgbClr val="0070C0"/>
                </a:solidFill>
              </a:rPr>
              <a:t>δομικό στοιχείο </a:t>
            </a:r>
            <a:r>
              <a:rPr lang="el-GR" sz="1200" dirty="0" smtClean="0"/>
              <a:t>του εγγράφου.</a:t>
            </a:r>
          </a:p>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t>20</a:t>
            </a:fld>
            <a:endParaRPr lang="el-GR" dirty="0"/>
          </a:p>
        </p:txBody>
      </p:sp>
    </p:spTree>
    <p:extLst>
      <p:ext uri="{BB962C8B-B14F-4D97-AF65-F5344CB8AC3E}">
        <p14:creationId xmlns:p14="http://schemas.microsoft.com/office/powerpoint/2010/main" val="2403683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200" dirty="0" smtClean="0"/>
          </a:p>
        </p:txBody>
      </p:sp>
      <p:sp>
        <p:nvSpPr>
          <p:cNvPr id="4" name="Slide Number Placeholder 3"/>
          <p:cNvSpPr>
            <a:spLocks noGrp="1"/>
          </p:cNvSpPr>
          <p:nvPr>
            <p:ph type="sldNum" sz="quarter" idx="10"/>
          </p:nvPr>
        </p:nvSpPr>
        <p:spPr/>
        <p:txBody>
          <a:bodyPr/>
          <a:lstStyle/>
          <a:p>
            <a:fld id="{4F3EB154-CB44-453B-B406-51B5837894CC}" type="slidenum">
              <a:rPr lang="el-GR" smtClean="0"/>
              <a:t>21</a:t>
            </a:fld>
            <a:endParaRPr lang="el-GR" dirty="0"/>
          </a:p>
        </p:txBody>
      </p:sp>
    </p:spTree>
    <p:extLst>
      <p:ext uri="{BB962C8B-B14F-4D97-AF65-F5344CB8AC3E}">
        <p14:creationId xmlns:p14="http://schemas.microsoft.com/office/powerpoint/2010/main" val="118792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Αποφασίστε εκ των προτέρων πόσα επίπεδα επικεφαλίδων θα χρειαστούν, ώστε να γίνει η </a:t>
            </a:r>
            <a:r>
              <a:rPr lang="el-GR" sz="1200" b="1" dirty="0" smtClean="0">
                <a:solidFill>
                  <a:srgbClr val="0070C0"/>
                </a:solidFill>
              </a:rPr>
              <a:t>αρίθμησή</a:t>
            </a:r>
            <a:r>
              <a:rPr lang="el-GR" sz="1200" dirty="0" smtClean="0">
                <a:solidFill>
                  <a:srgbClr val="0070C0"/>
                </a:solidFill>
              </a:rPr>
              <a:t> </a:t>
            </a:r>
            <a:r>
              <a:rPr lang="el-GR" sz="1200" dirty="0" smtClean="0"/>
              <a:t>τους. </a:t>
            </a:r>
          </a:p>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t>22</a:t>
            </a:fld>
            <a:endParaRPr lang="el-GR" dirty="0"/>
          </a:p>
        </p:txBody>
      </p:sp>
    </p:spTree>
    <p:extLst>
      <p:ext uri="{BB962C8B-B14F-4D97-AF65-F5344CB8AC3E}">
        <p14:creationId xmlns:p14="http://schemas.microsoft.com/office/powerpoint/2010/main" val="4268005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t>Σε αντίθετη περίπτωση, οι υποστηρικτικές τεχνολογίες και οι χρήστες τους δε θα αναγνωρίσουν τη συνεκτικότητα των στοιχείων που περιλαμβάνονται στις λίστες σας, αλλά θα τις ερμηνεύσουν σαν μια σειρά σύντομων ξεχωριστών παραγράφων.</a:t>
            </a:r>
          </a:p>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t>23</a:t>
            </a:fld>
            <a:endParaRPr lang="el-GR"/>
          </a:p>
        </p:txBody>
      </p:sp>
    </p:spTree>
    <p:extLst>
      <p:ext uri="{BB962C8B-B14F-4D97-AF65-F5344CB8AC3E}">
        <p14:creationId xmlns:p14="http://schemas.microsoft.com/office/powerpoint/2010/main" val="1905513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t>25</a:t>
            </a:fld>
            <a:endParaRPr lang="el-GR" dirty="0"/>
          </a:p>
        </p:txBody>
      </p:sp>
    </p:spTree>
    <p:extLst>
      <p:ext uri="{BB962C8B-B14F-4D97-AF65-F5344CB8AC3E}">
        <p14:creationId xmlns:p14="http://schemas.microsoft.com/office/powerpoint/2010/main" val="1382418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t>28</a:t>
            </a:fld>
            <a:endParaRPr lang="el-GR" dirty="0"/>
          </a:p>
        </p:txBody>
      </p:sp>
    </p:spTree>
    <p:extLst>
      <p:ext uri="{BB962C8B-B14F-4D97-AF65-F5344CB8AC3E}">
        <p14:creationId xmlns:p14="http://schemas.microsoft.com/office/powerpoint/2010/main" val="2839744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t>29</a:t>
            </a:fld>
            <a:endParaRPr lang="el-GR" dirty="0"/>
          </a:p>
        </p:txBody>
      </p:sp>
    </p:spTree>
    <p:extLst>
      <p:ext uri="{BB962C8B-B14F-4D97-AF65-F5344CB8AC3E}">
        <p14:creationId xmlns:p14="http://schemas.microsoft.com/office/powerpoint/2010/main" val="4077320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t>36</a:t>
            </a:fld>
            <a:endParaRPr lang="el-GR"/>
          </a:p>
        </p:txBody>
      </p:sp>
    </p:spTree>
    <p:extLst>
      <p:ext uri="{BB962C8B-B14F-4D97-AF65-F5344CB8AC3E}">
        <p14:creationId xmlns:p14="http://schemas.microsoft.com/office/powerpoint/2010/main" val="3346559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p14="http://schemas.microsoft.com/office/powerpoint/2010/main" val="4209010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4F3EB154-CB44-453B-B406-51B5837894CC}" type="slidenum">
              <a:rPr lang="el-GR" smtClean="0"/>
              <a:t>37</a:t>
            </a:fld>
            <a:endParaRPr lang="el-GR"/>
          </a:p>
        </p:txBody>
      </p:sp>
    </p:spTree>
    <p:extLst>
      <p:ext uri="{BB962C8B-B14F-4D97-AF65-F5344CB8AC3E}">
        <p14:creationId xmlns:p14="http://schemas.microsoft.com/office/powerpoint/2010/main" val="324342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F3EB154-CB44-453B-B406-51B5837894CC}" type="slidenum">
              <a:rPr lang="el-GR" smtClean="0"/>
              <a:t>43</a:t>
            </a:fld>
            <a:endParaRPr lang="el-GR" dirty="0"/>
          </a:p>
        </p:txBody>
      </p:sp>
    </p:spTree>
    <p:extLst>
      <p:ext uri="{BB962C8B-B14F-4D97-AF65-F5344CB8AC3E}">
        <p14:creationId xmlns:p14="http://schemas.microsoft.com/office/powerpoint/2010/main" val="1631381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F3EB154-CB44-453B-B406-51B5837894CC}" type="slidenum">
              <a:rPr lang="el-GR" smtClean="0"/>
              <a:t>46</a:t>
            </a:fld>
            <a:endParaRPr lang="el-GR" dirty="0"/>
          </a:p>
        </p:txBody>
      </p:sp>
    </p:spTree>
    <p:extLst>
      <p:ext uri="{BB962C8B-B14F-4D97-AF65-F5344CB8AC3E}">
        <p14:creationId xmlns:p14="http://schemas.microsoft.com/office/powerpoint/2010/main" val="2616525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F3EB154-CB44-453B-B406-51B5837894CC}" type="slidenum">
              <a:rPr lang="el-GR" smtClean="0"/>
              <a:t>50</a:t>
            </a:fld>
            <a:endParaRPr lang="el-GR" dirty="0"/>
          </a:p>
        </p:txBody>
      </p:sp>
    </p:spTree>
    <p:extLst>
      <p:ext uri="{BB962C8B-B14F-4D97-AF65-F5344CB8AC3E}">
        <p14:creationId xmlns:p14="http://schemas.microsoft.com/office/powerpoint/2010/main" val="3726227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F3EB154-CB44-453B-B406-51B5837894CC}" type="slidenum">
              <a:rPr lang="el-GR" smtClean="0"/>
              <a:t>51</a:t>
            </a:fld>
            <a:endParaRPr lang="el-GR" dirty="0"/>
          </a:p>
        </p:txBody>
      </p:sp>
    </p:spTree>
    <p:extLst>
      <p:ext uri="{BB962C8B-B14F-4D97-AF65-F5344CB8AC3E}">
        <p14:creationId xmlns:p14="http://schemas.microsoft.com/office/powerpoint/2010/main" val="27325912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F3EB154-CB44-453B-B406-51B5837894CC}" type="slidenum">
              <a:rPr lang="el-GR" smtClean="0"/>
              <a:t>55</a:t>
            </a:fld>
            <a:endParaRPr lang="el-GR" dirty="0"/>
          </a:p>
        </p:txBody>
      </p:sp>
    </p:spTree>
    <p:extLst>
      <p:ext uri="{BB962C8B-B14F-4D97-AF65-F5344CB8AC3E}">
        <p14:creationId xmlns:p14="http://schemas.microsoft.com/office/powerpoint/2010/main" val="2972805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70B6FA-ACAF-4752-814D-2F4F974914B8}" type="slidenum">
              <a:rPr lang="el-GR" smtClean="0"/>
              <a:pPr>
                <a:defRPr/>
              </a:pPr>
              <a:t>4</a:t>
            </a:fld>
            <a:endParaRPr lang="el-GR"/>
          </a:p>
        </p:txBody>
      </p:sp>
    </p:spTree>
    <p:extLst>
      <p:ext uri="{BB962C8B-B14F-4D97-AF65-F5344CB8AC3E}">
        <p14:creationId xmlns:p14="http://schemas.microsoft.com/office/powerpoint/2010/main" val="3280877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70B6FA-ACAF-4752-814D-2F4F974914B8}" type="slidenum">
              <a:rPr lang="el-GR" smtClean="0"/>
              <a:pPr>
                <a:defRPr/>
              </a:pPr>
              <a:t>8</a:t>
            </a:fld>
            <a:endParaRPr lang="el-GR"/>
          </a:p>
        </p:txBody>
      </p:sp>
    </p:spTree>
    <p:extLst>
      <p:ext uri="{BB962C8B-B14F-4D97-AF65-F5344CB8AC3E}">
        <p14:creationId xmlns:p14="http://schemas.microsoft.com/office/powerpoint/2010/main" val="3048409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70B6FA-ACAF-4752-814D-2F4F974914B8}" type="slidenum">
              <a:rPr lang="el-GR" smtClean="0"/>
              <a:pPr>
                <a:defRPr/>
              </a:pPr>
              <a:t>12</a:t>
            </a:fld>
            <a:endParaRPr lang="el-GR"/>
          </a:p>
        </p:txBody>
      </p:sp>
    </p:spTree>
    <p:extLst>
      <p:ext uri="{BB962C8B-B14F-4D97-AF65-F5344CB8AC3E}">
        <p14:creationId xmlns:p14="http://schemas.microsoft.com/office/powerpoint/2010/main" val="1746858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70B6FA-ACAF-4752-814D-2F4F974914B8}" type="slidenum">
              <a:rPr lang="el-GR" smtClean="0"/>
              <a:pPr>
                <a:defRPr/>
              </a:pPr>
              <a:t>13</a:t>
            </a:fld>
            <a:endParaRPr lang="el-GR"/>
          </a:p>
        </p:txBody>
      </p:sp>
    </p:spTree>
    <p:extLst>
      <p:ext uri="{BB962C8B-B14F-4D97-AF65-F5344CB8AC3E}">
        <p14:creationId xmlns:p14="http://schemas.microsoft.com/office/powerpoint/2010/main" val="3709902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70B6FA-ACAF-4752-814D-2F4F974914B8}" type="slidenum">
              <a:rPr lang="el-GR" smtClean="0"/>
              <a:pPr>
                <a:defRPr/>
              </a:pPr>
              <a:t>14</a:t>
            </a:fld>
            <a:endParaRPr lang="el-GR"/>
          </a:p>
        </p:txBody>
      </p:sp>
    </p:spTree>
    <p:extLst>
      <p:ext uri="{BB962C8B-B14F-4D97-AF65-F5344CB8AC3E}">
        <p14:creationId xmlns:p14="http://schemas.microsoft.com/office/powerpoint/2010/main" val="819190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70B6FA-ACAF-4752-814D-2F4F974914B8}" type="slidenum">
              <a:rPr lang="el-GR" smtClean="0"/>
              <a:pPr>
                <a:defRPr/>
              </a:pPr>
              <a:t>15</a:t>
            </a:fld>
            <a:endParaRPr lang="el-GR"/>
          </a:p>
        </p:txBody>
      </p:sp>
    </p:spTree>
    <p:extLst>
      <p:ext uri="{BB962C8B-B14F-4D97-AF65-F5344CB8AC3E}">
        <p14:creationId xmlns:p14="http://schemas.microsoft.com/office/powerpoint/2010/main" val="850424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70B6FA-ACAF-4752-814D-2F4F974914B8}" type="slidenum">
              <a:rPr lang="el-GR" smtClean="0"/>
              <a:pPr>
                <a:defRPr/>
              </a:pPr>
              <a:t>16</a:t>
            </a:fld>
            <a:endParaRPr lang="el-GR"/>
          </a:p>
        </p:txBody>
      </p:sp>
    </p:spTree>
    <p:extLst>
      <p:ext uri="{BB962C8B-B14F-4D97-AF65-F5344CB8AC3E}">
        <p14:creationId xmlns:p14="http://schemas.microsoft.com/office/powerpoint/2010/main" val="3348620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B1C49D4B-90C9-4FDB-B6C6-8BDCCD4AEE2E}" type="datetime1">
              <a:rPr lang="el-GR" smtClean="0"/>
              <a:t>14/5/2014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BD396030-A3C9-426D-B586-694F92ADA600}" type="slidenum">
              <a:rPr lang="el-GR" smtClean="0"/>
              <a:t>‹#›</a:t>
            </a:fld>
            <a:endParaRPr lang="el-GR" dirty="0"/>
          </a:p>
        </p:txBody>
      </p:sp>
    </p:spTree>
    <p:extLst>
      <p:ext uri="{BB962C8B-B14F-4D97-AF65-F5344CB8AC3E}">
        <p14:creationId xmlns:p14="http://schemas.microsoft.com/office/powerpoint/2010/main" val="990730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E4427501-5E68-4FC0-B38D-2276FA1F5708}" type="datetime1">
              <a:rPr lang="el-GR" smtClean="0"/>
              <a:t>14/5/2014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BD396030-A3C9-426D-B586-694F92ADA600}" type="slidenum">
              <a:rPr lang="el-GR" smtClean="0"/>
              <a:t>‹#›</a:t>
            </a:fld>
            <a:endParaRPr lang="el-GR" dirty="0"/>
          </a:p>
        </p:txBody>
      </p:sp>
    </p:spTree>
    <p:extLst>
      <p:ext uri="{BB962C8B-B14F-4D97-AF65-F5344CB8AC3E}">
        <p14:creationId xmlns:p14="http://schemas.microsoft.com/office/powerpoint/2010/main" val="3811520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14A21029-3119-4BF4-BBDC-D53124DBEE95}" type="datetime1">
              <a:rPr lang="el-GR" smtClean="0"/>
              <a:t>14/5/2014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BD396030-A3C9-426D-B586-694F92ADA600}" type="slidenum">
              <a:rPr lang="el-GR" smtClean="0"/>
              <a:t>‹#›</a:t>
            </a:fld>
            <a:endParaRPr lang="el-GR" dirty="0"/>
          </a:p>
        </p:txBody>
      </p:sp>
    </p:spTree>
    <p:extLst>
      <p:ext uri="{BB962C8B-B14F-4D97-AF65-F5344CB8AC3E}">
        <p14:creationId xmlns:p14="http://schemas.microsoft.com/office/powerpoint/2010/main" val="336032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47E4A6C-7291-46DA-98D8-ECFD7005A2B3}" type="datetime1">
              <a:rPr lang="el-GR" smtClean="0"/>
              <a:t>14/5/2014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BD396030-A3C9-426D-B586-694F92ADA600}" type="slidenum">
              <a:rPr lang="el-GR" smtClean="0"/>
              <a:t>‹#›</a:t>
            </a:fld>
            <a:endParaRPr lang="el-GR" dirty="0"/>
          </a:p>
        </p:txBody>
      </p:sp>
    </p:spTree>
    <p:extLst>
      <p:ext uri="{BB962C8B-B14F-4D97-AF65-F5344CB8AC3E}">
        <p14:creationId xmlns:p14="http://schemas.microsoft.com/office/powerpoint/2010/main" val="92166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A2040E-27DA-4CDF-B314-7F24BB9A7048}" type="datetime1">
              <a:rPr lang="el-GR" smtClean="0"/>
              <a:t>14/5/2014</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BD396030-A3C9-426D-B586-694F92ADA600}" type="slidenum">
              <a:rPr lang="el-GR" smtClean="0"/>
              <a:t>‹#›</a:t>
            </a:fld>
            <a:endParaRPr lang="el-GR" dirty="0"/>
          </a:p>
        </p:txBody>
      </p:sp>
    </p:spTree>
    <p:extLst>
      <p:ext uri="{BB962C8B-B14F-4D97-AF65-F5344CB8AC3E}">
        <p14:creationId xmlns:p14="http://schemas.microsoft.com/office/powerpoint/2010/main" val="340657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654051B7-99F1-4CA8-970C-AB11BB1D739E}" type="datetime1">
              <a:rPr lang="el-GR" smtClean="0"/>
              <a:t>14/5/2014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BD396030-A3C9-426D-B586-694F92ADA600}" type="slidenum">
              <a:rPr lang="el-GR" smtClean="0"/>
              <a:t>‹#›</a:t>
            </a:fld>
            <a:endParaRPr lang="el-GR" dirty="0"/>
          </a:p>
        </p:txBody>
      </p:sp>
    </p:spTree>
    <p:extLst>
      <p:ext uri="{BB962C8B-B14F-4D97-AF65-F5344CB8AC3E}">
        <p14:creationId xmlns:p14="http://schemas.microsoft.com/office/powerpoint/2010/main" val="94075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0890A964-FA7B-4CC0-8C15-2B56689BD35D}" type="datetime1">
              <a:rPr lang="el-GR" smtClean="0"/>
              <a:t>14/5/2014</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BD396030-A3C9-426D-B586-694F92ADA600}" type="slidenum">
              <a:rPr lang="el-GR" smtClean="0"/>
              <a:t>‹#›</a:t>
            </a:fld>
            <a:endParaRPr lang="el-GR" dirty="0"/>
          </a:p>
        </p:txBody>
      </p:sp>
    </p:spTree>
    <p:extLst>
      <p:ext uri="{BB962C8B-B14F-4D97-AF65-F5344CB8AC3E}">
        <p14:creationId xmlns:p14="http://schemas.microsoft.com/office/powerpoint/2010/main" val="1466684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403AF82A-9287-4DB9-BCB5-47F24BB87D2A}" type="datetime1">
              <a:rPr lang="el-GR" smtClean="0"/>
              <a:t>14/5/2014</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BD396030-A3C9-426D-B586-694F92ADA600}" type="slidenum">
              <a:rPr lang="el-GR" smtClean="0"/>
              <a:t>‹#›</a:t>
            </a:fld>
            <a:endParaRPr lang="el-GR" dirty="0"/>
          </a:p>
        </p:txBody>
      </p:sp>
    </p:spTree>
    <p:extLst>
      <p:ext uri="{BB962C8B-B14F-4D97-AF65-F5344CB8AC3E}">
        <p14:creationId xmlns:p14="http://schemas.microsoft.com/office/powerpoint/2010/main" val="427870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DA3E4B-2899-4B70-AE7F-826A43F65465}" type="datetime1">
              <a:rPr lang="el-GR" smtClean="0"/>
              <a:t>14/5/2014</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BD396030-A3C9-426D-B586-694F92ADA600}" type="slidenum">
              <a:rPr lang="el-GR" smtClean="0"/>
              <a:t>‹#›</a:t>
            </a:fld>
            <a:endParaRPr lang="el-GR" dirty="0"/>
          </a:p>
        </p:txBody>
      </p:sp>
    </p:spTree>
    <p:extLst>
      <p:ext uri="{BB962C8B-B14F-4D97-AF65-F5344CB8AC3E}">
        <p14:creationId xmlns:p14="http://schemas.microsoft.com/office/powerpoint/2010/main" val="150439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20265-C613-4B9D-B2B3-C94E0A06617D}" type="datetime1">
              <a:rPr lang="el-GR" smtClean="0"/>
              <a:t>14/5/2014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BD396030-A3C9-426D-B586-694F92ADA600}" type="slidenum">
              <a:rPr lang="el-GR" smtClean="0"/>
              <a:t>‹#›</a:t>
            </a:fld>
            <a:endParaRPr lang="el-GR" dirty="0"/>
          </a:p>
        </p:txBody>
      </p:sp>
    </p:spTree>
    <p:extLst>
      <p:ext uri="{BB962C8B-B14F-4D97-AF65-F5344CB8AC3E}">
        <p14:creationId xmlns:p14="http://schemas.microsoft.com/office/powerpoint/2010/main" val="2013131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DDBE8A-C36C-4E0E-B4DD-8543D781037C}" type="datetime1">
              <a:rPr lang="el-GR" smtClean="0"/>
              <a:t>14/5/2014</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BD396030-A3C9-426D-B586-694F92ADA600}" type="slidenum">
              <a:rPr lang="el-GR" smtClean="0"/>
              <a:t>‹#›</a:t>
            </a:fld>
            <a:endParaRPr lang="el-GR" dirty="0"/>
          </a:p>
        </p:txBody>
      </p:sp>
    </p:spTree>
    <p:extLst>
      <p:ext uri="{BB962C8B-B14F-4D97-AF65-F5344CB8AC3E}">
        <p14:creationId xmlns:p14="http://schemas.microsoft.com/office/powerpoint/2010/main" val="2530684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B30D5-10DD-4891-BE9D-B0DD53C35024}" type="datetime1">
              <a:rPr lang="el-GR" smtClean="0"/>
              <a:t>14/5/2014</a:t>
            </a:fld>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96030-A3C9-426D-B586-694F92ADA600}" type="slidenum">
              <a:rPr lang="el-GR" smtClean="0"/>
              <a:t>‹#›</a:t>
            </a:fld>
            <a:endParaRPr lang="el-GR" dirty="0"/>
          </a:p>
        </p:txBody>
      </p:sp>
    </p:spTree>
    <p:extLst>
      <p:ext uri="{BB962C8B-B14F-4D97-AF65-F5344CB8AC3E}">
        <p14:creationId xmlns:p14="http://schemas.microsoft.com/office/powerpoint/2010/main" val="39334038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rgbClr val="5075BC"/>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aspanidou@di.uoa.gr"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word_1.mp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word_2.mp4"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word_3.mp4"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word_4.mp4"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word_5.mp4"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word_6.mp4"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descr="Λογότυπο Εθνικόν και Καποδιστριακόν Πανεπιστήμιον Αθηνών"/>
          <p:cNvPicPr>
            <a:picLocks noChangeAspect="1"/>
          </p:cNvPicPr>
          <p:nvPr/>
        </p:nvPicPr>
        <p:blipFill>
          <a:blip r:embed="rId3"/>
          <a:stretch>
            <a:fillRect/>
          </a:stretch>
        </p:blipFill>
        <p:spPr>
          <a:xfrm>
            <a:off x="1" y="188640"/>
            <a:ext cx="2627784" cy="644705"/>
          </a:xfrm>
          <a:prstGeom prst="rect">
            <a:avLst/>
          </a:prstGeom>
        </p:spPr>
      </p:pic>
      <p:pic>
        <p:nvPicPr>
          <p:cNvPr id="10" name="Εικόνα 5" descr="Λογότυπο-Κεντρικό Μητρώο Ελληνικών Ανοικτών Μαθημάτων"/>
          <p:cNvPicPr>
            <a:picLocks noChangeAspect="1"/>
          </p:cNvPicPr>
          <p:nvPr/>
        </p:nvPicPr>
        <p:blipFill>
          <a:blip r:embed="rId4" cstate="print"/>
          <a:srcRect/>
          <a:stretch>
            <a:fillRect/>
          </a:stretch>
        </p:blipFill>
        <p:spPr bwMode="auto">
          <a:xfrm>
            <a:off x="3430355" y="833335"/>
            <a:ext cx="2419121" cy="2399168"/>
          </a:xfrm>
          <a:prstGeom prst="rect">
            <a:avLst/>
          </a:prstGeom>
          <a:ln>
            <a:noFill/>
          </a:ln>
          <a:effectLst>
            <a:softEdge rad="112500"/>
          </a:effectLst>
        </p:spPr>
      </p:pic>
      <p:sp>
        <p:nvSpPr>
          <p:cNvPr id="9" name="Τίτλος 1"/>
          <p:cNvSpPr txBox="1">
            <a:spLocks/>
          </p:cNvSpPr>
          <p:nvPr/>
        </p:nvSpPr>
        <p:spPr>
          <a:xfrm>
            <a:off x="395536" y="5234242"/>
            <a:ext cx="8229600" cy="648072"/>
          </a:xfrm>
          <a:prstGeom prst="rect">
            <a:avLst/>
          </a:prstGeom>
        </p:spPr>
        <p:txBody>
          <a:bodyPr vert="horz" lIns="91440" tIns="45720" rIns="91440" bIns="45720" rtlCol="0" anchor="ctr">
            <a:noAutofit/>
          </a:bodyPr>
          <a:lstStyle/>
          <a:p>
            <a:pPr algn="ctr">
              <a:spcBef>
                <a:spcPts val="500"/>
              </a:spcBef>
            </a:pPr>
            <a:r>
              <a:rPr lang="el-GR" sz="2800" b="1" dirty="0" smtClean="0">
                <a:solidFill>
                  <a:schemeClr val="bg1"/>
                </a:solidFill>
              </a:rPr>
              <a:t>Ασημίνα </a:t>
            </a:r>
            <a:r>
              <a:rPr lang="el-GR" sz="2800" b="1" dirty="0" err="1" smtClean="0">
                <a:solidFill>
                  <a:schemeClr val="bg1"/>
                </a:solidFill>
              </a:rPr>
              <a:t>Σπανίδου</a:t>
            </a:r>
            <a:endParaRPr lang="el-GR" sz="2800" b="1" dirty="0" smtClean="0">
              <a:solidFill>
                <a:schemeClr val="bg1"/>
              </a:solidFill>
            </a:endParaRPr>
          </a:p>
          <a:p>
            <a:pPr algn="ctr">
              <a:spcBef>
                <a:spcPts val="500"/>
              </a:spcBef>
            </a:pPr>
            <a:r>
              <a:rPr lang="en-US" dirty="0" smtClean="0">
                <a:solidFill>
                  <a:srgbClr val="0070C0"/>
                </a:solidFill>
                <a:hlinkClick r:id="rId5" tooltip="Ασημίνα Σπανίδου"/>
              </a:rPr>
              <a:t>aspanidou@di.uoa.gr</a:t>
            </a:r>
            <a:endParaRPr lang="en-US" dirty="0" smtClean="0"/>
          </a:p>
        </p:txBody>
      </p:sp>
      <p:sp>
        <p:nvSpPr>
          <p:cNvPr id="4" name="Τίτλος 3"/>
          <p:cNvSpPr>
            <a:spLocks noGrp="1"/>
          </p:cNvSpPr>
          <p:nvPr>
            <p:ph type="title"/>
          </p:nvPr>
        </p:nvSpPr>
        <p:spPr>
          <a:xfrm>
            <a:off x="395536" y="3942184"/>
            <a:ext cx="8229600" cy="1143000"/>
          </a:xfrm>
        </p:spPr>
        <p:txBody>
          <a:bodyPr>
            <a:noAutofit/>
          </a:bodyPr>
          <a:lstStyle/>
          <a:p>
            <a:r>
              <a:rPr lang="el-GR" sz="3600" b="1" spc="200" dirty="0"/>
              <a:t>Οδηγίες για τη δημιουργία </a:t>
            </a:r>
            <a:r>
              <a:rPr lang="el-GR" sz="3600" b="1" spc="200" dirty="0" err="1"/>
              <a:t>προσβάσιμων</a:t>
            </a:r>
            <a:r>
              <a:rPr lang="el-GR" sz="3600" b="1" spc="200" dirty="0"/>
              <a:t> παρουσιάσεων με χρήση </a:t>
            </a:r>
            <a:r>
              <a:rPr lang="en-US" sz="3600" b="1" spc="200" dirty="0"/>
              <a:t>MS</a:t>
            </a:r>
            <a:r>
              <a:rPr lang="el-GR" sz="3600" b="1" spc="200" dirty="0"/>
              <a:t>-</a:t>
            </a:r>
            <a:r>
              <a:rPr lang="en-US" sz="3600" b="1" spc="200" dirty="0"/>
              <a:t>Word</a:t>
            </a:r>
            <a:r>
              <a:rPr lang="el-GR" sz="3600" b="1" spc="200" dirty="0"/>
              <a:t>20</a:t>
            </a:r>
            <a:r>
              <a:rPr lang="en-US" sz="3600" b="1" spc="200" dirty="0"/>
              <a:t>13</a:t>
            </a:r>
            <a:br>
              <a:rPr lang="en-US" sz="3600" b="1" spc="200" dirty="0"/>
            </a:br>
            <a:endParaRPr lang="el-GR" sz="3600" dirty="0"/>
          </a:p>
        </p:txBody>
      </p:sp>
      <p:sp>
        <p:nvSpPr>
          <p:cNvPr id="3" name="Θέση αριθμού διαφάνειας 2"/>
          <p:cNvSpPr>
            <a:spLocks noGrp="1"/>
          </p:cNvSpPr>
          <p:nvPr>
            <p:ph type="sldNum" sz="quarter" idx="12"/>
          </p:nvPr>
        </p:nvSpPr>
        <p:spPr/>
        <p:txBody>
          <a:bodyPr/>
          <a:lstStyle/>
          <a:p>
            <a:fld id="{BD396030-A3C9-426D-B586-694F92ADA600}" type="slidenum">
              <a:rPr lang="el-GR" smtClean="0"/>
              <a:pPr/>
              <a:t>1</a:t>
            </a:fld>
            <a:endParaRPr lang="el-GR" dirty="0"/>
          </a:p>
        </p:txBody>
      </p:sp>
    </p:spTree>
    <p:extLst>
      <p:ext uri="{BB962C8B-B14F-4D97-AF65-F5344CB8AC3E}">
        <p14:creationId xmlns:p14="http://schemas.microsoft.com/office/powerpoint/2010/main" val="2658845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Τίτλος"/>
          <p:cNvSpPr>
            <a:spLocks noGrp="1"/>
          </p:cNvSpPr>
          <p:nvPr>
            <p:ph type="title"/>
          </p:nvPr>
        </p:nvSpPr>
        <p:spPr/>
        <p:txBody>
          <a:bodyPr/>
          <a:lstStyle/>
          <a:p>
            <a:pPr eaLnBrk="1" hangingPunct="1"/>
            <a:r>
              <a:rPr lang="el-GR" dirty="0" smtClean="0"/>
              <a:t>Οικονομική πλευρά</a:t>
            </a:r>
          </a:p>
        </p:txBody>
      </p:sp>
      <p:sp>
        <p:nvSpPr>
          <p:cNvPr id="33794" name="2 - Θέση περιεχομένου"/>
          <p:cNvSpPr>
            <a:spLocks noGrp="1"/>
          </p:cNvSpPr>
          <p:nvPr>
            <p:ph idx="1"/>
          </p:nvPr>
        </p:nvSpPr>
        <p:spPr>
          <a:xfrm>
            <a:off x="457200" y="2287413"/>
            <a:ext cx="8229600" cy="2653755"/>
          </a:xfrm>
        </p:spPr>
        <p:txBody>
          <a:bodyPr/>
          <a:lstStyle/>
          <a:p>
            <a:pPr eaLnBrk="1" hangingPunct="1"/>
            <a:r>
              <a:rPr lang="el-GR" dirty="0" smtClean="0"/>
              <a:t>Κόστος ανάπτυξης.</a:t>
            </a:r>
          </a:p>
          <a:p>
            <a:pPr eaLnBrk="1" hangingPunct="1"/>
            <a:endParaRPr lang="el-GR" dirty="0" smtClean="0"/>
          </a:p>
          <a:p>
            <a:pPr eaLnBrk="1" hangingPunct="1"/>
            <a:r>
              <a:rPr lang="el-GR" dirty="0" smtClean="0"/>
              <a:t>Κέρδη από τη λειτουργία.</a:t>
            </a:r>
          </a:p>
        </p:txBody>
      </p:sp>
      <p:sp>
        <p:nvSpPr>
          <p:cNvPr id="2" name="Θέση αριθμού διαφάνειας 1"/>
          <p:cNvSpPr>
            <a:spLocks noGrp="1"/>
          </p:cNvSpPr>
          <p:nvPr>
            <p:ph type="sldNum" sz="quarter" idx="12"/>
          </p:nvPr>
        </p:nvSpPr>
        <p:spPr/>
        <p:txBody>
          <a:bodyPr/>
          <a:lstStyle/>
          <a:p>
            <a:fld id="{BD396030-A3C9-426D-B586-694F92ADA600}" type="slidenum">
              <a:rPr lang="el-GR" smtClean="0">
                <a:solidFill>
                  <a:schemeClr val="bg1"/>
                </a:solidFill>
              </a:rPr>
              <a:t>10</a:t>
            </a:fld>
            <a:endParaRPr lang="el-GR" dirty="0">
              <a:solidFill>
                <a:schemeClr val="bg1"/>
              </a:solidFill>
            </a:endParaRPr>
          </a:p>
        </p:txBody>
      </p:sp>
    </p:spTree>
    <p:extLst>
      <p:ext uri="{BB962C8B-B14F-4D97-AF65-F5344CB8AC3E}">
        <p14:creationId xmlns:p14="http://schemas.microsoft.com/office/powerpoint/2010/main" val="1788619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 Τίτλος"/>
          <p:cNvSpPr>
            <a:spLocks noGrp="1"/>
          </p:cNvSpPr>
          <p:nvPr>
            <p:ph type="title"/>
          </p:nvPr>
        </p:nvSpPr>
        <p:spPr>
          <a:xfrm>
            <a:off x="214313" y="274638"/>
            <a:ext cx="8643937" cy="1143000"/>
          </a:xfrm>
        </p:spPr>
        <p:txBody>
          <a:bodyPr>
            <a:noAutofit/>
          </a:bodyPr>
          <a:lstStyle/>
          <a:p>
            <a:pPr eaLnBrk="1" hangingPunct="1"/>
            <a:r>
              <a:rPr lang="el-GR" dirty="0" smtClean="0"/>
              <a:t>Κόστος ανάπτυξης </a:t>
            </a:r>
            <a:r>
              <a:rPr lang="el-GR" dirty="0" err="1" smtClean="0"/>
              <a:t>προσβάσιμου</a:t>
            </a:r>
            <a:r>
              <a:rPr lang="el-GR" dirty="0" smtClean="0"/>
              <a:t> περιεχομένου</a:t>
            </a:r>
          </a:p>
        </p:txBody>
      </p:sp>
      <p:sp>
        <p:nvSpPr>
          <p:cNvPr id="34818" name="2 - Θέση περιεχομένου"/>
          <p:cNvSpPr>
            <a:spLocks noGrp="1"/>
          </p:cNvSpPr>
          <p:nvPr>
            <p:ph idx="1"/>
          </p:nvPr>
        </p:nvSpPr>
        <p:spPr>
          <a:xfrm>
            <a:off x="457200" y="1927373"/>
            <a:ext cx="8229600" cy="4525963"/>
          </a:xfrm>
        </p:spPr>
        <p:txBody>
          <a:bodyPr/>
          <a:lstStyle/>
          <a:p>
            <a:pPr eaLnBrk="1" hangingPunct="1"/>
            <a:r>
              <a:rPr lang="el-GR" b="1" dirty="0" smtClean="0"/>
              <a:t>Από τον αρχικό σχεδιασμό.</a:t>
            </a:r>
          </a:p>
          <a:p>
            <a:pPr lvl="1" eaLnBrk="1" hangingPunct="1"/>
            <a:r>
              <a:rPr lang="el-GR" dirty="0" smtClean="0"/>
              <a:t>Εφαρμογή της αρχής «Σχεδίαση για όλους».</a:t>
            </a:r>
          </a:p>
          <a:p>
            <a:pPr lvl="1" eaLnBrk="1" hangingPunct="1"/>
            <a:r>
              <a:rPr lang="el-GR" dirty="0" smtClean="0"/>
              <a:t>Μικρότερο από +2% του συνολικού κόστους.</a:t>
            </a:r>
          </a:p>
          <a:p>
            <a:pPr eaLnBrk="1" hangingPunct="1"/>
            <a:endParaRPr lang="el-GR" dirty="0" smtClean="0"/>
          </a:p>
          <a:p>
            <a:pPr eaLnBrk="1" hangingPunct="1"/>
            <a:r>
              <a:rPr lang="el-GR" b="1" dirty="0" smtClean="0"/>
              <a:t>Εκ των υστέρων τροποποιήσεις.</a:t>
            </a:r>
          </a:p>
          <a:p>
            <a:pPr lvl="1" eaLnBrk="1" hangingPunct="1"/>
            <a:r>
              <a:rPr lang="el-GR" dirty="0" smtClean="0"/>
              <a:t>Μπορεί να φτάσει και το 30% του κόστους που δαπανήθηκε.</a:t>
            </a:r>
          </a:p>
          <a:p>
            <a:pPr lvl="1" eaLnBrk="1" hangingPunct="1">
              <a:buNone/>
            </a:pPr>
            <a:endParaRPr lang="el-GR" sz="1800" b="1" dirty="0" smtClean="0">
              <a:solidFill>
                <a:srgbClr val="00B0F0"/>
              </a:solidFill>
            </a:endParaRPr>
          </a:p>
          <a:p>
            <a:pPr lvl="1" eaLnBrk="1" hangingPunct="1"/>
            <a:endParaRPr lang="el-GR" dirty="0" smtClean="0"/>
          </a:p>
        </p:txBody>
      </p:sp>
      <p:sp>
        <p:nvSpPr>
          <p:cNvPr id="2" name="Θέση αριθμού διαφάνειας 1"/>
          <p:cNvSpPr>
            <a:spLocks noGrp="1"/>
          </p:cNvSpPr>
          <p:nvPr>
            <p:ph type="sldNum" sz="quarter" idx="12"/>
          </p:nvPr>
        </p:nvSpPr>
        <p:spPr/>
        <p:txBody>
          <a:bodyPr/>
          <a:lstStyle/>
          <a:p>
            <a:fld id="{BD396030-A3C9-426D-B586-694F92ADA600}" type="slidenum">
              <a:rPr lang="el-GR" smtClean="0">
                <a:solidFill>
                  <a:schemeClr val="bg1"/>
                </a:solidFill>
              </a:rPr>
              <a:t>11</a:t>
            </a:fld>
            <a:endParaRPr lang="el-GR" dirty="0">
              <a:solidFill>
                <a:schemeClr val="bg1"/>
              </a:solidFill>
            </a:endParaRPr>
          </a:p>
        </p:txBody>
      </p:sp>
    </p:spTree>
    <p:extLst>
      <p:ext uri="{BB962C8B-B14F-4D97-AF65-F5344CB8AC3E}">
        <p14:creationId xmlns:p14="http://schemas.microsoft.com/office/powerpoint/2010/main" val="142352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a:xfrm>
            <a:off x="457200" y="53752"/>
            <a:ext cx="8229600" cy="1143000"/>
          </a:xfrm>
        </p:spPr>
        <p:txBody>
          <a:bodyPr rtlCol="0">
            <a:noAutofit/>
          </a:bodyPr>
          <a:lstStyle/>
          <a:p>
            <a:pPr eaLnBrk="1" fontAlgn="auto" hangingPunct="1">
              <a:spcAft>
                <a:spcPts val="0"/>
              </a:spcAft>
              <a:defRPr/>
            </a:pPr>
            <a:r>
              <a:rPr lang="el-GR" dirty="0"/>
              <a:t>Σχεδίαση για Όλους </a:t>
            </a:r>
            <a:r>
              <a:rPr lang="en-US" dirty="0"/>
              <a:t/>
            </a:r>
            <a:br>
              <a:rPr lang="en-US" dirty="0"/>
            </a:br>
            <a:r>
              <a:rPr lang="en-US" dirty="0"/>
              <a:t>(Design for All – D4All)</a:t>
            </a:r>
          </a:p>
        </p:txBody>
      </p:sp>
      <p:sp>
        <p:nvSpPr>
          <p:cNvPr id="35842" name="Rectangle 3"/>
          <p:cNvSpPr>
            <a:spLocks noGrp="1" noChangeArrowheads="1"/>
          </p:cNvSpPr>
          <p:nvPr>
            <p:ph type="body" idx="1"/>
          </p:nvPr>
        </p:nvSpPr>
        <p:spPr>
          <a:xfrm>
            <a:off x="684213" y="1357313"/>
            <a:ext cx="8102600" cy="5095875"/>
          </a:xfrm>
        </p:spPr>
        <p:txBody>
          <a:bodyPr>
            <a:normAutofit lnSpcReduction="10000"/>
          </a:bodyPr>
          <a:lstStyle/>
          <a:p>
            <a:pPr marL="838200" lvl="1" indent="-381000" eaLnBrk="1" hangingPunct="1">
              <a:lnSpc>
                <a:spcPct val="80000"/>
              </a:lnSpc>
              <a:buFont typeface="Arial" charset="0"/>
              <a:buNone/>
            </a:pPr>
            <a:r>
              <a:rPr lang="el-GR" sz="2400" dirty="0" smtClean="0"/>
              <a:t>Ισοδύναμοι όροι: </a:t>
            </a:r>
          </a:p>
          <a:p>
            <a:pPr marL="1257300" lvl="2" indent="-342900" eaLnBrk="1" hangingPunct="1">
              <a:lnSpc>
                <a:spcPct val="80000"/>
              </a:lnSpc>
            </a:pPr>
            <a:r>
              <a:rPr lang="el-GR" dirty="0" smtClean="0"/>
              <a:t>Καθολική Σχεδίαση  </a:t>
            </a:r>
          </a:p>
          <a:p>
            <a:pPr marL="1257300" lvl="2" indent="-342900" eaLnBrk="1" hangingPunct="1">
              <a:lnSpc>
                <a:spcPct val="80000"/>
              </a:lnSpc>
            </a:pPr>
            <a:r>
              <a:rPr lang="el-GR" dirty="0" smtClean="0"/>
              <a:t>Σχεδίαση Ενσωμάτωσης (</a:t>
            </a:r>
            <a:r>
              <a:rPr lang="en-US" dirty="0" smtClean="0"/>
              <a:t>inclusive design) </a:t>
            </a:r>
            <a:endParaRPr lang="el-GR" i="1" dirty="0" smtClean="0"/>
          </a:p>
          <a:p>
            <a:pPr marL="457200" indent="-457200" eaLnBrk="1" hangingPunct="1">
              <a:lnSpc>
                <a:spcPct val="80000"/>
              </a:lnSpc>
              <a:buFont typeface="Wingdings" pitchFamily="2" charset="2"/>
              <a:buNone/>
            </a:pPr>
            <a:endParaRPr lang="el-GR" altLang="en-US" sz="800" b="1" dirty="0" smtClean="0"/>
          </a:p>
          <a:p>
            <a:pPr marL="457200" indent="-457200" eaLnBrk="1" hangingPunct="1">
              <a:lnSpc>
                <a:spcPct val="80000"/>
              </a:lnSpc>
              <a:spcBef>
                <a:spcPct val="70000"/>
              </a:spcBef>
            </a:pPr>
            <a:r>
              <a:rPr lang="el-GR" altLang="en-US" sz="2800" dirty="0" smtClean="0"/>
              <a:t>Η ενσυνείδητη  και συστηματική προσπάθεια της εκ των προτέρων εφαρμογής αρχών, μεθόδων και εργαλείων με σκοπό την ανάπτυξη προϊόντων και υπηρεσιών Πληροφορικής και Τηλεπικοινωνιών που είναι </a:t>
            </a:r>
            <a:r>
              <a:rPr lang="el-GR" altLang="en-US" sz="2800" dirty="0" err="1" smtClean="0"/>
              <a:t>προσβάσιμα</a:t>
            </a:r>
            <a:r>
              <a:rPr lang="el-GR" altLang="en-US" sz="2800" dirty="0" smtClean="0"/>
              <a:t> και χρηστικά από όλους τους πολίτες και επομένως η αποφυγή της ανάγκης εκ των υστέρων προσαρμογών ή εξειδικευμένης σχεδίασης.</a:t>
            </a:r>
            <a:endParaRPr lang="el-GR" sz="2400" dirty="0" smtClean="0"/>
          </a:p>
          <a:p>
            <a:pPr marL="457200" indent="-457200" eaLnBrk="1" hangingPunct="1">
              <a:lnSpc>
                <a:spcPct val="80000"/>
              </a:lnSpc>
              <a:spcBef>
                <a:spcPct val="70000"/>
              </a:spcBef>
            </a:pPr>
            <a:r>
              <a:rPr lang="el-GR" sz="2800" dirty="0" smtClean="0">
                <a:solidFill>
                  <a:srgbClr val="5075BC"/>
                </a:solidFill>
              </a:rPr>
              <a:t>Η διαδικασία σχεδίασης που μεγιστοποιεί τη δυνατότητα αποδοχής.</a:t>
            </a:r>
          </a:p>
          <a:p>
            <a:pPr marL="457200" indent="-457200" eaLnBrk="1" hangingPunct="1">
              <a:lnSpc>
                <a:spcPct val="80000"/>
              </a:lnSpc>
              <a:spcBef>
                <a:spcPct val="70000"/>
              </a:spcBef>
            </a:pPr>
            <a:endParaRPr lang="en-US" altLang="en-US" sz="2400" dirty="0" smtClean="0"/>
          </a:p>
          <a:p>
            <a:pPr marL="457200" indent="-457200" eaLnBrk="1" hangingPunct="1">
              <a:lnSpc>
                <a:spcPct val="80000"/>
              </a:lnSpc>
            </a:pPr>
            <a:endParaRPr lang="el-GR" sz="2400" dirty="0" smtClean="0"/>
          </a:p>
          <a:p>
            <a:pPr marL="457200" indent="-457200" eaLnBrk="1" hangingPunct="1">
              <a:lnSpc>
                <a:spcPct val="80000"/>
              </a:lnSpc>
            </a:pPr>
            <a:endParaRPr lang="en-US" sz="2400" dirty="0" smtClean="0"/>
          </a:p>
        </p:txBody>
      </p:sp>
      <p:sp>
        <p:nvSpPr>
          <p:cNvPr id="2" name="Θέση αριθμού διαφάνειας 1"/>
          <p:cNvSpPr>
            <a:spLocks noGrp="1"/>
          </p:cNvSpPr>
          <p:nvPr>
            <p:ph type="sldNum" sz="quarter" idx="12"/>
          </p:nvPr>
        </p:nvSpPr>
        <p:spPr/>
        <p:txBody>
          <a:bodyPr/>
          <a:lstStyle/>
          <a:p>
            <a:fld id="{BD396030-A3C9-426D-B586-694F92ADA600}" type="slidenum">
              <a:rPr lang="el-GR" smtClean="0">
                <a:solidFill>
                  <a:schemeClr val="bg1"/>
                </a:solidFill>
              </a:rPr>
              <a:t>12</a:t>
            </a:fld>
            <a:endParaRPr lang="el-GR" dirty="0">
              <a:solidFill>
                <a:schemeClr val="bg1"/>
              </a:solidFill>
            </a:endParaRPr>
          </a:p>
        </p:txBody>
      </p:sp>
    </p:spTree>
    <p:extLst>
      <p:ext uri="{BB962C8B-B14F-4D97-AF65-F5344CB8AC3E}">
        <p14:creationId xmlns:p14="http://schemas.microsoft.com/office/powerpoint/2010/main" val="7464820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8520" y="188640"/>
            <a:ext cx="9396535" cy="1152128"/>
          </a:xfrm>
        </p:spPr>
        <p:txBody>
          <a:bodyPr rtlCol="0">
            <a:noAutofit/>
          </a:bodyPr>
          <a:lstStyle/>
          <a:p>
            <a:pPr eaLnBrk="1" fontAlgn="auto" hangingPunct="1">
              <a:spcAft>
                <a:spcPts val="0"/>
              </a:spcAft>
              <a:defRPr/>
            </a:pPr>
            <a:r>
              <a:rPr lang="el-GR" dirty="0" smtClean="0"/>
              <a:t>Κέρδη από τη δημιουργία </a:t>
            </a:r>
            <a:r>
              <a:rPr lang="el-GR" dirty="0" err="1" smtClean="0"/>
              <a:t>προσβάσιμου</a:t>
            </a:r>
            <a:r>
              <a:rPr lang="el-GR" dirty="0" smtClean="0"/>
              <a:t> περιεχομένου (1 από 3)</a:t>
            </a:r>
            <a:endParaRPr lang="el-GR" dirty="0"/>
          </a:p>
        </p:txBody>
      </p:sp>
      <p:sp>
        <p:nvSpPr>
          <p:cNvPr id="3" name="2 - Θέση περιεχομένου"/>
          <p:cNvSpPr>
            <a:spLocks noGrp="1"/>
          </p:cNvSpPr>
          <p:nvPr>
            <p:ph idx="1"/>
          </p:nvPr>
        </p:nvSpPr>
        <p:spPr>
          <a:xfrm>
            <a:off x="179512" y="1988840"/>
            <a:ext cx="8856984" cy="4697413"/>
          </a:xfrm>
        </p:spPr>
        <p:txBody>
          <a:bodyPr rtlCol="0">
            <a:noAutofit/>
          </a:bodyPr>
          <a:lstStyle/>
          <a:p>
            <a:pPr eaLnBrk="1" fontAlgn="auto" hangingPunct="1">
              <a:spcAft>
                <a:spcPts val="0"/>
              </a:spcAft>
              <a:buFont typeface="Arial" pitchFamily="34" charset="0"/>
              <a:buChar char="•"/>
              <a:defRPr/>
            </a:pPr>
            <a:r>
              <a:rPr lang="el-GR" dirty="0" smtClean="0"/>
              <a:t>Η αύξηση της δυνατότητας χρήσης από περισσότερους ανθρώπους.</a:t>
            </a:r>
            <a:r>
              <a:rPr lang="en-US" dirty="0" smtClean="0"/>
              <a:t> </a:t>
            </a:r>
            <a:r>
              <a:rPr lang="el-GR" dirty="0" smtClean="0"/>
              <a:t> </a:t>
            </a:r>
            <a:endParaRPr lang="en-US" dirty="0" smtClean="0"/>
          </a:p>
          <a:p>
            <a:pPr eaLnBrk="1" fontAlgn="auto" hangingPunct="1">
              <a:spcAft>
                <a:spcPts val="0"/>
              </a:spcAft>
              <a:buFont typeface="Arial" pitchFamily="34" charset="0"/>
              <a:buChar char="•"/>
              <a:defRPr/>
            </a:pPr>
            <a:r>
              <a:rPr lang="el-GR" dirty="0" smtClean="0"/>
              <a:t>Αύξηση της δυνατότητας εύρεσης του περιεχομένου μέσω μηχανισμών αναζήτησης. </a:t>
            </a:r>
            <a:endParaRPr lang="en-US" dirty="0" smtClean="0"/>
          </a:p>
          <a:p>
            <a:pPr eaLnBrk="1" fontAlgn="auto" hangingPunct="1">
              <a:spcAft>
                <a:spcPts val="0"/>
              </a:spcAft>
              <a:buFont typeface="Arial" pitchFamily="34" charset="0"/>
              <a:buChar char="•"/>
              <a:defRPr/>
            </a:pPr>
            <a:r>
              <a:rPr lang="el-GR" dirty="0" smtClean="0"/>
              <a:t>Αύξηση δυνατότητας χρήσης σε περισσότερες καταστάσεις.</a:t>
            </a:r>
          </a:p>
          <a:p>
            <a:pPr eaLnBrk="1" fontAlgn="auto" hangingPunct="1">
              <a:spcAft>
                <a:spcPts val="0"/>
              </a:spcAft>
              <a:buFont typeface="Arial" pitchFamily="34" charset="0"/>
              <a:buChar char="•"/>
              <a:defRPr/>
            </a:pPr>
            <a:r>
              <a:rPr lang="el-GR" dirty="0"/>
              <a:t>Αύξηση </a:t>
            </a:r>
            <a:r>
              <a:rPr lang="el-GR" dirty="0" smtClean="0"/>
              <a:t>χρηστικότητας.</a:t>
            </a:r>
            <a:endParaRPr lang="en-US" dirty="0"/>
          </a:p>
          <a:p>
            <a:pPr eaLnBrk="1" fontAlgn="auto" hangingPunct="1">
              <a:spcAft>
                <a:spcPts val="0"/>
              </a:spcAft>
              <a:buFont typeface="Arial" pitchFamily="34" charset="0"/>
              <a:buChar char="•"/>
              <a:defRPr/>
            </a:pPr>
            <a:r>
              <a:rPr lang="el-GR" dirty="0"/>
              <a:t>Αύξηση της θετικής εικόνας του </a:t>
            </a:r>
            <a:r>
              <a:rPr lang="el-GR" dirty="0" smtClean="0"/>
              <a:t>Ιδρύματος.</a:t>
            </a:r>
            <a:endParaRPr lang="el-GR" dirty="0"/>
          </a:p>
          <a:p>
            <a:pPr eaLnBrk="1" fontAlgn="auto" hangingPunct="1">
              <a:spcAft>
                <a:spcPts val="0"/>
              </a:spcAft>
              <a:buFont typeface="Arial" pitchFamily="34" charset="0"/>
              <a:buChar char="•"/>
              <a:defRPr/>
            </a:pPr>
            <a:endParaRPr lang="en-US" dirty="0" smtClean="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13</a:t>
            </a:fld>
            <a:endParaRPr lang="el-GR" dirty="0">
              <a:solidFill>
                <a:schemeClr val="bg1"/>
              </a:solidFill>
            </a:endParaRPr>
          </a:p>
        </p:txBody>
      </p:sp>
    </p:spTree>
    <p:extLst>
      <p:ext uri="{BB962C8B-B14F-4D97-AF65-F5344CB8AC3E}">
        <p14:creationId xmlns:p14="http://schemas.microsoft.com/office/powerpoint/2010/main" val="1114886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 Τίτλος"/>
          <p:cNvSpPr>
            <a:spLocks noGrp="1"/>
          </p:cNvSpPr>
          <p:nvPr>
            <p:ph type="title"/>
          </p:nvPr>
        </p:nvSpPr>
        <p:spPr>
          <a:xfrm>
            <a:off x="-108519" y="197768"/>
            <a:ext cx="9433047" cy="1143000"/>
          </a:xfrm>
        </p:spPr>
        <p:txBody>
          <a:bodyPr>
            <a:noAutofit/>
          </a:bodyPr>
          <a:lstStyle/>
          <a:p>
            <a:pPr eaLnBrk="1" hangingPunct="1"/>
            <a:r>
              <a:rPr lang="el-GR" dirty="0" smtClean="0"/>
              <a:t>Κέρδη από τη δημιουργία </a:t>
            </a:r>
            <a:r>
              <a:rPr lang="el-GR" dirty="0" err="1" smtClean="0"/>
              <a:t>προσβάσιμου</a:t>
            </a:r>
            <a:r>
              <a:rPr lang="el-GR" dirty="0" smtClean="0"/>
              <a:t> περιεχομένου (2 από 3)</a:t>
            </a:r>
          </a:p>
        </p:txBody>
      </p:sp>
      <p:sp>
        <p:nvSpPr>
          <p:cNvPr id="3" name="2 - Θέση περιεχομένου"/>
          <p:cNvSpPr>
            <a:spLocks noGrp="1"/>
          </p:cNvSpPr>
          <p:nvPr>
            <p:ph idx="1"/>
          </p:nvPr>
        </p:nvSpPr>
        <p:spPr>
          <a:xfrm>
            <a:off x="179512" y="1628800"/>
            <a:ext cx="9036496" cy="4536504"/>
          </a:xfrm>
        </p:spPr>
        <p:txBody>
          <a:bodyPr rtlCol="0">
            <a:noAutofit/>
          </a:bodyPr>
          <a:lstStyle/>
          <a:p>
            <a:pPr eaLnBrk="1" fontAlgn="auto" hangingPunct="1">
              <a:spcAft>
                <a:spcPts val="0"/>
              </a:spcAft>
              <a:buFont typeface="Arial" pitchFamily="34" charset="0"/>
              <a:buChar char="•"/>
              <a:defRPr/>
            </a:pPr>
            <a:r>
              <a:rPr lang="el-GR" dirty="0" smtClean="0"/>
              <a:t>Μείωση του κόστους συντήρησης του περιεχομένου.</a:t>
            </a:r>
            <a:endParaRPr lang="en-US" dirty="0" smtClean="0"/>
          </a:p>
          <a:p>
            <a:pPr eaLnBrk="1" fontAlgn="auto" hangingPunct="1">
              <a:spcAft>
                <a:spcPts val="0"/>
              </a:spcAft>
              <a:buFont typeface="Arial" pitchFamily="34" charset="0"/>
              <a:buChar char="•"/>
              <a:defRPr/>
            </a:pPr>
            <a:r>
              <a:rPr lang="el-GR" dirty="0" smtClean="0"/>
              <a:t>Μείωση του συνολικού όγκου αποθήκευσης του περιεχομένου στους εξυπηρετητές </a:t>
            </a:r>
            <a:r>
              <a:rPr lang="en-US" dirty="0" smtClean="0"/>
              <a:t>(servers) </a:t>
            </a:r>
            <a:r>
              <a:rPr lang="el-GR" dirty="0" smtClean="0"/>
              <a:t>των </a:t>
            </a:r>
            <a:r>
              <a:rPr lang="el-GR" dirty="0" err="1" smtClean="0"/>
              <a:t>ιστοθέσεων</a:t>
            </a:r>
            <a:r>
              <a:rPr lang="el-GR" dirty="0" smtClean="0"/>
              <a:t>.</a:t>
            </a:r>
          </a:p>
          <a:p>
            <a:pPr eaLnBrk="1" fontAlgn="auto" hangingPunct="1">
              <a:spcAft>
                <a:spcPts val="0"/>
              </a:spcAft>
              <a:buFont typeface="Arial" pitchFamily="34" charset="0"/>
              <a:buChar char="•"/>
              <a:defRPr/>
            </a:pPr>
            <a:r>
              <a:rPr lang="el-GR" dirty="0"/>
              <a:t>Μείωση της ανάγκης δημιουργίας πολλαπλών εκδόσεων του περιεχομένου (π.χ. για φορητές συσκευές</a:t>
            </a:r>
            <a:r>
              <a:rPr lang="el-GR" dirty="0" smtClean="0"/>
              <a:t>).</a:t>
            </a:r>
            <a:endParaRPr lang="en-US" dirty="0"/>
          </a:p>
        </p:txBody>
      </p:sp>
      <p:sp>
        <p:nvSpPr>
          <p:cNvPr id="2" name="Θέση αριθμού διαφάνειας 1"/>
          <p:cNvSpPr>
            <a:spLocks noGrp="1"/>
          </p:cNvSpPr>
          <p:nvPr>
            <p:ph type="sldNum" sz="quarter" idx="12"/>
          </p:nvPr>
        </p:nvSpPr>
        <p:spPr/>
        <p:txBody>
          <a:bodyPr/>
          <a:lstStyle/>
          <a:p>
            <a:fld id="{BD396030-A3C9-426D-B586-694F92ADA600}" type="slidenum">
              <a:rPr lang="el-GR" smtClean="0">
                <a:solidFill>
                  <a:schemeClr val="bg1"/>
                </a:solidFill>
              </a:rPr>
              <a:t>14</a:t>
            </a:fld>
            <a:endParaRPr lang="el-GR" dirty="0">
              <a:solidFill>
                <a:schemeClr val="bg1"/>
              </a:solidFill>
            </a:endParaRPr>
          </a:p>
        </p:txBody>
      </p:sp>
    </p:spTree>
    <p:extLst>
      <p:ext uri="{BB962C8B-B14F-4D97-AF65-F5344CB8AC3E}">
        <p14:creationId xmlns:p14="http://schemas.microsoft.com/office/powerpoint/2010/main" val="2487181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2536" y="116632"/>
            <a:ext cx="9649072" cy="1143000"/>
          </a:xfrm>
        </p:spPr>
        <p:txBody>
          <a:bodyPr>
            <a:noAutofit/>
          </a:bodyPr>
          <a:lstStyle/>
          <a:p>
            <a:r>
              <a:rPr lang="el-GR" dirty="0"/>
              <a:t>Κέρδη από τη δημιουργία </a:t>
            </a:r>
            <a:r>
              <a:rPr lang="el-GR" dirty="0" err="1"/>
              <a:t>προσβάσιμου</a:t>
            </a:r>
            <a:r>
              <a:rPr lang="el-GR" dirty="0"/>
              <a:t> περιεχομένου </a:t>
            </a:r>
            <a:r>
              <a:rPr lang="el-GR" dirty="0" smtClean="0"/>
              <a:t>(3 </a:t>
            </a:r>
            <a:r>
              <a:rPr lang="el-GR" dirty="0"/>
              <a:t>από </a:t>
            </a:r>
            <a:r>
              <a:rPr lang="el-GR" dirty="0" smtClean="0"/>
              <a:t>3)</a:t>
            </a:r>
            <a:endParaRPr lang="el-GR" dirty="0"/>
          </a:p>
        </p:txBody>
      </p:sp>
      <p:sp>
        <p:nvSpPr>
          <p:cNvPr id="3" name="Θέση περιεχομένου 2"/>
          <p:cNvSpPr>
            <a:spLocks noGrp="1"/>
          </p:cNvSpPr>
          <p:nvPr>
            <p:ph idx="1"/>
          </p:nvPr>
        </p:nvSpPr>
        <p:spPr>
          <a:xfrm>
            <a:off x="179512" y="1999381"/>
            <a:ext cx="8229600" cy="4525963"/>
          </a:xfrm>
        </p:spPr>
        <p:txBody>
          <a:bodyPr/>
          <a:lstStyle/>
          <a:p>
            <a:pPr eaLnBrk="1" fontAlgn="auto" hangingPunct="1">
              <a:spcAft>
                <a:spcPts val="0"/>
              </a:spcAft>
              <a:buFont typeface="Arial" pitchFamily="34" charset="0"/>
              <a:buChar char="•"/>
              <a:defRPr/>
            </a:pPr>
            <a:r>
              <a:rPr lang="el-GR" dirty="0" smtClean="0"/>
              <a:t>Μείωση </a:t>
            </a:r>
            <a:r>
              <a:rPr lang="el-GR" dirty="0"/>
              <a:t>του κόστους των προστίμων και των δικαστικών εξόδων  λόγω της μη συμμόρφωσης, στις χώρες που υπάρχει σχετική </a:t>
            </a:r>
            <a:r>
              <a:rPr lang="el-GR" dirty="0" smtClean="0"/>
              <a:t>νομοθεσία.</a:t>
            </a:r>
            <a:r>
              <a:rPr lang="en-US" dirty="0" smtClean="0"/>
              <a:t> </a:t>
            </a:r>
            <a:endParaRPr lang="el-GR" dirty="0"/>
          </a:p>
          <a:p>
            <a:pPr eaLnBrk="1" fontAlgn="auto" hangingPunct="1">
              <a:spcAft>
                <a:spcPts val="0"/>
              </a:spcAft>
              <a:buFont typeface="Arial" pitchFamily="34" charset="0"/>
              <a:buChar char="•"/>
              <a:defRPr/>
            </a:pPr>
            <a:r>
              <a:rPr lang="el-GR" b="1" dirty="0"/>
              <a:t>Μείωση του κόστους παραγωγής περιεχομένου σε  εναλλακτικές μορφές, </a:t>
            </a:r>
            <a:r>
              <a:rPr lang="el-GR" dirty="0"/>
              <a:t>π.χ. παραγωγή ακουστικών </a:t>
            </a:r>
            <a:r>
              <a:rPr lang="el-GR" dirty="0" smtClean="0"/>
              <a:t>βιβλίων.</a:t>
            </a:r>
            <a:r>
              <a:rPr lang="en-US" dirty="0" smtClean="0"/>
              <a:t> </a:t>
            </a:r>
            <a:endParaRPr lang="el-GR" dirty="0"/>
          </a:p>
          <a:p>
            <a:endParaRPr lang="el-GR"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15</a:t>
            </a:fld>
            <a:endParaRPr lang="el-GR" dirty="0">
              <a:solidFill>
                <a:schemeClr val="bg1"/>
              </a:solidFill>
            </a:endParaRPr>
          </a:p>
        </p:txBody>
      </p:sp>
    </p:spTree>
    <p:extLst>
      <p:ext uri="{BB962C8B-B14F-4D97-AF65-F5344CB8AC3E}">
        <p14:creationId xmlns:p14="http://schemas.microsoft.com/office/powerpoint/2010/main" val="3978016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1 - Τίτλος"/>
          <p:cNvSpPr>
            <a:spLocks noGrp="1"/>
          </p:cNvSpPr>
          <p:nvPr>
            <p:ph type="title"/>
          </p:nvPr>
        </p:nvSpPr>
        <p:spPr>
          <a:xfrm>
            <a:off x="500063" y="0"/>
            <a:ext cx="8229600" cy="1143000"/>
          </a:xfrm>
        </p:spPr>
        <p:txBody>
          <a:bodyPr/>
          <a:lstStyle/>
          <a:p>
            <a:pPr eaLnBrk="1" hangingPunct="1"/>
            <a:r>
              <a:rPr lang="el-GR" dirty="0" smtClean="0"/>
              <a:t>Κοινωνική Πλευρά</a:t>
            </a:r>
          </a:p>
        </p:txBody>
      </p:sp>
      <p:sp>
        <p:nvSpPr>
          <p:cNvPr id="3" name="2 - Θέση περιεχομένου"/>
          <p:cNvSpPr>
            <a:spLocks noGrp="1"/>
          </p:cNvSpPr>
          <p:nvPr>
            <p:ph idx="1"/>
          </p:nvPr>
        </p:nvSpPr>
        <p:spPr>
          <a:xfrm>
            <a:off x="500063" y="1285875"/>
            <a:ext cx="8229600" cy="4951437"/>
          </a:xfrm>
        </p:spPr>
        <p:txBody>
          <a:bodyPr rtlCol="0">
            <a:normAutofit/>
          </a:bodyPr>
          <a:lstStyle/>
          <a:p>
            <a:pPr eaLnBrk="1" fontAlgn="auto" hangingPunct="1">
              <a:spcAft>
                <a:spcPts val="0"/>
              </a:spcAft>
              <a:buFont typeface="Arial" pitchFamily="34" charset="0"/>
              <a:buNone/>
              <a:defRPr/>
            </a:pPr>
            <a:r>
              <a:rPr lang="el-GR" b="1" dirty="0" smtClean="0"/>
              <a:t>Η προσβασιμότητα του περιεχομένου:</a:t>
            </a:r>
          </a:p>
          <a:p>
            <a:pPr eaLnBrk="1" fontAlgn="auto" hangingPunct="1">
              <a:spcAft>
                <a:spcPts val="0"/>
              </a:spcAft>
              <a:buFont typeface="Arial" pitchFamily="34" charset="0"/>
              <a:buNone/>
              <a:defRPr/>
            </a:pPr>
            <a:endParaRPr lang="el-GR" b="1" dirty="0" smtClean="0"/>
          </a:p>
          <a:p>
            <a:pPr lvl="1" eaLnBrk="1" fontAlgn="auto" hangingPunct="1">
              <a:spcAft>
                <a:spcPts val="0"/>
              </a:spcAft>
              <a:buFont typeface="Arial" pitchFamily="34" charset="0"/>
              <a:buChar char="•"/>
              <a:defRPr/>
            </a:pPr>
            <a:r>
              <a:rPr lang="el-GR" dirty="0" smtClean="0"/>
              <a:t>αποτελεί ουσιαστικό παράγοντα παροχής  ίσων ευκαιριών.</a:t>
            </a:r>
          </a:p>
          <a:p>
            <a:pPr lvl="1" eaLnBrk="1" fontAlgn="auto" hangingPunct="1">
              <a:spcAft>
                <a:spcPts val="0"/>
              </a:spcAft>
              <a:buFont typeface="Arial" pitchFamily="34" charset="0"/>
              <a:buChar char="•"/>
              <a:defRPr/>
            </a:pPr>
            <a:endParaRPr lang="el-GR" dirty="0" smtClean="0"/>
          </a:p>
          <a:p>
            <a:pPr lvl="1" eaLnBrk="1" fontAlgn="auto" hangingPunct="1">
              <a:spcAft>
                <a:spcPts val="0"/>
              </a:spcAft>
              <a:buFont typeface="Arial" pitchFamily="34" charset="0"/>
              <a:buChar char="•"/>
              <a:defRPr/>
            </a:pPr>
            <a:r>
              <a:rPr lang="el-GR" dirty="0" smtClean="0"/>
              <a:t>συμβάλει στη μείωση του ψηφιακού χάσματος.</a:t>
            </a:r>
          </a:p>
          <a:p>
            <a:pPr lvl="1" eaLnBrk="1" fontAlgn="auto" hangingPunct="1">
              <a:spcAft>
                <a:spcPts val="0"/>
              </a:spcAft>
              <a:buFont typeface="Arial" pitchFamily="34" charset="0"/>
              <a:buNone/>
              <a:defRPr/>
            </a:pPr>
            <a:r>
              <a:rPr lang="en-US" dirty="0" smtClean="0"/>
              <a:t> </a:t>
            </a:r>
          </a:p>
          <a:p>
            <a:pPr lvl="1" eaLnBrk="1" fontAlgn="auto" hangingPunct="1">
              <a:spcAft>
                <a:spcPts val="0"/>
              </a:spcAft>
              <a:buFont typeface="Arial" pitchFamily="34" charset="0"/>
              <a:buChar char="•"/>
              <a:defRPr/>
            </a:pPr>
            <a:r>
              <a:rPr lang="el-GR" dirty="0" smtClean="0"/>
              <a:t>συμπεριλαμβάνεται στη Κοινωνική Ευθύνη του ιδρύματος.</a:t>
            </a:r>
            <a:endParaRPr lang="el-GR" dirty="0"/>
          </a:p>
        </p:txBody>
      </p:sp>
      <p:sp>
        <p:nvSpPr>
          <p:cNvPr id="2" name="Θέση αριθμού διαφάνειας 1"/>
          <p:cNvSpPr>
            <a:spLocks noGrp="1"/>
          </p:cNvSpPr>
          <p:nvPr>
            <p:ph type="sldNum" sz="quarter" idx="12"/>
          </p:nvPr>
        </p:nvSpPr>
        <p:spPr/>
        <p:txBody>
          <a:bodyPr/>
          <a:lstStyle/>
          <a:p>
            <a:fld id="{BD396030-A3C9-426D-B586-694F92ADA600}" type="slidenum">
              <a:rPr lang="el-GR" smtClean="0">
                <a:solidFill>
                  <a:schemeClr val="bg1"/>
                </a:solidFill>
              </a:rPr>
              <a:t>16</a:t>
            </a:fld>
            <a:endParaRPr lang="el-GR" dirty="0">
              <a:solidFill>
                <a:schemeClr val="bg1"/>
              </a:solidFill>
            </a:endParaRPr>
          </a:p>
        </p:txBody>
      </p:sp>
    </p:spTree>
    <p:extLst>
      <p:ext uri="{BB962C8B-B14F-4D97-AF65-F5344CB8AC3E}">
        <p14:creationId xmlns:p14="http://schemas.microsoft.com/office/powerpoint/2010/main" val="3144612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Υλικό που έχει αναπτυχθεί</a:t>
            </a:r>
          </a:p>
        </p:txBody>
      </p:sp>
      <p:sp>
        <p:nvSpPr>
          <p:cNvPr id="3" name="Θέση περιεχομένου 2"/>
          <p:cNvSpPr>
            <a:spLocks noGrp="1"/>
          </p:cNvSpPr>
          <p:nvPr>
            <p:ph idx="1"/>
          </p:nvPr>
        </p:nvSpPr>
        <p:spPr>
          <a:xfrm>
            <a:off x="251520" y="1600200"/>
            <a:ext cx="8640960" cy="4525963"/>
          </a:xfrm>
        </p:spPr>
        <p:txBody>
          <a:bodyPr>
            <a:normAutofit fontScale="92500" lnSpcReduction="10000"/>
          </a:bodyPr>
          <a:lstStyle/>
          <a:p>
            <a:r>
              <a:rPr lang="el-GR" sz="2800" dirty="0" smtClean="0"/>
              <a:t>Σύντομες οδηγίες δημιουργίας </a:t>
            </a:r>
            <a:r>
              <a:rPr lang="el-GR" sz="2800" dirty="0" err="1" smtClean="0"/>
              <a:t>προσβάσιμων</a:t>
            </a:r>
            <a:r>
              <a:rPr lang="el-GR" sz="2800" dirty="0" smtClean="0"/>
              <a:t> εγγράφων.</a:t>
            </a:r>
          </a:p>
          <a:p>
            <a:endParaRPr lang="el-GR" sz="2800" dirty="0" smtClean="0"/>
          </a:p>
          <a:p>
            <a:r>
              <a:rPr lang="en-US" sz="2800" dirty="0"/>
              <a:t>Template MS</a:t>
            </a:r>
            <a:r>
              <a:rPr lang="el-GR" sz="2800" dirty="0"/>
              <a:t>-</a:t>
            </a:r>
            <a:r>
              <a:rPr lang="en-US" sz="2800" dirty="0"/>
              <a:t>Word</a:t>
            </a:r>
            <a:r>
              <a:rPr lang="el-GR" sz="2800" dirty="0"/>
              <a:t> </a:t>
            </a:r>
            <a:r>
              <a:rPr lang="el-GR" sz="2800" dirty="0" smtClean="0"/>
              <a:t>201</a:t>
            </a:r>
            <a:r>
              <a:rPr lang="en-US" sz="2800" dirty="0" smtClean="0"/>
              <a:t>3.</a:t>
            </a:r>
            <a:endParaRPr lang="el-GR" sz="2800" dirty="0"/>
          </a:p>
          <a:p>
            <a:endParaRPr lang="el-GR" sz="2800" dirty="0" smtClean="0"/>
          </a:p>
          <a:p>
            <a:r>
              <a:rPr lang="el-GR" sz="2800" dirty="0" smtClean="0"/>
              <a:t>Αναλυτικές οδηγίες δημιουργίας </a:t>
            </a:r>
            <a:r>
              <a:rPr lang="el-GR" sz="2800" dirty="0" err="1" smtClean="0"/>
              <a:t>προσβάσιμων</a:t>
            </a:r>
            <a:r>
              <a:rPr lang="el-GR" sz="2800" dirty="0" smtClean="0"/>
              <a:t> εγγράφων.</a:t>
            </a:r>
          </a:p>
          <a:p>
            <a:endParaRPr lang="el-GR" sz="2800" dirty="0" smtClean="0"/>
          </a:p>
          <a:p>
            <a:r>
              <a:rPr lang="el-GR" sz="2800" dirty="0" smtClean="0"/>
              <a:t>Ειδικές οδηγίες δημιουργίας </a:t>
            </a:r>
            <a:r>
              <a:rPr lang="el-GR" sz="2800" dirty="0" err="1" smtClean="0"/>
              <a:t>προσβάσιμων</a:t>
            </a:r>
            <a:r>
              <a:rPr lang="el-GR" sz="2800" dirty="0" smtClean="0"/>
              <a:t> εγγράφων</a:t>
            </a:r>
            <a:r>
              <a:rPr lang="en-US" sz="2800" dirty="0" smtClean="0"/>
              <a:t> (</a:t>
            </a:r>
            <a:r>
              <a:rPr lang="el-GR" sz="2800" dirty="0" smtClean="0"/>
              <a:t>χρήση </a:t>
            </a:r>
            <a:r>
              <a:rPr lang="el-GR" sz="2800" dirty="0"/>
              <a:t>επιστημονικών συμβόλων, </a:t>
            </a:r>
            <a:r>
              <a:rPr lang="el-GR" sz="2800" dirty="0" smtClean="0"/>
              <a:t>μαθηματικών τύπων, συμβόλων χημείας, </a:t>
            </a:r>
            <a:r>
              <a:rPr lang="el-GR" sz="2800" dirty="0"/>
              <a:t>συνδυασμό κειμένων σε πολλαπλές γλώσσες, αρχεία ήχου ή </a:t>
            </a:r>
            <a:r>
              <a:rPr lang="en-US" sz="2800" dirty="0"/>
              <a:t>video</a:t>
            </a:r>
            <a:r>
              <a:rPr lang="el-GR" sz="2800" dirty="0"/>
              <a:t> κ.α</a:t>
            </a:r>
            <a:r>
              <a:rPr lang="el-GR" sz="2800" dirty="0" smtClean="0"/>
              <a:t>.</a:t>
            </a:r>
            <a:r>
              <a:rPr lang="en-US" sz="2800" dirty="0" smtClean="0"/>
              <a:t>)</a:t>
            </a:r>
            <a:endParaRPr lang="el-GR" sz="2800" dirty="0"/>
          </a:p>
          <a:p>
            <a:endParaRPr lang="el-GR" sz="2800" dirty="0" smtClean="0"/>
          </a:p>
          <a:p>
            <a:endParaRPr lang="el-GR" sz="2800" dirty="0" smtClean="0"/>
          </a:p>
          <a:p>
            <a:endParaRPr lang="el-GR" sz="2800"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17</a:t>
            </a:fld>
            <a:endParaRPr lang="el-GR" dirty="0">
              <a:solidFill>
                <a:schemeClr val="bg1"/>
              </a:solidFill>
            </a:endParaRPr>
          </a:p>
        </p:txBody>
      </p:sp>
    </p:spTree>
    <p:extLst>
      <p:ext uri="{BB962C8B-B14F-4D97-AF65-F5344CB8AC3E}">
        <p14:creationId xmlns:p14="http://schemas.microsoft.com/office/powerpoint/2010/main" val="1885155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Δομή εγγράφου</a:t>
            </a:r>
            <a:endParaRPr lang="el-GR" dirty="0"/>
          </a:p>
        </p:txBody>
      </p:sp>
      <p:sp>
        <p:nvSpPr>
          <p:cNvPr id="3" name="Content Placeholder 2"/>
          <p:cNvSpPr>
            <a:spLocks noGrp="1"/>
          </p:cNvSpPr>
          <p:nvPr>
            <p:ph idx="1"/>
          </p:nvPr>
        </p:nvSpPr>
        <p:spPr/>
        <p:txBody>
          <a:bodyPr>
            <a:normAutofit lnSpcReduction="10000"/>
          </a:bodyPr>
          <a:lstStyle/>
          <a:p>
            <a:pPr marL="0" indent="0">
              <a:buNone/>
            </a:pPr>
            <a:r>
              <a:rPr lang="el-GR" b="1" dirty="0" smtClean="0"/>
              <a:t>Η δομή ενός εγγράφου έχει εξαιρετικά μεγάλη σημασία για την </a:t>
            </a:r>
            <a:r>
              <a:rPr lang="el-GR" b="1" dirty="0" err="1" smtClean="0"/>
              <a:t>προσβασιμότητά</a:t>
            </a:r>
            <a:r>
              <a:rPr lang="el-GR" b="1" dirty="0" smtClean="0"/>
              <a:t> του. </a:t>
            </a:r>
          </a:p>
          <a:p>
            <a:pPr marL="0" indent="0">
              <a:buNone/>
            </a:pPr>
            <a:endParaRPr lang="el-GR" dirty="0" smtClean="0">
              <a:solidFill>
                <a:srgbClr val="FFFF00"/>
              </a:solidFill>
            </a:endParaRPr>
          </a:p>
          <a:p>
            <a:pPr marL="0" indent="0">
              <a:buNone/>
            </a:pPr>
            <a:r>
              <a:rPr lang="el-GR" sz="2800" dirty="0" smtClean="0"/>
              <a:t>Είναι </a:t>
            </a:r>
            <a:r>
              <a:rPr lang="el-GR" sz="2800" dirty="0"/>
              <a:t>απαραίτητο να καθοριστεί το στυλ του τίτλου, των επικεφαλίδων, του σώματος κειμένου, η αρίθμηση των σελίδων κ.α. </a:t>
            </a:r>
            <a:endParaRPr lang="el-GR" sz="2800" dirty="0" smtClean="0"/>
          </a:p>
          <a:p>
            <a:pPr marL="0" indent="0">
              <a:buNone/>
            </a:pPr>
            <a:endParaRPr lang="el-GR" sz="2800" dirty="0" smtClean="0"/>
          </a:p>
          <a:p>
            <a:pPr marL="0" indent="0">
              <a:buNone/>
            </a:pPr>
            <a:r>
              <a:rPr lang="el-GR" sz="2800" dirty="0" smtClean="0"/>
              <a:t>Επίσης</a:t>
            </a:r>
            <a:r>
              <a:rPr lang="el-GR" sz="2800" dirty="0"/>
              <a:t>, όταν είναι απαραίτητο μπορούν να χρησιμοποιούνται οι λίστες και οι στήλες του </a:t>
            </a:r>
            <a:r>
              <a:rPr lang="en-US" sz="2800" dirty="0"/>
              <a:t>MS</a:t>
            </a:r>
            <a:r>
              <a:rPr lang="el-GR" sz="2800" dirty="0"/>
              <a:t>-</a:t>
            </a:r>
            <a:r>
              <a:rPr lang="en-US" sz="2800" dirty="0"/>
              <a:t>Word</a:t>
            </a:r>
            <a:r>
              <a:rPr lang="el-GR" sz="2800" dirty="0"/>
              <a:t>. </a:t>
            </a:r>
          </a:p>
          <a:p>
            <a:endParaRPr lang="el-GR"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18</a:t>
            </a:fld>
            <a:endParaRPr lang="el-GR" dirty="0">
              <a:solidFill>
                <a:schemeClr val="bg1"/>
              </a:solidFill>
            </a:endParaRPr>
          </a:p>
        </p:txBody>
      </p:sp>
    </p:spTree>
    <p:extLst>
      <p:ext uri="{BB962C8B-B14F-4D97-AF65-F5344CB8AC3E}">
        <p14:creationId xmlns:p14="http://schemas.microsoft.com/office/powerpoint/2010/main" val="2443757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dirty="0" smtClean="0"/>
              <a:t>Στυλ εγγράφου</a:t>
            </a:r>
            <a:endParaRPr lang="el-GR" dirty="0"/>
          </a:p>
        </p:txBody>
      </p:sp>
      <p:sp>
        <p:nvSpPr>
          <p:cNvPr id="3" name="Content Placeholder 2"/>
          <p:cNvSpPr>
            <a:spLocks noGrp="1"/>
          </p:cNvSpPr>
          <p:nvPr>
            <p:ph idx="1"/>
          </p:nvPr>
        </p:nvSpPr>
        <p:spPr>
          <a:xfrm>
            <a:off x="395536" y="1916832"/>
            <a:ext cx="8496944" cy="3600400"/>
          </a:xfrm>
        </p:spPr>
        <p:txBody>
          <a:bodyPr>
            <a:normAutofit/>
          </a:bodyPr>
          <a:lstStyle/>
          <a:p>
            <a:pPr marL="0" indent="0">
              <a:buNone/>
            </a:pPr>
            <a:r>
              <a:rPr lang="el-GR" sz="3100" dirty="0"/>
              <a:t>Έγγραφα </a:t>
            </a:r>
            <a:r>
              <a:rPr lang="el-GR" sz="3100" dirty="0" smtClean="0"/>
              <a:t>με έκταση μεγαλύτερη από μερικές </a:t>
            </a:r>
            <a:r>
              <a:rPr lang="el-GR" sz="3100" dirty="0"/>
              <a:t>παραγράφους χρειάζεται να είναι </a:t>
            </a:r>
            <a:r>
              <a:rPr lang="el-GR" sz="3100" b="1" dirty="0" smtClean="0"/>
              <a:t>δομημένα</a:t>
            </a:r>
            <a:r>
              <a:rPr lang="el-GR" sz="3100" dirty="0" smtClean="0"/>
              <a:t>.</a:t>
            </a:r>
          </a:p>
          <a:p>
            <a:pPr marL="0" indent="0">
              <a:buNone/>
            </a:pPr>
            <a:endParaRPr lang="el-GR" sz="3100" dirty="0" smtClean="0"/>
          </a:p>
          <a:p>
            <a:pPr marL="0" indent="0">
              <a:buNone/>
            </a:pPr>
            <a:r>
              <a:rPr lang="el-GR" sz="3100" dirty="0" smtClean="0"/>
              <a:t>Χρήση ενσωματωμένων </a:t>
            </a:r>
            <a:r>
              <a:rPr lang="el-GR" sz="3100" dirty="0"/>
              <a:t>στυλ για όλο το σώμα του κειμένου, τον τίτλο, τον υπότιτλο, τις επικεφαλίδες, τις λεζάντες και τις παραγράφους</a:t>
            </a:r>
            <a:r>
              <a:rPr lang="el-GR" sz="3100" dirty="0" smtClean="0"/>
              <a:t>.</a:t>
            </a:r>
          </a:p>
          <a:p>
            <a:pPr marL="0" indent="0">
              <a:buNone/>
            </a:pPr>
            <a:endParaRPr lang="el-GR" sz="3100" dirty="0"/>
          </a:p>
          <a:p>
            <a:endParaRPr lang="el-GR"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19</a:t>
            </a:fld>
            <a:endParaRPr lang="el-GR" dirty="0">
              <a:solidFill>
                <a:schemeClr val="bg1"/>
              </a:solidFill>
            </a:endParaRPr>
          </a:p>
        </p:txBody>
      </p:sp>
    </p:spTree>
    <p:extLst>
      <p:ext uri="{BB962C8B-B14F-4D97-AF65-F5344CB8AC3E}">
        <p14:creationId xmlns:p14="http://schemas.microsoft.com/office/powerpoint/2010/main" val="2088642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Άδειες </a:t>
            </a:r>
            <a:r>
              <a:rPr lang="el-GR" dirty="0"/>
              <a:t>Χρήσης</a:t>
            </a:r>
          </a:p>
        </p:txBody>
      </p:sp>
      <p:sp>
        <p:nvSpPr>
          <p:cNvPr id="3" name="Θέση περιεχομένου 2"/>
          <p:cNvSpPr>
            <a:spLocks noGrp="1"/>
          </p:cNvSpPr>
          <p:nvPr>
            <p:ph idx="1"/>
          </p:nvPr>
        </p:nvSpPr>
        <p:spPr/>
        <p:txBody>
          <a:bodyPr/>
          <a:lstStyle/>
          <a:p>
            <a:r>
              <a:rPr lang="el-GR" dirty="0"/>
              <a:t>Το παρόν εκπαιδευτικό υλικό υπόκειται σε</a:t>
            </a:r>
            <a:r>
              <a:rPr lang="en-US" dirty="0"/>
              <a:t> </a:t>
            </a:r>
            <a:r>
              <a:rPr lang="el-GR" dirty="0"/>
              <a:t>άδειες χρήσης </a:t>
            </a:r>
            <a:r>
              <a:rPr lang="en-US" dirty="0"/>
              <a:t>Creative Commons. </a:t>
            </a:r>
          </a:p>
          <a:p>
            <a:r>
              <a:rPr lang="el-GR" dirty="0"/>
              <a:t>Για εκπαιδευτικό υλικό, όπως εικόνες, που υπόκειται σε άλλου τύπου άδειας χρήσης, η άδεια χρήσης αναφέρεται ρητώς. </a:t>
            </a:r>
          </a:p>
          <a:p>
            <a:pPr>
              <a:buNone/>
            </a:pPr>
            <a:endParaRPr lang="el-GR" dirty="0"/>
          </a:p>
        </p:txBody>
      </p:sp>
      <p:pic>
        <p:nvPicPr>
          <p:cNvPr id="5" name="7 - Εικόνα" descr="Άδειες χρήσης Creative Commons"/>
          <p:cNvPicPr>
            <a:picLocks noChangeAspect="1"/>
          </p:cNvPicPr>
          <p:nvPr/>
        </p:nvPicPr>
        <p:blipFill>
          <a:blip r:embed="rId3" cstate="print"/>
          <a:stretch>
            <a:fillRect/>
          </a:stretch>
        </p:blipFill>
        <p:spPr>
          <a:xfrm>
            <a:off x="3645853" y="5157192"/>
            <a:ext cx="1852293" cy="648072"/>
          </a:xfrm>
          <a:prstGeom prst="rect">
            <a:avLst/>
          </a:prstGeom>
        </p:spPr>
      </p:pic>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2</a:t>
            </a:fld>
            <a:endParaRPr lang="el-GR" dirty="0">
              <a:solidFill>
                <a:schemeClr val="bg1"/>
              </a:solidFill>
            </a:endParaRPr>
          </a:p>
        </p:txBody>
      </p:sp>
    </p:spTree>
    <p:extLst>
      <p:ext uri="{BB962C8B-B14F-4D97-AF65-F5344CB8AC3E}">
        <p14:creationId xmlns:p14="http://schemas.microsoft.com/office/powerpoint/2010/main" val="35803797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latin typeface="+mn-lt"/>
              </a:rPr>
              <a:t>Επικεφαλίδες (1/3)</a:t>
            </a:r>
            <a:endParaRPr lang="el-GR" dirty="0">
              <a:latin typeface="+mn-lt"/>
            </a:endParaRPr>
          </a:p>
        </p:txBody>
      </p:sp>
      <p:sp>
        <p:nvSpPr>
          <p:cNvPr id="3" name="Content Placeholder 2"/>
          <p:cNvSpPr>
            <a:spLocks noGrp="1"/>
          </p:cNvSpPr>
          <p:nvPr>
            <p:ph idx="1"/>
          </p:nvPr>
        </p:nvSpPr>
        <p:spPr>
          <a:xfrm>
            <a:off x="457200" y="1567333"/>
            <a:ext cx="8229600" cy="4525963"/>
          </a:xfrm>
        </p:spPr>
        <p:txBody>
          <a:bodyPr>
            <a:noAutofit/>
          </a:bodyPr>
          <a:lstStyle/>
          <a:p>
            <a:pPr marL="0" indent="0">
              <a:buNone/>
            </a:pPr>
            <a:r>
              <a:rPr lang="el-GR" sz="2800" b="1" dirty="0">
                <a:cs typeface="Times New Roman" pitchFamily="18" charset="0"/>
              </a:rPr>
              <a:t>Δομικό στοιχείο </a:t>
            </a:r>
            <a:r>
              <a:rPr lang="el-GR" sz="2800" dirty="0">
                <a:cs typeface="Times New Roman" pitchFamily="18" charset="0"/>
              </a:rPr>
              <a:t>του </a:t>
            </a:r>
            <a:r>
              <a:rPr lang="el-GR" sz="2800" dirty="0" smtClean="0">
                <a:cs typeface="Times New Roman" pitchFamily="18" charset="0"/>
              </a:rPr>
              <a:t>εγγράφου</a:t>
            </a:r>
            <a:r>
              <a:rPr lang="en-US" sz="2800" dirty="0" smtClean="0">
                <a:cs typeface="Times New Roman" pitchFamily="18" charset="0"/>
              </a:rPr>
              <a:t>.</a:t>
            </a:r>
            <a:endParaRPr lang="el-GR" sz="2800" dirty="0">
              <a:cs typeface="Times New Roman" pitchFamily="18" charset="0"/>
            </a:endParaRPr>
          </a:p>
          <a:p>
            <a:pPr marL="0" indent="0">
              <a:buNone/>
            </a:pPr>
            <a:endParaRPr lang="el-GR" sz="2800" dirty="0">
              <a:cs typeface="Times New Roman" pitchFamily="18" charset="0"/>
            </a:endParaRPr>
          </a:p>
          <a:p>
            <a:pPr marL="0" indent="0">
              <a:buNone/>
            </a:pPr>
            <a:r>
              <a:rPr lang="el-GR" sz="2800" dirty="0">
                <a:cs typeface="Times New Roman" pitchFamily="18" charset="0"/>
              </a:rPr>
              <a:t>Απαραίτητα για λογική στη δομή του εγγράφου:</a:t>
            </a:r>
          </a:p>
          <a:p>
            <a:pPr marL="0" indent="0">
              <a:buNone/>
            </a:pPr>
            <a:endParaRPr lang="el-GR" sz="2800" dirty="0">
              <a:cs typeface="Times New Roman" pitchFamily="18" charset="0"/>
            </a:endParaRPr>
          </a:p>
          <a:p>
            <a:r>
              <a:rPr lang="el-GR" sz="2800" dirty="0">
                <a:cs typeface="Times New Roman" pitchFamily="18" charset="0"/>
              </a:rPr>
              <a:t>Η </a:t>
            </a:r>
            <a:r>
              <a:rPr lang="el-GR" sz="2800" b="1" dirty="0" smtClean="0">
                <a:cs typeface="Times New Roman" pitchFamily="18" charset="0"/>
              </a:rPr>
              <a:t>σειρά</a:t>
            </a:r>
            <a:r>
              <a:rPr lang="en-US" sz="2800" b="1" dirty="0" smtClean="0">
                <a:cs typeface="Times New Roman" pitchFamily="18" charset="0"/>
              </a:rPr>
              <a:t>.</a:t>
            </a:r>
            <a:endParaRPr lang="el-GR" sz="2800" b="1" dirty="0">
              <a:cs typeface="Times New Roman" pitchFamily="18" charset="0"/>
            </a:endParaRPr>
          </a:p>
          <a:p>
            <a:r>
              <a:rPr lang="el-GR" sz="2800" dirty="0">
                <a:cs typeface="Times New Roman" pitchFamily="18" charset="0"/>
              </a:rPr>
              <a:t>Τα </a:t>
            </a:r>
            <a:r>
              <a:rPr lang="el-GR" sz="2800" b="1" dirty="0" smtClean="0">
                <a:cs typeface="Times New Roman" pitchFamily="18" charset="0"/>
              </a:rPr>
              <a:t>επίπεδα</a:t>
            </a:r>
            <a:r>
              <a:rPr lang="en-US" sz="2800" b="1" dirty="0" smtClean="0">
                <a:cs typeface="Times New Roman" pitchFamily="18" charset="0"/>
              </a:rPr>
              <a:t>.</a:t>
            </a:r>
            <a:endParaRPr lang="el-GR" sz="2800" b="1" dirty="0">
              <a:cs typeface="Times New Roman" pitchFamily="18" charset="0"/>
            </a:endParaRPr>
          </a:p>
          <a:p>
            <a:endParaRPr lang="el-GR" sz="2800" dirty="0">
              <a:cs typeface="Times New Roman" pitchFamily="18" charset="0"/>
            </a:endParaRPr>
          </a:p>
          <a:p>
            <a:pPr marL="0" indent="0">
              <a:buNone/>
            </a:pPr>
            <a:r>
              <a:rPr lang="el-GR" sz="2800" dirty="0">
                <a:cs typeface="Times New Roman" pitchFamily="18" charset="0"/>
              </a:rPr>
              <a:t>Διευκολύνεται η </a:t>
            </a:r>
            <a:r>
              <a:rPr lang="el-GR" sz="2800" b="1" dirty="0">
                <a:cs typeface="Times New Roman" pitchFamily="18" charset="0"/>
              </a:rPr>
              <a:t>περιήγηση</a:t>
            </a:r>
            <a:r>
              <a:rPr lang="el-GR" sz="2800" dirty="0">
                <a:cs typeface="Times New Roman" pitchFamily="18" charset="0"/>
              </a:rPr>
              <a:t> στο </a:t>
            </a:r>
            <a:r>
              <a:rPr lang="el-GR" sz="2800" dirty="0" smtClean="0">
                <a:cs typeface="Times New Roman" pitchFamily="18" charset="0"/>
              </a:rPr>
              <a:t>έγγραφο</a:t>
            </a:r>
            <a:r>
              <a:rPr lang="en-US" sz="2800" dirty="0" smtClean="0">
                <a:cs typeface="Times New Roman" pitchFamily="18" charset="0"/>
              </a:rPr>
              <a:t>.</a:t>
            </a:r>
            <a:r>
              <a:rPr lang="el-GR" sz="2800" dirty="0" smtClean="0">
                <a:cs typeface="Times New Roman" pitchFamily="18" charset="0"/>
              </a:rPr>
              <a:t> </a:t>
            </a:r>
            <a:endParaRPr lang="el-GR" sz="2800" dirty="0">
              <a:cs typeface="Times New Roman" pitchFamily="18" charset="0"/>
            </a:endParaRPr>
          </a:p>
          <a:p>
            <a:endParaRPr lang="el-GR" sz="2000"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20</a:t>
            </a:fld>
            <a:endParaRPr lang="el-GR" dirty="0">
              <a:solidFill>
                <a:schemeClr val="bg1"/>
              </a:solidFill>
            </a:endParaRPr>
          </a:p>
        </p:txBody>
      </p:sp>
    </p:spTree>
    <p:extLst>
      <p:ext uri="{BB962C8B-B14F-4D97-AF65-F5344CB8AC3E}">
        <p14:creationId xmlns:p14="http://schemas.microsoft.com/office/powerpoint/2010/main" val="2230238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l-GR" dirty="0">
                <a:latin typeface="+mn-lt"/>
              </a:rPr>
              <a:t>Επικεφαλίδες </a:t>
            </a:r>
            <a:r>
              <a:rPr lang="el-GR" dirty="0" smtClean="0">
                <a:latin typeface="+mn-lt"/>
              </a:rPr>
              <a:t>(2/3)</a:t>
            </a:r>
            <a:endParaRPr lang="el-GR" dirty="0">
              <a:latin typeface="+mn-lt"/>
            </a:endParaRPr>
          </a:p>
        </p:txBody>
      </p:sp>
      <p:sp>
        <p:nvSpPr>
          <p:cNvPr id="3" name="Content Placeholder 2"/>
          <p:cNvSpPr>
            <a:spLocks noGrp="1"/>
          </p:cNvSpPr>
          <p:nvPr>
            <p:ph idx="1"/>
          </p:nvPr>
        </p:nvSpPr>
        <p:spPr>
          <a:xfrm>
            <a:off x="467544" y="1124744"/>
            <a:ext cx="8424936" cy="3240360"/>
          </a:xfrm>
        </p:spPr>
        <p:txBody>
          <a:bodyPr>
            <a:noAutofit/>
          </a:bodyPr>
          <a:lstStyle/>
          <a:p>
            <a:pPr marL="0" indent="0">
              <a:buNone/>
            </a:pPr>
            <a:r>
              <a:rPr lang="el-GR" sz="2800" dirty="0">
                <a:cs typeface="Times New Roman" pitchFamily="18" charset="0"/>
              </a:rPr>
              <a:t>Χρήση των προκαθορισμένων στυλ για τις επικεφαλίδες, δηλαδή:</a:t>
            </a:r>
            <a:endParaRPr lang="en-US" sz="2800" dirty="0">
              <a:cs typeface="Times New Roman" pitchFamily="18" charset="0"/>
            </a:endParaRPr>
          </a:p>
          <a:p>
            <a:pPr marL="0" indent="0">
              <a:buNone/>
            </a:pPr>
            <a:endParaRPr lang="el-GR" sz="2800" dirty="0">
              <a:cs typeface="Times New Roman" pitchFamily="18" charset="0"/>
            </a:endParaRPr>
          </a:p>
          <a:p>
            <a:r>
              <a:rPr lang="el-GR" sz="2800" dirty="0">
                <a:cs typeface="Times New Roman" pitchFamily="18" charset="0"/>
              </a:rPr>
              <a:t>Επικεφαλίδα1 (</a:t>
            </a:r>
            <a:r>
              <a:rPr lang="en-US" sz="2800" dirty="0">
                <a:cs typeface="Times New Roman" pitchFamily="18" charset="0"/>
              </a:rPr>
              <a:t>Heading 1</a:t>
            </a:r>
            <a:r>
              <a:rPr lang="el-GR" sz="2800" dirty="0">
                <a:cs typeface="Times New Roman" pitchFamily="18" charset="0"/>
              </a:rPr>
              <a:t>)</a:t>
            </a:r>
          </a:p>
          <a:p>
            <a:r>
              <a:rPr lang="el-GR" sz="2800" dirty="0">
                <a:cs typeface="Times New Roman" pitchFamily="18" charset="0"/>
              </a:rPr>
              <a:t>Επικεφαλίδα2 (</a:t>
            </a:r>
            <a:r>
              <a:rPr lang="en-US" sz="2800" dirty="0">
                <a:cs typeface="Times New Roman" pitchFamily="18" charset="0"/>
              </a:rPr>
              <a:t>Heading 2</a:t>
            </a:r>
            <a:r>
              <a:rPr lang="el-GR" sz="2800" dirty="0">
                <a:cs typeface="Times New Roman" pitchFamily="18" charset="0"/>
              </a:rPr>
              <a:t>)</a:t>
            </a:r>
          </a:p>
          <a:p>
            <a:r>
              <a:rPr lang="en-US" sz="2800" dirty="0">
                <a:cs typeface="Times New Roman" pitchFamily="18" charset="0"/>
              </a:rPr>
              <a:t>…</a:t>
            </a:r>
            <a:r>
              <a:rPr lang="el-GR" sz="2800" dirty="0">
                <a:cs typeface="Times New Roman" pitchFamily="18" charset="0"/>
              </a:rPr>
              <a:t> </a:t>
            </a:r>
          </a:p>
          <a:p>
            <a:pPr marL="0" indent="0">
              <a:buNone/>
            </a:pPr>
            <a:endParaRPr lang="en-US" sz="2800" dirty="0">
              <a:cs typeface="Times New Roman" pitchFamily="18" charset="0"/>
            </a:endParaRPr>
          </a:p>
          <a:p>
            <a:pPr marL="0" indent="0">
              <a:buNone/>
            </a:pPr>
            <a:r>
              <a:rPr lang="el-GR" sz="2800" dirty="0">
                <a:cs typeface="Times New Roman" pitchFamily="18" charset="0"/>
              </a:rPr>
              <a:t>Το έγγραφο πρέπει να ξεκινάει με την </a:t>
            </a:r>
            <a:r>
              <a:rPr lang="el-GR" sz="2800" b="1" dirty="0">
                <a:cs typeface="Times New Roman" pitchFamily="18" charset="0"/>
              </a:rPr>
              <a:t>πρώτου επιπέδου επικεφαλίδα</a:t>
            </a:r>
            <a:r>
              <a:rPr lang="el-GR" sz="2800" dirty="0">
                <a:cs typeface="Times New Roman" pitchFamily="18" charset="0"/>
              </a:rPr>
              <a:t>.</a:t>
            </a:r>
          </a:p>
          <a:p>
            <a:pPr marL="0" indent="0">
              <a:buNone/>
            </a:pPr>
            <a:r>
              <a:rPr lang="el-GR" sz="2800" dirty="0" smtClean="0">
                <a:cs typeface="Times New Roman" pitchFamily="18" charset="0"/>
              </a:rPr>
              <a:t>Δεν </a:t>
            </a:r>
            <a:r>
              <a:rPr lang="el-GR" sz="2800" dirty="0">
                <a:cs typeface="Times New Roman" pitchFamily="18" charset="0"/>
              </a:rPr>
              <a:t>πρέπει να </a:t>
            </a:r>
            <a:r>
              <a:rPr lang="el-GR" sz="2800" dirty="0" smtClean="0">
                <a:cs typeface="Times New Roman" pitchFamily="18" charset="0"/>
              </a:rPr>
              <a:t>παραλείπεται </a:t>
            </a:r>
            <a:r>
              <a:rPr lang="el-GR" sz="2800" dirty="0">
                <a:cs typeface="Times New Roman" pitchFamily="18" charset="0"/>
              </a:rPr>
              <a:t>κάποιο επίπεδο </a:t>
            </a:r>
            <a:r>
              <a:rPr lang="el-GR" sz="2800" dirty="0" smtClean="0">
                <a:cs typeface="Times New Roman" pitchFamily="18" charset="0"/>
              </a:rPr>
              <a:t>επικεφαλίδας, π.χ</a:t>
            </a:r>
            <a:r>
              <a:rPr lang="el-GR" sz="2800" dirty="0">
                <a:cs typeface="Times New Roman" pitchFamily="18" charset="0"/>
              </a:rPr>
              <a:t>. </a:t>
            </a:r>
            <a:r>
              <a:rPr lang="el-GR" sz="2800" dirty="0" smtClean="0">
                <a:cs typeface="Times New Roman" pitchFamily="18" charset="0"/>
              </a:rPr>
              <a:t>Επικεφαλίδα1</a:t>
            </a:r>
            <a:r>
              <a:rPr lang="en-US" sz="2800" dirty="0" smtClean="0">
                <a:cs typeface="Times New Roman" pitchFamily="18" charset="0"/>
              </a:rPr>
              <a:t>,</a:t>
            </a:r>
            <a:r>
              <a:rPr lang="el-GR" sz="2800" dirty="0" smtClean="0">
                <a:cs typeface="Times New Roman" pitchFamily="18" charset="0"/>
              </a:rPr>
              <a:t> </a:t>
            </a:r>
            <a:r>
              <a:rPr lang="el-GR" sz="2800" dirty="0">
                <a:cs typeface="Times New Roman" pitchFamily="18" charset="0"/>
              </a:rPr>
              <a:t>έπειτα </a:t>
            </a:r>
            <a:r>
              <a:rPr lang="el-GR" sz="2800" dirty="0" smtClean="0">
                <a:cs typeface="Times New Roman" pitchFamily="18" charset="0"/>
              </a:rPr>
              <a:t>Επικεφαλίδα3.</a:t>
            </a:r>
            <a:endParaRPr lang="el-GR" sz="2800" dirty="0">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21</a:t>
            </a:fld>
            <a:endParaRPr lang="el-GR" dirty="0">
              <a:solidFill>
                <a:schemeClr val="bg1"/>
              </a:solidFill>
            </a:endParaRPr>
          </a:p>
        </p:txBody>
      </p:sp>
    </p:spTree>
    <p:extLst>
      <p:ext uri="{BB962C8B-B14F-4D97-AF65-F5344CB8AC3E}">
        <p14:creationId xmlns:p14="http://schemas.microsoft.com/office/powerpoint/2010/main" val="1892664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Επικεφαλίδες (3/3)</a:t>
            </a:r>
            <a:endParaRPr lang="el-GR" dirty="0"/>
          </a:p>
        </p:txBody>
      </p:sp>
      <p:sp>
        <p:nvSpPr>
          <p:cNvPr id="3" name="Content Placeholder 2"/>
          <p:cNvSpPr>
            <a:spLocks noGrp="1"/>
          </p:cNvSpPr>
          <p:nvPr>
            <p:ph idx="1"/>
          </p:nvPr>
        </p:nvSpPr>
        <p:spPr>
          <a:xfrm>
            <a:off x="457200" y="1639341"/>
            <a:ext cx="8229600" cy="4525963"/>
          </a:xfrm>
        </p:spPr>
        <p:txBody>
          <a:bodyPr>
            <a:noAutofit/>
          </a:bodyPr>
          <a:lstStyle/>
          <a:p>
            <a:pPr marL="0" indent="0">
              <a:buNone/>
            </a:pPr>
            <a:r>
              <a:rPr lang="el-GR" sz="2400" dirty="0">
                <a:cs typeface="Times New Roman" pitchFamily="18" charset="0"/>
              </a:rPr>
              <a:t>Η αρίθμηση των επικεφαλίδων διευκολύνει το χρήστη να αντιληφθεί το επίπεδο της λεπτομέρειας του εγγράφου στο οποίο βρίσκεται.</a:t>
            </a:r>
          </a:p>
          <a:p>
            <a:pPr marL="0" indent="0">
              <a:buNone/>
            </a:pPr>
            <a:endParaRPr lang="el-GR" sz="2400" dirty="0">
              <a:cs typeface="Times New Roman" pitchFamily="18" charset="0"/>
            </a:endParaRPr>
          </a:p>
          <a:p>
            <a:pPr marL="0" indent="0">
              <a:buNone/>
            </a:pPr>
            <a:r>
              <a:rPr lang="el-GR" sz="2400" b="1" dirty="0">
                <a:cs typeface="Times New Roman" pitchFamily="18" charset="0"/>
              </a:rPr>
              <a:t>ΠΡΟΣΟΧΗ</a:t>
            </a:r>
            <a:r>
              <a:rPr lang="el-GR" sz="2400" dirty="0">
                <a:cs typeface="Times New Roman" pitchFamily="18" charset="0"/>
              </a:rPr>
              <a:t>: στον τρόπο δομής των </a:t>
            </a:r>
            <a:r>
              <a:rPr lang="el-GR" sz="2400" dirty="0" smtClean="0">
                <a:cs typeface="Times New Roman" pitchFamily="18" charset="0"/>
              </a:rPr>
              <a:t>επικεφαλίδων.</a:t>
            </a:r>
            <a:endParaRPr lang="el-GR" sz="2400" dirty="0">
              <a:cs typeface="Times New Roman" pitchFamily="18" charset="0"/>
            </a:endParaRPr>
          </a:p>
          <a:p>
            <a:pPr marL="0" indent="0">
              <a:buNone/>
            </a:pPr>
            <a:endParaRPr lang="el-GR" sz="2400" dirty="0">
              <a:cs typeface="Times New Roman" pitchFamily="18" charset="0"/>
            </a:endParaRPr>
          </a:p>
          <a:p>
            <a:pPr marL="0" indent="0">
              <a:buNone/>
            </a:pPr>
            <a:r>
              <a:rPr lang="el-GR" sz="2400" dirty="0">
                <a:cs typeface="Times New Roman" pitchFamily="18" charset="0"/>
              </a:rPr>
              <a:t>… άμεση σχέση με τη δημιουργία του </a:t>
            </a:r>
            <a:r>
              <a:rPr lang="el-GR" sz="2400" b="1" dirty="0">
                <a:cs typeface="Times New Roman" pitchFamily="18" charset="0"/>
              </a:rPr>
              <a:t>Πίνακα περιεχομένων </a:t>
            </a:r>
            <a:r>
              <a:rPr lang="el-GR" sz="2400" dirty="0">
                <a:cs typeface="Times New Roman" pitchFamily="18" charset="0"/>
              </a:rPr>
              <a:t>και την εμφάνισή τους στο </a:t>
            </a:r>
            <a:r>
              <a:rPr lang="el-GR" sz="2400" b="1" dirty="0">
                <a:cs typeface="Times New Roman" pitchFamily="18" charset="0"/>
              </a:rPr>
              <a:t>Παράθυρο </a:t>
            </a:r>
            <a:r>
              <a:rPr lang="el-GR" sz="2400" b="1" dirty="0" smtClean="0">
                <a:cs typeface="Times New Roman" pitchFamily="18" charset="0"/>
              </a:rPr>
              <a:t>περιήγησης.</a:t>
            </a:r>
            <a:endParaRPr lang="el-GR" sz="2400" b="1" dirty="0">
              <a:cs typeface="Times New Roman" pitchFamily="18" charset="0"/>
            </a:endParaRPr>
          </a:p>
          <a:p>
            <a:pPr marL="0" indent="0">
              <a:buNone/>
            </a:pPr>
            <a:r>
              <a:rPr lang="el-GR" sz="2400" dirty="0">
                <a:cs typeface="Times New Roman" pitchFamily="18" charset="0"/>
              </a:rPr>
              <a:t>(διευκολύνει </a:t>
            </a:r>
            <a:r>
              <a:rPr lang="el-GR" sz="2400" dirty="0" smtClean="0">
                <a:cs typeface="Times New Roman" pitchFamily="18" charset="0"/>
              </a:rPr>
              <a:t>την </a:t>
            </a:r>
            <a:r>
              <a:rPr lang="el-GR" sz="2400" dirty="0">
                <a:cs typeface="Times New Roman" pitchFamily="18" charset="0"/>
              </a:rPr>
              <a:t>πλοήγηση και </a:t>
            </a:r>
            <a:r>
              <a:rPr lang="el-GR" sz="2400" dirty="0" smtClean="0">
                <a:cs typeface="Times New Roman" pitchFamily="18" charset="0"/>
              </a:rPr>
              <a:t>την </a:t>
            </a:r>
            <a:r>
              <a:rPr lang="el-GR" sz="2400" dirty="0">
                <a:cs typeface="Times New Roman" pitchFamily="18" charset="0"/>
              </a:rPr>
              <a:t>αναζήτηση στο </a:t>
            </a:r>
            <a:r>
              <a:rPr lang="el-GR" sz="2400" dirty="0" smtClean="0">
                <a:cs typeface="Times New Roman" pitchFamily="18" charset="0"/>
              </a:rPr>
              <a:t>έγγραφο)</a:t>
            </a:r>
            <a:endParaRPr lang="el-GR" sz="2400" dirty="0">
              <a:cs typeface="Times New Roman" pitchFamily="18" charset="0"/>
            </a:endParaRPr>
          </a:p>
          <a:p>
            <a:endParaRPr lang="el-GR" sz="2400"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22</a:t>
            </a:fld>
            <a:endParaRPr lang="el-GR" dirty="0">
              <a:solidFill>
                <a:schemeClr val="bg1"/>
              </a:solidFill>
            </a:endParaRPr>
          </a:p>
        </p:txBody>
      </p:sp>
    </p:spTree>
    <p:extLst>
      <p:ext uri="{BB962C8B-B14F-4D97-AF65-F5344CB8AC3E}">
        <p14:creationId xmlns:p14="http://schemas.microsoft.com/office/powerpoint/2010/main" val="357391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Λίστες</a:t>
            </a:r>
            <a:endParaRPr lang="el-GR" dirty="0"/>
          </a:p>
        </p:txBody>
      </p:sp>
      <p:sp>
        <p:nvSpPr>
          <p:cNvPr id="3" name="Content Placeholder 2"/>
          <p:cNvSpPr>
            <a:spLocks noGrp="1"/>
          </p:cNvSpPr>
          <p:nvPr>
            <p:ph idx="1"/>
          </p:nvPr>
        </p:nvSpPr>
        <p:spPr>
          <a:xfrm>
            <a:off x="251520" y="1307901"/>
            <a:ext cx="8686800" cy="4785395"/>
          </a:xfrm>
        </p:spPr>
        <p:txBody>
          <a:bodyPr>
            <a:noAutofit/>
          </a:bodyPr>
          <a:lstStyle/>
          <a:p>
            <a:r>
              <a:rPr lang="el-GR" sz="2800" dirty="0"/>
              <a:t>Οι λίστες είναι </a:t>
            </a:r>
            <a:r>
              <a:rPr lang="el-GR" sz="2800" dirty="0" smtClean="0"/>
              <a:t>σημαντικό </a:t>
            </a:r>
            <a:r>
              <a:rPr lang="el-GR" sz="2800" dirty="0"/>
              <a:t>εργαλείο </a:t>
            </a:r>
            <a:r>
              <a:rPr lang="el-GR" sz="2800" dirty="0" smtClean="0"/>
              <a:t>οργάνωσης </a:t>
            </a:r>
            <a:r>
              <a:rPr lang="el-GR" sz="2800" dirty="0"/>
              <a:t>του </a:t>
            </a:r>
            <a:r>
              <a:rPr lang="el-GR" sz="2800" dirty="0" smtClean="0"/>
              <a:t>εγγράφου. </a:t>
            </a:r>
          </a:p>
          <a:p>
            <a:r>
              <a:rPr lang="el-GR" sz="2800" dirty="0" smtClean="0"/>
              <a:t>Διαμόρφωση λίστας </a:t>
            </a:r>
            <a:r>
              <a:rPr lang="el-GR" sz="2800" dirty="0"/>
              <a:t>χρησιμοποιώντας την αυτόματη εισαγωγή κουκκίδων και στυλ αρίθμησης του </a:t>
            </a:r>
            <a:r>
              <a:rPr lang="en-US" sz="2800" dirty="0"/>
              <a:t>MS</a:t>
            </a:r>
            <a:r>
              <a:rPr lang="el-GR" sz="2800" dirty="0"/>
              <a:t>-</a:t>
            </a:r>
            <a:r>
              <a:rPr lang="en-US" sz="2800" dirty="0"/>
              <a:t>Word</a:t>
            </a:r>
            <a:r>
              <a:rPr lang="el-GR" sz="2800" dirty="0" smtClean="0"/>
              <a:t>. (Αλλιώς, οι Υ.Τ. δεν θα αναγνωρίσουν τη συνεκτικότητα των στοιχείων.)</a:t>
            </a:r>
          </a:p>
          <a:p>
            <a:pPr marL="0" indent="0">
              <a:buNone/>
            </a:pPr>
            <a:endParaRPr lang="el-GR" sz="2800" dirty="0" smtClean="0"/>
          </a:p>
          <a:p>
            <a:pPr marL="0" indent="0">
              <a:buNone/>
            </a:pPr>
            <a:r>
              <a:rPr lang="el-GR" sz="2800" b="1" dirty="0" smtClean="0"/>
              <a:t>Σημείωση</a:t>
            </a:r>
            <a:r>
              <a:rPr lang="el-GR" sz="2800" dirty="0"/>
              <a:t>: όταν χρησιμοποιείτε κουκκίδες ή/και αρίθμηση καλό είναι η κάθε πρόταση να τελειώνει με τελεία, για να διαβάζεται σωστά από τα προγράμματα αναγνώστη οθόνης.</a:t>
            </a:r>
          </a:p>
          <a:p>
            <a:endParaRPr lang="el-GR" sz="2400"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23</a:t>
            </a:fld>
            <a:endParaRPr lang="el-GR" dirty="0">
              <a:solidFill>
                <a:schemeClr val="bg1"/>
              </a:solidFill>
            </a:endParaRPr>
          </a:p>
        </p:txBody>
      </p:sp>
    </p:spTree>
    <p:extLst>
      <p:ext uri="{BB962C8B-B14F-4D97-AF65-F5344CB8AC3E}">
        <p14:creationId xmlns:p14="http://schemas.microsoft.com/office/powerpoint/2010/main" val="2872771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l-GR" dirty="0" smtClean="0"/>
              <a:t>Στήλες</a:t>
            </a:r>
            <a:endParaRPr lang="el-GR" dirty="0"/>
          </a:p>
        </p:txBody>
      </p:sp>
      <p:sp>
        <p:nvSpPr>
          <p:cNvPr id="3" name="Content Placeholder 2"/>
          <p:cNvSpPr>
            <a:spLocks noGrp="1"/>
          </p:cNvSpPr>
          <p:nvPr>
            <p:ph idx="1"/>
          </p:nvPr>
        </p:nvSpPr>
        <p:spPr>
          <a:xfrm>
            <a:off x="457200" y="836712"/>
            <a:ext cx="8229600" cy="4709120"/>
          </a:xfrm>
        </p:spPr>
        <p:txBody>
          <a:bodyPr>
            <a:noAutofit/>
          </a:bodyPr>
          <a:lstStyle/>
          <a:p>
            <a:r>
              <a:rPr lang="el-GR" sz="2600" dirty="0" smtClean="0"/>
              <a:t>Χρήση των στηλών του </a:t>
            </a:r>
            <a:r>
              <a:rPr lang="en-US" sz="2600" dirty="0"/>
              <a:t>MS</a:t>
            </a:r>
            <a:r>
              <a:rPr lang="el-GR" sz="2600" dirty="0"/>
              <a:t>-</a:t>
            </a:r>
            <a:r>
              <a:rPr lang="en-US" sz="2600" dirty="0"/>
              <a:t>Word</a:t>
            </a:r>
            <a:r>
              <a:rPr lang="el-GR" sz="2600" dirty="0"/>
              <a:t>. </a:t>
            </a:r>
            <a:endParaRPr lang="el-GR" sz="2600" dirty="0" smtClean="0"/>
          </a:p>
          <a:p>
            <a:r>
              <a:rPr lang="el-GR" sz="2600" dirty="0" smtClean="0"/>
              <a:t>Μη χρησιμοποιείτε </a:t>
            </a:r>
            <a:r>
              <a:rPr lang="el-GR" sz="2600" dirty="0"/>
              <a:t>το πλήκτρο </a:t>
            </a:r>
            <a:r>
              <a:rPr lang="en-US" sz="2600" dirty="0"/>
              <a:t>Tab</a:t>
            </a:r>
            <a:r>
              <a:rPr lang="el-GR" sz="2600" dirty="0"/>
              <a:t> για να </a:t>
            </a:r>
            <a:r>
              <a:rPr lang="el-GR" sz="2600" dirty="0" smtClean="0"/>
              <a:t>δημιουργήσετε στήλες (τα </a:t>
            </a:r>
            <a:r>
              <a:rPr lang="el-GR" sz="2600" dirty="0"/>
              <a:t>προγράμματα αναγνώστη οθόνης δε διαβάζουν σωστά τέτοιου είδους </a:t>
            </a:r>
            <a:r>
              <a:rPr lang="el-GR" sz="2600" dirty="0" smtClean="0"/>
              <a:t>στήλες).</a:t>
            </a:r>
            <a:endParaRPr lang="el-GR" sz="2600" dirty="0"/>
          </a:p>
          <a:p>
            <a:r>
              <a:rPr lang="el-GR" sz="2600" dirty="0" smtClean="0"/>
              <a:t>Διαχωρίζετε τις στήλες με </a:t>
            </a:r>
            <a:r>
              <a:rPr lang="el-GR" sz="2600" dirty="0"/>
              <a:t>αρκετό περιθώριο, </a:t>
            </a:r>
            <a:r>
              <a:rPr lang="el-GR" sz="2600" dirty="0" smtClean="0"/>
              <a:t>για να </a:t>
            </a:r>
            <a:r>
              <a:rPr lang="el-GR" sz="2600" dirty="0"/>
              <a:t>γίνονται αντιληπτές από χρήστες με μειωμένη όραση. </a:t>
            </a:r>
          </a:p>
          <a:p>
            <a:pPr marL="0" indent="0">
              <a:buNone/>
            </a:pPr>
            <a:endParaRPr lang="el-GR" sz="2600" b="1" dirty="0" smtClean="0">
              <a:solidFill>
                <a:srgbClr val="0070C0"/>
              </a:solidFill>
            </a:endParaRPr>
          </a:p>
          <a:p>
            <a:pPr marL="0" indent="0">
              <a:buNone/>
            </a:pPr>
            <a:r>
              <a:rPr lang="el-GR" sz="2600" b="1" dirty="0" smtClean="0"/>
              <a:t>Σημείωση</a:t>
            </a:r>
            <a:r>
              <a:rPr lang="el-GR" sz="2600" dirty="0"/>
              <a:t>: Επειδή οι στήλες μπορεί να είναι </a:t>
            </a:r>
            <a:r>
              <a:rPr lang="el-GR" sz="2600" dirty="0" smtClean="0"/>
              <a:t>πρόκληση </a:t>
            </a:r>
            <a:r>
              <a:rPr lang="el-GR" sz="2600" dirty="0"/>
              <a:t>για τους χρήστες ορισμένων βοηθητικών τεχνολογιών, </a:t>
            </a:r>
            <a:r>
              <a:rPr lang="el-GR" sz="2600" dirty="0" smtClean="0"/>
              <a:t>εξετάστε </a:t>
            </a:r>
            <a:r>
              <a:rPr lang="el-GR" sz="2600" dirty="0"/>
              <a:t>αν η χρήση τους στο έγγραφό σας είναι πραγματικά απαραίτητη.</a:t>
            </a:r>
          </a:p>
          <a:p>
            <a:endParaRPr lang="el-GR" sz="2400" dirty="0"/>
          </a:p>
        </p:txBody>
      </p:sp>
      <p:pic>
        <p:nvPicPr>
          <p:cNvPr id="5" name="Εικόνα 4" descr="σύνδεση με video">
            <a:hlinkClick r:id="rId2" action="ppaction://hlinkfile" tooltip="word_1"/>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5616421"/>
            <a:ext cx="1000265" cy="1105054"/>
          </a:xfrm>
          <a:prstGeom prst="rect">
            <a:avLst/>
          </a:prstGeom>
        </p:spPr>
      </p:pic>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24</a:t>
            </a:fld>
            <a:endParaRPr lang="el-GR" dirty="0">
              <a:solidFill>
                <a:schemeClr val="bg1"/>
              </a:solidFill>
            </a:endParaRPr>
          </a:p>
        </p:txBody>
      </p:sp>
    </p:spTree>
    <p:extLst>
      <p:ext uri="{BB962C8B-B14F-4D97-AF65-F5344CB8AC3E}">
        <p14:creationId xmlns:p14="http://schemas.microsoft.com/office/powerpoint/2010/main" val="35826178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Αντικείμενα</a:t>
            </a:r>
            <a:endParaRPr lang="el-GR" dirty="0"/>
          </a:p>
        </p:txBody>
      </p:sp>
      <p:sp>
        <p:nvSpPr>
          <p:cNvPr id="3" name="Content Placeholder 2"/>
          <p:cNvSpPr>
            <a:spLocks noGrp="1"/>
          </p:cNvSpPr>
          <p:nvPr>
            <p:ph idx="1"/>
          </p:nvPr>
        </p:nvSpPr>
        <p:spPr/>
        <p:txBody>
          <a:bodyPr>
            <a:normAutofit/>
          </a:bodyPr>
          <a:lstStyle/>
          <a:p>
            <a:pPr marL="0" indent="0">
              <a:buNone/>
            </a:pPr>
            <a:r>
              <a:rPr lang="el-GR" sz="2800" dirty="0">
                <a:cs typeface="Times New Roman" pitchFamily="18" charset="0"/>
              </a:rPr>
              <a:t>Αντικείμενα: εικόνες, εικόνες </a:t>
            </a:r>
            <a:r>
              <a:rPr lang="en-US" sz="2800" dirty="0">
                <a:cs typeface="Times New Roman" pitchFamily="18" charset="0"/>
              </a:rPr>
              <a:t>Clip Art</a:t>
            </a:r>
            <a:r>
              <a:rPr lang="el-GR" sz="2800" dirty="0">
                <a:cs typeface="Times New Roman" pitchFamily="18" charset="0"/>
              </a:rPr>
              <a:t> και φωτογραφίες.</a:t>
            </a:r>
          </a:p>
          <a:p>
            <a:r>
              <a:rPr lang="el-GR" sz="2400" dirty="0">
                <a:cs typeface="Times New Roman" pitchFamily="18" charset="0"/>
              </a:rPr>
              <a:t>Παρέχουν πληθώρα πληροφοριών.</a:t>
            </a:r>
          </a:p>
          <a:p>
            <a:r>
              <a:rPr lang="el-GR" sz="2400" dirty="0">
                <a:cs typeface="Times New Roman" pitchFamily="18" charset="0"/>
              </a:rPr>
              <a:t>Όταν είναι διακοσμητικός ο ρόλος τους, δεν παρέχουν πληροφορίες στο έγγραφο.</a:t>
            </a:r>
          </a:p>
          <a:p>
            <a:pPr marL="0" indent="0">
              <a:buNone/>
            </a:pPr>
            <a:r>
              <a:rPr lang="el-GR" sz="2400" dirty="0">
                <a:cs typeface="Times New Roman" pitchFamily="18" charset="0"/>
              </a:rPr>
              <a:t>  </a:t>
            </a:r>
          </a:p>
          <a:p>
            <a:pPr marL="0" indent="0">
              <a:buNone/>
            </a:pPr>
            <a:r>
              <a:rPr lang="el-GR" sz="2400" dirty="0">
                <a:cs typeface="Times New Roman" pitchFamily="18" charset="0"/>
              </a:rPr>
              <a:t>Οι πληροφορίες πρέπει να γίνονται </a:t>
            </a:r>
            <a:r>
              <a:rPr lang="el-GR" sz="2400" b="1" dirty="0">
                <a:cs typeface="Times New Roman" pitchFamily="18" charset="0"/>
              </a:rPr>
              <a:t>αντιληπτές</a:t>
            </a:r>
            <a:r>
              <a:rPr lang="el-GR" sz="2400" dirty="0">
                <a:cs typeface="Times New Roman" pitchFamily="18" charset="0"/>
              </a:rPr>
              <a:t> από όλους τους χρήστες (όχι απαραίτητα τα διακοσμητικά στοιχεία).</a:t>
            </a:r>
          </a:p>
          <a:p>
            <a:pPr marL="0" indent="0">
              <a:buNone/>
            </a:pPr>
            <a:endParaRPr lang="el-GR" sz="2400" dirty="0">
              <a:cs typeface="Times New Roman" pitchFamily="18" charset="0"/>
            </a:endParaRPr>
          </a:p>
          <a:p>
            <a:pPr marL="0" indent="0">
              <a:buNone/>
            </a:pPr>
            <a:r>
              <a:rPr lang="el-GR" sz="2400" b="1" dirty="0">
                <a:cs typeface="Times New Roman" pitchFamily="18" charset="0"/>
              </a:rPr>
              <a:t>ΠΡΟΣΟΧΗ</a:t>
            </a:r>
            <a:r>
              <a:rPr lang="el-GR" sz="2400" dirty="0">
                <a:cs typeface="Times New Roman" pitchFamily="18" charset="0"/>
              </a:rPr>
              <a:t>: Εναλλακτικό κείμενο σε όλα τα </a:t>
            </a:r>
            <a:r>
              <a:rPr lang="el-GR" sz="2400" dirty="0" smtClean="0">
                <a:cs typeface="Times New Roman" pitchFamily="18" charset="0"/>
              </a:rPr>
              <a:t>αντικείμενα</a:t>
            </a:r>
            <a:r>
              <a:rPr lang="el-GR" sz="2400" dirty="0">
                <a:cs typeface="Times New Roman" pitchFamily="18" charset="0"/>
              </a:rPr>
              <a:t>.</a:t>
            </a:r>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25</a:t>
            </a:fld>
            <a:endParaRPr lang="el-GR" dirty="0">
              <a:solidFill>
                <a:schemeClr val="bg1"/>
              </a:solidFill>
            </a:endParaRPr>
          </a:p>
        </p:txBody>
      </p:sp>
    </p:spTree>
    <p:extLst>
      <p:ext uri="{BB962C8B-B14F-4D97-AF65-F5344CB8AC3E}">
        <p14:creationId xmlns:p14="http://schemas.microsoft.com/office/powerpoint/2010/main" val="1373518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8964488" cy="1143000"/>
          </a:xfrm>
        </p:spPr>
        <p:txBody>
          <a:bodyPr>
            <a:normAutofit/>
          </a:bodyPr>
          <a:lstStyle/>
          <a:p>
            <a:r>
              <a:rPr lang="el-GR" dirty="0" smtClean="0"/>
              <a:t>Εναλλακτικό κείμενο σε αντικείμενο</a:t>
            </a:r>
            <a:endParaRPr lang="el-GR" dirty="0"/>
          </a:p>
        </p:txBody>
      </p:sp>
      <p:sp>
        <p:nvSpPr>
          <p:cNvPr id="3" name="Content Placeholder 2"/>
          <p:cNvSpPr>
            <a:spLocks noGrp="1"/>
          </p:cNvSpPr>
          <p:nvPr>
            <p:ph idx="1"/>
          </p:nvPr>
        </p:nvSpPr>
        <p:spPr>
          <a:xfrm>
            <a:off x="179512" y="1556792"/>
            <a:ext cx="8867328" cy="4525963"/>
          </a:xfrm>
        </p:spPr>
        <p:txBody>
          <a:bodyPr>
            <a:noAutofit/>
          </a:bodyPr>
          <a:lstStyle/>
          <a:p>
            <a:pPr marL="0" indent="0">
              <a:buNone/>
            </a:pPr>
            <a:r>
              <a:rPr lang="el-GR" sz="2400" dirty="0" smtClean="0"/>
              <a:t>Βασικοί κανόνες:</a:t>
            </a:r>
          </a:p>
          <a:p>
            <a:pPr lvl="0"/>
            <a:r>
              <a:rPr lang="el-GR" sz="2400" dirty="0"/>
              <a:t>Προσπαθήστε να απαντήσετε στην ερώτηση: «</a:t>
            </a:r>
            <a:r>
              <a:rPr lang="el-GR" sz="2400" b="1" dirty="0"/>
              <a:t>Τι πληροφορίες μεταφέρει το αντικείμενο;</a:t>
            </a:r>
            <a:r>
              <a:rPr lang="el-GR" sz="2400" dirty="0"/>
              <a:t>»</a:t>
            </a:r>
          </a:p>
          <a:p>
            <a:pPr lvl="0"/>
            <a:r>
              <a:rPr lang="el-GR" sz="2400" dirty="0"/>
              <a:t>Το εναλλακτικό κείμενο θα πρέπει να είναι </a:t>
            </a:r>
            <a:r>
              <a:rPr lang="el-GR" sz="2400" b="1" dirty="0"/>
              <a:t>σύντομο</a:t>
            </a:r>
            <a:r>
              <a:rPr lang="el-GR" sz="2400" dirty="0"/>
              <a:t>, δηλαδή μερικές λέξεις ή μια φράση. Καλό είναι να μην ξεπερνάει τις δύο προτάσεις.</a:t>
            </a:r>
          </a:p>
          <a:p>
            <a:pPr lvl="0"/>
            <a:r>
              <a:rPr lang="el-GR" sz="2400" dirty="0"/>
              <a:t>Το εναλλακτικό κείμενο πρέπει να παρουσιάζει το περιεχόμενο και τη λειτουργία του αντικειμένου.</a:t>
            </a:r>
          </a:p>
          <a:p>
            <a:pPr lvl="0"/>
            <a:r>
              <a:rPr lang="el-GR" sz="2400" dirty="0"/>
              <a:t>Το εναλλακτικό κείμενο δεν πρέπει να είναι περιττό, δηλαδή να περιέχει πληροφορίες που υπάρχουν ήδη στο σώμα του κειμένου.</a:t>
            </a:r>
          </a:p>
          <a:p>
            <a:pPr lvl="0"/>
            <a:r>
              <a:rPr lang="el-GR" sz="2400" dirty="0"/>
              <a:t>Αν το αντικείμενο δε μεταφέρει χρήσιμες πληροφορίες, αφήστε κενό το πεδίο </a:t>
            </a:r>
            <a:r>
              <a:rPr lang="el-GR" sz="2400" b="1" dirty="0"/>
              <a:t>Περιγραφή</a:t>
            </a:r>
            <a:r>
              <a:rPr lang="el-GR" sz="2400" dirty="0"/>
              <a:t>. </a:t>
            </a:r>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26</a:t>
            </a:fld>
            <a:endParaRPr lang="el-GR" dirty="0">
              <a:solidFill>
                <a:schemeClr val="bg1"/>
              </a:solidFill>
            </a:endParaRPr>
          </a:p>
        </p:txBody>
      </p:sp>
    </p:spTree>
    <p:extLst>
      <p:ext uri="{BB962C8B-B14F-4D97-AF65-F5344CB8AC3E}">
        <p14:creationId xmlns:p14="http://schemas.microsoft.com/office/powerpoint/2010/main" val="888671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Εισαγωγή λεζάντας σε αντικείμενο</a:t>
            </a:r>
            <a:endParaRPr lang="el-GR" dirty="0"/>
          </a:p>
        </p:txBody>
      </p:sp>
      <p:sp>
        <p:nvSpPr>
          <p:cNvPr id="6" name="TextBox 5"/>
          <p:cNvSpPr txBox="1"/>
          <p:nvPr/>
        </p:nvSpPr>
        <p:spPr>
          <a:xfrm>
            <a:off x="467544" y="1556792"/>
            <a:ext cx="8280920" cy="3693319"/>
          </a:xfrm>
          <a:prstGeom prst="rect">
            <a:avLst/>
          </a:prstGeom>
          <a:noFill/>
        </p:spPr>
        <p:txBody>
          <a:bodyPr wrap="square" rtlCol="0">
            <a:spAutoFit/>
          </a:bodyPr>
          <a:lstStyle/>
          <a:p>
            <a:r>
              <a:rPr lang="el-GR" sz="2400" b="1" dirty="0">
                <a:solidFill>
                  <a:schemeClr val="bg1"/>
                </a:solidFill>
                <a:cs typeface="Times New Roman" pitchFamily="18" charset="0"/>
              </a:rPr>
              <a:t>ΠΡΟΣΟΧΗ</a:t>
            </a:r>
            <a:r>
              <a:rPr lang="el-GR" sz="2400" dirty="0" smtClean="0">
                <a:solidFill>
                  <a:schemeClr val="bg1"/>
                </a:solidFill>
                <a:cs typeface="Times New Roman" pitchFamily="18" charset="0"/>
              </a:rPr>
              <a:t>: πρέπει να εισάγετε λεζάντα σε όλα τα αντικείμενα του εγγράφου σας</a:t>
            </a:r>
            <a:endParaRPr lang="el-GR" sz="2400" dirty="0">
              <a:solidFill>
                <a:schemeClr val="bg1"/>
              </a:solidFill>
              <a:cs typeface="Times New Roman" pitchFamily="18" charset="0"/>
            </a:endParaRPr>
          </a:p>
          <a:p>
            <a:endParaRPr lang="el-GR" sz="2400" dirty="0" smtClean="0">
              <a:solidFill>
                <a:schemeClr val="bg1"/>
              </a:solidFill>
              <a:cs typeface="Times New Roman" pitchFamily="18" charset="0"/>
            </a:endParaRPr>
          </a:p>
          <a:p>
            <a:r>
              <a:rPr lang="el-GR" sz="2400" dirty="0" smtClean="0">
                <a:solidFill>
                  <a:schemeClr val="bg1"/>
                </a:solidFill>
                <a:cs typeface="Times New Roman" pitchFamily="18" charset="0"/>
              </a:rPr>
              <a:t>… </a:t>
            </a:r>
            <a:r>
              <a:rPr lang="el-GR" sz="2400" dirty="0">
                <a:solidFill>
                  <a:schemeClr val="bg1"/>
                </a:solidFill>
                <a:cs typeface="Times New Roman" pitchFamily="18" charset="0"/>
              </a:rPr>
              <a:t>άμεση σχέση με τη δημιουργία του </a:t>
            </a:r>
            <a:r>
              <a:rPr lang="el-GR" sz="2400" b="1" dirty="0">
                <a:solidFill>
                  <a:schemeClr val="bg1"/>
                </a:solidFill>
                <a:cs typeface="Times New Roman" pitchFamily="18" charset="0"/>
              </a:rPr>
              <a:t>Πίνακα </a:t>
            </a:r>
            <a:r>
              <a:rPr lang="el-GR" sz="2400" b="1" dirty="0" smtClean="0">
                <a:solidFill>
                  <a:schemeClr val="bg1"/>
                </a:solidFill>
                <a:cs typeface="Times New Roman" pitchFamily="18" charset="0"/>
              </a:rPr>
              <a:t>εικόνων</a:t>
            </a:r>
            <a:endParaRPr lang="el-GR" sz="2400" b="1" dirty="0">
              <a:solidFill>
                <a:schemeClr val="bg1"/>
              </a:solidFill>
              <a:cs typeface="Times New Roman" pitchFamily="18" charset="0"/>
            </a:endParaRPr>
          </a:p>
          <a:p>
            <a:r>
              <a:rPr lang="el-GR" sz="2400" dirty="0">
                <a:solidFill>
                  <a:schemeClr val="bg1"/>
                </a:solidFill>
                <a:cs typeface="Times New Roman" pitchFamily="18" charset="0"/>
              </a:rPr>
              <a:t>(διευκολύνει την </a:t>
            </a:r>
            <a:r>
              <a:rPr lang="el-GR" sz="2400" dirty="0" smtClean="0">
                <a:solidFill>
                  <a:schemeClr val="bg1"/>
                </a:solidFill>
                <a:cs typeface="Times New Roman" pitchFamily="18" charset="0"/>
              </a:rPr>
              <a:t>αναζήτηση </a:t>
            </a:r>
            <a:r>
              <a:rPr lang="el-GR" sz="2400" dirty="0">
                <a:solidFill>
                  <a:schemeClr val="bg1"/>
                </a:solidFill>
                <a:cs typeface="Times New Roman" pitchFamily="18" charset="0"/>
              </a:rPr>
              <a:t>στο έγγραφο)</a:t>
            </a:r>
          </a:p>
          <a:p>
            <a:endParaRPr lang="el-GR" sz="2400" dirty="0">
              <a:solidFill>
                <a:schemeClr val="bg1"/>
              </a:solidFill>
            </a:endParaRPr>
          </a:p>
          <a:p>
            <a:r>
              <a:rPr lang="el-GR" sz="2400" b="1" dirty="0" smtClean="0">
                <a:solidFill>
                  <a:schemeClr val="bg1"/>
                </a:solidFill>
              </a:rPr>
              <a:t>ΠΡΟΣΟΧΗ</a:t>
            </a:r>
            <a:r>
              <a:rPr lang="el-GR" sz="2400" dirty="0">
                <a:solidFill>
                  <a:schemeClr val="bg1"/>
                </a:solidFill>
              </a:rPr>
              <a:t>: όταν εισάγετε λεζάντα σε κάποιο αντικείμενο πρέπει να έχετε αποδεχθεί ή απορρίψει τις αλλαγές που έχουν γίνει και να είναι απενεργοποιημένη η παρακολούθηση αλλαγών.</a:t>
            </a:r>
          </a:p>
          <a:p>
            <a:endParaRPr lang="el-GR" dirty="0">
              <a:solidFill>
                <a:schemeClr val="bg1"/>
              </a:solidFill>
            </a:endParaRPr>
          </a:p>
        </p:txBody>
      </p:sp>
      <p:sp>
        <p:nvSpPr>
          <p:cNvPr id="3" name="Θέση αριθμού διαφάνειας 2"/>
          <p:cNvSpPr>
            <a:spLocks noGrp="1"/>
          </p:cNvSpPr>
          <p:nvPr>
            <p:ph type="sldNum" sz="quarter" idx="12"/>
          </p:nvPr>
        </p:nvSpPr>
        <p:spPr/>
        <p:txBody>
          <a:bodyPr/>
          <a:lstStyle/>
          <a:p>
            <a:fld id="{BD396030-A3C9-426D-B586-694F92ADA600}" type="slidenum">
              <a:rPr lang="el-GR" smtClean="0">
                <a:solidFill>
                  <a:schemeClr val="bg1"/>
                </a:solidFill>
              </a:rPr>
              <a:t>27</a:t>
            </a:fld>
            <a:endParaRPr lang="el-GR" dirty="0">
              <a:solidFill>
                <a:schemeClr val="bg1"/>
              </a:solidFill>
            </a:endParaRPr>
          </a:p>
        </p:txBody>
      </p:sp>
    </p:spTree>
    <p:extLst>
      <p:ext uri="{BB962C8B-B14F-4D97-AF65-F5344CB8AC3E}">
        <p14:creationId xmlns:p14="http://schemas.microsoft.com/office/powerpoint/2010/main" val="16695921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Πίνακες δεδομένων </a:t>
            </a:r>
            <a:endParaRPr lang="el-GR" dirty="0"/>
          </a:p>
        </p:txBody>
      </p:sp>
      <p:sp>
        <p:nvSpPr>
          <p:cNvPr id="3" name="Content Placeholder 2"/>
          <p:cNvSpPr>
            <a:spLocks noGrp="1"/>
          </p:cNvSpPr>
          <p:nvPr>
            <p:ph idx="1"/>
          </p:nvPr>
        </p:nvSpPr>
        <p:spPr/>
        <p:txBody>
          <a:bodyPr>
            <a:normAutofit fontScale="92500"/>
          </a:bodyPr>
          <a:lstStyle/>
          <a:p>
            <a:pPr marL="0" indent="0">
              <a:buNone/>
            </a:pPr>
            <a:r>
              <a:rPr lang="el-GR" sz="2800" b="1" dirty="0" smtClean="0"/>
              <a:t>Πίνακας δεδομένων: </a:t>
            </a:r>
            <a:r>
              <a:rPr lang="el-GR" sz="2800" dirty="0" smtClean="0"/>
              <a:t>χρησιμοποιείται για εμφάνιση δεδομένων σε συνοπτική μορφή.</a:t>
            </a:r>
          </a:p>
          <a:p>
            <a:pPr marL="0" indent="0">
              <a:buNone/>
            </a:pPr>
            <a:endParaRPr lang="el-GR" sz="2800" dirty="0" smtClean="0"/>
          </a:p>
          <a:p>
            <a:pPr marL="0" indent="0">
              <a:buNone/>
            </a:pPr>
            <a:r>
              <a:rPr lang="el-GR" sz="2800" dirty="0" smtClean="0"/>
              <a:t>Οι απλοί και σωστά δομημένοι πίνακες βοηθούν όλους τους χρήστες να αντιληφθούν καλύτερα τις πληροφορίες.</a:t>
            </a:r>
          </a:p>
          <a:p>
            <a:pPr marL="0" indent="0">
              <a:buNone/>
            </a:pPr>
            <a:endParaRPr lang="el-GR" sz="2800" dirty="0" smtClean="0"/>
          </a:p>
          <a:p>
            <a:pPr marL="0" indent="0">
              <a:buNone/>
            </a:pPr>
            <a:r>
              <a:rPr lang="el-GR" sz="2800" dirty="0" smtClean="0"/>
              <a:t>Τα άτομα με αναπηρία που χρησιμοποιούν προγράμματα αναγνώστη οθόνης μπορούν να περιηγηθούν και να αντιληφθούν το περιεχόμενο του πίνακα.</a:t>
            </a:r>
            <a:endParaRPr lang="el-GR" sz="2800"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28</a:t>
            </a:fld>
            <a:endParaRPr lang="el-GR" dirty="0">
              <a:solidFill>
                <a:schemeClr val="bg1"/>
              </a:solidFill>
            </a:endParaRPr>
          </a:p>
        </p:txBody>
      </p:sp>
    </p:spTree>
    <p:extLst>
      <p:ext uri="{BB962C8B-B14F-4D97-AF65-F5344CB8AC3E}">
        <p14:creationId xmlns:p14="http://schemas.microsoft.com/office/powerpoint/2010/main" val="10539945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Autofit/>
          </a:bodyPr>
          <a:lstStyle/>
          <a:p>
            <a:r>
              <a:rPr lang="el-GR" dirty="0" smtClean="0"/>
              <a:t>Δημιουργία και χρήση πινάκων δεδομένων (1/2)</a:t>
            </a:r>
            <a:endParaRPr lang="el-GR" dirty="0"/>
          </a:p>
        </p:txBody>
      </p:sp>
      <p:sp>
        <p:nvSpPr>
          <p:cNvPr id="3" name="Content Placeholder 2"/>
          <p:cNvSpPr>
            <a:spLocks noGrp="1"/>
          </p:cNvSpPr>
          <p:nvPr>
            <p:ph idx="1"/>
          </p:nvPr>
        </p:nvSpPr>
        <p:spPr>
          <a:xfrm>
            <a:off x="457200" y="1888232"/>
            <a:ext cx="8229600" cy="4349080"/>
          </a:xfrm>
        </p:spPr>
        <p:txBody>
          <a:bodyPr>
            <a:normAutofit/>
          </a:bodyPr>
          <a:lstStyle/>
          <a:p>
            <a:r>
              <a:rPr lang="el-GR" sz="2800" dirty="0" smtClean="0"/>
              <a:t>Πίνακες με απλή</a:t>
            </a:r>
            <a:r>
              <a:rPr lang="el-GR" sz="2800" dirty="0"/>
              <a:t>, δισδιάστατη </a:t>
            </a:r>
            <a:r>
              <a:rPr lang="el-GR" sz="2800" dirty="0" smtClean="0"/>
              <a:t>δομή, χωρίς </a:t>
            </a:r>
            <a:r>
              <a:rPr lang="el-GR" sz="2800" dirty="0"/>
              <a:t>διαιρεμένα ή/και συγχωνευμένα κελιά. </a:t>
            </a:r>
            <a:endParaRPr lang="el-GR" sz="2800" dirty="0" smtClean="0"/>
          </a:p>
          <a:p>
            <a:pPr lvl="0"/>
            <a:r>
              <a:rPr lang="el-GR" sz="2800" dirty="0"/>
              <a:t>Μη χρησιμοποιείτε το πλήκτρο </a:t>
            </a:r>
            <a:r>
              <a:rPr lang="en-US" sz="2800" dirty="0"/>
              <a:t>TAB</a:t>
            </a:r>
            <a:r>
              <a:rPr lang="el-GR" sz="2800" dirty="0"/>
              <a:t> ή το κενό διάστημα για να δημιουργήσετε δομές που να μοιάζουν με πίνακες. </a:t>
            </a:r>
            <a:r>
              <a:rPr lang="el-GR" sz="2800" b="1" dirty="0"/>
              <a:t>Δεν αναγνωρίζονται σωστά από τα προγράμματα αναγνώστη οθόνης.</a:t>
            </a:r>
          </a:p>
          <a:p>
            <a:pPr lvl="0"/>
            <a:r>
              <a:rPr lang="el-GR" sz="2800" dirty="0"/>
              <a:t>Μη χρησιμοποιείτε κενά κελιά για να μορφοποιήσετε τους πίνακές σας</a:t>
            </a:r>
            <a:r>
              <a:rPr lang="el-GR" sz="2800" dirty="0" smtClean="0"/>
              <a:t>.</a:t>
            </a:r>
            <a:endParaRPr lang="el-GR" sz="2800" dirty="0"/>
          </a:p>
          <a:p>
            <a:pPr lvl="0"/>
            <a:endParaRPr lang="el-GR" sz="2400" dirty="0"/>
          </a:p>
          <a:p>
            <a:endParaRPr lang="el-GR" sz="2400"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29</a:t>
            </a:fld>
            <a:endParaRPr lang="el-GR" dirty="0">
              <a:solidFill>
                <a:schemeClr val="bg1"/>
              </a:solidFill>
            </a:endParaRPr>
          </a:p>
        </p:txBody>
      </p:sp>
    </p:spTree>
    <p:extLst>
      <p:ext uri="{BB962C8B-B14F-4D97-AF65-F5344CB8AC3E}">
        <p14:creationId xmlns:p14="http://schemas.microsoft.com/office/powerpoint/2010/main" val="2886103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Χρηματοδότηση</a:t>
            </a:r>
          </a:p>
        </p:txBody>
      </p:sp>
      <p:sp>
        <p:nvSpPr>
          <p:cNvPr id="3" name="Θέση περιεχομένου 2"/>
          <p:cNvSpPr>
            <a:spLocks noGrp="1"/>
          </p:cNvSpPr>
          <p:nvPr>
            <p:ph idx="1"/>
          </p:nvPr>
        </p:nvSpPr>
        <p:spPr>
          <a:xfrm>
            <a:off x="457200" y="1340768"/>
            <a:ext cx="8229600" cy="4525963"/>
          </a:xfrm>
        </p:spPr>
        <p:txBody>
          <a:bodyPr>
            <a:normAutofit/>
          </a:bodyPr>
          <a:lstStyle/>
          <a:p>
            <a:r>
              <a:rPr lang="el-GR" sz="2400" dirty="0"/>
              <a:t>Το παρόν εκπαιδευτικό υλικό έχει αναπτυχθεί στα πλαίσια του εκπαιδευτικού έργου του διδάσκοντα.</a:t>
            </a:r>
            <a:endParaRPr lang="en-US" sz="2400" dirty="0"/>
          </a:p>
          <a:p>
            <a:r>
              <a:rPr lang="el-GR" sz="2400" dirty="0"/>
              <a:t>Το έργο «</a:t>
            </a:r>
            <a:r>
              <a:rPr lang="el-GR" sz="2400" b="1" dirty="0"/>
              <a:t>Ανοικτά Ακαδημαϊκά Μαθήματα στο Πανεπιστήμιο Αθηνών</a:t>
            </a:r>
            <a:r>
              <a:rPr lang="el-GR" sz="2400" dirty="0"/>
              <a:t>» έχει χρηματοδοτήσει μόνο την αναδιαμόρφωση του εκπαιδευτικού υλικού. </a:t>
            </a:r>
            <a:endParaRPr lang="en-US" sz="2400" dirty="0"/>
          </a:p>
          <a:p>
            <a:r>
              <a:rPr lang="el-GR" sz="2400" dirty="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l-GR" sz="2400" dirty="0"/>
          </a:p>
        </p:txBody>
      </p:sp>
      <p:pic>
        <p:nvPicPr>
          <p:cNvPr id="4" name="Picture 6" descr="Λογότυπο Επιχειρησιακού Προγράμματος Εκπαίδευση και Δια βίου Μάθηση"/>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1180" y="5157192"/>
            <a:ext cx="5501640" cy="1386840"/>
          </a:xfrm>
          <a:prstGeom prst="rect">
            <a:avLst/>
          </a:prstGeom>
        </p:spPr>
      </p:pic>
      <p:sp>
        <p:nvSpPr>
          <p:cNvPr id="5" name="Θέση αριθμού διαφάνειας 4"/>
          <p:cNvSpPr>
            <a:spLocks noGrp="1"/>
          </p:cNvSpPr>
          <p:nvPr>
            <p:ph type="sldNum" sz="quarter" idx="12"/>
          </p:nvPr>
        </p:nvSpPr>
        <p:spPr/>
        <p:txBody>
          <a:bodyPr/>
          <a:lstStyle/>
          <a:p>
            <a:fld id="{BD396030-A3C9-426D-B586-694F92ADA600}" type="slidenum">
              <a:rPr lang="el-GR" smtClean="0">
                <a:solidFill>
                  <a:schemeClr val="bg1"/>
                </a:solidFill>
              </a:rPr>
              <a:t>3</a:t>
            </a:fld>
            <a:endParaRPr lang="el-GR" dirty="0">
              <a:solidFill>
                <a:schemeClr val="bg1"/>
              </a:solidFill>
            </a:endParaRPr>
          </a:p>
        </p:txBody>
      </p:sp>
    </p:spTree>
    <p:extLst>
      <p:ext uri="{BB962C8B-B14F-4D97-AF65-F5344CB8AC3E}">
        <p14:creationId xmlns:p14="http://schemas.microsoft.com/office/powerpoint/2010/main" val="40710503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Δημιουργία και χρήση πινάκων δεδομένων </a:t>
            </a:r>
            <a:r>
              <a:rPr lang="el-GR" dirty="0" smtClean="0"/>
              <a:t>(2/2</a:t>
            </a:r>
            <a:r>
              <a:rPr lang="el-GR" dirty="0"/>
              <a:t>)</a:t>
            </a:r>
          </a:p>
        </p:txBody>
      </p:sp>
      <p:sp>
        <p:nvSpPr>
          <p:cNvPr id="3" name="Content Placeholder 2"/>
          <p:cNvSpPr>
            <a:spLocks noGrp="1"/>
          </p:cNvSpPr>
          <p:nvPr>
            <p:ph idx="1"/>
          </p:nvPr>
        </p:nvSpPr>
        <p:spPr>
          <a:xfrm>
            <a:off x="251520" y="1600200"/>
            <a:ext cx="8568952" cy="4525963"/>
          </a:xfrm>
        </p:spPr>
        <p:txBody>
          <a:bodyPr>
            <a:noAutofit/>
          </a:bodyPr>
          <a:lstStyle/>
          <a:p>
            <a:r>
              <a:rPr lang="el-GR" sz="2800" dirty="0"/>
              <a:t>Μη χρησιμοποιείτε πίνακες για να διατάξετε κείμενο ή άλλα αντικείμενα.</a:t>
            </a:r>
          </a:p>
          <a:p>
            <a:pPr lvl="0"/>
            <a:r>
              <a:rPr lang="el-GR" sz="2800" dirty="0"/>
              <a:t>Οι πίνακες να διαβάζονται λογικά.</a:t>
            </a:r>
          </a:p>
          <a:p>
            <a:r>
              <a:rPr lang="el-GR" sz="2800" dirty="0"/>
              <a:t>Αν εκτείνονται σε παραπάνω από μία σελίδες χρειάζονται γραμμή (ή στήλη) </a:t>
            </a:r>
            <a:r>
              <a:rPr lang="el-GR" sz="2800" dirty="0" smtClean="0"/>
              <a:t>κεφαλίδας. </a:t>
            </a:r>
            <a:r>
              <a:rPr lang="el-GR" sz="2800" dirty="0"/>
              <a:t>(Η γραμμή κεφαλίδας εισάγεται αυτόματα και στην επόμενη σελίδα. Το ίδιο θα συμβεί και αν επιλέξετε μια στήλη ως κεφαλίδα</a:t>
            </a:r>
            <a:r>
              <a:rPr lang="el-GR" sz="2800" dirty="0" smtClean="0"/>
              <a:t>.)</a:t>
            </a:r>
            <a:endParaRPr lang="el-GR" sz="2800" dirty="0"/>
          </a:p>
          <a:p>
            <a:pPr lvl="0"/>
            <a:r>
              <a:rPr lang="el-GR" sz="2800" dirty="0"/>
              <a:t>Εισάγετε περιγραφή ή επεξήγηση, υπό μορφή εναλλακτικού κειμένου, για διευκόλυνση των χρηστών υποστηρικτικών τεχνολογιών.</a:t>
            </a:r>
          </a:p>
          <a:p>
            <a:pPr marL="0" indent="0">
              <a:buNone/>
            </a:pPr>
            <a:endParaRPr lang="el-GR" sz="2800"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30</a:t>
            </a:fld>
            <a:endParaRPr lang="el-GR" dirty="0">
              <a:solidFill>
                <a:schemeClr val="bg1"/>
              </a:solidFill>
            </a:endParaRPr>
          </a:p>
        </p:txBody>
      </p:sp>
    </p:spTree>
    <p:extLst>
      <p:ext uri="{BB962C8B-B14F-4D97-AF65-F5344CB8AC3E}">
        <p14:creationId xmlns:p14="http://schemas.microsoft.com/office/powerpoint/2010/main" val="2870473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 μαθηματικών</a:t>
            </a:r>
            <a:endParaRPr lang="el-GR" dirty="0"/>
          </a:p>
        </p:txBody>
      </p:sp>
      <p:sp>
        <p:nvSpPr>
          <p:cNvPr id="3" name="Θέση περιεχομένου 2"/>
          <p:cNvSpPr>
            <a:spLocks noGrp="1"/>
          </p:cNvSpPr>
          <p:nvPr>
            <p:ph idx="1"/>
          </p:nvPr>
        </p:nvSpPr>
        <p:spPr>
          <a:xfrm>
            <a:off x="457200" y="2143397"/>
            <a:ext cx="8229600" cy="2293715"/>
          </a:xfrm>
        </p:spPr>
        <p:txBody>
          <a:bodyPr/>
          <a:lstStyle/>
          <a:p>
            <a:r>
              <a:rPr lang="el-GR" dirty="0" smtClean="0"/>
              <a:t>Εισαγωγή ε</a:t>
            </a:r>
            <a:r>
              <a:rPr lang="el-GR" dirty="0"/>
              <a:t>ξ</a:t>
            </a:r>
            <a:r>
              <a:rPr lang="el-GR" dirty="0" smtClean="0"/>
              <a:t>ίσωσης μέσω του </a:t>
            </a:r>
            <a:r>
              <a:rPr lang="en-US" dirty="0" smtClean="0"/>
              <a:t>Equation Editor.</a:t>
            </a:r>
            <a:endParaRPr lang="el-GR" dirty="0" smtClean="0"/>
          </a:p>
          <a:p>
            <a:r>
              <a:rPr lang="el-GR" dirty="0"/>
              <a:t>Εισαγωγή </a:t>
            </a:r>
            <a:r>
              <a:rPr lang="el-GR" dirty="0" smtClean="0"/>
              <a:t>συμβόλων μέσω </a:t>
            </a:r>
            <a:r>
              <a:rPr lang="el-GR" dirty="0"/>
              <a:t>του </a:t>
            </a:r>
            <a:r>
              <a:rPr lang="en-US" dirty="0"/>
              <a:t>Equation Editor.</a:t>
            </a:r>
            <a:endParaRPr lang="el-GR" dirty="0"/>
          </a:p>
          <a:p>
            <a:endParaRPr lang="el-GR" dirty="0"/>
          </a:p>
        </p:txBody>
      </p:sp>
      <p:pic>
        <p:nvPicPr>
          <p:cNvPr id="5" name="Εικόνα 4" descr="σύνδεση με video">
            <a:hlinkClick r:id="rId2" action="ppaction://hlinkfile" tooltip="word_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867" y="5441775"/>
            <a:ext cx="1000265" cy="1105054"/>
          </a:xfrm>
          <a:prstGeom prst="rect">
            <a:avLst/>
          </a:prstGeom>
        </p:spPr>
      </p:pic>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31</a:t>
            </a:fld>
            <a:endParaRPr lang="el-GR" dirty="0">
              <a:solidFill>
                <a:schemeClr val="bg1"/>
              </a:solidFill>
            </a:endParaRPr>
          </a:p>
        </p:txBody>
      </p:sp>
    </p:spTree>
    <p:extLst>
      <p:ext uri="{BB962C8B-B14F-4D97-AF65-F5344CB8AC3E}">
        <p14:creationId xmlns:p14="http://schemas.microsoft.com/office/powerpoint/2010/main" val="34921454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229600" cy="1143000"/>
          </a:xfrm>
        </p:spPr>
        <p:txBody>
          <a:bodyPr/>
          <a:lstStyle/>
          <a:p>
            <a:r>
              <a:rPr lang="el-GR" dirty="0" smtClean="0"/>
              <a:t>Συνδέσεις (1/2)</a:t>
            </a:r>
            <a:endParaRPr lang="el-GR" dirty="0"/>
          </a:p>
        </p:txBody>
      </p:sp>
      <p:sp>
        <p:nvSpPr>
          <p:cNvPr id="3" name="Content Placeholder 2"/>
          <p:cNvSpPr>
            <a:spLocks noGrp="1"/>
          </p:cNvSpPr>
          <p:nvPr>
            <p:ph idx="1"/>
          </p:nvPr>
        </p:nvSpPr>
        <p:spPr>
          <a:xfrm>
            <a:off x="457200" y="1484784"/>
            <a:ext cx="8229600" cy="5544616"/>
          </a:xfrm>
        </p:spPr>
        <p:txBody>
          <a:bodyPr>
            <a:noAutofit/>
          </a:bodyPr>
          <a:lstStyle/>
          <a:p>
            <a:pPr marL="0" indent="0">
              <a:buNone/>
            </a:pPr>
            <a:r>
              <a:rPr lang="el-GR" sz="2800" dirty="0"/>
              <a:t>Οι συνδέσεις σε ένα έγγραφο </a:t>
            </a:r>
            <a:r>
              <a:rPr lang="en-US" sz="2800" dirty="0"/>
              <a:t>MS</a:t>
            </a:r>
            <a:r>
              <a:rPr lang="el-GR" sz="2800" dirty="0"/>
              <a:t>-</a:t>
            </a:r>
            <a:r>
              <a:rPr lang="en-US" sz="2800" dirty="0" smtClean="0"/>
              <a:t>Word</a:t>
            </a:r>
            <a:r>
              <a:rPr lang="el-GR" sz="2800" dirty="0" smtClean="0"/>
              <a:t> μπορεί </a:t>
            </a:r>
            <a:r>
              <a:rPr lang="el-GR" sz="2800" dirty="0"/>
              <a:t>να είναι υπερ-συνδέσεις ή παραπομπές</a:t>
            </a:r>
            <a:r>
              <a:rPr lang="el-GR" sz="2800" dirty="0" smtClean="0"/>
              <a:t>.</a:t>
            </a:r>
          </a:p>
          <a:p>
            <a:pPr marL="0" indent="0">
              <a:buNone/>
            </a:pPr>
            <a:endParaRPr lang="el-GR" sz="2800" dirty="0"/>
          </a:p>
          <a:p>
            <a:pPr marL="0" indent="0">
              <a:buNone/>
            </a:pPr>
            <a:r>
              <a:rPr lang="el-GR" sz="2800" dirty="0"/>
              <a:t>Στο </a:t>
            </a:r>
            <a:r>
              <a:rPr lang="en-US" sz="2800" dirty="0"/>
              <a:t>MS</a:t>
            </a:r>
            <a:r>
              <a:rPr lang="el-GR" sz="2800" dirty="0"/>
              <a:t>-</a:t>
            </a:r>
            <a:r>
              <a:rPr lang="en-US" sz="2800" dirty="0"/>
              <a:t>Word</a:t>
            </a:r>
            <a:r>
              <a:rPr lang="el-GR" sz="2800" dirty="0"/>
              <a:t> μια υπερ-σύνδεση μπορεί να είναι:</a:t>
            </a:r>
          </a:p>
          <a:p>
            <a:r>
              <a:rPr lang="el-GR" sz="2800" b="1" dirty="0"/>
              <a:t>Εσωτερική</a:t>
            </a:r>
            <a:r>
              <a:rPr lang="el-GR" sz="2800" dirty="0"/>
              <a:t>: </a:t>
            </a:r>
            <a:r>
              <a:rPr lang="el-GR" sz="2800" dirty="0" smtClean="0"/>
              <a:t>συνδέει </a:t>
            </a:r>
            <a:r>
              <a:rPr lang="el-GR" sz="2800" dirty="0"/>
              <a:t>τα στοιχεία ενός εγγράφου, όπως είναι οι παραπομπές (επικεφαλίδες, εικόνες, πίνακες).</a:t>
            </a:r>
          </a:p>
          <a:p>
            <a:r>
              <a:rPr lang="el-GR" sz="2800" b="1" dirty="0"/>
              <a:t>Εξωτερική</a:t>
            </a:r>
            <a:r>
              <a:rPr lang="el-GR" sz="2800" dirty="0"/>
              <a:t>: </a:t>
            </a:r>
            <a:r>
              <a:rPr lang="el-GR" sz="2800" dirty="0" smtClean="0"/>
              <a:t>συνδέει </a:t>
            </a:r>
            <a:r>
              <a:rPr lang="el-GR" sz="2800" dirty="0"/>
              <a:t>τα στοιχεία ενός εγγράφου με ένα εναλλακτικό αρχείο, μια ιστοσελίδα, κ.α.</a:t>
            </a:r>
          </a:p>
          <a:p>
            <a:endParaRPr lang="el-GR" sz="2400"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32</a:t>
            </a:fld>
            <a:endParaRPr lang="el-GR" dirty="0">
              <a:solidFill>
                <a:schemeClr val="bg1"/>
              </a:solidFill>
            </a:endParaRPr>
          </a:p>
        </p:txBody>
      </p:sp>
    </p:spTree>
    <p:extLst>
      <p:ext uri="{BB962C8B-B14F-4D97-AF65-F5344CB8AC3E}">
        <p14:creationId xmlns:p14="http://schemas.microsoft.com/office/powerpoint/2010/main" val="3623441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lstStyle/>
          <a:p>
            <a:r>
              <a:rPr lang="el-GR" dirty="0" smtClean="0"/>
              <a:t>Συνδέσεις (2/2)</a:t>
            </a:r>
            <a:endParaRPr lang="el-GR" dirty="0"/>
          </a:p>
        </p:txBody>
      </p:sp>
      <p:sp>
        <p:nvSpPr>
          <p:cNvPr id="3" name="Content Placeholder 2"/>
          <p:cNvSpPr>
            <a:spLocks noGrp="1"/>
          </p:cNvSpPr>
          <p:nvPr>
            <p:ph idx="1"/>
          </p:nvPr>
        </p:nvSpPr>
        <p:spPr>
          <a:xfrm>
            <a:off x="457200" y="1412776"/>
            <a:ext cx="8229600" cy="4525963"/>
          </a:xfrm>
        </p:spPr>
        <p:txBody>
          <a:bodyPr>
            <a:normAutofit fontScale="92500" lnSpcReduction="20000"/>
          </a:bodyPr>
          <a:lstStyle/>
          <a:p>
            <a:pPr marL="0" indent="0">
              <a:buNone/>
            </a:pPr>
            <a:r>
              <a:rPr lang="el-GR" sz="2800" dirty="0"/>
              <a:t>Οι </a:t>
            </a:r>
            <a:r>
              <a:rPr lang="el-GR" sz="2800" dirty="0" smtClean="0"/>
              <a:t>παραπομπές:</a:t>
            </a:r>
          </a:p>
          <a:p>
            <a:r>
              <a:rPr lang="el-GR" sz="2800" dirty="0" smtClean="0"/>
              <a:t>είναι </a:t>
            </a:r>
            <a:r>
              <a:rPr lang="el-GR" sz="2800" dirty="0"/>
              <a:t>ένας </a:t>
            </a:r>
            <a:r>
              <a:rPr lang="el-GR" sz="2800" b="1" dirty="0"/>
              <a:t>τρόπος σύνδεσης </a:t>
            </a:r>
            <a:r>
              <a:rPr lang="el-GR" sz="2800" dirty="0"/>
              <a:t>ενός στοιχείου του εγγράφου, όπως μια εικόνα, μια επικεφαλίδα, μια υποσημείωση, μια εξίσωση ή ένας πίνακας με μια θέση μέσα στο κείμενο. </a:t>
            </a:r>
            <a:endParaRPr lang="el-GR" sz="2800" dirty="0" smtClean="0"/>
          </a:p>
          <a:p>
            <a:r>
              <a:rPr lang="el-GR" sz="2800" b="1" dirty="0" smtClean="0"/>
              <a:t>εισάγονται</a:t>
            </a:r>
            <a:r>
              <a:rPr lang="el-GR" sz="2800" dirty="0" smtClean="0"/>
              <a:t> </a:t>
            </a:r>
            <a:r>
              <a:rPr lang="el-GR" sz="2800" dirty="0"/>
              <a:t>από προεπιλογή ως υπερ-συνδέσεις (εσωτερική υπερ-σύνδεση) και ενημερώνονται αυτόματα αν μετακινηθεί το περιεχόμενο σε άλλη θέση</a:t>
            </a:r>
            <a:r>
              <a:rPr lang="el-GR" sz="2800" dirty="0" smtClean="0"/>
              <a:t>.</a:t>
            </a:r>
          </a:p>
          <a:p>
            <a:pPr marL="0" indent="0">
              <a:buNone/>
            </a:pPr>
            <a:r>
              <a:rPr lang="el-GR" sz="2800" b="1" dirty="0"/>
              <a:t>ΠΡΟΣΟΧΗ</a:t>
            </a:r>
            <a:r>
              <a:rPr lang="el-GR" sz="2800" dirty="0"/>
              <a:t>:</a:t>
            </a:r>
            <a:r>
              <a:rPr lang="el-GR" sz="2800" dirty="0">
                <a:solidFill>
                  <a:srgbClr val="0070C0"/>
                </a:solidFill>
              </a:rPr>
              <a:t> </a:t>
            </a:r>
            <a:r>
              <a:rPr lang="el-GR" sz="2800" dirty="0"/>
              <a:t>όταν εισάγετε παραπομπές στο έγγραφό σας πρέπει να έχετε αποδεχθεί ή απορρίψει τις αλλαγές που έχουν γίνει και να είναι απενεργοποιημένη η παρακολούθηση αλλαγών.</a:t>
            </a:r>
          </a:p>
          <a:p>
            <a:endParaRPr lang="el-GR" sz="2800" dirty="0"/>
          </a:p>
          <a:p>
            <a:endParaRPr lang="el-GR" sz="2800" dirty="0"/>
          </a:p>
          <a:p>
            <a:endParaRPr lang="el-GR" sz="2800"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33</a:t>
            </a:fld>
            <a:endParaRPr lang="el-GR" dirty="0">
              <a:solidFill>
                <a:schemeClr val="bg1"/>
              </a:solidFill>
            </a:endParaRPr>
          </a:p>
        </p:txBody>
      </p:sp>
      <p:pic>
        <p:nvPicPr>
          <p:cNvPr id="5" name="Εικόνα 4" descr="σύνδεση με video">
            <a:hlinkClick r:id="rId2" action="ppaction://hlinkfile" tooltip="word_3"/>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867" y="5573636"/>
            <a:ext cx="1000265" cy="1105054"/>
          </a:xfrm>
          <a:prstGeom prst="rect">
            <a:avLst/>
          </a:prstGeom>
        </p:spPr>
      </p:pic>
    </p:spTree>
    <p:extLst>
      <p:ext uri="{BB962C8B-B14F-4D97-AF65-F5344CB8AC3E}">
        <p14:creationId xmlns:p14="http://schemas.microsoft.com/office/powerpoint/2010/main" val="33815731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lstStyle/>
          <a:p>
            <a:r>
              <a:rPr lang="el-GR" dirty="0" smtClean="0"/>
              <a:t>Εισαγωγή υπερ-σύνδεσης (1/2)</a:t>
            </a:r>
            <a:endParaRPr lang="el-GR" dirty="0"/>
          </a:p>
        </p:txBody>
      </p:sp>
      <p:sp>
        <p:nvSpPr>
          <p:cNvPr id="3" name="Content Placeholder 2"/>
          <p:cNvSpPr>
            <a:spLocks noGrp="1"/>
          </p:cNvSpPr>
          <p:nvPr>
            <p:ph idx="1"/>
          </p:nvPr>
        </p:nvSpPr>
        <p:spPr>
          <a:xfrm>
            <a:off x="251520" y="1124744"/>
            <a:ext cx="8568952" cy="4680520"/>
          </a:xfrm>
        </p:spPr>
        <p:txBody>
          <a:bodyPr>
            <a:normAutofit/>
          </a:bodyPr>
          <a:lstStyle/>
          <a:p>
            <a:r>
              <a:rPr lang="el-GR" sz="2800" dirty="0"/>
              <a:t>Για </a:t>
            </a:r>
            <a:r>
              <a:rPr lang="el-GR" sz="2800" dirty="0" err="1" smtClean="0"/>
              <a:t>προσβάσιμες</a:t>
            </a:r>
            <a:r>
              <a:rPr lang="el-GR" sz="2800" dirty="0" smtClean="0"/>
              <a:t> </a:t>
            </a:r>
            <a:r>
              <a:rPr lang="el-GR" sz="2800" dirty="0"/>
              <a:t>υπερ-συνδέσεις </a:t>
            </a:r>
            <a:r>
              <a:rPr lang="el-GR" sz="2800" dirty="0" smtClean="0"/>
              <a:t>πρέπει να </a:t>
            </a:r>
            <a:r>
              <a:rPr lang="el-GR" sz="2800" dirty="0"/>
              <a:t>χρησιμοποιείτε </a:t>
            </a:r>
            <a:r>
              <a:rPr lang="el-GR" sz="2800" b="1" dirty="0"/>
              <a:t>περιγραφικό κείμενο </a:t>
            </a:r>
            <a:r>
              <a:rPr lang="el-GR" sz="2800" dirty="0"/>
              <a:t>μαζί με την πλήρη ηλεκτρονική διεύθυνση. </a:t>
            </a:r>
            <a:endParaRPr lang="el-GR" sz="2800" dirty="0" smtClean="0"/>
          </a:p>
          <a:p>
            <a:r>
              <a:rPr lang="el-GR" sz="2800" dirty="0" smtClean="0"/>
              <a:t>Οι </a:t>
            </a:r>
            <a:r>
              <a:rPr lang="el-GR" sz="2800" dirty="0"/>
              <a:t>σύνδεσμοι  θα </a:t>
            </a:r>
            <a:r>
              <a:rPr lang="el-GR" sz="2800" b="1" dirty="0"/>
              <a:t>διαβάζονται</a:t>
            </a:r>
            <a:r>
              <a:rPr lang="el-GR" sz="2800" dirty="0"/>
              <a:t> σωστά με βάση το περιεχόμενο του </a:t>
            </a:r>
            <a:r>
              <a:rPr lang="el-GR" sz="2800" dirty="0" smtClean="0"/>
              <a:t>κειμένου.</a:t>
            </a:r>
          </a:p>
          <a:p>
            <a:r>
              <a:rPr lang="el-GR" sz="2800" dirty="0" smtClean="0"/>
              <a:t>Όταν </a:t>
            </a:r>
            <a:r>
              <a:rPr lang="el-GR" sz="2800" dirty="0"/>
              <a:t>χρησιμοποιείτε </a:t>
            </a:r>
            <a:r>
              <a:rPr lang="el-GR" sz="2800" b="1" dirty="0"/>
              <a:t>εικόνες </a:t>
            </a:r>
            <a:r>
              <a:rPr lang="el-GR" sz="2800" dirty="0"/>
              <a:t>για υπερ-συνδέσεις βεβαιωθείτε ότι το εναλλακτικό τους κείμενο είναι κατάλληλο, δηλαδή αφορά τις ίδιες τις </a:t>
            </a:r>
            <a:r>
              <a:rPr lang="el-GR" sz="2800" dirty="0" smtClean="0"/>
              <a:t>συνδέσεις, </a:t>
            </a:r>
            <a:r>
              <a:rPr lang="el-GR" sz="2800" dirty="0"/>
              <a:t>για να μπορεί το πρόγραμμα αναγνώστη οθόνης να τις εντοπίσει. </a:t>
            </a:r>
            <a:endParaRPr lang="el-GR" sz="2800" dirty="0" smtClean="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34</a:t>
            </a:fld>
            <a:endParaRPr lang="el-GR" dirty="0">
              <a:solidFill>
                <a:schemeClr val="bg1"/>
              </a:solidFill>
            </a:endParaRPr>
          </a:p>
        </p:txBody>
      </p:sp>
    </p:spTree>
    <p:extLst>
      <p:ext uri="{BB962C8B-B14F-4D97-AF65-F5344CB8AC3E}">
        <p14:creationId xmlns:p14="http://schemas.microsoft.com/office/powerpoint/2010/main" val="23066524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dirty="0"/>
              <a:t>Εισαγωγή </a:t>
            </a:r>
            <a:r>
              <a:rPr lang="el-GR" dirty="0" smtClean="0"/>
              <a:t>υπερ-σύνδεσης (2/2)</a:t>
            </a:r>
            <a:endParaRPr lang="el-GR" dirty="0"/>
          </a:p>
        </p:txBody>
      </p:sp>
      <p:sp>
        <p:nvSpPr>
          <p:cNvPr id="3" name="Content Placeholder 2"/>
          <p:cNvSpPr>
            <a:spLocks noGrp="1"/>
          </p:cNvSpPr>
          <p:nvPr>
            <p:ph idx="1"/>
          </p:nvPr>
        </p:nvSpPr>
        <p:spPr>
          <a:xfrm>
            <a:off x="251520" y="1124744"/>
            <a:ext cx="8568952" cy="4669979"/>
          </a:xfrm>
        </p:spPr>
        <p:txBody>
          <a:bodyPr>
            <a:noAutofit/>
          </a:bodyPr>
          <a:lstStyle/>
          <a:p>
            <a:pPr marL="0" indent="0">
              <a:buNone/>
            </a:pPr>
            <a:r>
              <a:rPr lang="el-GR" sz="2800" dirty="0" smtClean="0"/>
              <a:t>Βασικές </a:t>
            </a:r>
            <a:r>
              <a:rPr lang="el-GR" sz="2800" dirty="0"/>
              <a:t>οδηγίες για </a:t>
            </a:r>
            <a:r>
              <a:rPr lang="el-GR" sz="2800" dirty="0" smtClean="0"/>
              <a:t>υπερ-συνδέσεις</a:t>
            </a:r>
            <a:r>
              <a:rPr lang="el-GR" sz="2800" dirty="0"/>
              <a:t>:</a:t>
            </a:r>
          </a:p>
          <a:p>
            <a:pPr lvl="0"/>
            <a:r>
              <a:rPr lang="el-GR" sz="2400" dirty="0" smtClean="0"/>
              <a:t>Οι υπερ-συνδέσεις </a:t>
            </a:r>
            <a:r>
              <a:rPr lang="el-GR" sz="2400" dirty="0"/>
              <a:t>πρέπει να ελέγχονται, για να βεβαιωθεί ο ακριβής προορισμός του συνδέσμου.</a:t>
            </a:r>
          </a:p>
          <a:p>
            <a:pPr lvl="0"/>
            <a:r>
              <a:rPr lang="el-GR" sz="2400" dirty="0"/>
              <a:t>Μην εισάγετε κενά στο τέλος μιας σύνδεσης, γιατί δε θα φορτώνεται η ιστοσελίδα.</a:t>
            </a:r>
          </a:p>
          <a:p>
            <a:pPr lvl="0"/>
            <a:r>
              <a:rPr lang="el-GR" sz="2400" dirty="0" smtClean="0"/>
              <a:t>Χρήση ορθού κειμένου σύνδεσης</a:t>
            </a:r>
            <a:r>
              <a:rPr lang="el-GR" sz="2400" dirty="0"/>
              <a:t>, δηλαδή να είναι περιγραφικό σε σχέση με το περιεχόμενο της υπερ-σύνδεσης. </a:t>
            </a:r>
          </a:p>
          <a:p>
            <a:pPr lvl="0"/>
            <a:r>
              <a:rPr lang="el-GR" sz="2400" dirty="0"/>
              <a:t>Μη χρησιμοποιείτε ως κείμενο υπερ-σύνδεσης το «κάντε κλικ εδώ», γιατί προκαλεί σύγχυση στα άτομα που χρησιμοποιούν πρόγραμμα αναγνώστη οθόνης</a:t>
            </a:r>
            <a:r>
              <a:rPr lang="el-GR" sz="2400" dirty="0" smtClean="0"/>
              <a:t>.</a:t>
            </a:r>
          </a:p>
          <a:p>
            <a:pPr lvl="0"/>
            <a:r>
              <a:rPr lang="el-GR" sz="2400" dirty="0" smtClean="0"/>
              <a:t>Χρήση συμβουλής οθόνης.</a:t>
            </a:r>
          </a:p>
          <a:p>
            <a:pPr lvl="0"/>
            <a:endParaRPr lang="el-GR" sz="2400" dirty="0"/>
          </a:p>
          <a:p>
            <a:endParaRPr lang="el-GR" sz="2000"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35</a:t>
            </a:fld>
            <a:endParaRPr lang="el-GR" dirty="0">
              <a:solidFill>
                <a:schemeClr val="bg1"/>
              </a:solidFill>
            </a:endParaRPr>
          </a:p>
        </p:txBody>
      </p:sp>
    </p:spTree>
    <p:extLst>
      <p:ext uri="{BB962C8B-B14F-4D97-AF65-F5344CB8AC3E}">
        <p14:creationId xmlns:p14="http://schemas.microsoft.com/office/powerpoint/2010/main" val="37665530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752"/>
            <a:ext cx="8229600" cy="1143000"/>
          </a:xfrm>
        </p:spPr>
        <p:txBody>
          <a:bodyPr>
            <a:noAutofit/>
          </a:bodyPr>
          <a:lstStyle/>
          <a:p>
            <a:r>
              <a:rPr lang="el-GR" dirty="0" smtClean="0"/>
              <a:t>Υποσημειώσεις ή/και Σημειώσεις τέλους</a:t>
            </a:r>
            <a:endParaRPr lang="el-GR" dirty="0"/>
          </a:p>
        </p:txBody>
      </p:sp>
      <p:sp>
        <p:nvSpPr>
          <p:cNvPr id="3" name="Content Placeholder 2"/>
          <p:cNvSpPr>
            <a:spLocks noGrp="1"/>
          </p:cNvSpPr>
          <p:nvPr>
            <p:ph idx="1"/>
          </p:nvPr>
        </p:nvSpPr>
        <p:spPr>
          <a:xfrm>
            <a:off x="179512" y="1268760"/>
            <a:ext cx="8229600" cy="4525963"/>
          </a:xfrm>
        </p:spPr>
        <p:txBody>
          <a:bodyPr>
            <a:noAutofit/>
          </a:bodyPr>
          <a:lstStyle/>
          <a:p>
            <a:r>
              <a:rPr lang="el-GR" sz="2400" dirty="0" smtClean="0"/>
              <a:t>Προσθήκη επεξηγήσεων, σχολίων </a:t>
            </a:r>
            <a:r>
              <a:rPr lang="el-GR" sz="2400" dirty="0"/>
              <a:t>ή </a:t>
            </a:r>
            <a:r>
              <a:rPr lang="el-GR" sz="2400" dirty="0" smtClean="0"/>
              <a:t>παραπομπών </a:t>
            </a:r>
            <a:r>
              <a:rPr lang="el-GR" sz="2400" dirty="0"/>
              <a:t>κειμένου σε κάποιο έγγραφο. </a:t>
            </a:r>
            <a:endParaRPr lang="el-GR" sz="2400" dirty="0" smtClean="0"/>
          </a:p>
          <a:p>
            <a:r>
              <a:rPr lang="el-GR" sz="2400" dirty="0" smtClean="0"/>
              <a:t>Λεπτομερή </a:t>
            </a:r>
            <a:r>
              <a:rPr lang="el-GR" sz="2400" dirty="0"/>
              <a:t>σχόλια και σημειώσεις τέλους για αναφορές σε πηγές.</a:t>
            </a:r>
          </a:p>
          <a:p>
            <a:pPr marL="0" indent="0">
              <a:buNone/>
            </a:pPr>
            <a:r>
              <a:rPr lang="el-GR" sz="2400" dirty="0"/>
              <a:t>Μια υποσημείωση ή σημείωση τέλους αποτελείται από δύο συνδεδεμένα μέρη, δηλαδή το σημάδι παραπομπής και το αντίστοιχο κείμενο της σημείωσης. </a:t>
            </a:r>
          </a:p>
        </p:txBody>
      </p:sp>
      <p:pic>
        <p:nvPicPr>
          <p:cNvPr id="4" name="Εικόνα 72" descr="Διάταξη Σελίδας για Υποσημείωση-Σημείωση Τέλους."/>
          <p:cNvPicPr/>
          <p:nvPr/>
        </p:nvPicPr>
        <p:blipFill>
          <a:blip r:embed="rId3">
            <a:extLst>
              <a:ext uri="{28A0092B-C50C-407E-A947-70E740481C1C}">
                <a14:useLocalDpi xmlns:a14="http://schemas.microsoft.com/office/drawing/2010/main" val="0"/>
              </a:ext>
            </a:extLst>
          </a:blip>
          <a:stretch>
            <a:fillRect/>
          </a:stretch>
        </p:blipFill>
        <p:spPr>
          <a:xfrm>
            <a:off x="222558" y="4149080"/>
            <a:ext cx="4105275" cy="2664296"/>
          </a:xfrm>
          <a:prstGeom prst="rect">
            <a:avLst/>
          </a:prstGeom>
        </p:spPr>
      </p:pic>
      <p:sp>
        <p:nvSpPr>
          <p:cNvPr id="5" name="Θέση αριθμού διαφάνειας 4"/>
          <p:cNvSpPr>
            <a:spLocks noGrp="1"/>
          </p:cNvSpPr>
          <p:nvPr>
            <p:ph type="sldNum" sz="quarter" idx="12"/>
          </p:nvPr>
        </p:nvSpPr>
        <p:spPr/>
        <p:txBody>
          <a:bodyPr/>
          <a:lstStyle/>
          <a:p>
            <a:fld id="{BD396030-A3C9-426D-B586-694F92ADA600}" type="slidenum">
              <a:rPr lang="el-GR" smtClean="0">
                <a:solidFill>
                  <a:schemeClr val="bg1"/>
                </a:solidFill>
              </a:rPr>
              <a:t>36</a:t>
            </a:fld>
            <a:endParaRPr lang="el-GR" dirty="0">
              <a:solidFill>
                <a:schemeClr val="bg1"/>
              </a:solidFill>
            </a:endParaRPr>
          </a:p>
        </p:txBody>
      </p:sp>
    </p:spTree>
    <p:extLst>
      <p:ext uri="{BB962C8B-B14F-4D97-AF65-F5344CB8AC3E}">
        <p14:creationId xmlns:p14="http://schemas.microsoft.com/office/powerpoint/2010/main" val="9669331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l-GR" dirty="0" smtClean="0"/>
              <a:t>Αναφορές-Βιβλιογραφία</a:t>
            </a:r>
            <a:endParaRPr lang="el-GR" dirty="0"/>
          </a:p>
        </p:txBody>
      </p:sp>
      <p:sp>
        <p:nvSpPr>
          <p:cNvPr id="3" name="Content Placeholder 2"/>
          <p:cNvSpPr>
            <a:spLocks noGrp="1"/>
          </p:cNvSpPr>
          <p:nvPr>
            <p:ph idx="1"/>
          </p:nvPr>
        </p:nvSpPr>
        <p:spPr>
          <a:xfrm>
            <a:off x="457200" y="1196752"/>
            <a:ext cx="8229600" cy="4525963"/>
          </a:xfrm>
        </p:spPr>
        <p:txBody>
          <a:bodyPr>
            <a:normAutofit/>
          </a:bodyPr>
          <a:lstStyle/>
          <a:p>
            <a:pPr marL="0" indent="0">
              <a:buNone/>
            </a:pPr>
            <a:r>
              <a:rPr lang="el-GR" sz="2800" dirty="0" smtClean="0"/>
              <a:t>Δημιουργία νέας πηγής:</a:t>
            </a:r>
          </a:p>
          <a:p>
            <a:pPr marL="0" indent="0">
              <a:buNone/>
            </a:pPr>
            <a:r>
              <a:rPr lang="el-GR" sz="2400" dirty="0" smtClean="0"/>
              <a:t>αποθήκευση πληροφοριών </a:t>
            </a:r>
            <a:r>
              <a:rPr lang="el-GR" sz="2400" dirty="0"/>
              <a:t>της πηγής </a:t>
            </a:r>
            <a:r>
              <a:rPr lang="el-GR" sz="2400" dirty="0" smtClean="0"/>
              <a:t>στον υπολογιστή.</a:t>
            </a:r>
          </a:p>
          <a:p>
            <a:pPr marL="0" indent="0">
              <a:buNone/>
            </a:pPr>
            <a:endParaRPr lang="el-GR" sz="2400" dirty="0" smtClean="0"/>
          </a:p>
          <a:p>
            <a:pPr marL="0" indent="0">
              <a:buNone/>
            </a:pPr>
            <a:r>
              <a:rPr lang="el-GR" sz="2800" dirty="0" smtClean="0"/>
              <a:t>Βιβλιογραφία: </a:t>
            </a:r>
          </a:p>
          <a:p>
            <a:pPr marL="0" indent="0">
              <a:buNone/>
            </a:pPr>
            <a:r>
              <a:rPr lang="el-GR" sz="2400" dirty="0" smtClean="0"/>
              <a:t>λίστα </a:t>
            </a:r>
            <a:r>
              <a:rPr lang="el-GR" sz="2400" dirty="0"/>
              <a:t>πηγών, </a:t>
            </a:r>
            <a:r>
              <a:rPr lang="el-GR" sz="2400" dirty="0" smtClean="0"/>
              <a:t>στο </a:t>
            </a:r>
            <a:r>
              <a:rPr lang="el-GR" sz="2400" dirty="0"/>
              <a:t>τέλος του </a:t>
            </a:r>
            <a:r>
              <a:rPr lang="el-GR" sz="2400" dirty="0" smtClean="0"/>
              <a:t>εγγράφου.</a:t>
            </a:r>
          </a:p>
          <a:p>
            <a:pPr marL="0" indent="0">
              <a:buNone/>
            </a:pPr>
            <a:endParaRPr lang="el-GR" sz="2400" dirty="0" smtClean="0"/>
          </a:p>
          <a:p>
            <a:pPr marL="0" indent="0">
              <a:buNone/>
            </a:pPr>
            <a:r>
              <a:rPr lang="en-US" sz="2800" dirty="0" smtClean="0"/>
              <a:t>MS</a:t>
            </a:r>
            <a:r>
              <a:rPr lang="el-GR" sz="2800" dirty="0"/>
              <a:t>-Word </a:t>
            </a:r>
            <a:r>
              <a:rPr lang="el-GR" sz="2800" dirty="0" smtClean="0"/>
              <a:t>2013: </a:t>
            </a:r>
          </a:p>
          <a:p>
            <a:pPr marL="0" indent="0">
              <a:buNone/>
            </a:pPr>
            <a:r>
              <a:rPr lang="el-GR" sz="2400" dirty="0" smtClean="0"/>
              <a:t>αυτόματη δημιουργία βιβλιογραφίας </a:t>
            </a:r>
            <a:r>
              <a:rPr lang="el-GR" sz="2400" dirty="0"/>
              <a:t>με βάση </a:t>
            </a:r>
            <a:r>
              <a:rPr lang="el-GR" sz="2400" dirty="0" smtClean="0"/>
              <a:t>πληροφορίες </a:t>
            </a:r>
            <a:r>
              <a:rPr lang="el-GR" sz="2400" dirty="0"/>
              <a:t>πηγών </a:t>
            </a:r>
            <a:r>
              <a:rPr lang="el-GR" sz="2400" dirty="0" smtClean="0"/>
              <a:t>του εγγράφου.</a:t>
            </a:r>
            <a:endParaRPr lang="el-GR" sz="2400" dirty="0"/>
          </a:p>
          <a:p>
            <a:endParaRPr lang="el-GR" dirty="0"/>
          </a:p>
        </p:txBody>
      </p:sp>
      <p:pic>
        <p:nvPicPr>
          <p:cNvPr id="5" name="Εικόνα 4" descr="σύνδεση με video">
            <a:hlinkClick r:id="rId3" action="ppaction://hlinkfile" tooltip="word_4"/>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1867" y="5418440"/>
            <a:ext cx="1000265" cy="1105054"/>
          </a:xfrm>
          <a:prstGeom prst="rect">
            <a:avLst/>
          </a:prstGeom>
        </p:spPr>
      </p:pic>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37</a:t>
            </a:fld>
            <a:endParaRPr lang="el-GR" dirty="0">
              <a:solidFill>
                <a:schemeClr val="bg1"/>
              </a:solidFill>
            </a:endParaRPr>
          </a:p>
        </p:txBody>
      </p:sp>
    </p:spTree>
    <p:extLst>
      <p:ext uri="{BB962C8B-B14F-4D97-AF65-F5344CB8AC3E}">
        <p14:creationId xmlns:p14="http://schemas.microsoft.com/office/powerpoint/2010/main" val="662256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Ενσωμάτωση μεταδεδομένων στο έγγραφο (1/2)</a:t>
            </a:r>
            <a:endParaRPr lang="el-GR" dirty="0"/>
          </a:p>
        </p:txBody>
      </p:sp>
      <p:sp>
        <p:nvSpPr>
          <p:cNvPr id="3" name="Content Placeholder 2"/>
          <p:cNvSpPr>
            <a:spLocks noGrp="1"/>
          </p:cNvSpPr>
          <p:nvPr>
            <p:ph idx="1"/>
          </p:nvPr>
        </p:nvSpPr>
        <p:spPr/>
        <p:txBody>
          <a:bodyPr/>
          <a:lstStyle/>
          <a:p>
            <a:pPr marL="0" indent="0">
              <a:buNone/>
            </a:pPr>
            <a:r>
              <a:rPr lang="el-GR" b="1" dirty="0" smtClean="0"/>
              <a:t>Μεταδεδομένα</a:t>
            </a:r>
            <a:r>
              <a:rPr lang="el-GR" dirty="0" smtClean="0"/>
              <a:t>: </a:t>
            </a:r>
          </a:p>
          <a:p>
            <a:pPr marL="0" indent="0">
              <a:buNone/>
            </a:pPr>
            <a:r>
              <a:rPr lang="el-GR" sz="2800" dirty="0" smtClean="0"/>
              <a:t>είναι οι </a:t>
            </a:r>
            <a:r>
              <a:rPr lang="el-GR" sz="2800" dirty="0"/>
              <a:t>πληροφορίες που παρέχονται σε ένα έγγραφο, </a:t>
            </a:r>
            <a:r>
              <a:rPr lang="el-GR" sz="2800" dirty="0" smtClean="0"/>
              <a:t>πέρα </a:t>
            </a:r>
            <a:r>
              <a:rPr lang="el-GR" sz="2800" dirty="0"/>
              <a:t>από το περιεχόμενό του. </a:t>
            </a:r>
            <a:r>
              <a:rPr lang="el-GR" sz="2800" dirty="0" smtClean="0"/>
              <a:t>Θα </a:t>
            </a:r>
            <a:r>
              <a:rPr lang="el-GR" sz="2800" dirty="0"/>
              <a:t>χρησιμοποιηθούν για τον προσδιορισμό του εγγράφου, </a:t>
            </a:r>
            <a:r>
              <a:rPr lang="el-GR" sz="2800" dirty="0" smtClean="0"/>
              <a:t>διευκολύνοντας την </a:t>
            </a:r>
            <a:r>
              <a:rPr lang="el-GR" sz="2800" dirty="0"/>
              <a:t>ανάκτησή του σε αυτοματοποιημένα περιβάλλοντα, όπως οι μηχανές αναζήτησης και τα προγράμματα αναγνώστη οθόνης για άτομα με τύφλωση.</a:t>
            </a:r>
          </a:p>
          <a:p>
            <a:endParaRPr lang="el-GR"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38</a:t>
            </a:fld>
            <a:endParaRPr lang="el-GR" dirty="0">
              <a:solidFill>
                <a:schemeClr val="bg1"/>
              </a:solidFill>
            </a:endParaRPr>
          </a:p>
        </p:txBody>
      </p:sp>
    </p:spTree>
    <p:extLst>
      <p:ext uri="{BB962C8B-B14F-4D97-AF65-F5344CB8AC3E}">
        <p14:creationId xmlns:p14="http://schemas.microsoft.com/office/powerpoint/2010/main" val="20890887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t>Ενσωμάτωση μεταδεδομένων στο έγγραφο (2/2)</a:t>
            </a:r>
            <a:endParaRPr lang="el-GR" dirty="0"/>
          </a:p>
        </p:txBody>
      </p:sp>
      <p:sp>
        <p:nvSpPr>
          <p:cNvPr id="3" name="Content Placeholder 2"/>
          <p:cNvSpPr>
            <a:spLocks noGrp="1"/>
          </p:cNvSpPr>
          <p:nvPr>
            <p:ph idx="1"/>
          </p:nvPr>
        </p:nvSpPr>
        <p:spPr>
          <a:xfrm>
            <a:off x="457200" y="1999381"/>
            <a:ext cx="8229600" cy="4525963"/>
          </a:xfrm>
        </p:spPr>
        <p:txBody>
          <a:bodyPr>
            <a:normAutofit lnSpcReduction="10000"/>
          </a:bodyPr>
          <a:lstStyle/>
          <a:p>
            <a:pPr marL="0" indent="0">
              <a:buNone/>
            </a:pPr>
            <a:r>
              <a:rPr lang="el-GR" sz="2800" b="1" dirty="0"/>
              <a:t>Σημείωση: </a:t>
            </a:r>
            <a:r>
              <a:rPr lang="el-GR" sz="2800" dirty="0"/>
              <a:t>Οι λέξεις-κλειδιά έχουν σχέση με το περιεχόμενο του </a:t>
            </a:r>
            <a:r>
              <a:rPr lang="el-GR" sz="2800" dirty="0" smtClean="0"/>
              <a:t>εγγράφου.</a:t>
            </a:r>
          </a:p>
          <a:p>
            <a:pPr marL="0" indent="0">
              <a:buNone/>
            </a:pPr>
            <a:endParaRPr lang="el-GR" sz="2800" dirty="0" smtClean="0"/>
          </a:p>
          <a:p>
            <a:pPr marL="0" indent="0">
              <a:buNone/>
            </a:pPr>
            <a:r>
              <a:rPr lang="el-GR" sz="2800" dirty="0" smtClean="0"/>
              <a:t>Στην αναζήτηση </a:t>
            </a:r>
            <a:r>
              <a:rPr lang="el-GR" sz="2800" dirty="0"/>
              <a:t>θα βοηθήσουν στην αποτελεσματική </a:t>
            </a:r>
            <a:r>
              <a:rPr lang="el-GR" sz="2800" dirty="0" smtClean="0"/>
              <a:t>ταξινόμησή του, ως </a:t>
            </a:r>
            <a:r>
              <a:rPr lang="el-GR" sz="2800" dirty="0"/>
              <a:t>προς τη συνάφεια και στην ανάκτησή του. </a:t>
            </a:r>
            <a:endParaRPr lang="el-GR" sz="2800" dirty="0" smtClean="0"/>
          </a:p>
          <a:p>
            <a:pPr marL="0" indent="0">
              <a:buNone/>
            </a:pPr>
            <a:endParaRPr lang="el-GR" sz="2800" dirty="0" smtClean="0"/>
          </a:p>
          <a:p>
            <a:pPr marL="0" indent="0">
              <a:buNone/>
            </a:pPr>
            <a:r>
              <a:rPr lang="el-GR" sz="2800" dirty="0" smtClean="0"/>
              <a:t>Υψηλή βαθμολόγηση του εγγράφου στην </a:t>
            </a:r>
            <a:r>
              <a:rPr lang="el-GR" sz="2800" dirty="0"/>
              <a:t>αναζήτηση για </a:t>
            </a:r>
            <a:r>
              <a:rPr lang="el-GR" sz="2800" dirty="0" smtClean="0"/>
              <a:t>λέξεις-κλειδιά </a:t>
            </a:r>
            <a:r>
              <a:rPr lang="el-GR" sz="2800" dirty="0"/>
              <a:t>σχετικές με λέξεις αναζήτησης </a:t>
            </a:r>
            <a:r>
              <a:rPr lang="el-GR" sz="2800" dirty="0" smtClean="0"/>
              <a:t>του χρήστη. </a:t>
            </a:r>
          </a:p>
          <a:p>
            <a:endParaRPr lang="el-GR" sz="2400"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39</a:t>
            </a:fld>
            <a:endParaRPr lang="el-GR" dirty="0">
              <a:solidFill>
                <a:schemeClr val="bg1"/>
              </a:solidFill>
            </a:endParaRPr>
          </a:p>
        </p:txBody>
      </p:sp>
    </p:spTree>
    <p:extLst>
      <p:ext uri="{BB962C8B-B14F-4D97-AF65-F5344CB8AC3E}">
        <p14:creationId xmlns:p14="http://schemas.microsoft.com/office/powerpoint/2010/main" val="29983447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 Τίτλος"/>
          <p:cNvSpPr>
            <a:spLocks noGrp="1"/>
          </p:cNvSpPr>
          <p:nvPr>
            <p:ph type="title"/>
          </p:nvPr>
        </p:nvSpPr>
        <p:spPr>
          <a:xfrm>
            <a:off x="0" y="260648"/>
            <a:ext cx="9144000" cy="778098"/>
          </a:xfrm>
        </p:spPr>
        <p:txBody>
          <a:bodyPr/>
          <a:lstStyle/>
          <a:p>
            <a:pPr eaLnBrk="1" hangingPunct="1"/>
            <a:r>
              <a:rPr lang="el-GR" dirty="0" smtClean="0"/>
              <a:t>Προσβασιμότητα</a:t>
            </a:r>
          </a:p>
        </p:txBody>
      </p:sp>
      <p:sp>
        <p:nvSpPr>
          <p:cNvPr id="3" name="2 - Θέση περιεχομένου"/>
          <p:cNvSpPr>
            <a:spLocks noGrp="1"/>
          </p:cNvSpPr>
          <p:nvPr>
            <p:ph idx="1"/>
          </p:nvPr>
        </p:nvSpPr>
        <p:spPr bwMode="gray">
          <a:xfrm>
            <a:off x="251520" y="1600200"/>
            <a:ext cx="8678168" cy="4525963"/>
          </a:xfrm>
        </p:spPr>
        <p:txBody>
          <a:bodyPr rtlCol="0">
            <a:normAutofit fontScale="70000" lnSpcReduction="20000"/>
          </a:bodyPr>
          <a:lstStyle/>
          <a:p>
            <a:pPr eaLnBrk="1" fontAlgn="auto" hangingPunct="1">
              <a:spcAft>
                <a:spcPts val="0"/>
              </a:spcAft>
              <a:buFont typeface="Arial" pitchFamily="34" charset="0"/>
              <a:buNone/>
              <a:defRPr/>
            </a:pPr>
            <a:r>
              <a:rPr lang="el-GR" sz="4000" b="1" dirty="0" smtClean="0"/>
              <a:t>Σχεδίαση και Ανάπτυξη Περιεχομένου  Μαθημάτων</a:t>
            </a:r>
          </a:p>
          <a:p>
            <a:pPr eaLnBrk="1" fontAlgn="auto" hangingPunct="1">
              <a:spcAft>
                <a:spcPts val="0"/>
              </a:spcAft>
              <a:buFont typeface="Arial" pitchFamily="34" charset="0"/>
              <a:buNone/>
              <a:defRPr/>
            </a:pPr>
            <a:endParaRPr lang="el-GR" b="1" dirty="0" smtClean="0"/>
          </a:p>
          <a:p>
            <a:pPr eaLnBrk="1" fontAlgn="auto" hangingPunct="1">
              <a:spcAft>
                <a:spcPts val="0"/>
              </a:spcAft>
              <a:buFont typeface="Arial" pitchFamily="34" charset="0"/>
              <a:buNone/>
              <a:defRPr/>
            </a:pPr>
            <a:r>
              <a:rPr lang="el-GR" dirty="0"/>
              <a:t> </a:t>
            </a:r>
            <a:r>
              <a:rPr lang="el-GR" dirty="0" smtClean="0"/>
              <a:t>      </a:t>
            </a:r>
            <a:r>
              <a:rPr lang="el-GR" sz="3400" dirty="0" smtClean="0"/>
              <a:t>έτσι ώστε να μπορούν </a:t>
            </a:r>
          </a:p>
          <a:p>
            <a:pPr eaLnBrk="1" fontAlgn="auto" hangingPunct="1">
              <a:spcAft>
                <a:spcPts val="0"/>
              </a:spcAft>
              <a:buFont typeface="Arial" pitchFamily="34" charset="0"/>
              <a:buNone/>
              <a:defRPr/>
            </a:pPr>
            <a:endParaRPr lang="el-GR" sz="3400" b="1" dirty="0"/>
          </a:p>
          <a:p>
            <a:pPr eaLnBrk="1" fontAlgn="auto" hangingPunct="1">
              <a:spcAft>
                <a:spcPts val="0"/>
              </a:spcAft>
              <a:buFont typeface="Arial" pitchFamily="34" charset="0"/>
              <a:buNone/>
              <a:defRPr/>
            </a:pPr>
            <a:r>
              <a:rPr lang="el-GR" sz="3400" b="1" dirty="0" smtClean="0"/>
              <a:t>            </a:t>
            </a:r>
            <a:r>
              <a:rPr lang="el-GR" sz="3400" dirty="0" smtClean="0"/>
              <a:t>να το χρησιμοποιούν </a:t>
            </a:r>
            <a:r>
              <a:rPr lang="el-GR" sz="3400" b="1" dirty="0" smtClean="0">
                <a:solidFill>
                  <a:srgbClr val="5075BC"/>
                </a:solidFill>
              </a:rPr>
              <a:t>αποτελεσματικά</a:t>
            </a:r>
          </a:p>
          <a:p>
            <a:pPr eaLnBrk="1" fontAlgn="auto" hangingPunct="1">
              <a:spcAft>
                <a:spcPts val="0"/>
              </a:spcAft>
              <a:buFont typeface="Arial" pitchFamily="34" charset="0"/>
              <a:buNone/>
              <a:defRPr/>
            </a:pPr>
            <a:endParaRPr lang="el-GR" sz="3400" b="1" dirty="0" smtClean="0"/>
          </a:p>
          <a:p>
            <a:pPr eaLnBrk="1" fontAlgn="auto" hangingPunct="1">
              <a:spcAft>
                <a:spcPts val="0"/>
              </a:spcAft>
              <a:buFont typeface="Arial" pitchFamily="34" charset="0"/>
              <a:buNone/>
              <a:defRPr/>
            </a:pPr>
            <a:r>
              <a:rPr lang="el-GR" sz="3400" b="1" dirty="0" smtClean="0"/>
              <a:t>                       </a:t>
            </a:r>
            <a:r>
              <a:rPr lang="el-GR" sz="3400" dirty="0" smtClean="0"/>
              <a:t>περισσότεροι</a:t>
            </a:r>
            <a:r>
              <a:rPr lang="el-GR" sz="3400" b="1" dirty="0" smtClean="0"/>
              <a:t> </a:t>
            </a:r>
            <a:r>
              <a:rPr lang="el-GR" sz="3400" b="1" dirty="0" smtClean="0">
                <a:solidFill>
                  <a:srgbClr val="5075BC"/>
                </a:solidFill>
              </a:rPr>
              <a:t>άνθρωποι</a:t>
            </a:r>
          </a:p>
          <a:p>
            <a:pPr eaLnBrk="1" fontAlgn="auto" hangingPunct="1">
              <a:spcAft>
                <a:spcPts val="0"/>
              </a:spcAft>
              <a:buFont typeface="Arial" pitchFamily="34" charset="0"/>
              <a:buNone/>
              <a:defRPr/>
            </a:pPr>
            <a:endParaRPr lang="el-GR" sz="3400" b="1" dirty="0" smtClean="0"/>
          </a:p>
          <a:p>
            <a:pPr eaLnBrk="1" fontAlgn="auto" hangingPunct="1">
              <a:spcAft>
                <a:spcPts val="0"/>
              </a:spcAft>
              <a:buFont typeface="Arial" pitchFamily="34" charset="0"/>
              <a:buNone/>
              <a:defRPr/>
            </a:pPr>
            <a:r>
              <a:rPr lang="el-GR" sz="3400" b="1" dirty="0" smtClean="0"/>
              <a:t>                              </a:t>
            </a:r>
            <a:r>
              <a:rPr lang="el-GR" sz="3400" dirty="0" smtClean="0"/>
              <a:t>σε περισσότερες </a:t>
            </a:r>
            <a:r>
              <a:rPr lang="el-GR" sz="3400" b="1" dirty="0" smtClean="0">
                <a:solidFill>
                  <a:srgbClr val="5075BC"/>
                </a:solidFill>
              </a:rPr>
              <a:t>περιστάσεις  ή πλαίσια χρήσης</a:t>
            </a:r>
          </a:p>
          <a:p>
            <a:pPr eaLnBrk="1" fontAlgn="auto" hangingPunct="1">
              <a:spcAft>
                <a:spcPts val="0"/>
              </a:spcAft>
              <a:buFont typeface="Arial" pitchFamily="34" charset="0"/>
              <a:buNone/>
              <a:defRPr/>
            </a:pPr>
            <a:r>
              <a:rPr lang="en-US" b="1" dirty="0" smtClean="0"/>
              <a:t/>
            </a:r>
            <a:br>
              <a:rPr lang="en-US" b="1" dirty="0" smtClean="0"/>
            </a:br>
            <a:endParaRPr lang="en-US" b="1" dirty="0" smtClean="0"/>
          </a:p>
          <a:p>
            <a:pPr eaLnBrk="1" fontAlgn="auto" hangingPunct="1">
              <a:spcAft>
                <a:spcPts val="0"/>
              </a:spcAft>
              <a:buFont typeface="Arial" pitchFamily="34" charset="0"/>
              <a:buChar char="•"/>
              <a:defRPr/>
            </a:pPr>
            <a:endParaRPr lang="el-GR" dirty="0"/>
          </a:p>
        </p:txBody>
      </p:sp>
      <p:sp>
        <p:nvSpPr>
          <p:cNvPr id="2" name="Θέση αριθμού διαφάνειας 1"/>
          <p:cNvSpPr>
            <a:spLocks noGrp="1"/>
          </p:cNvSpPr>
          <p:nvPr>
            <p:ph type="sldNum" sz="quarter" idx="12"/>
          </p:nvPr>
        </p:nvSpPr>
        <p:spPr/>
        <p:txBody>
          <a:bodyPr/>
          <a:lstStyle/>
          <a:p>
            <a:fld id="{BD396030-A3C9-426D-B586-694F92ADA600}" type="slidenum">
              <a:rPr lang="el-GR" smtClean="0">
                <a:solidFill>
                  <a:schemeClr val="bg1"/>
                </a:solidFill>
              </a:rPr>
              <a:t>4</a:t>
            </a:fld>
            <a:endParaRPr lang="el-GR" dirty="0">
              <a:solidFill>
                <a:schemeClr val="bg1"/>
              </a:solidFill>
            </a:endParaRPr>
          </a:p>
        </p:txBody>
      </p:sp>
    </p:spTree>
    <p:extLst>
      <p:ext uri="{BB962C8B-B14F-4D97-AF65-F5344CB8AC3E}">
        <p14:creationId xmlns:p14="http://schemas.microsoft.com/office/powerpoint/2010/main" val="14044055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l-GR" dirty="0" smtClean="0"/>
              <a:t>Καθορισμός γλώσσας εγγράφου</a:t>
            </a:r>
            <a:endParaRPr lang="el-GR" dirty="0"/>
          </a:p>
        </p:txBody>
      </p:sp>
      <p:sp>
        <p:nvSpPr>
          <p:cNvPr id="3" name="Content Placeholder 2"/>
          <p:cNvSpPr>
            <a:spLocks noGrp="1"/>
          </p:cNvSpPr>
          <p:nvPr>
            <p:ph idx="1"/>
          </p:nvPr>
        </p:nvSpPr>
        <p:spPr>
          <a:xfrm>
            <a:off x="457200" y="1711349"/>
            <a:ext cx="8229600" cy="4021907"/>
          </a:xfrm>
        </p:spPr>
        <p:txBody>
          <a:bodyPr/>
          <a:lstStyle/>
          <a:p>
            <a:pPr marL="0" indent="0">
              <a:buNone/>
            </a:pPr>
            <a:r>
              <a:rPr lang="el-GR" sz="2800" dirty="0"/>
              <a:t>Προκειμένου οι </a:t>
            </a:r>
            <a:r>
              <a:rPr lang="el-GR" sz="2800" b="1" dirty="0" smtClean="0"/>
              <a:t>υποστηρικτικές τεχνολογίες </a:t>
            </a:r>
            <a:r>
              <a:rPr lang="el-GR" sz="2800" dirty="0"/>
              <a:t>(π.χ. τα προγράμματα αναγνώστη οθόνης) να </a:t>
            </a:r>
            <a:r>
              <a:rPr lang="el-GR" sz="2800" dirty="0" smtClean="0"/>
              <a:t>παρουσιάσουν </a:t>
            </a:r>
            <a:r>
              <a:rPr lang="el-GR" sz="2800" dirty="0"/>
              <a:t>το έγγραφό σας με ακρίβεια, είναι σημαντικό να έχετε ορίσει ποια είναι η φυσική γλώσσα του εγγράφου. </a:t>
            </a:r>
            <a:endParaRPr lang="el-GR" sz="2800" dirty="0" smtClean="0"/>
          </a:p>
          <a:p>
            <a:pPr marL="0" indent="0">
              <a:buNone/>
            </a:pPr>
            <a:endParaRPr lang="el-GR" sz="2800" dirty="0" smtClean="0"/>
          </a:p>
          <a:p>
            <a:pPr marL="0" indent="0">
              <a:buNone/>
            </a:pPr>
            <a:r>
              <a:rPr lang="el-GR" sz="2800" dirty="0" smtClean="0"/>
              <a:t>Π.χ. αν </a:t>
            </a:r>
            <a:r>
              <a:rPr lang="el-GR" sz="2800" dirty="0"/>
              <a:t>σε μια παράγραφο ή σε ένα επιλεγμένο κείμενο έχετε χρησιμοποιήσει διαφορετική φυσική γλώσσα, αυτό θα πρέπει να αναφέρεται </a:t>
            </a:r>
            <a:r>
              <a:rPr lang="el-GR" sz="2800" dirty="0" smtClean="0"/>
              <a:t>με σαφήνεια.</a:t>
            </a:r>
            <a:endParaRPr lang="el-GR" sz="2800" dirty="0"/>
          </a:p>
          <a:p>
            <a:endParaRPr lang="el-GR"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40</a:t>
            </a:fld>
            <a:endParaRPr lang="el-GR" dirty="0">
              <a:solidFill>
                <a:schemeClr val="bg1"/>
              </a:solidFill>
            </a:endParaRPr>
          </a:p>
        </p:txBody>
      </p:sp>
    </p:spTree>
    <p:extLst>
      <p:ext uri="{BB962C8B-B14F-4D97-AF65-F5344CB8AC3E}">
        <p14:creationId xmlns:p14="http://schemas.microsoft.com/office/powerpoint/2010/main" val="7020340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Πίνακας εικόνων</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dirty="0"/>
              <a:t>Ο πίνακας εικόνων είναι χρήσιμος σε όλους τους χρήστες και ακόμα πιο χρήσιμος στα άτομα με αναπηρία, γιατί βοηθά στην πλοήγησή τους στο έγγραφο</a:t>
            </a:r>
            <a:r>
              <a:rPr lang="el-GR" sz="2800" dirty="0" smtClean="0"/>
              <a:t>.</a:t>
            </a:r>
          </a:p>
          <a:p>
            <a:pPr marL="0" indent="0">
              <a:buNone/>
            </a:pPr>
            <a:endParaRPr lang="el-GR" sz="2800" dirty="0"/>
          </a:p>
          <a:p>
            <a:pPr marL="0" indent="0">
              <a:buNone/>
            </a:pPr>
            <a:r>
              <a:rPr lang="el-GR" sz="2800" dirty="0"/>
              <a:t>Προκειμένου να δημιουργήσετε έναν πίνακα εικόνων χρειάζεται να έχετε εισάγει λεζάντες σε όλα τα αντικείμενα του εγγράφου σας.</a:t>
            </a:r>
          </a:p>
          <a:p>
            <a:endParaRPr lang="el-GR" sz="2400"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41</a:t>
            </a:fld>
            <a:endParaRPr lang="el-GR" dirty="0">
              <a:solidFill>
                <a:schemeClr val="bg1"/>
              </a:solidFill>
            </a:endParaRPr>
          </a:p>
        </p:txBody>
      </p:sp>
    </p:spTree>
    <p:extLst>
      <p:ext uri="{BB962C8B-B14F-4D97-AF65-F5344CB8AC3E}">
        <p14:creationId xmlns:p14="http://schemas.microsoft.com/office/powerpoint/2010/main" val="19657998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99392"/>
            <a:ext cx="8229600" cy="1143000"/>
          </a:xfrm>
        </p:spPr>
        <p:txBody>
          <a:bodyPr/>
          <a:lstStyle/>
          <a:p>
            <a:r>
              <a:rPr lang="el-GR" dirty="0" smtClean="0"/>
              <a:t>Πίνακας Περιεχομένων</a:t>
            </a:r>
            <a:endParaRPr lang="el-GR" dirty="0"/>
          </a:p>
        </p:txBody>
      </p:sp>
      <p:sp>
        <p:nvSpPr>
          <p:cNvPr id="3" name="Θέση περιεχομένου 2"/>
          <p:cNvSpPr>
            <a:spLocks noGrp="1"/>
          </p:cNvSpPr>
          <p:nvPr>
            <p:ph idx="1"/>
          </p:nvPr>
        </p:nvSpPr>
        <p:spPr>
          <a:xfrm>
            <a:off x="277688" y="1096144"/>
            <a:ext cx="8686800" cy="5429200"/>
          </a:xfrm>
        </p:spPr>
        <p:txBody>
          <a:bodyPr>
            <a:normAutofit/>
          </a:bodyPr>
          <a:lstStyle/>
          <a:p>
            <a:pPr marL="0" indent="0">
              <a:buNone/>
            </a:pPr>
            <a:r>
              <a:rPr lang="el-GR" sz="2800" dirty="0" smtClean="0"/>
              <a:t>Χρήσιμος </a:t>
            </a:r>
            <a:r>
              <a:rPr lang="el-GR" sz="2800" dirty="0"/>
              <a:t>σε όλους τους χρήστες και ακόμα πιο χρήσιμος στα άτομα με αναπηρία, γιατί βοηθά στην πλοήγησή τους στο έγγραφο</a:t>
            </a:r>
            <a:r>
              <a:rPr lang="el-GR" sz="2800" dirty="0" smtClean="0"/>
              <a:t>.</a:t>
            </a:r>
            <a:endParaRPr lang="el-GR" sz="2800" dirty="0"/>
          </a:p>
          <a:p>
            <a:pPr marL="0" indent="0">
              <a:buNone/>
            </a:pPr>
            <a:r>
              <a:rPr lang="el-GR" sz="2800" dirty="0"/>
              <a:t>Ο </a:t>
            </a:r>
            <a:r>
              <a:rPr lang="el-GR" sz="2800" b="1" dirty="0"/>
              <a:t>καλύτερος</a:t>
            </a:r>
            <a:r>
              <a:rPr lang="el-GR" sz="2800" dirty="0"/>
              <a:t> και </a:t>
            </a:r>
            <a:r>
              <a:rPr lang="el-GR" sz="2800" b="1" dirty="0"/>
              <a:t>πιο εύκολος </a:t>
            </a:r>
            <a:r>
              <a:rPr lang="el-GR" sz="2800" dirty="0"/>
              <a:t>τρόπος για να δημιουργήσετε έναν πίνακα περιεχομένων είναι να έχετε εφαρμόσει πρώτα τα προκαθορισμένα στυλ, όπως Τίτλους, Επικεφαλίδες </a:t>
            </a:r>
            <a:r>
              <a:rPr lang="el-GR" sz="2800" dirty="0" err="1"/>
              <a:t>κ.λ.π</a:t>
            </a:r>
            <a:r>
              <a:rPr lang="el-GR" sz="2800" dirty="0"/>
              <a:t>. </a:t>
            </a:r>
          </a:p>
          <a:p>
            <a:pPr marL="0" indent="0">
              <a:buNone/>
            </a:pPr>
            <a:r>
              <a:rPr lang="el-GR" sz="2800" dirty="0" smtClean="0"/>
              <a:t>Βέβαια</a:t>
            </a:r>
            <a:r>
              <a:rPr lang="el-GR" sz="2800" dirty="0"/>
              <a:t>, μπορείτε να δημιουργήσετε τον πίνακα περιεχομένων χωρίς να έχετε εφαρμόσει προκαθορισμένα στυλ</a:t>
            </a:r>
            <a:r>
              <a:rPr lang="el-GR" sz="2800" dirty="0" smtClean="0"/>
              <a:t>.</a:t>
            </a:r>
            <a:endParaRPr lang="el-GR" sz="2800" dirty="0"/>
          </a:p>
        </p:txBody>
      </p:sp>
      <p:pic>
        <p:nvPicPr>
          <p:cNvPr id="5" name="Εικόνα 4" descr="σύνδεση με video">
            <a:hlinkClick r:id="rId2" action="ppaction://hlinkfile" tooltip="word_5"/>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867" y="5454653"/>
            <a:ext cx="1000265" cy="1105054"/>
          </a:xfrm>
          <a:prstGeom prst="rect">
            <a:avLst/>
          </a:prstGeom>
        </p:spPr>
      </p:pic>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42</a:t>
            </a:fld>
            <a:endParaRPr lang="el-GR" dirty="0">
              <a:solidFill>
                <a:schemeClr val="bg1"/>
              </a:solidFill>
            </a:endParaRPr>
          </a:p>
        </p:txBody>
      </p:sp>
    </p:spTree>
    <p:extLst>
      <p:ext uri="{BB962C8B-B14F-4D97-AF65-F5344CB8AC3E}">
        <p14:creationId xmlns:p14="http://schemas.microsoft.com/office/powerpoint/2010/main" val="36502528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1143000"/>
          </a:xfrm>
        </p:spPr>
        <p:txBody>
          <a:bodyPr>
            <a:noAutofit/>
          </a:bodyPr>
          <a:lstStyle/>
          <a:p>
            <a:r>
              <a:rPr lang="el-GR" dirty="0" smtClean="0"/>
              <a:t>Συστάσεις για τη γραμματοσειρά</a:t>
            </a:r>
            <a:r>
              <a:rPr lang="en-US" dirty="0" smtClean="0"/>
              <a:t> (1/2)</a:t>
            </a:r>
            <a:endParaRPr lang="el-GR" dirty="0"/>
          </a:p>
        </p:txBody>
      </p:sp>
      <p:sp>
        <p:nvSpPr>
          <p:cNvPr id="3" name="Θέση περιεχομένου 2"/>
          <p:cNvSpPr>
            <a:spLocks noGrp="1"/>
          </p:cNvSpPr>
          <p:nvPr>
            <p:ph idx="1"/>
          </p:nvPr>
        </p:nvSpPr>
        <p:spPr/>
        <p:txBody>
          <a:bodyPr>
            <a:normAutofit/>
          </a:bodyPr>
          <a:lstStyle/>
          <a:p>
            <a:pPr lvl="0"/>
            <a:r>
              <a:rPr lang="el-GR" sz="2400" dirty="0"/>
              <a:t>Επιλέξτε γραμματοσειρές </a:t>
            </a:r>
            <a:r>
              <a:rPr lang="el-GR" sz="2400" dirty="0" smtClean="0"/>
              <a:t>τύπου </a:t>
            </a:r>
            <a:r>
              <a:rPr lang="en-US" sz="2400" dirty="0"/>
              <a:t>Sans </a:t>
            </a:r>
            <a:r>
              <a:rPr lang="en-US" sz="2400" dirty="0" smtClean="0"/>
              <a:t>Serif</a:t>
            </a:r>
            <a:r>
              <a:rPr lang="el-GR" sz="2400" dirty="0"/>
              <a:t> </a:t>
            </a:r>
            <a:r>
              <a:rPr lang="el-GR" sz="2400" dirty="0" smtClean="0"/>
              <a:t>(</a:t>
            </a:r>
            <a:r>
              <a:rPr lang="en-US" sz="2400" dirty="0" smtClean="0"/>
              <a:t>Arial</a:t>
            </a:r>
            <a:r>
              <a:rPr lang="el-GR" sz="2400" dirty="0"/>
              <a:t>, </a:t>
            </a:r>
            <a:r>
              <a:rPr lang="en-US" sz="2400" dirty="0"/>
              <a:t>Verdana</a:t>
            </a:r>
            <a:r>
              <a:rPr lang="el-GR" sz="2400" dirty="0"/>
              <a:t>, </a:t>
            </a:r>
            <a:r>
              <a:rPr lang="en-US" sz="2400" dirty="0"/>
              <a:t>Tahoma</a:t>
            </a:r>
            <a:r>
              <a:rPr lang="el-GR" sz="2400" dirty="0"/>
              <a:t>, </a:t>
            </a:r>
            <a:r>
              <a:rPr lang="en-US" sz="2400" dirty="0" smtClean="0"/>
              <a:t>Calibri</a:t>
            </a:r>
            <a:r>
              <a:rPr lang="el-GR" sz="2400" dirty="0" smtClean="0"/>
              <a:t>)</a:t>
            </a:r>
            <a:r>
              <a:rPr lang="en-US" sz="2400" dirty="0" smtClean="0"/>
              <a:t> </a:t>
            </a:r>
            <a:r>
              <a:rPr lang="el-GR" sz="2400" dirty="0" smtClean="0"/>
              <a:t>έναντι γραμματοσειρών τύπου </a:t>
            </a:r>
            <a:r>
              <a:rPr lang="en-US" sz="2400" dirty="0" smtClean="0"/>
              <a:t>Serif</a:t>
            </a:r>
            <a:r>
              <a:rPr lang="el-GR" sz="2400" dirty="0" smtClean="0"/>
              <a:t> (</a:t>
            </a:r>
            <a:r>
              <a:rPr lang="en-US" sz="2400" dirty="0" smtClean="0"/>
              <a:t>Times New Roman</a:t>
            </a:r>
            <a:r>
              <a:rPr lang="el-GR" sz="2400" dirty="0" smtClean="0"/>
              <a:t>)</a:t>
            </a:r>
            <a:r>
              <a:rPr lang="en-US" sz="2400" dirty="0" smtClean="0"/>
              <a:t>.</a:t>
            </a:r>
            <a:endParaRPr lang="el-GR" sz="2400" dirty="0" smtClean="0"/>
          </a:p>
          <a:p>
            <a:pPr marL="0" indent="0">
              <a:buNone/>
            </a:pPr>
            <a:endParaRPr lang="el-GR" sz="2400" dirty="0"/>
          </a:p>
        </p:txBody>
      </p:sp>
      <p:pic>
        <p:nvPicPr>
          <p:cNvPr id="4" name="Picture 2" descr="Arial Vs Times New Ro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212976"/>
            <a:ext cx="44577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Θέση αριθμού διαφάνειας 4"/>
          <p:cNvSpPr>
            <a:spLocks noGrp="1"/>
          </p:cNvSpPr>
          <p:nvPr>
            <p:ph type="sldNum" sz="quarter" idx="12"/>
          </p:nvPr>
        </p:nvSpPr>
        <p:spPr/>
        <p:txBody>
          <a:bodyPr/>
          <a:lstStyle/>
          <a:p>
            <a:fld id="{BD396030-A3C9-426D-B586-694F92ADA600}" type="slidenum">
              <a:rPr lang="el-GR" smtClean="0">
                <a:solidFill>
                  <a:schemeClr val="bg1"/>
                </a:solidFill>
              </a:rPr>
              <a:t>43</a:t>
            </a:fld>
            <a:endParaRPr lang="el-GR" dirty="0">
              <a:solidFill>
                <a:schemeClr val="bg1"/>
              </a:solidFill>
            </a:endParaRPr>
          </a:p>
        </p:txBody>
      </p:sp>
    </p:spTree>
    <p:extLst>
      <p:ext uri="{BB962C8B-B14F-4D97-AF65-F5344CB8AC3E}">
        <p14:creationId xmlns:p14="http://schemas.microsoft.com/office/powerpoint/2010/main" val="37810602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6512" y="274638"/>
            <a:ext cx="9144000" cy="1143000"/>
          </a:xfrm>
        </p:spPr>
        <p:txBody>
          <a:bodyPr>
            <a:noAutofit/>
          </a:bodyPr>
          <a:lstStyle/>
          <a:p>
            <a:r>
              <a:rPr lang="el-GR" dirty="0"/>
              <a:t>Συστάσεις για τη </a:t>
            </a:r>
            <a:r>
              <a:rPr lang="el-GR" dirty="0" smtClean="0"/>
              <a:t>γραμματοσειρά</a:t>
            </a:r>
            <a:r>
              <a:rPr lang="en-US" dirty="0" smtClean="0"/>
              <a:t> (2/2)</a:t>
            </a:r>
            <a:endParaRPr lang="el-GR" dirty="0"/>
          </a:p>
        </p:txBody>
      </p:sp>
      <p:sp>
        <p:nvSpPr>
          <p:cNvPr id="3" name="Θέση περιεχομένου 2"/>
          <p:cNvSpPr>
            <a:spLocks noGrp="1"/>
          </p:cNvSpPr>
          <p:nvPr>
            <p:ph idx="1"/>
          </p:nvPr>
        </p:nvSpPr>
        <p:spPr/>
        <p:txBody>
          <a:bodyPr>
            <a:normAutofit lnSpcReduction="10000"/>
          </a:bodyPr>
          <a:lstStyle/>
          <a:p>
            <a:pPr lvl="0"/>
            <a:r>
              <a:rPr lang="el-GR" sz="2800" dirty="0"/>
              <a:t>Μέγεθος γραμματοσειράς όχι μικρότερο από 10</a:t>
            </a:r>
            <a:r>
              <a:rPr lang="en-US" sz="2800" dirty="0" err="1"/>
              <a:t>pt</a:t>
            </a:r>
            <a:r>
              <a:rPr lang="el-GR" sz="2800" dirty="0"/>
              <a:t>. Τα συνιστώμενα μεγέθη γραμματοσειράς για έγγραφο είναι μεταξύ 12</a:t>
            </a:r>
            <a:r>
              <a:rPr lang="en-US" sz="2800" dirty="0" err="1"/>
              <a:t>pt</a:t>
            </a:r>
            <a:r>
              <a:rPr lang="el-GR" sz="2800" dirty="0"/>
              <a:t> και 18</a:t>
            </a:r>
            <a:r>
              <a:rPr lang="en-US" sz="2800" dirty="0" err="1"/>
              <a:t>pt</a:t>
            </a:r>
            <a:r>
              <a:rPr lang="el-GR" sz="2800" dirty="0" smtClean="0"/>
              <a:t>.</a:t>
            </a:r>
          </a:p>
          <a:p>
            <a:pPr marL="0" lvl="0" indent="0">
              <a:buNone/>
            </a:pPr>
            <a:endParaRPr lang="el-GR" sz="2800" dirty="0"/>
          </a:p>
          <a:p>
            <a:pPr lvl="0"/>
            <a:r>
              <a:rPr lang="el-GR" sz="2800" dirty="0"/>
              <a:t>Αποφύγετε να </a:t>
            </a:r>
            <a:r>
              <a:rPr lang="el-GR" sz="2800" dirty="0" smtClean="0"/>
              <a:t>χρησιμοποιείται </a:t>
            </a:r>
            <a:r>
              <a:rPr lang="el-GR" sz="2800" dirty="0"/>
              <a:t>υπογράμμιση σε λέξεις, τίτλους, επικεφαλίδες ή κείμενο. </a:t>
            </a:r>
            <a:endParaRPr lang="el-GR" sz="2800" dirty="0" smtClean="0"/>
          </a:p>
          <a:p>
            <a:pPr marL="0" lvl="0" indent="0">
              <a:buNone/>
            </a:pPr>
            <a:endParaRPr lang="el-GR" sz="2800" dirty="0"/>
          </a:p>
          <a:p>
            <a:pPr lvl="0"/>
            <a:r>
              <a:rPr lang="el-GR" sz="2800" dirty="0" smtClean="0"/>
              <a:t>Καλό είναι </a:t>
            </a:r>
            <a:r>
              <a:rPr lang="el-GR" sz="2800" dirty="0"/>
              <a:t>να μη </a:t>
            </a:r>
            <a:r>
              <a:rPr lang="el-GR" sz="2800" dirty="0" smtClean="0"/>
              <a:t>χρησιμοποιείται </a:t>
            </a:r>
            <a:r>
              <a:rPr lang="el-GR" sz="2800" dirty="0"/>
              <a:t>έντονη γραφή, πλάγια γραφή, υπογράμμιση ή κεφαλαία γράμματα σε μεγάλα τμήματα του κειμένου.</a:t>
            </a:r>
          </a:p>
          <a:p>
            <a:endParaRPr lang="el-GR" sz="2400"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44</a:t>
            </a:fld>
            <a:endParaRPr lang="el-GR" dirty="0">
              <a:solidFill>
                <a:schemeClr val="bg1"/>
              </a:solidFill>
            </a:endParaRPr>
          </a:p>
        </p:txBody>
      </p:sp>
    </p:spTree>
    <p:extLst>
      <p:ext uri="{BB962C8B-B14F-4D97-AF65-F5344CB8AC3E}">
        <p14:creationId xmlns:p14="http://schemas.microsoft.com/office/powerpoint/2010/main" val="40665668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90264"/>
            <a:ext cx="8229600" cy="1143000"/>
          </a:xfrm>
        </p:spPr>
        <p:txBody>
          <a:bodyPr/>
          <a:lstStyle/>
          <a:p>
            <a:r>
              <a:rPr lang="el-GR" dirty="0" smtClean="0"/>
              <a:t>Συστάσεις για τα χρώματα (1/2)</a:t>
            </a:r>
            <a:endParaRPr lang="el-GR" dirty="0"/>
          </a:p>
        </p:txBody>
      </p:sp>
      <p:sp>
        <p:nvSpPr>
          <p:cNvPr id="3" name="Θέση περιεχομένου 2"/>
          <p:cNvSpPr>
            <a:spLocks noGrp="1"/>
          </p:cNvSpPr>
          <p:nvPr>
            <p:ph idx="1"/>
          </p:nvPr>
        </p:nvSpPr>
        <p:spPr>
          <a:xfrm>
            <a:off x="457200" y="1196752"/>
            <a:ext cx="8229600" cy="4525963"/>
          </a:xfrm>
        </p:spPr>
        <p:txBody>
          <a:bodyPr>
            <a:noAutofit/>
          </a:bodyPr>
          <a:lstStyle/>
          <a:p>
            <a:pPr lvl="0"/>
            <a:r>
              <a:rPr lang="el-GR" sz="2800" dirty="0"/>
              <a:t>Αποφύγετε να </a:t>
            </a:r>
            <a:r>
              <a:rPr lang="el-GR" sz="2800" dirty="0" smtClean="0"/>
              <a:t>χρησιμοποιείται </a:t>
            </a:r>
            <a:r>
              <a:rPr lang="el-GR" sz="2800" dirty="0"/>
              <a:t>το χρώμα ως τη μόνη μέθοδο μετάδοσης </a:t>
            </a:r>
            <a:r>
              <a:rPr lang="el-GR" sz="2800" dirty="0" smtClean="0"/>
              <a:t>πληροφοριών. Οι </a:t>
            </a:r>
            <a:r>
              <a:rPr lang="el-GR" sz="2800" dirty="0"/>
              <a:t>χρήστες με χαμηλή όραση ή </a:t>
            </a:r>
            <a:r>
              <a:rPr lang="el-GR" sz="2800" dirty="0" smtClean="0"/>
              <a:t>αχρωματοψία </a:t>
            </a:r>
            <a:r>
              <a:rPr lang="el-GR" sz="2800" dirty="0"/>
              <a:t>δε θα μπορούν να τις αντιληφθούν</a:t>
            </a:r>
            <a:r>
              <a:rPr lang="el-GR" sz="2800" dirty="0" smtClean="0"/>
              <a:t>.</a:t>
            </a:r>
          </a:p>
          <a:p>
            <a:pPr lvl="0"/>
            <a:endParaRPr lang="el-GR" sz="2800" dirty="0"/>
          </a:p>
          <a:p>
            <a:pPr lvl="0"/>
            <a:r>
              <a:rPr lang="el-GR" sz="2800" dirty="0"/>
              <a:t>Καλό είναι να </a:t>
            </a:r>
            <a:r>
              <a:rPr lang="el-GR" sz="2800" dirty="0" smtClean="0"/>
              <a:t>χρησιμοποιείται </a:t>
            </a:r>
            <a:r>
              <a:rPr lang="el-GR" sz="2800" dirty="0"/>
              <a:t>στο υπόβαθρο μόνο ένα χρώμα, αντί για κάποιο σχέδιο</a:t>
            </a:r>
            <a:r>
              <a:rPr lang="el-GR" sz="2800" dirty="0" smtClean="0"/>
              <a:t>.</a:t>
            </a:r>
          </a:p>
          <a:p>
            <a:pPr lvl="0"/>
            <a:endParaRPr lang="el-GR" sz="2800" dirty="0"/>
          </a:p>
          <a:p>
            <a:pPr lvl="0"/>
            <a:r>
              <a:rPr lang="el-GR" sz="2800" dirty="0"/>
              <a:t>Πρέπει να υπάρχει επαρκής χρωματική αντίθεση στα γραφήματα και στις εικόνες, για να διευκολύνεται η αντίληψη από χρήστες χαμηλής όρασης και χρήστες με αχρωματοψία.</a:t>
            </a:r>
          </a:p>
          <a:p>
            <a:endParaRPr lang="el-GR" sz="2400"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45</a:t>
            </a:fld>
            <a:endParaRPr lang="el-GR" dirty="0">
              <a:solidFill>
                <a:schemeClr val="bg1"/>
              </a:solidFill>
            </a:endParaRPr>
          </a:p>
        </p:txBody>
      </p:sp>
    </p:spTree>
    <p:extLst>
      <p:ext uri="{BB962C8B-B14F-4D97-AF65-F5344CB8AC3E}">
        <p14:creationId xmlns:p14="http://schemas.microsoft.com/office/powerpoint/2010/main" val="36631769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Συστάσεις για τα </a:t>
            </a:r>
            <a:r>
              <a:rPr lang="el-GR" dirty="0" smtClean="0"/>
              <a:t>χρώματα (2/2)</a:t>
            </a:r>
            <a:endParaRPr lang="el-GR" dirty="0"/>
          </a:p>
        </p:txBody>
      </p:sp>
      <p:sp>
        <p:nvSpPr>
          <p:cNvPr id="3" name="Θέση περιεχομένου 2"/>
          <p:cNvSpPr>
            <a:spLocks noGrp="1"/>
          </p:cNvSpPr>
          <p:nvPr>
            <p:ph idx="1"/>
          </p:nvPr>
        </p:nvSpPr>
        <p:spPr>
          <a:xfrm>
            <a:off x="467544" y="1367470"/>
            <a:ext cx="9021688" cy="1197434"/>
          </a:xfrm>
        </p:spPr>
        <p:txBody>
          <a:bodyPr>
            <a:normAutofit fontScale="92500"/>
          </a:bodyPr>
          <a:lstStyle/>
          <a:p>
            <a:pPr marL="0" lvl="0" indent="0">
              <a:buNone/>
            </a:pPr>
            <a:r>
              <a:rPr lang="el-GR" sz="2800" dirty="0"/>
              <a:t>Ο χρωματικός συνδυασμός γραμματοσειράς και υποβάθρου πρέπει </a:t>
            </a:r>
            <a:r>
              <a:rPr lang="el-GR" sz="2800" dirty="0" smtClean="0"/>
              <a:t>να διατηρεί υψηλή </a:t>
            </a:r>
            <a:r>
              <a:rPr lang="el-GR" sz="2800" dirty="0"/>
              <a:t>χρωματική αντίθεση στο έγγραφο. </a:t>
            </a:r>
            <a:endParaRPr lang="el-GR" sz="3600" dirty="0"/>
          </a:p>
          <a:p>
            <a:endParaRPr lang="el-GR" dirty="0"/>
          </a:p>
        </p:txBody>
      </p:sp>
      <p:sp>
        <p:nvSpPr>
          <p:cNvPr id="5" name="TextBox 5"/>
          <p:cNvSpPr txBox="1"/>
          <p:nvPr/>
        </p:nvSpPr>
        <p:spPr>
          <a:xfrm>
            <a:off x="1619672" y="2797635"/>
            <a:ext cx="5472608" cy="461665"/>
          </a:xfrm>
          <a:prstGeom prst="rect">
            <a:avLst/>
          </a:prstGeom>
          <a:solidFill>
            <a:srgbClr val="FFC000"/>
          </a:solid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400" dirty="0" smtClean="0">
                <a:solidFill>
                  <a:srgbClr val="FFFF00"/>
                </a:solidFill>
                <a:cs typeface="Times New Roman" pitchFamily="18" charset="0"/>
              </a:rPr>
              <a:t>Κείμενο Χαμηλής Χρωματικής Αντίθεσης</a:t>
            </a:r>
            <a:endParaRPr lang="el-GR" sz="2400" dirty="0">
              <a:solidFill>
                <a:srgbClr val="FFFF00"/>
              </a:solidFill>
              <a:cs typeface="Times New Roman" pitchFamily="18" charset="0"/>
            </a:endParaRPr>
          </a:p>
        </p:txBody>
      </p:sp>
      <p:sp>
        <p:nvSpPr>
          <p:cNvPr id="6" name="TextBox 9"/>
          <p:cNvSpPr txBox="1"/>
          <p:nvPr/>
        </p:nvSpPr>
        <p:spPr>
          <a:xfrm>
            <a:off x="1619672" y="3653469"/>
            <a:ext cx="5418390" cy="461665"/>
          </a:xfrm>
          <a:prstGeom prst="rect">
            <a:avLst/>
          </a:prstGeom>
          <a:solidFill>
            <a:schemeClr val="tx1"/>
          </a:solidFill>
          <a:ln w="28575">
            <a:solidFill>
              <a:schemeClr val="bg1"/>
            </a:solidFill>
          </a:ln>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400" dirty="0" smtClean="0">
                <a:solidFill>
                  <a:schemeClr val="bg1"/>
                </a:solidFill>
                <a:cs typeface="Times New Roman" pitchFamily="18" charset="0"/>
              </a:rPr>
              <a:t>Κείμενο Υψηλής Χρωματικής Αντίθεσης</a:t>
            </a:r>
            <a:endParaRPr lang="el-GR" sz="2400" dirty="0">
              <a:solidFill>
                <a:schemeClr val="bg1"/>
              </a:solidFill>
              <a:cs typeface="Times New Roman" pitchFamily="18" charset="0"/>
            </a:endParaRPr>
          </a:p>
        </p:txBody>
      </p:sp>
      <p:sp>
        <p:nvSpPr>
          <p:cNvPr id="7" name="TextBox 10"/>
          <p:cNvSpPr txBox="1"/>
          <p:nvPr/>
        </p:nvSpPr>
        <p:spPr>
          <a:xfrm>
            <a:off x="1619672" y="4669842"/>
            <a:ext cx="5472608" cy="461665"/>
          </a:xfrm>
          <a:prstGeom prst="rect">
            <a:avLst/>
          </a:prstGeom>
          <a:solidFill>
            <a:srgbClr val="0070C0"/>
          </a:solid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400" dirty="0" smtClean="0">
                <a:solidFill>
                  <a:srgbClr val="7030A0"/>
                </a:solidFill>
                <a:cs typeface="Times New Roman" pitchFamily="18" charset="0"/>
              </a:rPr>
              <a:t>Κείμενο Χαμηλής Χρωματικής Αντίθεσης</a:t>
            </a:r>
            <a:endParaRPr lang="el-GR" sz="2400" dirty="0">
              <a:solidFill>
                <a:srgbClr val="7030A0"/>
              </a:solidFill>
              <a:cs typeface="Times New Roman" pitchFamily="18" charset="0"/>
            </a:endParaRPr>
          </a:p>
        </p:txBody>
      </p:sp>
      <p:sp>
        <p:nvSpPr>
          <p:cNvPr id="12" name="TextBox 15"/>
          <p:cNvSpPr txBox="1"/>
          <p:nvPr/>
        </p:nvSpPr>
        <p:spPr>
          <a:xfrm>
            <a:off x="1619672" y="5408263"/>
            <a:ext cx="5472608" cy="461665"/>
          </a:xfrm>
          <a:prstGeom prst="rect">
            <a:avLst/>
          </a:prstGeom>
          <a:solidFill>
            <a:schemeClr val="bg1"/>
          </a:solidFill>
          <a:ln>
            <a:solidFill>
              <a:schemeClr val="tx1"/>
            </a:solidFill>
          </a:ln>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sz="2400" dirty="0" smtClean="0">
                <a:solidFill>
                  <a:srgbClr val="002060"/>
                </a:solidFill>
                <a:cs typeface="Times New Roman" pitchFamily="18" charset="0"/>
              </a:rPr>
              <a:t>Κείμενο Υψηλής Χρωματικής Αντίθεσης</a:t>
            </a:r>
            <a:endParaRPr lang="el-GR" sz="2400" dirty="0">
              <a:solidFill>
                <a:srgbClr val="002060"/>
              </a:solidFill>
              <a:cs typeface="Times New Roman" pitchFamily="18" charset="0"/>
            </a:endParaRPr>
          </a:p>
        </p:txBody>
      </p:sp>
      <p:sp>
        <p:nvSpPr>
          <p:cNvPr id="14" name="TextBox 13"/>
          <p:cNvSpPr txBox="1"/>
          <p:nvPr/>
        </p:nvSpPr>
        <p:spPr>
          <a:xfrm>
            <a:off x="1691680" y="6093296"/>
            <a:ext cx="5346382" cy="461665"/>
          </a:xfrm>
          <a:prstGeom prst="rect">
            <a:avLst/>
          </a:prstGeom>
          <a:solidFill>
            <a:schemeClr val="bg1"/>
          </a:solidFill>
          <a:ln>
            <a:solidFill>
              <a:schemeClr val="tx1"/>
            </a:solidFill>
          </a:ln>
        </p:spPr>
        <p:txBody>
          <a:bodyPr wrap="square" rtlCol="0">
            <a:spAutoFit/>
          </a:bodyPr>
          <a:lstStyle/>
          <a:p>
            <a:r>
              <a:rPr lang="el-GR" sz="2400" dirty="0" smtClean="0"/>
              <a:t>Κείμενο Υψηλής  Χρωματικής Αντίθεσης</a:t>
            </a:r>
            <a:endParaRPr lang="el-GR" sz="2400"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46</a:t>
            </a:fld>
            <a:endParaRPr lang="el-GR" dirty="0">
              <a:solidFill>
                <a:schemeClr val="bg1"/>
              </a:solidFill>
            </a:endParaRPr>
          </a:p>
        </p:txBody>
      </p:sp>
    </p:spTree>
    <p:extLst>
      <p:ext uri="{BB962C8B-B14F-4D97-AF65-F5344CB8AC3E}">
        <p14:creationId xmlns:p14="http://schemas.microsoft.com/office/powerpoint/2010/main" val="7237995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Συστάσεις για τις παραγράφους</a:t>
            </a:r>
            <a:endParaRPr lang="el-GR" dirty="0"/>
          </a:p>
        </p:txBody>
      </p:sp>
      <p:sp>
        <p:nvSpPr>
          <p:cNvPr id="3" name="Θέση περιεχομένου 2"/>
          <p:cNvSpPr>
            <a:spLocks noGrp="1"/>
          </p:cNvSpPr>
          <p:nvPr>
            <p:ph idx="1"/>
          </p:nvPr>
        </p:nvSpPr>
        <p:spPr/>
        <p:txBody>
          <a:bodyPr>
            <a:normAutofit lnSpcReduction="10000"/>
          </a:bodyPr>
          <a:lstStyle/>
          <a:p>
            <a:pPr lvl="0"/>
            <a:r>
              <a:rPr lang="el-GR" sz="2800" dirty="0" smtClean="0"/>
              <a:t>Στοίχιση </a:t>
            </a:r>
            <a:r>
              <a:rPr lang="el-GR" sz="2800" dirty="0"/>
              <a:t>κειμένου αριστερά για το </a:t>
            </a:r>
            <a:r>
              <a:rPr lang="el-GR" sz="2800" dirty="0" smtClean="0"/>
              <a:t>κείμενό, </a:t>
            </a:r>
            <a:r>
              <a:rPr lang="el-GR" sz="2800" dirty="0"/>
              <a:t>εκτός από τον </a:t>
            </a:r>
            <a:r>
              <a:rPr lang="el-GR" sz="2800" dirty="0" smtClean="0"/>
              <a:t>Τίτλο (είναι </a:t>
            </a:r>
            <a:r>
              <a:rPr lang="el-GR" sz="2800" dirty="0"/>
              <a:t>πιο εύκολο να </a:t>
            </a:r>
            <a:r>
              <a:rPr lang="el-GR" sz="2800" dirty="0" smtClean="0"/>
              <a:t>διαβαστεί). </a:t>
            </a:r>
          </a:p>
          <a:p>
            <a:pPr marL="0" lvl="0" indent="0">
              <a:buNone/>
            </a:pPr>
            <a:endParaRPr lang="el-GR" sz="2800" dirty="0" smtClean="0"/>
          </a:p>
          <a:p>
            <a:pPr lvl="0"/>
            <a:r>
              <a:rPr lang="el-GR" sz="2800" dirty="0" smtClean="0"/>
              <a:t>Όταν </a:t>
            </a:r>
            <a:r>
              <a:rPr lang="el-GR" sz="2800" dirty="0"/>
              <a:t>το κείμενο είναι στοιχισμένο στο κέντρο, υπάρχουν κενά μεταξύ των λέξεων, γεγονός που καθιστά δύσκολη την ανάγνωση</a:t>
            </a:r>
            <a:r>
              <a:rPr lang="el-GR" sz="2800" dirty="0" smtClean="0"/>
              <a:t>.</a:t>
            </a:r>
          </a:p>
          <a:p>
            <a:pPr lvl="0"/>
            <a:endParaRPr lang="el-GR" sz="2800" dirty="0"/>
          </a:p>
          <a:p>
            <a:pPr lvl="0"/>
            <a:r>
              <a:rPr lang="el-GR" sz="2800" dirty="0"/>
              <a:t>Μορφοποιείστε το έγγραφό σας, ώστε να μην υπάρχουν εσοχές εκτός από εκείνες που δημιουργούν οι κουκκίδες και η αρίθμηση. </a:t>
            </a:r>
          </a:p>
          <a:p>
            <a:endParaRPr lang="el-GR" sz="2400"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47</a:t>
            </a:fld>
            <a:endParaRPr lang="el-GR" dirty="0">
              <a:solidFill>
                <a:schemeClr val="bg1"/>
              </a:solidFill>
            </a:endParaRPr>
          </a:p>
        </p:txBody>
      </p:sp>
    </p:spTree>
    <p:extLst>
      <p:ext uri="{BB962C8B-B14F-4D97-AF65-F5344CB8AC3E}">
        <p14:creationId xmlns:p14="http://schemas.microsoft.com/office/powerpoint/2010/main" val="34343017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0648"/>
            <a:ext cx="8229600" cy="1143000"/>
          </a:xfrm>
        </p:spPr>
        <p:txBody>
          <a:bodyPr/>
          <a:lstStyle/>
          <a:p>
            <a:r>
              <a:rPr lang="el-GR" dirty="0" smtClean="0"/>
              <a:t>Γενικές Συστάσεις (1/2)</a:t>
            </a:r>
            <a:endParaRPr lang="el-GR" dirty="0"/>
          </a:p>
        </p:txBody>
      </p:sp>
      <p:sp>
        <p:nvSpPr>
          <p:cNvPr id="3" name="Θέση περιεχομένου 2"/>
          <p:cNvSpPr>
            <a:spLocks noGrp="1"/>
          </p:cNvSpPr>
          <p:nvPr>
            <p:ph idx="1"/>
          </p:nvPr>
        </p:nvSpPr>
        <p:spPr>
          <a:xfrm>
            <a:off x="251520" y="1628800"/>
            <a:ext cx="8640960" cy="5328592"/>
          </a:xfrm>
        </p:spPr>
        <p:txBody>
          <a:bodyPr>
            <a:noAutofit/>
          </a:bodyPr>
          <a:lstStyle/>
          <a:p>
            <a:pPr lvl="0"/>
            <a:r>
              <a:rPr lang="el-GR" sz="2800" dirty="0"/>
              <a:t>Την πρώτη φορά που χρησιμοποιείτε συντομογραφίες θα πρέπει να τις αναγράφετε στην πλήρη τους μορφή</a:t>
            </a:r>
            <a:r>
              <a:rPr lang="el-GR" sz="2800" dirty="0" smtClean="0"/>
              <a:t>.</a:t>
            </a:r>
          </a:p>
          <a:p>
            <a:pPr lvl="0"/>
            <a:endParaRPr lang="el-GR" sz="2800" dirty="0"/>
          </a:p>
          <a:p>
            <a:pPr lvl="0"/>
            <a:r>
              <a:rPr lang="el-GR" sz="2800" dirty="0" smtClean="0"/>
              <a:t>Χρησιμοποιείτε </a:t>
            </a:r>
            <a:r>
              <a:rPr lang="el-GR" sz="2800" dirty="0"/>
              <a:t>απλή γλώσσα και μικρές προτάσεις, όποτε αυτό είναι εφικτό</a:t>
            </a:r>
            <a:r>
              <a:rPr lang="el-GR" sz="2800" dirty="0" smtClean="0"/>
              <a:t>.</a:t>
            </a:r>
          </a:p>
          <a:p>
            <a:pPr lvl="0"/>
            <a:endParaRPr lang="el-GR" sz="2800" dirty="0"/>
          </a:p>
          <a:p>
            <a:r>
              <a:rPr lang="el-GR" sz="2800" dirty="0"/>
              <a:t>Αποφύγετε να διακρίνετε μεταξύ τους τις εικόνες με βάση αισθητηριακά χαρακτηριστικά, όπως είναι το σχήμα, το μέγεθος και το χρώμα. </a:t>
            </a:r>
            <a:endParaRPr lang="el-GR" sz="2800" dirty="0" smtClean="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48</a:t>
            </a:fld>
            <a:endParaRPr lang="el-GR" dirty="0">
              <a:solidFill>
                <a:schemeClr val="bg1"/>
              </a:solidFill>
            </a:endParaRPr>
          </a:p>
        </p:txBody>
      </p:sp>
    </p:spTree>
    <p:extLst>
      <p:ext uri="{BB962C8B-B14F-4D97-AF65-F5344CB8AC3E}">
        <p14:creationId xmlns:p14="http://schemas.microsoft.com/office/powerpoint/2010/main" val="35697719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Γενικές Συστάσεις </a:t>
            </a:r>
            <a:r>
              <a:rPr lang="el-GR" dirty="0" smtClean="0"/>
              <a:t>(2/2</a:t>
            </a:r>
            <a:r>
              <a:rPr lang="el-GR" dirty="0"/>
              <a:t>)</a:t>
            </a:r>
          </a:p>
        </p:txBody>
      </p:sp>
      <p:sp>
        <p:nvSpPr>
          <p:cNvPr id="3" name="Θέση περιεχομένου 2"/>
          <p:cNvSpPr>
            <a:spLocks noGrp="1"/>
          </p:cNvSpPr>
          <p:nvPr>
            <p:ph idx="1"/>
          </p:nvPr>
        </p:nvSpPr>
        <p:spPr>
          <a:xfrm>
            <a:off x="251520" y="1600200"/>
            <a:ext cx="8640960" cy="4525963"/>
          </a:xfrm>
        </p:spPr>
        <p:txBody>
          <a:bodyPr>
            <a:normAutofit/>
          </a:bodyPr>
          <a:lstStyle/>
          <a:p>
            <a:r>
              <a:rPr lang="el-GR" sz="2800" dirty="0"/>
              <a:t>Αποφύγετε να χρησιμοποιείτε εικόνες κειμένου, για παράδειγμα τη φωτογραφία ενός ποιήματος. </a:t>
            </a:r>
            <a:endParaRPr lang="el-GR" sz="2800" dirty="0" smtClean="0"/>
          </a:p>
          <a:p>
            <a:endParaRPr lang="el-GR" sz="2800" dirty="0"/>
          </a:p>
          <a:p>
            <a:r>
              <a:rPr lang="el-GR" sz="2800" dirty="0"/>
              <a:t>Μη χρησιμοποιείτε επαναλαμβανόμενους κενούς χαρακτήρες. </a:t>
            </a:r>
            <a:endParaRPr lang="el-GR" sz="2800" dirty="0" smtClean="0"/>
          </a:p>
          <a:p>
            <a:endParaRPr lang="el-GR" sz="2800" dirty="0"/>
          </a:p>
          <a:p>
            <a:r>
              <a:rPr lang="el-GR" sz="2800" dirty="0"/>
              <a:t>Όταν θέλετε να αλλάξετε σελίδα αποφύγετε να το κάνετε χρησιμοποιώντας το πλήκτρο </a:t>
            </a:r>
            <a:r>
              <a:rPr lang="en-US" sz="2800" dirty="0"/>
              <a:t>Enter</a:t>
            </a:r>
            <a:r>
              <a:rPr lang="el-GR" sz="2800" dirty="0"/>
              <a:t> ή το κενό διάστημα. Κάντε αλλαγή </a:t>
            </a:r>
            <a:r>
              <a:rPr lang="el-GR" sz="2800" dirty="0" smtClean="0"/>
              <a:t>σελίδας.</a:t>
            </a:r>
            <a:endParaRPr lang="el-GR" sz="2800"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49</a:t>
            </a:fld>
            <a:endParaRPr lang="el-GR" dirty="0">
              <a:solidFill>
                <a:schemeClr val="bg1"/>
              </a:solidFill>
            </a:endParaRPr>
          </a:p>
        </p:txBody>
      </p:sp>
    </p:spTree>
    <p:extLst>
      <p:ext uri="{BB962C8B-B14F-4D97-AF65-F5344CB8AC3E}">
        <p14:creationId xmlns:p14="http://schemas.microsoft.com/office/powerpoint/2010/main" val="2488014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Περισσότεροι άνθρωποι</a:t>
            </a:r>
            <a:endParaRPr lang="el-GR" dirty="0"/>
          </a:p>
        </p:txBody>
      </p:sp>
      <p:sp>
        <p:nvSpPr>
          <p:cNvPr id="3" name="Content Placeholder 2"/>
          <p:cNvSpPr>
            <a:spLocks noGrp="1"/>
          </p:cNvSpPr>
          <p:nvPr>
            <p:ph idx="1"/>
          </p:nvPr>
        </p:nvSpPr>
        <p:spPr/>
        <p:txBody>
          <a:bodyPr>
            <a:normAutofit/>
          </a:bodyPr>
          <a:lstStyle/>
          <a:p>
            <a:pPr lvl="0"/>
            <a:r>
              <a:rPr lang="el-GR" sz="2400" dirty="0" smtClean="0"/>
              <a:t>Άτομα </a:t>
            </a:r>
            <a:r>
              <a:rPr lang="el-GR" sz="2400" dirty="0"/>
              <a:t>με αισθητηριακή ή κινητική ή </a:t>
            </a:r>
            <a:r>
              <a:rPr lang="el-GR" sz="2400" dirty="0" err="1"/>
              <a:t>γνωσιακή</a:t>
            </a:r>
            <a:r>
              <a:rPr lang="el-GR" sz="2400" dirty="0"/>
              <a:t>/νευρολογική αναπηρία ή </a:t>
            </a:r>
            <a:r>
              <a:rPr lang="el-GR" sz="2400" dirty="0" err="1"/>
              <a:t>πολυαναπηρίες</a:t>
            </a:r>
            <a:r>
              <a:rPr lang="el-GR" sz="2400" dirty="0"/>
              <a:t>.</a:t>
            </a:r>
          </a:p>
          <a:p>
            <a:pPr lvl="0"/>
            <a:r>
              <a:rPr lang="el-GR" sz="2400" dirty="0"/>
              <a:t>Άτομα χωρίς γλωσσική </a:t>
            </a:r>
            <a:r>
              <a:rPr lang="el-GR" sz="2400" dirty="0" smtClean="0"/>
              <a:t>ευχέρεια, με </a:t>
            </a:r>
            <a:r>
              <a:rPr lang="el-GR" sz="2400" dirty="0"/>
              <a:t>περιπτωσιακή ή περιστασιακή ανικανότητα</a:t>
            </a:r>
            <a:r>
              <a:rPr lang="el-GR" sz="2400" dirty="0" smtClean="0"/>
              <a:t>.</a:t>
            </a:r>
          </a:p>
          <a:p>
            <a:r>
              <a:rPr lang="el-GR" sz="2400" dirty="0" smtClean="0"/>
              <a:t>Χρήστες </a:t>
            </a:r>
            <a:r>
              <a:rPr lang="el-GR" sz="2400" dirty="0"/>
              <a:t>παλαιότερης τεχνολογίας.</a:t>
            </a:r>
          </a:p>
          <a:p>
            <a:r>
              <a:rPr lang="el-GR" sz="2400" dirty="0" smtClean="0"/>
              <a:t>Χρήστες </a:t>
            </a:r>
            <a:r>
              <a:rPr lang="el-GR" sz="2400" dirty="0"/>
              <a:t>νέων συσκευών πληροφορικής</a:t>
            </a:r>
            <a:r>
              <a:rPr lang="el-GR" sz="2400" dirty="0" smtClean="0"/>
              <a:t>, </a:t>
            </a:r>
            <a:r>
              <a:rPr lang="el-GR" sz="2400" dirty="0"/>
              <a:t>κινητών τηλεφώνων ή </a:t>
            </a:r>
            <a:r>
              <a:rPr lang="en-US" sz="2400" dirty="0"/>
              <a:t>tablets</a:t>
            </a:r>
            <a:r>
              <a:rPr lang="el-GR" sz="2400" dirty="0" smtClean="0"/>
              <a:t>.</a:t>
            </a:r>
            <a:endParaRPr lang="el-GR" sz="2400" dirty="0"/>
          </a:p>
          <a:p>
            <a:pPr lvl="0"/>
            <a:r>
              <a:rPr lang="el-GR" sz="2400" dirty="0"/>
              <a:t>Νέους ή μη συχνούς χρήστες </a:t>
            </a:r>
            <a:r>
              <a:rPr lang="el-GR" sz="2400" dirty="0" smtClean="0"/>
              <a:t>πληροφορικής.</a:t>
            </a:r>
          </a:p>
          <a:p>
            <a:pPr lvl="0"/>
            <a:r>
              <a:rPr lang="el-GR" sz="2400" dirty="0" smtClean="0"/>
              <a:t>Ηλικιωμένους</a:t>
            </a:r>
            <a:r>
              <a:rPr lang="el-GR" sz="2400" dirty="0"/>
              <a:t>.</a:t>
            </a:r>
          </a:p>
          <a:p>
            <a:endParaRPr lang="el-GR" sz="2400"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5</a:t>
            </a:fld>
            <a:endParaRPr lang="el-GR" dirty="0">
              <a:solidFill>
                <a:schemeClr val="bg1"/>
              </a:solidFill>
            </a:endParaRPr>
          </a:p>
        </p:txBody>
      </p:sp>
    </p:spTree>
    <p:extLst>
      <p:ext uri="{BB962C8B-B14F-4D97-AF65-F5344CB8AC3E}">
        <p14:creationId xmlns:p14="http://schemas.microsoft.com/office/powerpoint/2010/main" val="1081495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Έλεγχος προσβασιμότητας </a:t>
            </a:r>
            <a:endParaRPr lang="el-GR" dirty="0"/>
          </a:p>
        </p:txBody>
      </p:sp>
      <p:sp>
        <p:nvSpPr>
          <p:cNvPr id="3" name="Θέση περιεχομένου 2"/>
          <p:cNvSpPr>
            <a:spLocks noGrp="1"/>
          </p:cNvSpPr>
          <p:nvPr>
            <p:ph idx="1"/>
          </p:nvPr>
        </p:nvSpPr>
        <p:spPr/>
        <p:txBody>
          <a:bodyPr>
            <a:normAutofit fontScale="70000" lnSpcReduction="20000"/>
          </a:bodyPr>
          <a:lstStyle/>
          <a:p>
            <a:pPr marL="0" indent="0">
              <a:buNone/>
            </a:pPr>
            <a:r>
              <a:rPr lang="el-GR" dirty="0"/>
              <a:t>Η έκδοση </a:t>
            </a:r>
            <a:r>
              <a:rPr lang="el-GR" dirty="0" smtClean="0"/>
              <a:t>2013 </a:t>
            </a:r>
            <a:r>
              <a:rPr lang="el-GR" dirty="0"/>
              <a:t>του </a:t>
            </a:r>
            <a:r>
              <a:rPr lang="en-US" dirty="0"/>
              <a:t>MS</a:t>
            </a:r>
            <a:r>
              <a:rPr lang="el-GR" dirty="0"/>
              <a:t>-</a:t>
            </a:r>
            <a:r>
              <a:rPr lang="en-US" dirty="0"/>
              <a:t>Office</a:t>
            </a:r>
            <a:r>
              <a:rPr lang="el-GR" dirty="0"/>
              <a:t> περιλαμβάνει ένα εργαλείο </a:t>
            </a:r>
            <a:r>
              <a:rPr lang="el-GR" dirty="0" smtClean="0"/>
              <a:t>Ελέγχου Προσβασιμότητας </a:t>
            </a:r>
            <a:r>
              <a:rPr lang="el-GR" dirty="0"/>
              <a:t>που εξετάζει το έγγραφό σας για ένα σύνολο πιθανών προβλημάτων, που ενδέχεται να αντιμετωπίσουν τα άτομα με αναπηρία. </a:t>
            </a:r>
            <a:endParaRPr lang="el-GR" dirty="0" smtClean="0"/>
          </a:p>
          <a:p>
            <a:pPr marL="0" indent="0">
              <a:buNone/>
            </a:pPr>
            <a:endParaRPr lang="el-GR" dirty="0" smtClean="0">
              <a:solidFill>
                <a:srgbClr val="0070C0"/>
              </a:solidFill>
            </a:endParaRPr>
          </a:p>
          <a:p>
            <a:pPr marL="0" indent="0">
              <a:buNone/>
            </a:pPr>
            <a:r>
              <a:rPr lang="en-US" dirty="0" err="1" smtClean="0"/>
              <a:t>Κάθε</a:t>
            </a:r>
            <a:r>
              <a:rPr lang="en-US" dirty="0" smtClean="0"/>
              <a:t> </a:t>
            </a:r>
            <a:r>
              <a:rPr lang="en-US" dirty="0"/>
              <a:t>π</a:t>
            </a:r>
            <a:r>
              <a:rPr lang="en-US" dirty="0" err="1"/>
              <a:t>ρό</a:t>
            </a:r>
            <a:r>
              <a:rPr lang="en-US" dirty="0"/>
              <a:t>βλημα ταξινομείται σε μία από τις εξής κατηγορίες</a:t>
            </a:r>
            <a:r>
              <a:rPr lang="en-US" dirty="0" smtClean="0"/>
              <a:t>:</a:t>
            </a:r>
            <a:endParaRPr lang="el-GR" dirty="0" smtClean="0"/>
          </a:p>
          <a:p>
            <a:r>
              <a:rPr lang="el-GR" dirty="0" smtClean="0"/>
              <a:t>Σφάλμα.</a:t>
            </a:r>
          </a:p>
          <a:p>
            <a:r>
              <a:rPr lang="el-GR" dirty="0" smtClean="0"/>
              <a:t>Προειδοποίηση.</a:t>
            </a:r>
          </a:p>
          <a:p>
            <a:r>
              <a:rPr lang="el-GR" dirty="0" smtClean="0"/>
              <a:t>Συμβουλή.</a:t>
            </a:r>
            <a:endParaRPr lang="el-GR" dirty="0"/>
          </a:p>
          <a:p>
            <a:pPr marL="0" indent="0">
              <a:buNone/>
            </a:pPr>
            <a:endParaRPr lang="el-GR" dirty="0" smtClean="0"/>
          </a:p>
          <a:p>
            <a:pPr marL="0" indent="0">
              <a:buNone/>
            </a:pPr>
            <a:r>
              <a:rPr lang="el-GR" dirty="0" smtClean="0"/>
              <a:t>Όταν εντοπιστεί </a:t>
            </a:r>
            <a:r>
              <a:rPr lang="el-GR" dirty="0"/>
              <a:t>ένα πρόβλημα, το παράθυρο εργασιών εμφανίζει </a:t>
            </a:r>
            <a:r>
              <a:rPr lang="el-GR" dirty="0" smtClean="0"/>
              <a:t>το </a:t>
            </a:r>
            <a:r>
              <a:rPr lang="el-GR" dirty="0"/>
              <a:t>λόγο για τον οποίο το περιεχόμενο </a:t>
            </a:r>
            <a:r>
              <a:rPr lang="el-GR" dirty="0" smtClean="0"/>
              <a:t>μπορεί να </a:t>
            </a:r>
            <a:r>
              <a:rPr lang="el-GR" dirty="0"/>
              <a:t>μην είναι </a:t>
            </a:r>
            <a:r>
              <a:rPr lang="el-GR" dirty="0" err="1"/>
              <a:t>προσβάσιμο</a:t>
            </a:r>
            <a:r>
              <a:rPr lang="el-GR" dirty="0"/>
              <a:t>. Επιλέγοντας το συγκεκριμένο πρόβλημα, εμφανίζονται οδηγίες σχετικά με τον τρόπο επιδιόρθωσης ή αναθεώρησής του.</a:t>
            </a:r>
          </a:p>
          <a:p>
            <a:endParaRPr lang="el-GR"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50</a:t>
            </a:fld>
            <a:endParaRPr lang="el-GR" dirty="0">
              <a:solidFill>
                <a:schemeClr val="bg1"/>
              </a:solidFill>
            </a:endParaRPr>
          </a:p>
        </p:txBody>
      </p:sp>
    </p:spTree>
    <p:extLst>
      <p:ext uri="{BB962C8B-B14F-4D97-AF65-F5344CB8AC3E}">
        <p14:creationId xmlns:p14="http://schemas.microsoft.com/office/powerpoint/2010/main" val="27251826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Σφάλμα</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800" dirty="0" smtClean="0"/>
              <a:t>Ένα </a:t>
            </a:r>
            <a:r>
              <a:rPr lang="el-GR" sz="2800" dirty="0"/>
              <a:t>σφάλμα προσβασιμότητας δίνεται σε περιεχόμενο, το οποίο είναι πολύ δύσκολο ή αδύνατο να γίνει αντιληπτό από άτομα με αναπηρία</a:t>
            </a:r>
            <a:r>
              <a:rPr lang="el-GR" sz="2800" dirty="0" smtClean="0"/>
              <a:t>.</a:t>
            </a:r>
          </a:p>
          <a:p>
            <a:pPr marL="0" indent="0">
              <a:buNone/>
            </a:pPr>
            <a:endParaRPr lang="el-GR" sz="2800" dirty="0" smtClean="0"/>
          </a:p>
          <a:p>
            <a:r>
              <a:rPr lang="el-GR" sz="2800" b="1" dirty="0" smtClean="0"/>
              <a:t>Εναλλακτικό κείμενο </a:t>
            </a:r>
            <a:r>
              <a:rPr lang="el-GR" sz="2800" dirty="0" smtClean="0"/>
              <a:t>σε όλα τα αντικείμενα.</a:t>
            </a:r>
          </a:p>
          <a:p>
            <a:r>
              <a:rPr lang="el-GR" sz="2800" b="1" dirty="0" smtClean="0"/>
              <a:t>Γραμμή ή στήλη κεφαλίδας </a:t>
            </a:r>
            <a:r>
              <a:rPr lang="el-GR" sz="2800" dirty="0" smtClean="0"/>
              <a:t>σε όλους τους πίνακες.</a:t>
            </a:r>
          </a:p>
          <a:p>
            <a:r>
              <a:rPr lang="el-GR" sz="2800" b="1" dirty="0" smtClean="0"/>
              <a:t>Στυλ</a:t>
            </a:r>
            <a:r>
              <a:rPr lang="el-GR" sz="2800" dirty="0" smtClean="0"/>
              <a:t> για τη δομή μεγάλων εγγράφων.</a:t>
            </a:r>
          </a:p>
          <a:p>
            <a:pPr marL="0" indent="0">
              <a:buNone/>
            </a:pPr>
            <a:endParaRPr lang="el-GR" sz="2400" dirty="0">
              <a:solidFill>
                <a:srgbClr val="0070C0"/>
              </a:solidFill>
            </a:endParaRPr>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51</a:t>
            </a:fld>
            <a:endParaRPr lang="el-GR" dirty="0">
              <a:solidFill>
                <a:schemeClr val="bg1"/>
              </a:solidFill>
            </a:endParaRPr>
          </a:p>
        </p:txBody>
      </p:sp>
    </p:spTree>
    <p:extLst>
      <p:ext uri="{BB962C8B-B14F-4D97-AF65-F5344CB8AC3E}">
        <p14:creationId xmlns:p14="http://schemas.microsoft.com/office/powerpoint/2010/main" val="412852406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Προειδοποίηση</a:t>
            </a:r>
            <a:endParaRPr lang="el-GR" dirty="0"/>
          </a:p>
        </p:txBody>
      </p:sp>
      <p:sp>
        <p:nvSpPr>
          <p:cNvPr id="3" name="Θέση περιεχομένου 2"/>
          <p:cNvSpPr>
            <a:spLocks noGrp="1"/>
          </p:cNvSpPr>
          <p:nvPr>
            <p:ph idx="1"/>
          </p:nvPr>
        </p:nvSpPr>
        <p:spPr/>
        <p:txBody>
          <a:bodyPr>
            <a:normAutofit fontScale="92500" lnSpcReduction="20000"/>
          </a:bodyPr>
          <a:lstStyle/>
          <a:p>
            <a:pPr marL="0" lvl="0" indent="0">
              <a:buNone/>
            </a:pPr>
            <a:r>
              <a:rPr lang="el-GR" sz="2800" dirty="0"/>
              <a:t>Μια προειδοποίηση προσβασιμότητας δίνεται σε περιεχόμενο, το οποίο είναι πολύ δύσκολο να γίνει αντιληπτό από άτομα με αναπηρία στις περισσότερες, αλλά όχι σε όλες τις περιπτώσεις</a:t>
            </a:r>
            <a:r>
              <a:rPr lang="el-GR" sz="2800" dirty="0" smtClean="0"/>
              <a:t>.</a:t>
            </a:r>
          </a:p>
          <a:p>
            <a:pPr marL="0" lvl="0" indent="0">
              <a:buNone/>
            </a:pPr>
            <a:endParaRPr lang="el-GR" sz="2800" dirty="0" smtClean="0"/>
          </a:p>
          <a:p>
            <a:r>
              <a:rPr lang="el-GR" sz="2800" dirty="0" smtClean="0"/>
              <a:t>Λογικό κείμενο στις υπερ-συνδέσεις.</a:t>
            </a:r>
          </a:p>
          <a:p>
            <a:r>
              <a:rPr lang="el-GR" sz="2800" dirty="0" smtClean="0"/>
              <a:t>Πίνακες με απλή δομή.</a:t>
            </a:r>
          </a:p>
          <a:p>
            <a:r>
              <a:rPr lang="el-GR" sz="2800" dirty="0" smtClean="0"/>
              <a:t>Πίνακες χωρίς κενά κελιά για μορφοποίηση. </a:t>
            </a:r>
          </a:p>
          <a:p>
            <a:r>
              <a:rPr lang="el-GR" sz="2800" dirty="0" smtClean="0"/>
              <a:t>Όχι επαναλαμβανόμενοι «κενοί» χαρακτήρες.</a:t>
            </a:r>
          </a:p>
          <a:p>
            <a:r>
              <a:rPr lang="el-GR" sz="2800" dirty="0" smtClean="0"/>
              <a:t>Σύντομες επικεφαλίδες.</a:t>
            </a:r>
          </a:p>
          <a:p>
            <a:r>
              <a:rPr lang="el-GR" sz="2800" dirty="0" smtClean="0"/>
              <a:t>Όχι κινητά αντικείμενα.</a:t>
            </a:r>
          </a:p>
          <a:p>
            <a:endParaRPr lang="el-GR" sz="2000" dirty="0"/>
          </a:p>
          <a:p>
            <a:endParaRPr lang="el-GR"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52</a:t>
            </a:fld>
            <a:endParaRPr lang="el-GR" dirty="0">
              <a:solidFill>
                <a:schemeClr val="bg1"/>
              </a:solidFill>
            </a:endParaRPr>
          </a:p>
        </p:txBody>
      </p:sp>
    </p:spTree>
    <p:extLst>
      <p:ext uri="{BB962C8B-B14F-4D97-AF65-F5344CB8AC3E}">
        <p14:creationId xmlns:p14="http://schemas.microsoft.com/office/powerpoint/2010/main" val="266130246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99392"/>
            <a:ext cx="8229600" cy="1143000"/>
          </a:xfrm>
        </p:spPr>
        <p:txBody>
          <a:bodyPr/>
          <a:lstStyle/>
          <a:p>
            <a:r>
              <a:rPr lang="el-GR" dirty="0" smtClean="0"/>
              <a:t>Συμβουλή</a:t>
            </a:r>
            <a:endParaRPr lang="el-GR" dirty="0"/>
          </a:p>
        </p:txBody>
      </p:sp>
      <p:sp>
        <p:nvSpPr>
          <p:cNvPr id="3" name="Θέση περιεχομένου 2"/>
          <p:cNvSpPr>
            <a:spLocks noGrp="1"/>
          </p:cNvSpPr>
          <p:nvPr>
            <p:ph idx="1"/>
          </p:nvPr>
        </p:nvSpPr>
        <p:spPr>
          <a:xfrm>
            <a:off x="457200" y="980728"/>
            <a:ext cx="8229600" cy="4525963"/>
          </a:xfrm>
        </p:spPr>
        <p:txBody>
          <a:bodyPr>
            <a:normAutofit lnSpcReduction="10000"/>
          </a:bodyPr>
          <a:lstStyle/>
          <a:p>
            <a:pPr marL="0" lvl="0" indent="0">
              <a:buNone/>
            </a:pPr>
            <a:r>
              <a:rPr lang="el-GR" sz="2800" dirty="0"/>
              <a:t>Μια συμβουλή προσβασιμότητας δίνεται σε περιεχόμενο, το οποίο μπορεί να γίνει αντιληπτό από άτομα με αναπηρία, αλλά θα έπρεπε να οργανωθεί ή να παρουσιαστεί καλύτερα, έτσι ώστε να μεγιστοποιηθούν οι πληροφορίες που προσλαμβάνονται</a:t>
            </a:r>
            <a:r>
              <a:rPr lang="el-GR" sz="2800" dirty="0" smtClean="0"/>
              <a:t>.</a:t>
            </a:r>
          </a:p>
          <a:p>
            <a:pPr marL="0" lvl="0" indent="0">
              <a:buNone/>
            </a:pPr>
            <a:endParaRPr lang="el-GR" sz="2800" dirty="0" smtClean="0"/>
          </a:p>
          <a:p>
            <a:r>
              <a:rPr lang="el-GR" sz="2800" dirty="0" smtClean="0"/>
              <a:t>Επικεφαλίδες στη σωστή σειρά.</a:t>
            </a:r>
          </a:p>
          <a:p>
            <a:r>
              <a:rPr lang="el-GR" sz="2800" dirty="0" smtClean="0"/>
              <a:t>Πίνακες με δομή που διευκολύνει την περιήγηση.</a:t>
            </a:r>
          </a:p>
          <a:p>
            <a:r>
              <a:rPr lang="el-GR" sz="2800" dirty="0" smtClean="0"/>
              <a:t>Όχι </a:t>
            </a:r>
            <a:r>
              <a:rPr lang="el-GR" sz="2800" dirty="0" err="1" smtClean="0"/>
              <a:t>υδατογραφήματα</a:t>
            </a:r>
            <a:r>
              <a:rPr lang="el-GR" sz="2800" dirty="0" smtClean="0"/>
              <a:t> στις εικόνες.</a:t>
            </a:r>
          </a:p>
          <a:p>
            <a:endParaRPr lang="el-GR" sz="2400" dirty="0">
              <a:solidFill>
                <a:srgbClr val="0070C0"/>
              </a:solidFill>
            </a:endParaRPr>
          </a:p>
          <a:p>
            <a:endParaRPr lang="el-GR" dirty="0"/>
          </a:p>
        </p:txBody>
      </p:sp>
      <p:pic>
        <p:nvPicPr>
          <p:cNvPr id="5" name="Εικόνα 4" descr="σύνδεση με video">
            <a:hlinkClick r:id="rId2" action="ppaction://hlinkfile" tooltip="word_6"/>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867" y="5573636"/>
            <a:ext cx="1000265" cy="1105054"/>
          </a:xfrm>
          <a:prstGeom prst="rect">
            <a:avLst/>
          </a:prstGeom>
        </p:spPr>
      </p:pic>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53</a:t>
            </a:fld>
            <a:endParaRPr lang="el-GR" dirty="0">
              <a:solidFill>
                <a:schemeClr val="bg1"/>
              </a:solidFill>
            </a:endParaRPr>
          </a:p>
        </p:txBody>
      </p:sp>
    </p:spTree>
    <p:extLst>
      <p:ext uri="{BB962C8B-B14F-4D97-AF65-F5344CB8AC3E}">
        <p14:creationId xmlns:p14="http://schemas.microsoft.com/office/powerpoint/2010/main" val="24888350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204864"/>
            <a:ext cx="8229600" cy="1800200"/>
          </a:xfrm>
        </p:spPr>
        <p:txBody>
          <a:bodyPr>
            <a:normAutofit/>
          </a:bodyPr>
          <a:lstStyle/>
          <a:p>
            <a:r>
              <a:rPr lang="el-GR" sz="5400" dirty="0" smtClean="0"/>
              <a:t>Ερωτήσεις</a:t>
            </a:r>
            <a:r>
              <a:rPr lang="en-US" sz="5400" dirty="0" smtClean="0"/>
              <a:t>…</a:t>
            </a:r>
            <a:endParaRPr lang="el-GR" sz="5400" dirty="0"/>
          </a:p>
        </p:txBody>
      </p:sp>
      <p:sp>
        <p:nvSpPr>
          <p:cNvPr id="3" name="Θέση αριθμού διαφάνειας 2"/>
          <p:cNvSpPr>
            <a:spLocks noGrp="1"/>
          </p:cNvSpPr>
          <p:nvPr>
            <p:ph type="sldNum" sz="quarter" idx="12"/>
          </p:nvPr>
        </p:nvSpPr>
        <p:spPr/>
        <p:txBody>
          <a:bodyPr/>
          <a:lstStyle/>
          <a:p>
            <a:fld id="{BD396030-A3C9-426D-B586-694F92ADA600}" type="slidenum">
              <a:rPr lang="el-GR" smtClean="0">
                <a:solidFill>
                  <a:schemeClr val="bg1"/>
                </a:solidFill>
              </a:rPr>
              <a:t>54</a:t>
            </a:fld>
            <a:endParaRPr lang="el-GR" dirty="0">
              <a:solidFill>
                <a:schemeClr val="bg1"/>
              </a:solidFill>
            </a:endParaRPr>
          </a:p>
        </p:txBody>
      </p:sp>
    </p:spTree>
    <p:extLst>
      <p:ext uri="{BB962C8B-B14F-4D97-AF65-F5344CB8AC3E}">
        <p14:creationId xmlns:p14="http://schemas.microsoft.com/office/powerpoint/2010/main" val="4203471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fontScale="90000"/>
          </a:bodyPr>
          <a:lstStyle/>
          <a:p>
            <a:r>
              <a:rPr lang="el-GR" dirty="0" smtClean="0">
                <a:solidFill>
                  <a:srgbClr val="FFFF00"/>
                </a:solidFill>
              </a:rPr>
              <a:t>Κεντρικό Μητρώο Ελληνικών Ανοικτών Μαθημάτων </a:t>
            </a:r>
            <a:endParaRPr lang="el-GR" dirty="0">
              <a:solidFill>
                <a:srgbClr val="FFFF00"/>
              </a:solidFill>
            </a:endParaRPr>
          </a:p>
        </p:txBody>
      </p:sp>
      <p:sp>
        <p:nvSpPr>
          <p:cNvPr id="3" name="Content Placeholder 2"/>
          <p:cNvSpPr>
            <a:spLocks noGrp="1"/>
          </p:cNvSpPr>
          <p:nvPr>
            <p:ph idx="1"/>
          </p:nvPr>
        </p:nvSpPr>
        <p:spPr>
          <a:xfrm>
            <a:off x="457200" y="1600201"/>
            <a:ext cx="8229600" cy="1684784"/>
          </a:xfrm>
        </p:spPr>
        <p:txBody>
          <a:bodyPr>
            <a:normAutofit/>
          </a:bodyPr>
          <a:lstStyle/>
          <a:p>
            <a:pPr marL="0" indent="0">
              <a:buNone/>
            </a:pPr>
            <a:r>
              <a:rPr lang="el-GR" sz="2000" dirty="0"/>
              <a:t>Το έργο </a:t>
            </a:r>
            <a:r>
              <a:rPr lang="en-US" sz="2000" dirty="0"/>
              <a:t>“</a:t>
            </a:r>
            <a:r>
              <a:rPr lang="el-GR" sz="2000" b="1" dirty="0"/>
              <a:t>Κεντρικό Μητρώο Ελληνικών Ανοικτών Μαθημάτων</a:t>
            </a:r>
            <a:r>
              <a:rPr lang="en-US" sz="2000" dirty="0"/>
              <a:t>” </a:t>
            </a:r>
            <a:r>
              <a:rPr lang="el-GR" sz="2000" dirty="0"/>
              <a:t>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l-GR" sz="2000" dirty="0"/>
          </a:p>
        </p:txBody>
      </p:sp>
      <p:pic>
        <p:nvPicPr>
          <p:cNvPr id="5" name="Picture 3" descr="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131840" y="3501008"/>
            <a:ext cx="5269858" cy="1254256"/>
          </a:xfrm>
          <a:prstGeom prst="rect">
            <a:avLst/>
          </a:prstGeom>
          <a:noFill/>
        </p:spPr>
      </p:pic>
      <p:pic>
        <p:nvPicPr>
          <p:cNvPr id="6" name="7 - Εικόνα" descr="Άδειες χρήσης Creative Commons"/>
          <p:cNvPicPr>
            <a:picLocks noChangeAspect="1"/>
          </p:cNvPicPr>
          <p:nvPr/>
        </p:nvPicPr>
        <p:blipFill>
          <a:blip r:embed="rId4" cstate="print"/>
          <a:stretch>
            <a:fillRect/>
          </a:stretch>
        </p:blipFill>
        <p:spPr>
          <a:xfrm>
            <a:off x="467544" y="5661248"/>
            <a:ext cx="1581685" cy="553393"/>
          </a:xfrm>
          <a:prstGeom prst="rect">
            <a:avLst/>
          </a:prstGeom>
        </p:spPr>
      </p:pic>
      <p:sp>
        <p:nvSpPr>
          <p:cNvPr id="4" name="Slide Number Placeholder 3"/>
          <p:cNvSpPr>
            <a:spLocks noGrp="1"/>
          </p:cNvSpPr>
          <p:nvPr>
            <p:ph type="sldNum" sz="quarter" idx="12"/>
          </p:nvPr>
        </p:nvSpPr>
        <p:spPr/>
        <p:txBody>
          <a:bodyPr/>
          <a:lstStyle/>
          <a:p>
            <a:fld id="{53C4726A-630D-4CB4-B088-BAB00F4188E9}" type="slidenum">
              <a:rPr lang="el-GR" smtClean="0">
                <a:solidFill>
                  <a:schemeClr val="bg1"/>
                </a:solidFill>
              </a:rPr>
              <a:pPr/>
              <a:t>55</a:t>
            </a:fld>
            <a:endParaRPr lang="el-GR" dirty="0">
              <a:solidFill>
                <a:schemeClr val="bg1"/>
              </a:solidFill>
            </a:endParaRPr>
          </a:p>
        </p:txBody>
      </p:sp>
    </p:spTree>
    <p:extLst>
      <p:ext uri="{BB962C8B-B14F-4D97-AF65-F5344CB8AC3E}">
        <p14:creationId xmlns:p14="http://schemas.microsoft.com/office/powerpoint/2010/main" val="2662777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dirty="0" smtClean="0"/>
              <a:t>Περισσότερα πλαίσια χρήσης (1/2)</a:t>
            </a:r>
            <a:endParaRPr lang="el-GR" dirty="0"/>
          </a:p>
        </p:txBody>
      </p:sp>
      <p:sp>
        <p:nvSpPr>
          <p:cNvPr id="3" name="Content Placeholder 2"/>
          <p:cNvSpPr>
            <a:spLocks noGrp="1"/>
          </p:cNvSpPr>
          <p:nvPr>
            <p:ph idx="1"/>
          </p:nvPr>
        </p:nvSpPr>
        <p:spPr>
          <a:xfrm>
            <a:off x="457200" y="1196752"/>
            <a:ext cx="8229600" cy="4392488"/>
          </a:xfrm>
        </p:spPr>
        <p:txBody>
          <a:bodyPr>
            <a:normAutofit/>
          </a:bodyPr>
          <a:lstStyle/>
          <a:p>
            <a:pPr marL="0" indent="0">
              <a:buNone/>
            </a:pPr>
            <a:endParaRPr lang="el-GR" sz="2400" b="1" dirty="0"/>
          </a:p>
          <a:p>
            <a:pPr lvl="0"/>
            <a:r>
              <a:rPr lang="el-GR" sz="2400" dirty="0"/>
              <a:t>Ίσως δεν μπορούν εύκολα ή και καθόλου να δουν, να ακούσουν, να χειριστούν ή να επεξεργαστούν κάποιες μορφές πληροφορίας.</a:t>
            </a:r>
          </a:p>
          <a:p>
            <a:pPr lvl="0"/>
            <a:r>
              <a:rPr lang="el-GR" sz="2400" dirty="0"/>
              <a:t>Ίσως βρίσκονται σε μια κατάσταση όπου τα μάτια τους ή και τα χέρια τους ή και τα αυτιά τους είναι απασχολημένα σε άλλες κύριες δραστηριότητες (π.χ. ενώ οδηγούν, όταν εργάζονται σε ένα θορυβώδες περιβάλλον</a:t>
            </a:r>
            <a:r>
              <a:rPr lang="el-GR" sz="2400" dirty="0" smtClean="0"/>
              <a:t>).</a:t>
            </a:r>
          </a:p>
          <a:p>
            <a:r>
              <a:rPr lang="el-GR" sz="2400" dirty="0"/>
              <a:t>Ίσως διαθέτουν μικρή οθόνη ή οθόνη χωρίς γραφικά ή χαμηλής ταχύτητας σύνδεση στο διαδίκτυο.</a:t>
            </a:r>
          </a:p>
          <a:p>
            <a:pPr lvl="0"/>
            <a:endParaRPr lang="el-GR" sz="2400" dirty="0"/>
          </a:p>
          <a:p>
            <a:endParaRPr lang="el-GR" sz="2400"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6</a:t>
            </a:fld>
            <a:endParaRPr lang="el-GR" dirty="0">
              <a:solidFill>
                <a:schemeClr val="bg1"/>
              </a:solidFill>
            </a:endParaRPr>
          </a:p>
        </p:txBody>
      </p:sp>
    </p:spTree>
    <p:extLst>
      <p:ext uri="{BB962C8B-B14F-4D97-AF65-F5344CB8AC3E}">
        <p14:creationId xmlns:p14="http://schemas.microsoft.com/office/powerpoint/2010/main" val="42233286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Περισσότερα πλαίσια χρήσης </a:t>
            </a:r>
            <a:r>
              <a:rPr lang="el-GR" dirty="0" smtClean="0"/>
              <a:t>(2/2</a:t>
            </a:r>
            <a:r>
              <a:rPr lang="el-GR" dirty="0"/>
              <a:t>)</a:t>
            </a:r>
          </a:p>
        </p:txBody>
      </p:sp>
      <p:sp>
        <p:nvSpPr>
          <p:cNvPr id="3" name="Content Placeholder 2"/>
          <p:cNvSpPr>
            <a:spLocks noGrp="1"/>
          </p:cNvSpPr>
          <p:nvPr>
            <p:ph idx="1"/>
          </p:nvPr>
        </p:nvSpPr>
        <p:spPr/>
        <p:txBody>
          <a:bodyPr>
            <a:normAutofit/>
          </a:bodyPr>
          <a:lstStyle/>
          <a:p>
            <a:pPr lvl="0"/>
            <a:r>
              <a:rPr lang="el-GR" sz="2400" dirty="0" smtClean="0"/>
              <a:t>Ίσως </a:t>
            </a:r>
            <a:r>
              <a:rPr lang="el-GR" sz="2400" dirty="0"/>
              <a:t>δεν μιλούν ή δεν καταλαβαίνουν με ευχέρεια τη γλώσσα στην οποία είναι γραμμένη μια πληροφορία.</a:t>
            </a:r>
          </a:p>
          <a:p>
            <a:pPr lvl="0"/>
            <a:r>
              <a:rPr lang="el-GR" sz="2400" dirty="0"/>
              <a:t>Ίσως έχουν δυσκολία να διαβάσουν ή να κατανοήσουν κείμενα.</a:t>
            </a:r>
          </a:p>
          <a:p>
            <a:pPr lvl="0"/>
            <a:r>
              <a:rPr lang="el-GR" sz="2400" dirty="0"/>
              <a:t>Ίσως δεν μπορούν να χειριστούν το πληκτρολόγιο ή το ποντίκι.</a:t>
            </a:r>
          </a:p>
          <a:p>
            <a:pPr lvl="0"/>
            <a:r>
              <a:rPr lang="el-GR" sz="2400" dirty="0"/>
              <a:t>Ίσως διαθέτουν μια παλαιότερη έκδοση ενός </a:t>
            </a:r>
            <a:r>
              <a:rPr lang="el-GR" sz="2400" dirty="0" err="1"/>
              <a:t>φυλλομετρητή</a:t>
            </a:r>
            <a:r>
              <a:rPr lang="el-GR" sz="2400" dirty="0"/>
              <a:t>, ή έναν εντελώς διαφορετικό </a:t>
            </a:r>
            <a:r>
              <a:rPr lang="el-GR" sz="2400" dirty="0" err="1"/>
              <a:t>φυλλομετρητή</a:t>
            </a:r>
            <a:r>
              <a:rPr lang="el-GR" sz="2400" dirty="0"/>
              <a:t>, ή έναν φωνητικό </a:t>
            </a:r>
            <a:r>
              <a:rPr lang="el-GR" sz="2400" dirty="0" err="1"/>
              <a:t>φυλλομετρητή</a:t>
            </a:r>
            <a:r>
              <a:rPr lang="el-GR" sz="2400" dirty="0"/>
              <a:t> ή ένα διαφορετικό λειτουργικό σύστημα.</a:t>
            </a:r>
          </a:p>
          <a:p>
            <a:endParaRPr lang="el-GR" sz="2400" dirty="0"/>
          </a:p>
        </p:txBody>
      </p:sp>
      <p:sp>
        <p:nvSpPr>
          <p:cNvPr id="4" name="Θέση αριθμού διαφάνειας 3"/>
          <p:cNvSpPr>
            <a:spLocks noGrp="1"/>
          </p:cNvSpPr>
          <p:nvPr>
            <p:ph type="sldNum" sz="quarter" idx="12"/>
          </p:nvPr>
        </p:nvSpPr>
        <p:spPr/>
        <p:txBody>
          <a:bodyPr/>
          <a:lstStyle/>
          <a:p>
            <a:fld id="{BD396030-A3C9-426D-B586-694F92ADA600}" type="slidenum">
              <a:rPr lang="el-GR" smtClean="0">
                <a:solidFill>
                  <a:schemeClr val="bg1"/>
                </a:solidFill>
              </a:rPr>
              <a:t>7</a:t>
            </a:fld>
            <a:endParaRPr lang="el-GR" dirty="0">
              <a:solidFill>
                <a:schemeClr val="bg1"/>
              </a:solidFill>
            </a:endParaRPr>
          </a:p>
        </p:txBody>
      </p:sp>
    </p:spTree>
    <p:extLst>
      <p:ext uri="{BB962C8B-B14F-4D97-AF65-F5344CB8AC3E}">
        <p14:creationId xmlns:p14="http://schemas.microsoft.com/office/powerpoint/2010/main" val="942087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 Τίτλος"/>
          <p:cNvSpPr>
            <a:spLocks noGrp="1"/>
          </p:cNvSpPr>
          <p:nvPr>
            <p:ph type="title"/>
          </p:nvPr>
        </p:nvSpPr>
        <p:spPr>
          <a:xfrm>
            <a:off x="0" y="341784"/>
            <a:ext cx="9252520" cy="1143000"/>
          </a:xfrm>
        </p:spPr>
        <p:txBody>
          <a:bodyPr>
            <a:noAutofit/>
          </a:bodyPr>
          <a:lstStyle/>
          <a:p>
            <a:pPr eaLnBrk="1" hangingPunct="1"/>
            <a:r>
              <a:rPr lang="el-GR" dirty="0" smtClean="0"/>
              <a:t>Προσβασιμότητα Περιεχομένου </a:t>
            </a:r>
            <a:br>
              <a:rPr lang="el-GR" dirty="0" smtClean="0"/>
            </a:br>
            <a:r>
              <a:rPr lang="el-GR" dirty="0" smtClean="0"/>
              <a:t>Μαθημάτων (1 από 2) </a:t>
            </a:r>
          </a:p>
        </p:txBody>
      </p:sp>
      <p:sp>
        <p:nvSpPr>
          <p:cNvPr id="3" name="2 - Θέση περιεχομένου"/>
          <p:cNvSpPr>
            <a:spLocks noGrp="1"/>
          </p:cNvSpPr>
          <p:nvPr>
            <p:ph idx="1"/>
          </p:nvPr>
        </p:nvSpPr>
        <p:spPr>
          <a:xfrm>
            <a:off x="518864" y="2913807"/>
            <a:ext cx="8229600" cy="1811337"/>
          </a:xfrm>
        </p:spPr>
        <p:txBody>
          <a:bodyPr rtlCol="0">
            <a:noAutofit/>
          </a:bodyPr>
          <a:lstStyle/>
          <a:p>
            <a:pPr eaLnBrk="1" fontAlgn="auto" hangingPunct="1">
              <a:spcAft>
                <a:spcPts val="0"/>
              </a:spcAft>
              <a:buFont typeface="Arial" pitchFamily="34" charset="0"/>
              <a:buNone/>
              <a:defRPr/>
            </a:pPr>
            <a:r>
              <a:rPr lang="en-US" spc="300" dirty="0" smtClean="0"/>
              <a:t>H </a:t>
            </a:r>
            <a:r>
              <a:rPr lang="el-GR" spc="300" dirty="0" smtClean="0"/>
              <a:t>προσβασιμότητα επηρεάζει τους συνήθεις ανθρώπους σε ασυνήθιστες καταστάσεις</a:t>
            </a:r>
            <a:r>
              <a:rPr lang="en-US" i="1" spc="300" dirty="0" smtClean="0"/>
              <a:t>.</a:t>
            </a:r>
            <a:endParaRPr lang="el-GR" spc="300" dirty="0" smtClean="0"/>
          </a:p>
          <a:p>
            <a:pPr eaLnBrk="1" fontAlgn="auto" hangingPunct="1">
              <a:spcAft>
                <a:spcPts val="0"/>
              </a:spcAft>
              <a:buFont typeface="Arial" pitchFamily="34" charset="0"/>
              <a:buChar char="•"/>
              <a:defRPr/>
            </a:pPr>
            <a:endParaRPr lang="el-GR" dirty="0"/>
          </a:p>
        </p:txBody>
      </p:sp>
      <p:sp>
        <p:nvSpPr>
          <p:cNvPr id="2" name="Θέση αριθμού διαφάνειας 1"/>
          <p:cNvSpPr>
            <a:spLocks noGrp="1"/>
          </p:cNvSpPr>
          <p:nvPr>
            <p:ph type="sldNum" sz="quarter" idx="12"/>
          </p:nvPr>
        </p:nvSpPr>
        <p:spPr/>
        <p:txBody>
          <a:bodyPr/>
          <a:lstStyle/>
          <a:p>
            <a:fld id="{BD396030-A3C9-426D-B586-694F92ADA600}" type="slidenum">
              <a:rPr lang="el-GR" smtClean="0">
                <a:solidFill>
                  <a:schemeClr val="bg1"/>
                </a:solidFill>
              </a:rPr>
              <a:t>8</a:t>
            </a:fld>
            <a:endParaRPr lang="el-GR" dirty="0">
              <a:solidFill>
                <a:schemeClr val="bg1"/>
              </a:solidFill>
            </a:endParaRPr>
          </a:p>
        </p:txBody>
      </p:sp>
    </p:spTree>
    <p:extLst>
      <p:ext uri="{BB962C8B-B14F-4D97-AF65-F5344CB8AC3E}">
        <p14:creationId xmlns:p14="http://schemas.microsoft.com/office/powerpoint/2010/main" val="2837659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 Τίτλος"/>
          <p:cNvSpPr>
            <a:spLocks noGrp="1"/>
          </p:cNvSpPr>
          <p:nvPr>
            <p:ph type="title"/>
          </p:nvPr>
        </p:nvSpPr>
        <p:spPr>
          <a:xfrm>
            <a:off x="457200" y="274638"/>
            <a:ext cx="8229600" cy="922114"/>
          </a:xfrm>
        </p:spPr>
        <p:txBody>
          <a:bodyPr>
            <a:noAutofit/>
          </a:bodyPr>
          <a:lstStyle/>
          <a:p>
            <a:pPr eaLnBrk="1" hangingPunct="1"/>
            <a:r>
              <a:rPr lang="el-GR" dirty="0" smtClean="0"/>
              <a:t>Προσβασιμότητα Περιεχομένου Μαθημάτων (2 από 2)</a:t>
            </a:r>
          </a:p>
        </p:txBody>
      </p:sp>
      <p:sp>
        <p:nvSpPr>
          <p:cNvPr id="3" name="2 - Θέση περιεχομένου"/>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None/>
              <a:defRPr/>
            </a:pPr>
            <a:r>
              <a:rPr lang="el-GR" sz="3500" b="1" dirty="0" smtClean="0"/>
              <a:t>Πολλές όψεις:</a:t>
            </a:r>
          </a:p>
          <a:p>
            <a:pPr eaLnBrk="1" fontAlgn="auto" hangingPunct="1">
              <a:spcAft>
                <a:spcPts val="0"/>
              </a:spcAft>
              <a:buFont typeface="Arial" pitchFamily="34" charset="0"/>
              <a:buChar char="•"/>
              <a:defRPr/>
            </a:pPr>
            <a:endParaRPr lang="el-GR" dirty="0" smtClean="0"/>
          </a:p>
          <a:p>
            <a:pPr lvl="2" eaLnBrk="1" fontAlgn="auto" hangingPunct="1">
              <a:spcAft>
                <a:spcPts val="0"/>
              </a:spcAft>
              <a:buFont typeface="Arial" pitchFamily="34" charset="0"/>
              <a:buChar char="•"/>
              <a:defRPr/>
            </a:pPr>
            <a:r>
              <a:rPr lang="el-GR" sz="3000" dirty="0" smtClean="0"/>
              <a:t>Νομική. </a:t>
            </a:r>
          </a:p>
          <a:p>
            <a:pPr lvl="2" eaLnBrk="1" fontAlgn="auto" hangingPunct="1">
              <a:spcAft>
                <a:spcPts val="0"/>
              </a:spcAft>
              <a:buFont typeface="Arial" pitchFamily="34" charset="0"/>
              <a:buChar char="•"/>
              <a:defRPr/>
            </a:pPr>
            <a:endParaRPr lang="el-GR" sz="3000" dirty="0" smtClean="0"/>
          </a:p>
          <a:p>
            <a:pPr lvl="2" eaLnBrk="1" fontAlgn="auto" hangingPunct="1">
              <a:spcAft>
                <a:spcPts val="0"/>
              </a:spcAft>
              <a:buFont typeface="Arial" pitchFamily="34" charset="0"/>
              <a:buChar char="•"/>
              <a:defRPr/>
            </a:pPr>
            <a:r>
              <a:rPr lang="el-GR" sz="3000" dirty="0" smtClean="0"/>
              <a:t>Οικονομική.</a:t>
            </a:r>
          </a:p>
          <a:p>
            <a:pPr lvl="2" eaLnBrk="1" fontAlgn="auto" hangingPunct="1">
              <a:spcAft>
                <a:spcPts val="0"/>
              </a:spcAft>
              <a:buFont typeface="Arial" pitchFamily="34" charset="0"/>
              <a:buChar char="•"/>
              <a:defRPr/>
            </a:pPr>
            <a:endParaRPr lang="el-GR" sz="3000" dirty="0" smtClean="0"/>
          </a:p>
          <a:p>
            <a:pPr lvl="2" eaLnBrk="1" fontAlgn="auto" hangingPunct="1">
              <a:spcAft>
                <a:spcPts val="0"/>
              </a:spcAft>
              <a:buFont typeface="Arial" pitchFamily="34" charset="0"/>
              <a:buChar char="•"/>
              <a:defRPr/>
            </a:pPr>
            <a:r>
              <a:rPr lang="el-GR" sz="3000" dirty="0" smtClean="0"/>
              <a:t>Κοινωνική/Ηθική.</a:t>
            </a:r>
          </a:p>
          <a:p>
            <a:pPr lvl="2" eaLnBrk="1" fontAlgn="auto" hangingPunct="1">
              <a:spcAft>
                <a:spcPts val="0"/>
              </a:spcAft>
              <a:buFont typeface="Arial" pitchFamily="34" charset="0"/>
              <a:buChar char="•"/>
              <a:defRPr/>
            </a:pPr>
            <a:endParaRPr lang="el-GR" sz="3000" dirty="0" smtClean="0"/>
          </a:p>
          <a:p>
            <a:pPr lvl="2" eaLnBrk="1" fontAlgn="auto" hangingPunct="1">
              <a:spcAft>
                <a:spcPts val="0"/>
              </a:spcAft>
              <a:buFont typeface="Arial" pitchFamily="34" charset="0"/>
              <a:buChar char="•"/>
              <a:defRPr/>
            </a:pPr>
            <a:r>
              <a:rPr lang="el-GR" sz="3000" dirty="0" smtClean="0"/>
              <a:t>Τεχνολογική.</a:t>
            </a:r>
          </a:p>
          <a:p>
            <a:pPr eaLnBrk="1" fontAlgn="auto" hangingPunct="1">
              <a:spcAft>
                <a:spcPts val="0"/>
              </a:spcAft>
              <a:buFont typeface="Arial" pitchFamily="34" charset="0"/>
              <a:buChar char="•"/>
              <a:defRPr/>
            </a:pPr>
            <a:endParaRPr lang="el-GR" dirty="0"/>
          </a:p>
        </p:txBody>
      </p:sp>
      <p:sp>
        <p:nvSpPr>
          <p:cNvPr id="2" name="Θέση αριθμού διαφάνειας 1"/>
          <p:cNvSpPr>
            <a:spLocks noGrp="1"/>
          </p:cNvSpPr>
          <p:nvPr>
            <p:ph type="sldNum" sz="quarter" idx="12"/>
          </p:nvPr>
        </p:nvSpPr>
        <p:spPr/>
        <p:txBody>
          <a:bodyPr/>
          <a:lstStyle/>
          <a:p>
            <a:fld id="{BD396030-A3C9-426D-B586-694F92ADA600}" type="slidenum">
              <a:rPr lang="el-GR" smtClean="0">
                <a:solidFill>
                  <a:schemeClr val="bg1"/>
                </a:solidFill>
              </a:rPr>
              <a:t>9</a:t>
            </a:fld>
            <a:endParaRPr lang="el-GR" dirty="0">
              <a:solidFill>
                <a:schemeClr val="bg1"/>
              </a:solidFill>
            </a:endParaRPr>
          </a:p>
        </p:txBody>
      </p:sp>
    </p:spTree>
    <p:extLst>
      <p:ext uri="{BB962C8B-B14F-4D97-AF65-F5344CB8AC3E}">
        <p14:creationId xmlns:p14="http://schemas.microsoft.com/office/powerpoint/2010/main" val="641614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0FC5B123-DDA7-4601-A5E0-051B4760BAF2}">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2340</TotalTime>
  <Words>3080</Words>
  <Application>Microsoft Office PowerPoint</Application>
  <PresentationFormat>Προβολή στην οθόνη (4:3)</PresentationFormat>
  <Paragraphs>400</Paragraphs>
  <Slides>55</Slides>
  <Notes>25</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55</vt:i4>
      </vt:variant>
    </vt:vector>
  </HeadingPairs>
  <TitlesOfParts>
    <vt:vector size="60" baseType="lpstr">
      <vt:lpstr>Arial</vt:lpstr>
      <vt:lpstr>Calibri</vt:lpstr>
      <vt:lpstr>Times New Roman</vt:lpstr>
      <vt:lpstr>Wingdings</vt:lpstr>
      <vt:lpstr>Office Theme</vt:lpstr>
      <vt:lpstr>Οδηγίες για τη δημιουργία προσβάσιμων παρουσιάσεων με χρήση MS-Word2013 </vt:lpstr>
      <vt:lpstr>Άδειες Χρήσης</vt:lpstr>
      <vt:lpstr>Χρηματοδότηση</vt:lpstr>
      <vt:lpstr>Προσβασιμότητα</vt:lpstr>
      <vt:lpstr>Περισσότεροι άνθρωποι</vt:lpstr>
      <vt:lpstr>Περισσότερα πλαίσια χρήσης (1/2)</vt:lpstr>
      <vt:lpstr>Περισσότερα πλαίσια χρήσης (2/2)</vt:lpstr>
      <vt:lpstr>Προσβασιμότητα Περιεχομένου  Μαθημάτων (1 από 2) </vt:lpstr>
      <vt:lpstr>Προσβασιμότητα Περιεχομένου Μαθημάτων (2 από 2)</vt:lpstr>
      <vt:lpstr>Οικονομική πλευρά</vt:lpstr>
      <vt:lpstr>Κόστος ανάπτυξης προσβάσιμου περιεχομένου</vt:lpstr>
      <vt:lpstr>Σχεδίαση για Όλους  (Design for All – D4All)</vt:lpstr>
      <vt:lpstr>Κέρδη από τη δημιουργία προσβάσιμου περιεχομένου (1 από 3)</vt:lpstr>
      <vt:lpstr>Κέρδη από τη δημιουργία προσβάσιμου περιεχομένου (2 από 3)</vt:lpstr>
      <vt:lpstr>Κέρδη από τη δημιουργία προσβάσιμου περιεχομένου (3 από 3)</vt:lpstr>
      <vt:lpstr>Κοινωνική Πλευρά</vt:lpstr>
      <vt:lpstr>Υλικό που έχει αναπτυχθεί</vt:lpstr>
      <vt:lpstr>Δομή εγγράφου</vt:lpstr>
      <vt:lpstr>Στυλ εγγράφου</vt:lpstr>
      <vt:lpstr>Επικεφαλίδες (1/3)</vt:lpstr>
      <vt:lpstr>Επικεφαλίδες (2/3)</vt:lpstr>
      <vt:lpstr>Επικεφαλίδες (3/3)</vt:lpstr>
      <vt:lpstr>Λίστες</vt:lpstr>
      <vt:lpstr>Στήλες</vt:lpstr>
      <vt:lpstr>Αντικείμενα</vt:lpstr>
      <vt:lpstr>Εναλλακτικό κείμενο σε αντικείμενο</vt:lpstr>
      <vt:lpstr>Εισαγωγή λεζάντας σε αντικείμενο</vt:lpstr>
      <vt:lpstr>Πίνακες δεδομένων </vt:lpstr>
      <vt:lpstr>Δημιουργία και χρήση πινάκων δεδομένων (1/2)</vt:lpstr>
      <vt:lpstr>Δημιουργία και χρήση πινάκων δεδομένων (2/2)</vt:lpstr>
      <vt:lpstr>Εισαγωγή μαθηματικών</vt:lpstr>
      <vt:lpstr>Συνδέσεις (1/2)</vt:lpstr>
      <vt:lpstr>Συνδέσεις (2/2)</vt:lpstr>
      <vt:lpstr>Εισαγωγή υπερ-σύνδεσης (1/2)</vt:lpstr>
      <vt:lpstr>Εισαγωγή υπερ-σύνδεσης (2/2)</vt:lpstr>
      <vt:lpstr>Υποσημειώσεις ή/και Σημειώσεις τέλους</vt:lpstr>
      <vt:lpstr>Αναφορές-Βιβλιογραφία</vt:lpstr>
      <vt:lpstr>Ενσωμάτωση μεταδεδομένων στο έγγραφο (1/2)</vt:lpstr>
      <vt:lpstr>Ενσωμάτωση μεταδεδομένων στο έγγραφο (2/2)</vt:lpstr>
      <vt:lpstr>Καθορισμός γλώσσας εγγράφου</vt:lpstr>
      <vt:lpstr>Πίνακας εικόνων</vt:lpstr>
      <vt:lpstr>Πίνακας Περιεχομένων</vt:lpstr>
      <vt:lpstr>Συστάσεις για τη γραμματοσειρά (1/2)</vt:lpstr>
      <vt:lpstr>Συστάσεις για τη γραμματοσειρά (2/2)</vt:lpstr>
      <vt:lpstr>Συστάσεις για τα χρώματα (1/2)</vt:lpstr>
      <vt:lpstr>Συστάσεις για τα χρώματα (2/2)</vt:lpstr>
      <vt:lpstr>Συστάσεις για τις παραγράφους</vt:lpstr>
      <vt:lpstr>Γενικές Συστάσεις (1/2)</vt:lpstr>
      <vt:lpstr>Γενικές Συστάσεις (2/2)</vt:lpstr>
      <vt:lpstr>Έλεγχος προσβασιμότητας </vt:lpstr>
      <vt:lpstr>Σφάλμα</vt:lpstr>
      <vt:lpstr>Προειδοποίηση</vt:lpstr>
      <vt:lpstr>Συμβουλή</vt:lpstr>
      <vt:lpstr>Ερωτήσεις…</vt:lpstr>
      <vt:lpstr>Κεντρικό Μητρώο Ελληνικών Ανοικτών Μαθημάτων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Αναλυτικές Οδηγίες Δημιουργίας Προσβάσιμων</dc:title>
  <dc:creator>Sima</dc:creator>
  <cp:lastModifiedBy>Sima</cp:lastModifiedBy>
  <cp:revision>218</cp:revision>
  <dcterms:created xsi:type="dcterms:W3CDTF">2013-04-08T07:53:42Z</dcterms:created>
  <dcterms:modified xsi:type="dcterms:W3CDTF">2014-05-14T08:35:02Z</dcterms:modified>
</cp:coreProperties>
</file>