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16" r:id="rId2"/>
    <p:sldId id="266" r:id="rId3"/>
    <p:sldId id="311" r:id="rId4"/>
    <p:sldId id="291" r:id="rId5"/>
    <p:sldId id="312" r:id="rId6"/>
    <p:sldId id="313" r:id="rId7"/>
    <p:sldId id="302" r:id="rId8"/>
    <p:sldId id="303" r:id="rId9"/>
    <p:sldId id="296" r:id="rId10"/>
    <p:sldId id="300" r:id="rId11"/>
    <p:sldId id="299" r:id="rId12"/>
    <p:sldId id="307" r:id="rId13"/>
    <p:sldId id="305" r:id="rId14"/>
    <p:sldId id="308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81BD"/>
    <a:srgbClr val="003D7A"/>
    <a:srgbClr val="7FA3CF"/>
    <a:srgbClr val="4C7BC0"/>
    <a:srgbClr val="0B64C5"/>
    <a:srgbClr val="92B1D6"/>
    <a:srgbClr val="7CA1CE"/>
    <a:srgbClr val="608DC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7" autoAdjust="0"/>
    <p:restoredTop sz="99309" autoAdjust="0"/>
  </p:normalViewPr>
  <p:slideViewPr>
    <p:cSldViewPr>
      <p:cViewPr varScale="1">
        <p:scale>
          <a:sx n="109" d="100"/>
          <a:sy n="109" d="100"/>
        </p:scale>
        <p:origin x="-11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D335E6-1025-4171-A50A-9EA71A5D1041}" type="doc">
      <dgm:prSet loTypeId="urn:microsoft.com/office/officeart/2005/8/layout/target1" loCatId="relationship" qsTypeId="urn:microsoft.com/office/officeart/2005/8/quickstyle/simple1" qsCatId="simple" csTypeId="urn:microsoft.com/office/officeart/2005/8/colors/accent1_5" csCatId="accent1" phldr="1"/>
      <dgm:spPr/>
    </dgm:pt>
    <dgm:pt modelId="{31CFC669-95E2-4B09-9286-8A61ED8A2544}">
      <dgm:prSet phldrT="[Κείμενο]" custT="1"/>
      <dgm:spPr/>
      <dgm:t>
        <a:bodyPr/>
        <a:lstStyle/>
        <a:p>
          <a:r>
            <a:rPr lang="el-GR" sz="1800" b="1" dirty="0" smtClean="0">
              <a:effectLst/>
            </a:rPr>
            <a:t>Κατηγορία Α-</a:t>
          </a:r>
        </a:p>
      </dgm:t>
    </dgm:pt>
    <dgm:pt modelId="{988B85B2-A593-44C1-A8FE-371B8A7EEA45}" type="parTrans" cxnId="{D2A79CB3-0D53-4277-9862-EF094A57331A}">
      <dgm:prSet/>
      <dgm:spPr/>
      <dgm:t>
        <a:bodyPr/>
        <a:lstStyle/>
        <a:p>
          <a:endParaRPr lang="el-GR"/>
        </a:p>
      </dgm:t>
    </dgm:pt>
    <dgm:pt modelId="{0294E512-2C09-428B-91FB-E715FB167DE6}" type="sibTrans" cxnId="{D2A79CB3-0D53-4277-9862-EF094A57331A}">
      <dgm:prSet/>
      <dgm:spPr/>
      <dgm:t>
        <a:bodyPr/>
        <a:lstStyle/>
        <a:p>
          <a:endParaRPr lang="el-GR"/>
        </a:p>
      </dgm:t>
    </dgm:pt>
    <dgm:pt modelId="{5B3597E1-A390-4E38-8D75-DB75E20EA6D6}">
      <dgm:prSet phldrT="[Κείμενο]" custT="1"/>
      <dgm:spPr/>
      <dgm:t>
        <a:bodyPr/>
        <a:lstStyle/>
        <a:p>
          <a:r>
            <a:rPr lang="el-GR" sz="1800" b="1" dirty="0" smtClean="0">
              <a:effectLst/>
            </a:rPr>
            <a:t>Κατηγορία Α</a:t>
          </a:r>
        </a:p>
      </dgm:t>
    </dgm:pt>
    <dgm:pt modelId="{6292C31D-1C9E-4712-BEA7-F8649DF3595D}" type="parTrans" cxnId="{8046A44A-B0C3-4216-B8AE-575915633677}">
      <dgm:prSet/>
      <dgm:spPr/>
      <dgm:t>
        <a:bodyPr/>
        <a:lstStyle/>
        <a:p>
          <a:endParaRPr lang="el-GR"/>
        </a:p>
      </dgm:t>
    </dgm:pt>
    <dgm:pt modelId="{51A5C834-BBE7-4AF3-8C79-354C472BD32A}" type="sibTrans" cxnId="{8046A44A-B0C3-4216-B8AE-575915633677}">
      <dgm:prSet/>
      <dgm:spPr/>
      <dgm:t>
        <a:bodyPr/>
        <a:lstStyle/>
        <a:p>
          <a:endParaRPr lang="el-GR"/>
        </a:p>
      </dgm:t>
    </dgm:pt>
    <dgm:pt modelId="{323C5DB8-7FDB-47E4-A841-148B1DF52718}">
      <dgm:prSet phldrT="[Κείμενο]" custT="1"/>
      <dgm:spPr/>
      <dgm:t>
        <a:bodyPr/>
        <a:lstStyle/>
        <a:p>
          <a:r>
            <a:rPr lang="el-GR" sz="1800" b="1" dirty="0" smtClean="0">
              <a:effectLst/>
            </a:rPr>
            <a:t>Κατηγορία</a:t>
          </a:r>
          <a:r>
            <a:rPr lang="en-US" sz="1800" b="1" dirty="0" smtClean="0">
              <a:effectLst/>
            </a:rPr>
            <a:t> </a:t>
          </a:r>
          <a:r>
            <a:rPr lang="el-GR" sz="1800" b="1" dirty="0" smtClean="0">
              <a:effectLst/>
            </a:rPr>
            <a:t>Α</a:t>
          </a:r>
          <a:r>
            <a:rPr lang="en-US" sz="1800" b="1" dirty="0" smtClean="0">
              <a:effectLst/>
            </a:rPr>
            <a:t>+</a:t>
          </a:r>
          <a:endParaRPr lang="el-GR" sz="1800" b="1" dirty="0" smtClean="0">
            <a:effectLst/>
          </a:endParaRPr>
        </a:p>
      </dgm:t>
    </dgm:pt>
    <dgm:pt modelId="{1BCF8ADF-F94F-4CA6-9E0C-BF67F48DE168}" type="parTrans" cxnId="{A6373779-5CB2-4BCB-B8E2-5A7D7AE71460}">
      <dgm:prSet/>
      <dgm:spPr/>
      <dgm:t>
        <a:bodyPr/>
        <a:lstStyle/>
        <a:p>
          <a:endParaRPr lang="el-GR"/>
        </a:p>
      </dgm:t>
    </dgm:pt>
    <dgm:pt modelId="{3394D472-6422-4434-959E-4A4B7251D471}" type="sibTrans" cxnId="{A6373779-5CB2-4BCB-B8E2-5A7D7AE71460}">
      <dgm:prSet/>
      <dgm:spPr/>
      <dgm:t>
        <a:bodyPr/>
        <a:lstStyle/>
        <a:p>
          <a:endParaRPr lang="el-GR"/>
        </a:p>
      </dgm:t>
    </dgm:pt>
    <dgm:pt modelId="{8477BAA2-92D0-41BC-8370-C315B9AC5967}" type="pres">
      <dgm:prSet presAssocID="{5FD335E6-1025-4171-A50A-9EA71A5D1041}" presName="composite" presStyleCnt="0">
        <dgm:presLayoutVars>
          <dgm:chMax val="5"/>
          <dgm:dir/>
          <dgm:resizeHandles val="exact"/>
        </dgm:presLayoutVars>
      </dgm:prSet>
      <dgm:spPr/>
    </dgm:pt>
    <dgm:pt modelId="{6964407E-3244-454A-91A2-A09C39A1C76B}" type="pres">
      <dgm:prSet presAssocID="{31CFC669-95E2-4B09-9286-8A61ED8A2544}" presName="circle1" presStyleLbl="lnNode1" presStyleIdx="0" presStyleCnt="3" custScaleX="240124" custScaleY="242716" custLinFactX="-100000" custLinFactNeighborX="-103483"/>
      <dgm:spPr/>
    </dgm:pt>
    <dgm:pt modelId="{B595FC00-FFE8-4E8D-9AAA-4E8C4E6230F6}" type="pres">
      <dgm:prSet presAssocID="{31CFC669-95E2-4B09-9286-8A61ED8A2544}" presName="text1" presStyleLbl="revTx" presStyleIdx="0" presStyleCnt="3" custLinFactNeighborX="-7847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28CC9EE-CDAB-44F2-8874-8BA4622F1BAC}" type="pres">
      <dgm:prSet presAssocID="{31CFC669-95E2-4B09-9286-8A61ED8A2544}" presName="line1" presStyleLbl="callout" presStyleIdx="0" presStyleCnt="6" custLinFactX="-125574" custLinFactNeighborX="-200000"/>
      <dgm:spPr/>
    </dgm:pt>
    <dgm:pt modelId="{F6C2413B-BEBB-48EE-B2E5-3F0C6C84A5C2}" type="pres">
      <dgm:prSet presAssocID="{31CFC669-95E2-4B09-9286-8A61ED8A2544}" presName="d1" presStyleLbl="callout" presStyleIdx="1" presStyleCnt="6" custLinFactNeighborX="-75201"/>
      <dgm:spPr>
        <a:ln>
          <a:solidFill>
            <a:srgbClr val="0B64C5"/>
          </a:solidFill>
        </a:ln>
      </dgm:spPr>
    </dgm:pt>
    <dgm:pt modelId="{C34E9218-B56D-43D4-AD18-AD9AE9380F08}" type="pres">
      <dgm:prSet presAssocID="{5B3597E1-A390-4E38-8D75-DB75E20EA6D6}" presName="circle2" presStyleLbl="lnNode1" presStyleIdx="1" presStyleCnt="3" custScaleX="119415" custScaleY="120280" custLinFactNeighborX="-67828"/>
      <dgm:spPr/>
    </dgm:pt>
    <dgm:pt modelId="{51704066-7F73-4D83-8F2C-FEE1EADFDC5A}" type="pres">
      <dgm:prSet presAssocID="{5B3597E1-A390-4E38-8D75-DB75E20EA6D6}" presName="text2" presStyleLbl="revTx" presStyleIdx="1" presStyleCnt="3" custLinFactNeighborX="-8139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55E39D9-9C97-4997-A9C8-43C8E16076E3}" type="pres">
      <dgm:prSet presAssocID="{5B3597E1-A390-4E38-8D75-DB75E20EA6D6}" presName="line2" presStyleLbl="callout" presStyleIdx="2" presStyleCnt="6" custLinFactX="-125574" custLinFactNeighborX="-200000"/>
      <dgm:spPr/>
    </dgm:pt>
    <dgm:pt modelId="{755F4AA6-1335-4FAD-A7F7-5D67D39038AE}" type="pres">
      <dgm:prSet presAssocID="{5B3597E1-A390-4E38-8D75-DB75E20EA6D6}" presName="d2" presStyleLbl="callout" presStyleIdx="3" presStyleCnt="6" custScaleX="67115" custScaleY="69220" custLinFactNeighborX="-83917" custLinFactNeighborY="-15895"/>
      <dgm:spPr/>
    </dgm:pt>
    <dgm:pt modelId="{09C71950-F5A2-45A5-9725-D7D8D3251CC5}" type="pres">
      <dgm:prSet presAssocID="{323C5DB8-7FDB-47E4-A841-148B1DF52718}" presName="circle3" presStyleLbl="lnNode1" presStyleIdx="2" presStyleCnt="3" custLinFactNeighborX="-40696"/>
      <dgm:spPr/>
    </dgm:pt>
    <dgm:pt modelId="{6BEFBF9F-F2B8-45DF-8496-39172313E188}" type="pres">
      <dgm:prSet presAssocID="{323C5DB8-7FDB-47E4-A841-148B1DF52718}" presName="text3" presStyleLbl="revTx" presStyleIdx="2" presStyleCnt="3" custScaleX="119078" custLinFactNeighborX="-72319" custLinFactNeighborY="531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064B49B-75C2-4BE5-AC12-96EF683DF5C3}" type="pres">
      <dgm:prSet presAssocID="{323C5DB8-7FDB-47E4-A841-148B1DF52718}" presName="line3" presStyleLbl="callout" presStyleIdx="4" presStyleCnt="6" custLinFactX="-125574" custLinFactNeighborX="-200000"/>
      <dgm:spPr/>
    </dgm:pt>
    <dgm:pt modelId="{EE1536B8-E95D-4FB3-B368-E2D45F849769}" type="pres">
      <dgm:prSet presAssocID="{323C5DB8-7FDB-47E4-A841-148B1DF52718}" presName="d3" presStyleLbl="callout" presStyleIdx="5" presStyleCnt="6" custScaleX="68081" custScaleY="74622" custLinFactX="-43257" custLinFactNeighborX="-100000" custLinFactNeighborY="-12989"/>
      <dgm:spPr/>
    </dgm:pt>
  </dgm:ptLst>
  <dgm:cxnLst>
    <dgm:cxn modelId="{D2A79CB3-0D53-4277-9862-EF094A57331A}" srcId="{5FD335E6-1025-4171-A50A-9EA71A5D1041}" destId="{31CFC669-95E2-4B09-9286-8A61ED8A2544}" srcOrd="0" destOrd="0" parTransId="{988B85B2-A593-44C1-A8FE-371B8A7EEA45}" sibTransId="{0294E512-2C09-428B-91FB-E715FB167DE6}"/>
    <dgm:cxn modelId="{2E15F9AC-E3FE-4F04-966C-42E91F6608CF}" type="presOf" srcId="{31CFC669-95E2-4B09-9286-8A61ED8A2544}" destId="{B595FC00-FFE8-4E8D-9AAA-4E8C4E6230F6}" srcOrd="0" destOrd="0" presId="urn:microsoft.com/office/officeart/2005/8/layout/target1"/>
    <dgm:cxn modelId="{8046A44A-B0C3-4216-B8AE-575915633677}" srcId="{5FD335E6-1025-4171-A50A-9EA71A5D1041}" destId="{5B3597E1-A390-4E38-8D75-DB75E20EA6D6}" srcOrd="1" destOrd="0" parTransId="{6292C31D-1C9E-4712-BEA7-F8649DF3595D}" sibTransId="{51A5C834-BBE7-4AF3-8C79-354C472BD32A}"/>
    <dgm:cxn modelId="{A6373779-5CB2-4BCB-B8E2-5A7D7AE71460}" srcId="{5FD335E6-1025-4171-A50A-9EA71A5D1041}" destId="{323C5DB8-7FDB-47E4-A841-148B1DF52718}" srcOrd="2" destOrd="0" parTransId="{1BCF8ADF-F94F-4CA6-9E0C-BF67F48DE168}" sibTransId="{3394D472-6422-4434-959E-4A4B7251D471}"/>
    <dgm:cxn modelId="{2C6FA0E4-244F-45FD-80E1-FAAF3F305C4F}" type="presOf" srcId="{323C5DB8-7FDB-47E4-A841-148B1DF52718}" destId="{6BEFBF9F-F2B8-45DF-8496-39172313E188}" srcOrd="0" destOrd="0" presId="urn:microsoft.com/office/officeart/2005/8/layout/target1"/>
    <dgm:cxn modelId="{7477AF1E-21D3-422B-8B10-4CD32A31E740}" type="presOf" srcId="{5B3597E1-A390-4E38-8D75-DB75E20EA6D6}" destId="{51704066-7F73-4D83-8F2C-FEE1EADFDC5A}" srcOrd="0" destOrd="0" presId="urn:microsoft.com/office/officeart/2005/8/layout/target1"/>
    <dgm:cxn modelId="{88449254-AED5-48FB-A809-DD676C085A34}" type="presOf" srcId="{5FD335E6-1025-4171-A50A-9EA71A5D1041}" destId="{8477BAA2-92D0-41BC-8370-C315B9AC5967}" srcOrd="0" destOrd="0" presId="urn:microsoft.com/office/officeart/2005/8/layout/target1"/>
    <dgm:cxn modelId="{EDA47F69-862B-4067-9692-2B1ECFF2946D}" type="presParOf" srcId="{8477BAA2-92D0-41BC-8370-C315B9AC5967}" destId="{6964407E-3244-454A-91A2-A09C39A1C76B}" srcOrd="0" destOrd="0" presId="urn:microsoft.com/office/officeart/2005/8/layout/target1"/>
    <dgm:cxn modelId="{7A22C5A4-616A-4D4F-943A-F76D7A98D267}" type="presParOf" srcId="{8477BAA2-92D0-41BC-8370-C315B9AC5967}" destId="{B595FC00-FFE8-4E8D-9AAA-4E8C4E6230F6}" srcOrd="1" destOrd="0" presId="urn:microsoft.com/office/officeart/2005/8/layout/target1"/>
    <dgm:cxn modelId="{F96B71F0-5BF0-46E0-A48F-24895641AA65}" type="presParOf" srcId="{8477BAA2-92D0-41BC-8370-C315B9AC5967}" destId="{728CC9EE-CDAB-44F2-8874-8BA4622F1BAC}" srcOrd="2" destOrd="0" presId="urn:microsoft.com/office/officeart/2005/8/layout/target1"/>
    <dgm:cxn modelId="{5E957627-E542-4A99-A67D-B496DE0BF498}" type="presParOf" srcId="{8477BAA2-92D0-41BC-8370-C315B9AC5967}" destId="{F6C2413B-BEBB-48EE-B2E5-3F0C6C84A5C2}" srcOrd="3" destOrd="0" presId="urn:microsoft.com/office/officeart/2005/8/layout/target1"/>
    <dgm:cxn modelId="{E60987AD-E96D-49D9-8F31-F57D7EE4CFE9}" type="presParOf" srcId="{8477BAA2-92D0-41BC-8370-C315B9AC5967}" destId="{C34E9218-B56D-43D4-AD18-AD9AE9380F08}" srcOrd="4" destOrd="0" presId="urn:microsoft.com/office/officeart/2005/8/layout/target1"/>
    <dgm:cxn modelId="{F48F9997-EB5B-4EF5-8DDF-421F41FB67C2}" type="presParOf" srcId="{8477BAA2-92D0-41BC-8370-C315B9AC5967}" destId="{51704066-7F73-4D83-8F2C-FEE1EADFDC5A}" srcOrd="5" destOrd="0" presId="urn:microsoft.com/office/officeart/2005/8/layout/target1"/>
    <dgm:cxn modelId="{01EDCB0A-EDC9-41DE-992D-331B119B9EEE}" type="presParOf" srcId="{8477BAA2-92D0-41BC-8370-C315B9AC5967}" destId="{555E39D9-9C97-4997-A9C8-43C8E16076E3}" srcOrd="6" destOrd="0" presId="urn:microsoft.com/office/officeart/2005/8/layout/target1"/>
    <dgm:cxn modelId="{73A90B57-8BBD-4313-A63F-19DD3984150B}" type="presParOf" srcId="{8477BAA2-92D0-41BC-8370-C315B9AC5967}" destId="{755F4AA6-1335-4FAD-A7F7-5D67D39038AE}" srcOrd="7" destOrd="0" presId="urn:microsoft.com/office/officeart/2005/8/layout/target1"/>
    <dgm:cxn modelId="{C653998B-9834-42D5-979D-2D3771D99581}" type="presParOf" srcId="{8477BAA2-92D0-41BC-8370-C315B9AC5967}" destId="{09C71950-F5A2-45A5-9725-D7D8D3251CC5}" srcOrd="8" destOrd="0" presId="urn:microsoft.com/office/officeart/2005/8/layout/target1"/>
    <dgm:cxn modelId="{BB578197-98B5-4C69-A742-403BDED1EA71}" type="presParOf" srcId="{8477BAA2-92D0-41BC-8370-C315B9AC5967}" destId="{6BEFBF9F-F2B8-45DF-8496-39172313E188}" srcOrd="9" destOrd="0" presId="urn:microsoft.com/office/officeart/2005/8/layout/target1"/>
    <dgm:cxn modelId="{85B7F705-579C-4AF0-9CF5-05B824773B53}" type="presParOf" srcId="{8477BAA2-92D0-41BC-8370-C315B9AC5967}" destId="{3064B49B-75C2-4BE5-AC12-96EF683DF5C3}" srcOrd="10" destOrd="0" presId="urn:microsoft.com/office/officeart/2005/8/layout/target1"/>
    <dgm:cxn modelId="{88424E8F-CB4A-44B7-980C-728FD6F84E81}" type="presParOf" srcId="{8477BAA2-92D0-41BC-8370-C315B9AC5967}" destId="{EE1536B8-E95D-4FB3-B368-E2D45F849769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C71950-F5A2-45A5-9725-D7D8D3251CC5}">
      <dsp:nvSpPr>
        <dsp:cNvPr id="0" name=""/>
        <dsp:cNvSpPr/>
      </dsp:nvSpPr>
      <dsp:spPr>
        <a:xfrm>
          <a:off x="168136" y="961993"/>
          <a:ext cx="2885982" cy="2885982"/>
        </a:xfrm>
        <a:prstGeom prst="ellipse">
          <a:avLst/>
        </a:prstGeom>
        <a:solidFill>
          <a:schemeClr val="accent1">
            <a:shade val="90000"/>
            <a:hueOff val="375112"/>
            <a:satOff val="-6927"/>
            <a:lumOff val="32127"/>
            <a:alphaOff val="-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4E9218-B56D-43D4-AD18-AD9AE9380F08}">
      <dsp:nvSpPr>
        <dsp:cNvPr id="0" name=""/>
        <dsp:cNvSpPr/>
      </dsp:nvSpPr>
      <dsp:spPr>
        <a:xfrm>
          <a:off x="577215" y="1363607"/>
          <a:ext cx="2067777" cy="2082755"/>
        </a:xfrm>
        <a:prstGeom prst="ellipse">
          <a:avLst/>
        </a:prstGeom>
        <a:solidFill>
          <a:schemeClr val="accent1">
            <a:shade val="90000"/>
            <a:hueOff val="187556"/>
            <a:satOff val="-3464"/>
            <a:lumOff val="16063"/>
            <a:alphaOff val="-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64407E-3244-454A-91A2-A09C39A1C76B}">
      <dsp:nvSpPr>
        <dsp:cNvPr id="0" name=""/>
        <dsp:cNvSpPr/>
      </dsp:nvSpPr>
      <dsp:spPr>
        <a:xfrm>
          <a:off x="918116" y="1704510"/>
          <a:ext cx="1385987" cy="1400948"/>
        </a:xfrm>
        <a:prstGeom prst="ellipse">
          <a:avLst/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95FC00-FFE8-4E8D-9AAA-4E8C4E6230F6}">
      <dsp:nvSpPr>
        <dsp:cNvPr id="0" name=""/>
        <dsp:cNvSpPr/>
      </dsp:nvSpPr>
      <dsp:spPr>
        <a:xfrm>
          <a:off x="3577149" y="0"/>
          <a:ext cx="1442991" cy="841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 smtClean="0">
              <a:effectLst/>
            </a:rPr>
            <a:t>Κατηγορία Α-</a:t>
          </a:r>
        </a:p>
      </dsp:txBody>
      <dsp:txXfrm>
        <a:off x="3577149" y="0"/>
        <a:ext cx="1442991" cy="841744"/>
      </dsp:txXfrm>
    </dsp:sp>
    <dsp:sp modelId="{728CC9EE-CDAB-44F2-8874-8BA4622F1BAC}">
      <dsp:nvSpPr>
        <dsp:cNvPr id="0" name=""/>
        <dsp:cNvSpPr/>
      </dsp:nvSpPr>
      <dsp:spPr>
        <a:xfrm>
          <a:off x="3174345" y="420872"/>
          <a:ext cx="36074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C2413B-BEBB-48EE-B2E5-3F0C6C84A5C2}">
      <dsp:nvSpPr>
        <dsp:cNvPr id="0" name=""/>
        <dsp:cNvSpPr/>
      </dsp:nvSpPr>
      <dsp:spPr>
        <a:xfrm rot="5400000">
          <a:off x="1400202" y="632270"/>
          <a:ext cx="1983631" cy="1561797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B64C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704066-7F73-4D83-8F2C-FEE1EADFDC5A}">
      <dsp:nvSpPr>
        <dsp:cNvPr id="0" name=""/>
        <dsp:cNvSpPr/>
      </dsp:nvSpPr>
      <dsp:spPr>
        <a:xfrm>
          <a:off x="3535115" y="841744"/>
          <a:ext cx="1442991" cy="841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 smtClean="0">
              <a:effectLst/>
            </a:rPr>
            <a:t>Κατηγορία Α</a:t>
          </a:r>
        </a:p>
      </dsp:txBody>
      <dsp:txXfrm>
        <a:off x="3535115" y="841744"/>
        <a:ext cx="1442991" cy="841744"/>
      </dsp:txXfrm>
    </dsp:sp>
    <dsp:sp modelId="{555E39D9-9C97-4997-A9C8-43C8E16076E3}">
      <dsp:nvSpPr>
        <dsp:cNvPr id="0" name=""/>
        <dsp:cNvSpPr/>
      </dsp:nvSpPr>
      <dsp:spPr>
        <a:xfrm>
          <a:off x="3174345" y="1262617"/>
          <a:ext cx="36074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5F4AA6-1335-4FAD-A7F7-5D67D39038AE}">
      <dsp:nvSpPr>
        <dsp:cNvPr id="0" name=""/>
        <dsp:cNvSpPr/>
      </dsp:nvSpPr>
      <dsp:spPr>
        <a:xfrm rot="5400000">
          <a:off x="2274871" y="1403972"/>
          <a:ext cx="1069955" cy="770574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EFBF9F-F2B8-45DF-8496-39172313E188}">
      <dsp:nvSpPr>
        <dsp:cNvPr id="0" name=""/>
        <dsp:cNvSpPr/>
      </dsp:nvSpPr>
      <dsp:spPr>
        <a:xfrm>
          <a:off x="3528390" y="1728194"/>
          <a:ext cx="1718284" cy="841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 smtClean="0">
              <a:effectLst/>
            </a:rPr>
            <a:t>Κατηγορία</a:t>
          </a:r>
          <a:r>
            <a:rPr lang="en-US" sz="1800" b="1" kern="1200" dirty="0" smtClean="0">
              <a:effectLst/>
            </a:rPr>
            <a:t> </a:t>
          </a:r>
          <a:r>
            <a:rPr lang="el-GR" sz="1800" b="1" kern="1200" dirty="0" smtClean="0">
              <a:effectLst/>
            </a:rPr>
            <a:t>Α</a:t>
          </a:r>
          <a:r>
            <a:rPr lang="en-US" sz="1800" b="1" kern="1200" dirty="0" smtClean="0">
              <a:effectLst/>
            </a:rPr>
            <a:t>+</a:t>
          </a:r>
          <a:endParaRPr lang="el-GR" sz="1800" b="1" kern="1200" dirty="0" smtClean="0">
            <a:effectLst/>
          </a:endParaRPr>
        </a:p>
      </dsp:txBody>
      <dsp:txXfrm>
        <a:off x="3528390" y="1728194"/>
        <a:ext cx="1718284" cy="841744"/>
      </dsp:txXfrm>
    </dsp:sp>
    <dsp:sp modelId="{3064B49B-75C2-4BE5-AC12-96EF683DF5C3}">
      <dsp:nvSpPr>
        <dsp:cNvPr id="0" name=""/>
        <dsp:cNvSpPr/>
      </dsp:nvSpPr>
      <dsp:spPr>
        <a:xfrm>
          <a:off x="3174345" y="2104361"/>
          <a:ext cx="36074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1536B8-E95D-4FB3-B368-E2D45F849769}">
      <dsp:nvSpPr>
        <dsp:cNvPr id="0" name=""/>
        <dsp:cNvSpPr/>
      </dsp:nvSpPr>
      <dsp:spPr>
        <a:xfrm rot="5400000">
          <a:off x="2514711" y="2262597"/>
          <a:ext cx="824102" cy="500042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31/3/2015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17412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2A11306-5ABF-4A59-B6E4-B06A88F4EC5C}" type="slidenum">
              <a:rPr lang="el-GR" altLang="el-GR" smtClean="0"/>
              <a:pPr/>
              <a:t>1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947138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45060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A248954-BC01-4C7A-A266-3608AC3EA3C2}" type="slidenum">
              <a:rPr lang="el-GR" altLang="el-GR" smtClean="0"/>
              <a:pPr/>
              <a:t>13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4608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7D82B82-0649-4BE7-A42A-82AF184CCDEA}" type="slidenum">
              <a:rPr lang="el-GR" altLang="el-GR" smtClean="0"/>
              <a:pPr/>
              <a:t>14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29968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81724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81724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81724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81724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47138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47138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47138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/>
              <a:pPr algn="ctr"/>
              <a:t>‹#›</a:t>
            </a:fld>
            <a:endParaRPr lang="el-GR" dirty="0"/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chemeClr val="accent1"/>
                </a:solidFill>
              </a:rPr>
              <a:t>Τίτλος Ενότητας</a:t>
            </a:r>
            <a:endParaRPr lang="en-US" sz="1000" dirty="0">
              <a:solidFill>
                <a:schemeClr val="accent1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/>
              <a:pPr algn="ctr"/>
              <a:t>‹#›</a:t>
            </a:fld>
            <a:endParaRPr lang="el-GR" dirty="0"/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chemeClr val="accent1"/>
                </a:solidFill>
                <a:ea typeface="+mn-ea"/>
                <a:cs typeface="+mn-cs"/>
              </a:rPr>
              <a:t>Το</a:t>
            </a:r>
            <a:r>
              <a:rPr lang="el-GR" sz="1000" baseline="0" dirty="0" smtClean="0">
                <a:solidFill>
                  <a:schemeClr val="accent1"/>
                </a:solidFill>
                <a:ea typeface="+mn-ea"/>
                <a:cs typeface="+mn-cs"/>
              </a:rPr>
              <a:t> έργο «Ανοικτά Ψηφιακά Μαθήματα στο Πανεπιστήμιο Αθηνών» : Σύντομη περιγραφή – Γενικά Στοιχεία</a:t>
            </a:r>
            <a:endParaRPr lang="en-US" sz="1000" dirty="0">
              <a:solidFill>
                <a:schemeClr val="accent1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xmlns="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/>
              <a:pPr algn="ctr"/>
              <a:t>‹#›</a:t>
            </a:fld>
            <a:endParaRPr lang="el-GR" dirty="0"/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chemeClr val="accent1"/>
                </a:solidFill>
              </a:rPr>
              <a:t>Τίτλος Ενότητας</a:t>
            </a:r>
            <a:endParaRPr lang="en-US" sz="1000" dirty="0">
              <a:solidFill>
                <a:schemeClr val="accent1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/>
              <a:pPr algn="ctr"/>
              <a:t>‹#›</a:t>
            </a:fld>
            <a:endParaRPr lang="el-GR" dirty="0"/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chemeClr val="accent1"/>
                </a:solidFill>
              </a:rPr>
              <a:t>Τίτλος Ενότητας</a:t>
            </a:r>
            <a:endParaRPr lang="en-US" sz="1000" dirty="0">
              <a:solidFill>
                <a:schemeClr val="accent1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/>
              <a:pPr algn="ctr"/>
              <a:t>‹#›</a:t>
            </a:fld>
            <a:endParaRPr lang="el-GR" dirty="0"/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chemeClr val="accent1"/>
                </a:solidFill>
              </a:rPr>
              <a:t>Τίτλος Ενότητας</a:t>
            </a:r>
            <a:endParaRPr lang="en-US" sz="1000" dirty="0">
              <a:solidFill>
                <a:schemeClr val="accent1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/>
              <a:pPr algn="ctr"/>
              <a:t>‹#›</a:t>
            </a:fld>
            <a:endParaRPr lang="el-GR" dirty="0"/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chemeClr val="accent1"/>
                </a:solidFill>
              </a:rPr>
              <a:t>Τίτλος Ενότητας</a:t>
            </a:r>
            <a:endParaRPr lang="en-US" sz="1000" dirty="0">
              <a:solidFill>
                <a:schemeClr val="accent1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/>
              <a:pPr algn="ctr"/>
              <a:t>‹#›</a:t>
            </a:fld>
            <a:endParaRPr lang="el-GR" dirty="0"/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chemeClr val="accent1"/>
                </a:solidFill>
              </a:rPr>
              <a:t>Τίτλος Ενότητας</a:t>
            </a:r>
            <a:endParaRPr lang="en-US" sz="1000" dirty="0">
              <a:solidFill>
                <a:schemeClr val="accent1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delos.uoa.gr/opendelos/" TargetMode="External"/><Relationship Id="rId7" Type="http://schemas.openxmlformats.org/officeDocument/2006/relationships/image" Target="../media/image7.png"/><Relationship Id="rId2" Type="http://schemas.openxmlformats.org/officeDocument/2006/relationships/hyperlink" Target="http://eclass.uoa.gr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://www.noc.uoa.gr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ourses.uoa.gr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idx="1"/>
          </p:nvPr>
        </p:nvSpPr>
        <p:spPr>
          <a:xfrm>
            <a:off x="457200" y="3212976"/>
            <a:ext cx="8229600" cy="2376612"/>
          </a:xfrm>
        </p:spPr>
        <p:txBody>
          <a:bodyPr rtlCol="0">
            <a:normAutofit fontScale="77500" lnSpcReduction="20000"/>
          </a:bodyPr>
          <a:lstStyle/>
          <a:p>
            <a:pPr marL="0" indent="0" algn="ctr" eaLnBrk="1" fontAlgn="auto" hangingPunct="1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2400" b="1" dirty="0" smtClean="0">
                <a:solidFill>
                  <a:srgbClr val="0089D0"/>
                </a:solidFill>
              </a:rPr>
              <a:t>Ανοικτά Ακαδημαϊκά Μαθήματα </a:t>
            </a:r>
            <a:br>
              <a:rPr lang="el-GR" sz="2400" b="1" dirty="0" smtClean="0">
                <a:solidFill>
                  <a:srgbClr val="0089D0"/>
                </a:solidFill>
              </a:rPr>
            </a:br>
            <a:r>
              <a:rPr lang="el-GR" sz="2400" b="1" dirty="0" smtClean="0">
                <a:solidFill>
                  <a:srgbClr val="0089D0"/>
                </a:solidFill>
              </a:rPr>
              <a:t>στο Πανεπιστήμιο Αθηνών</a:t>
            </a:r>
          </a:p>
          <a:p>
            <a:pPr marL="0" indent="0" algn="ctr">
              <a:spcBef>
                <a:spcPts val="500"/>
              </a:spcBef>
              <a:buNone/>
              <a:defRPr/>
            </a:pPr>
            <a:r>
              <a:rPr lang="en-US" sz="2400" b="1" dirty="0" smtClean="0">
                <a:solidFill>
                  <a:srgbClr val="0089D0"/>
                </a:solidFill>
              </a:rPr>
              <a:t/>
            </a:r>
            <a:br>
              <a:rPr lang="en-US" sz="2400" b="1" dirty="0" smtClean="0">
                <a:solidFill>
                  <a:srgbClr val="0089D0"/>
                </a:solidFill>
              </a:rPr>
            </a:br>
            <a:r>
              <a:rPr lang="el-GR" sz="2400" b="1" dirty="0" smtClean="0">
                <a:solidFill>
                  <a:srgbClr val="0089D0"/>
                </a:solidFill>
              </a:rPr>
              <a:t> </a:t>
            </a:r>
            <a:r>
              <a:rPr lang="el-GR" sz="2000" dirty="0" smtClean="0">
                <a:solidFill>
                  <a:srgbClr val="0B64C5"/>
                </a:solidFill>
              </a:rPr>
              <a:t>Το έργο</a:t>
            </a:r>
            <a:br>
              <a:rPr lang="el-GR" sz="2000" dirty="0" smtClean="0">
                <a:solidFill>
                  <a:srgbClr val="0B64C5"/>
                </a:solidFill>
              </a:rPr>
            </a:br>
            <a:r>
              <a:rPr lang="el-GR" sz="2000" dirty="0" smtClean="0">
                <a:solidFill>
                  <a:srgbClr val="0B64C5"/>
                </a:solidFill>
              </a:rPr>
              <a:t>«Ανοικτά Ακαδημαϊκά Μαθήματα στο Πανεπιστήμιο Αθηνών» </a:t>
            </a:r>
            <a:r>
              <a:rPr lang="en-US" sz="1800" dirty="0" smtClean="0">
                <a:solidFill>
                  <a:srgbClr val="0B64C5"/>
                </a:solidFill>
              </a:rPr>
              <a:t>ocw-project.uoa.gr</a:t>
            </a:r>
            <a:r>
              <a:rPr lang="el-GR" sz="1800" dirty="0" smtClean="0">
                <a:solidFill>
                  <a:srgbClr val="0B64C5"/>
                </a:solidFill>
              </a:rPr>
              <a:t/>
            </a:r>
            <a:br>
              <a:rPr lang="el-GR" sz="1800" dirty="0" smtClean="0">
                <a:solidFill>
                  <a:srgbClr val="0B64C5"/>
                </a:solidFill>
              </a:rPr>
            </a:br>
            <a:r>
              <a:rPr lang="en-US" sz="1800" dirty="0" smtClean="0">
                <a:solidFill>
                  <a:srgbClr val="0B64C5"/>
                </a:solidFill>
              </a:rPr>
              <a:t>  </a:t>
            </a:r>
            <a:r>
              <a:rPr lang="el-GR" sz="1800" dirty="0" smtClean="0">
                <a:solidFill>
                  <a:srgbClr val="0B64C5"/>
                </a:solidFill>
              </a:rPr>
              <a:t/>
            </a:r>
            <a:br>
              <a:rPr lang="el-GR" sz="1800" dirty="0" smtClean="0">
                <a:solidFill>
                  <a:srgbClr val="0B64C5"/>
                </a:solidFill>
              </a:rPr>
            </a:br>
            <a:r>
              <a:rPr lang="el-GR" sz="1800" dirty="0" smtClean="0">
                <a:solidFill>
                  <a:srgbClr val="0B64C5"/>
                </a:solidFill>
              </a:rPr>
              <a:t>«</a:t>
            </a:r>
            <a:r>
              <a:rPr lang="el-GR" sz="2000" dirty="0" smtClean="0">
                <a:solidFill>
                  <a:srgbClr val="0B64C5"/>
                </a:solidFill>
              </a:rPr>
              <a:t>Σύντομη περιγραφή </a:t>
            </a:r>
            <a:r>
              <a:rPr lang="en-US" sz="2000" dirty="0" smtClean="0">
                <a:solidFill>
                  <a:srgbClr val="0B64C5"/>
                </a:solidFill>
              </a:rPr>
              <a:t>-</a:t>
            </a:r>
            <a:r>
              <a:rPr lang="el-GR" sz="2000" dirty="0" smtClean="0">
                <a:solidFill>
                  <a:srgbClr val="0B64C5"/>
                </a:solidFill>
              </a:rPr>
              <a:t> γενικά στοιχεία»</a:t>
            </a:r>
          </a:p>
          <a:p>
            <a:pPr marL="0" indent="0" algn="ctr">
              <a:spcBef>
                <a:spcPts val="500"/>
              </a:spcBef>
              <a:buNone/>
              <a:defRPr/>
            </a:pPr>
            <a:r>
              <a:rPr lang="el-GR" sz="2000" dirty="0" smtClean="0">
                <a:solidFill>
                  <a:srgbClr val="0B64C5"/>
                </a:solidFill>
              </a:rPr>
              <a:t> </a:t>
            </a:r>
            <a:r>
              <a:rPr lang="el-GR" sz="2000" i="1" dirty="0" smtClean="0"/>
              <a:t/>
            </a:r>
            <a:br>
              <a:rPr lang="el-GR" sz="2000" i="1" dirty="0" smtClean="0"/>
            </a:br>
            <a:r>
              <a:rPr lang="el-GR" sz="2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Δρ. </a:t>
            </a:r>
            <a:r>
              <a:rPr lang="el-G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Μαριάνθη </a:t>
            </a:r>
            <a:r>
              <a:rPr lang="el-G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Πετράκη</a:t>
            </a:r>
            <a:r>
              <a:rPr lang="el-GR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l-GR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l-G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Εθνικό και Καποδιστριακό Πανεπιστήμιο Αθηνών</a:t>
            </a:r>
            <a:r>
              <a:rPr lang="el-GR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l-GR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l-G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Αθήνα, Μάρτιος 2015</a:t>
            </a:r>
            <a:endParaRPr lang="el-GR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171" name="Εικόνα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476250"/>
            <a:ext cx="2807890" cy="2786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3" descr="Λογότυπο - 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175" y="5732463"/>
            <a:ext cx="288131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613" y="5732463"/>
            <a:ext cx="2160587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σπουδαιότητα του έργου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251520" y="1268760"/>
            <a:ext cx="8784976" cy="4320480"/>
          </a:xfrm>
        </p:spPr>
        <p:txBody>
          <a:bodyPr>
            <a:noAutofit/>
          </a:bodyPr>
          <a:lstStyle/>
          <a:p>
            <a:pPr marL="182563" lvl="0" indent="-182563"/>
            <a:r>
              <a:rPr lang="el-GR" sz="2400" dirty="0" smtClean="0"/>
              <a:t>Το έργο προσφέρει αρωγή για την αναβάθμιση υφιστάμενων ψηφιακών μαθημάτων και τη δημιουργία νέων.  </a:t>
            </a:r>
          </a:p>
          <a:p>
            <a:pPr marL="269875" lvl="1" indent="187325">
              <a:buFont typeface="Wingdings" pitchFamily="2" charset="2"/>
              <a:buChar char="Ø"/>
            </a:pPr>
            <a:r>
              <a:rPr lang="el-GR" sz="2000" dirty="0" smtClean="0"/>
              <a:t>Ενισχύει τη διά ζώσης διδασκαλία</a:t>
            </a:r>
          </a:p>
          <a:p>
            <a:pPr marL="269875" lvl="1" indent="187325">
              <a:buFont typeface="Wingdings" pitchFamily="2" charset="2"/>
              <a:buChar char="Ø"/>
            </a:pPr>
            <a:r>
              <a:rPr lang="el-GR" sz="2000" dirty="0" smtClean="0"/>
              <a:t>Προβάλλει το εκπαιδευτικό έργο του μέλους ΔΕΠ και του Τμήματος</a:t>
            </a:r>
          </a:p>
          <a:p>
            <a:pPr marL="182563" lvl="0" indent="-182563"/>
            <a:r>
              <a:rPr lang="el-GR" sz="2400" dirty="0" smtClean="0"/>
              <a:t>Η διάθεση των </a:t>
            </a:r>
            <a:r>
              <a:rPr lang="en-US" sz="2400" dirty="0" smtClean="0"/>
              <a:t>A</a:t>
            </a:r>
            <a:r>
              <a:rPr lang="el-GR" sz="2400" dirty="0" err="1" smtClean="0"/>
              <a:t>νοικτών</a:t>
            </a:r>
            <a:r>
              <a:rPr lang="el-GR" sz="2400" dirty="0" smtClean="0"/>
              <a:t> </a:t>
            </a:r>
            <a:r>
              <a:rPr lang="en-US" sz="2400" dirty="0" smtClean="0"/>
              <a:t>A</a:t>
            </a:r>
            <a:r>
              <a:rPr lang="el-GR" sz="2400" dirty="0" err="1" smtClean="0"/>
              <a:t>καδημαϊκών</a:t>
            </a:r>
            <a:r>
              <a:rPr lang="el-GR" sz="2400" dirty="0" smtClean="0"/>
              <a:t> </a:t>
            </a:r>
            <a:r>
              <a:rPr lang="en-US" sz="2400" dirty="0" smtClean="0"/>
              <a:t>M</a:t>
            </a:r>
            <a:r>
              <a:rPr lang="el-GR" sz="2400" dirty="0" err="1" smtClean="0"/>
              <a:t>αθημάτων</a:t>
            </a:r>
            <a:r>
              <a:rPr lang="el-GR" sz="2400" dirty="0" smtClean="0"/>
              <a:t> στο ευρύ κοινό </a:t>
            </a:r>
          </a:p>
          <a:p>
            <a:pPr marL="269875" lvl="1" indent="187325">
              <a:buFont typeface="Wingdings" pitchFamily="2" charset="2"/>
              <a:buChar char="Ø"/>
            </a:pPr>
            <a:r>
              <a:rPr lang="el-GR" sz="2000" dirty="0" smtClean="0"/>
              <a:t>Ενισχύει και προβάλλει τον εκπαιδευτικό και κοινωνικό ρόλο του </a:t>
            </a:r>
            <a:r>
              <a:rPr lang="el-GR" sz="2000" dirty="0" err="1" smtClean="0"/>
              <a:t>ΕΚΠΑ</a:t>
            </a:r>
            <a:r>
              <a:rPr lang="el-GR" sz="2000" dirty="0" smtClean="0"/>
              <a:t>.</a:t>
            </a:r>
          </a:p>
          <a:p>
            <a:pPr marL="269875" lvl="1" indent="187325">
              <a:buFont typeface="Wingdings" pitchFamily="2" charset="2"/>
              <a:buChar char="Ø"/>
            </a:pPr>
            <a:r>
              <a:rPr lang="el-GR" sz="2000" dirty="0" smtClean="0"/>
              <a:t>Συμβάλλει στην προώθηση και ανάπτυξη της ανοικτής πρόσβασης </a:t>
            </a:r>
            <a:r>
              <a:rPr lang="en-US" sz="2000" dirty="0" smtClean="0"/>
              <a:t>(open access) </a:t>
            </a:r>
            <a:r>
              <a:rPr lang="el-GR" sz="2000" dirty="0" smtClean="0"/>
              <a:t>και του ανοικτού εκπαιδευτικού περιεχομένου</a:t>
            </a:r>
            <a:r>
              <a:rPr lang="en-US" sz="2000" dirty="0" smtClean="0"/>
              <a:t> (</a:t>
            </a:r>
            <a:r>
              <a:rPr lang="en-US" sz="2000" dirty="0" err="1" smtClean="0"/>
              <a:t>OER</a:t>
            </a:r>
            <a:r>
              <a:rPr lang="en-US" sz="2000" dirty="0" smtClean="0"/>
              <a:t>).</a:t>
            </a:r>
          </a:p>
          <a:p>
            <a:pPr marL="269875" lvl="1" indent="187325">
              <a:buFont typeface="Wingdings" pitchFamily="2" charset="2"/>
              <a:buChar char="Ø"/>
            </a:pPr>
            <a:r>
              <a:rPr lang="el-GR" sz="2000" dirty="0" smtClean="0"/>
              <a:t>Προσδίδει στο </a:t>
            </a:r>
            <a:r>
              <a:rPr lang="el-GR" sz="2000" dirty="0" err="1" smtClean="0"/>
              <a:t>ΕΚΠΑ</a:t>
            </a:r>
            <a:r>
              <a:rPr lang="el-GR" sz="2000" dirty="0" smtClean="0"/>
              <a:t> ενεργό ρόλο στη διεθνή σκηνή της ανοικτής τριτοβάθμιας εκπαίδευσης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661248"/>
            <a:ext cx="1757793" cy="404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5589240"/>
            <a:ext cx="1440309" cy="33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5589240"/>
            <a:ext cx="1599058" cy="607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6021288"/>
            <a:ext cx="1178297" cy="253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896" y="6021288"/>
            <a:ext cx="526283" cy="2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4248" y="5229200"/>
            <a:ext cx="1210235" cy="1067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ttp://3.bp.blogspot.com/-h540jC3acK8/UuZREpYsj9I/AAAAAAAAD8g/iombQvd56_w/s1600/FutureLearn_823185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55976" y="5805264"/>
            <a:ext cx="434752" cy="4347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999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Δομές συντονισμού του έργου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200" b="1" dirty="0" smtClean="0"/>
              <a:t>Μονάδα υλοποίησης</a:t>
            </a:r>
            <a:r>
              <a:rPr lang="el-GR" sz="2200" dirty="0" smtClean="0"/>
              <a:t> </a:t>
            </a:r>
            <a:br>
              <a:rPr lang="el-GR" sz="2200" dirty="0" smtClean="0"/>
            </a:br>
            <a:r>
              <a:rPr lang="el-GR" sz="2200" dirty="0" smtClean="0"/>
              <a:t>Κέντρο Λειτουργίας &amp; Διαχείρισης Δικτύου (ΚΛΕΙΔΙ) </a:t>
            </a:r>
            <a:r>
              <a:rPr lang="el-GR" sz="2200" dirty="0" err="1" smtClean="0"/>
              <a:t>ΕΚΠΑ</a:t>
            </a:r>
            <a:r>
              <a:rPr lang="el-GR" sz="2200" dirty="0" smtClean="0"/>
              <a:t>.</a:t>
            </a:r>
          </a:p>
          <a:p>
            <a:r>
              <a:rPr lang="el-GR" sz="2200" b="1" dirty="0" smtClean="0"/>
              <a:t>Ιδρυματική Επιτροπή</a:t>
            </a:r>
            <a:r>
              <a:rPr lang="el-GR" sz="2200" dirty="0" smtClean="0"/>
              <a:t/>
            </a:r>
            <a:br>
              <a:rPr lang="el-GR" sz="2200" dirty="0" smtClean="0"/>
            </a:br>
            <a:r>
              <a:rPr lang="el-GR" sz="1800" dirty="0" smtClean="0"/>
              <a:t>Καθ. Θωμάς </a:t>
            </a:r>
            <a:r>
              <a:rPr lang="el-GR" sz="1800" dirty="0" err="1" smtClean="0"/>
              <a:t>Σφηκόπουλος</a:t>
            </a:r>
            <a:r>
              <a:rPr lang="el-GR" sz="1800" dirty="0" smtClean="0"/>
              <a:t>, Αντιπρύτανης, Πρόεδρος.</a:t>
            </a:r>
            <a:br>
              <a:rPr lang="el-GR" sz="1800" dirty="0" smtClean="0"/>
            </a:br>
            <a:r>
              <a:rPr lang="el-GR" sz="1800" dirty="0" smtClean="0"/>
              <a:t>Καθ. Λάζαρος </a:t>
            </a:r>
            <a:r>
              <a:rPr lang="el-GR" sz="1800" dirty="0" err="1" smtClean="0"/>
              <a:t>Μεράκος</a:t>
            </a:r>
            <a:r>
              <a:rPr lang="el-GR" sz="1800" dirty="0" smtClean="0"/>
              <a:t>, Τμήμα Πληροφορικής &amp; Τηλεπικοινωνιών, Επιστημονικός Υπεύθυνος Έργου.</a:t>
            </a:r>
            <a:br>
              <a:rPr lang="el-GR" sz="1800" dirty="0" smtClean="0"/>
            </a:br>
            <a:r>
              <a:rPr lang="el-GR" sz="1800" dirty="0" smtClean="0"/>
              <a:t>Δρ. Σπύρος </a:t>
            </a:r>
            <a:r>
              <a:rPr lang="el-GR" sz="1800" dirty="0" err="1" smtClean="0"/>
              <a:t>Μπόλης</a:t>
            </a:r>
            <a:r>
              <a:rPr lang="el-GR" sz="1800" dirty="0" smtClean="0"/>
              <a:t>, Τεχνικός Υπεύθυνος ΚΛΕΙΔΙ.</a:t>
            </a:r>
            <a:br>
              <a:rPr lang="el-GR" sz="1800" dirty="0" smtClean="0"/>
            </a:br>
            <a:r>
              <a:rPr lang="el-GR" sz="1800" dirty="0" smtClean="0"/>
              <a:t>Δρ. Παντελής </a:t>
            </a:r>
            <a:r>
              <a:rPr lang="el-GR" sz="1800" dirty="0" err="1" smtClean="0"/>
              <a:t>Μπαλαούρας</a:t>
            </a:r>
            <a:r>
              <a:rPr lang="el-GR" sz="1800" dirty="0" smtClean="0"/>
              <a:t>, Υπεύθυνος υπηρεσιών υποστήριξης η-μάθησης και παραγωγής πολυμέσων ΚΛΕΙΔΙ, Συντονιστής Έργου.</a:t>
            </a:r>
          </a:p>
          <a:p>
            <a:r>
              <a:rPr lang="el-GR" sz="2200" b="1" dirty="0" smtClean="0"/>
              <a:t>Κεντρική Ομάδα Υποστήριξης</a:t>
            </a:r>
          </a:p>
          <a:p>
            <a:r>
              <a:rPr lang="el-GR" sz="2200" b="1" dirty="0" smtClean="0"/>
              <a:t>Εκπρόσωποι τμημάτων (ένα μέλος ΔΕΠ/τμήμα)</a:t>
            </a:r>
          </a:p>
          <a:p>
            <a:r>
              <a:rPr lang="el-GR" sz="2200" b="1" dirty="0" smtClean="0"/>
              <a:t>Τοπικές Ομάδες Προσωπικού Υποστήριξης</a:t>
            </a:r>
            <a:endParaRPr lang="el-GR" sz="2200" dirty="0" smtClean="0"/>
          </a:p>
          <a:p>
            <a:endParaRPr lang="el-GR" sz="2400" dirty="0"/>
          </a:p>
        </p:txBody>
      </p:sp>
      <p:pic>
        <p:nvPicPr>
          <p:cNvPr id="6" name="5 - Εικόνα" descr="RTEmagicC_noc_logo_0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1628800"/>
            <a:ext cx="858391" cy="614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- Εικόνα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12160" y="5517232"/>
            <a:ext cx="357758" cy="352995"/>
          </a:xfrm>
          <a:prstGeom prst="rect">
            <a:avLst/>
          </a:prstGeom>
        </p:spPr>
      </p:pic>
      <p:pic>
        <p:nvPicPr>
          <p:cNvPr id="8" name="0 - Εικόνα" descr="conference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44008" y="4509120"/>
            <a:ext cx="360040" cy="36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99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Διαδικασία δημιουργίας </a:t>
            </a:r>
            <a:r>
              <a:rPr lang="el-GR" dirty="0" err="1" smtClean="0"/>
              <a:t>ΑΨΜ</a:t>
            </a:r>
            <a:r>
              <a:rPr lang="el-GR" dirty="0" smtClean="0"/>
              <a:t> &amp; ρόλοι</a:t>
            </a:r>
            <a:endParaRPr lang="el-GR" dirty="0"/>
          </a:p>
        </p:txBody>
      </p:sp>
      <p:sp>
        <p:nvSpPr>
          <p:cNvPr id="7" name="6 - Στρογγυλεμένο ορθογώνιο"/>
          <p:cNvSpPr/>
          <p:nvPr/>
        </p:nvSpPr>
        <p:spPr>
          <a:xfrm>
            <a:off x="467544" y="1844824"/>
            <a:ext cx="3168352" cy="3096344"/>
          </a:xfrm>
          <a:prstGeom prst="roundRect">
            <a:avLst/>
          </a:prstGeom>
          <a:noFill/>
          <a:ln w="444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7188">
              <a:buFont typeface="Wingdings" pitchFamily="2" charset="2"/>
              <a:buChar char="ü"/>
            </a:pPr>
            <a:r>
              <a:rPr lang="el-GR" sz="2200" b="1" dirty="0" smtClean="0">
                <a:solidFill>
                  <a:schemeClr val="tx1"/>
                </a:solidFill>
              </a:rPr>
              <a:t>Πρωτογενές εκπαιδευτικό υλικό</a:t>
            </a:r>
            <a:r>
              <a:rPr lang="el-GR" sz="2200" dirty="0" smtClean="0">
                <a:solidFill>
                  <a:schemeClr val="tx1"/>
                </a:solidFill>
              </a:rPr>
              <a:t/>
            </a:r>
            <a:br>
              <a:rPr lang="el-GR" sz="2200" dirty="0" smtClean="0">
                <a:solidFill>
                  <a:schemeClr val="tx1"/>
                </a:solidFill>
              </a:rPr>
            </a:br>
            <a:r>
              <a:rPr lang="el-GR" sz="2200" dirty="0" smtClean="0">
                <a:solidFill>
                  <a:schemeClr val="tx1"/>
                </a:solidFill>
              </a:rPr>
              <a:t>σημειώσεις, διαφάνειες, ασκήσεις, κτλ.</a:t>
            </a:r>
          </a:p>
          <a:p>
            <a:pPr marL="357188">
              <a:buFont typeface="Wingdings" pitchFamily="2" charset="2"/>
              <a:buChar char="ü"/>
            </a:pPr>
            <a:r>
              <a:rPr lang="el-GR" sz="2200" b="1" dirty="0" smtClean="0">
                <a:solidFill>
                  <a:schemeClr val="tx1"/>
                </a:solidFill>
              </a:rPr>
              <a:t>Οδηγίες + </a:t>
            </a:r>
            <a:r>
              <a:rPr lang="el-GR" sz="2200" dirty="0" smtClean="0">
                <a:solidFill>
                  <a:schemeClr val="tx1"/>
                </a:solidFill>
              </a:rPr>
              <a:t/>
            </a:r>
            <a:br>
              <a:rPr lang="el-GR" sz="2200" dirty="0" smtClean="0">
                <a:solidFill>
                  <a:schemeClr val="tx1"/>
                </a:solidFill>
              </a:rPr>
            </a:br>
            <a:r>
              <a:rPr lang="el-GR" sz="2200" dirty="0" smtClean="0">
                <a:solidFill>
                  <a:schemeClr val="tx1"/>
                </a:solidFill>
              </a:rPr>
              <a:t>( Έντυπο καταγραφής πληροφοριών)</a:t>
            </a:r>
            <a:endParaRPr lang="el-GR" sz="2200" dirty="0">
              <a:solidFill>
                <a:schemeClr val="tx1"/>
              </a:solidFill>
            </a:endParaRPr>
          </a:p>
        </p:txBody>
      </p:sp>
      <p:sp>
        <p:nvSpPr>
          <p:cNvPr id="8" name="7 - Στρογγυλεμένο ορθογώνιο"/>
          <p:cNvSpPr/>
          <p:nvPr/>
        </p:nvSpPr>
        <p:spPr>
          <a:xfrm>
            <a:off x="971600" y="5085184"/>
            <a:ext cx="1800200" cy="1224136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000" b="1" dirty="0" smtClean="0">
              <a:solidFill>
                <a:schemeClr val="tx1"/>
              </a:solidFill>
            </a:endParaRPr>
          </a:p>
          <a:p>
            <a:r>
              <a:rPr lang="el-GR" sz="2000" b="1" dirty="0" err="1" smtClean="0">
                <a:solidFill>
                  <a:schemeClr val="tx1"/>
                </a:solidFill>
              </a:rPr>
              <a:t>Πολυμεσικό</a:t>
            </a:r>
            <a:r>
              <a:rPr lang="el-GR" sz="2000" b="1" dirty="0" smtClean="0">
                <a:solidFill>
                  <a:schemeClr val="tx1"/>
                </a:solidFill>
              </a:rPr>
              <a:t> υλικό (Α+)</a:t>
            </a:r>
            <a:endParaRPr lang="el-GR" sz="2000" dirty="0">
              <a:solidFill>
                <a:schemeClr val="tx1"/>
              </a:solidFill>
            </a:endParaRPr>
          </a:p>
        </p:txBody>
      </p:sp>
      <p:sp>
        <p:nvSpPr>
          <p:cNvPr id="9" name="8 - Δεξιό βέλος"/>
          <p:cNvSpPr/>
          <p:nvPr/>
        </p:nvSpPr>
        <p:spPr>
          <a:xfrm>
            <a:off x="3707904" y="2276872"/>
            <a:ext cx="3168352" cy="360040"/>
          </a:xfrm>
          <a:prstGeom prst="rightArrow">
            <a:avLst/>
          </a:prstGeom>
          <a:solidFill>
            <a:srgbClr val="799F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Στρογγυλεμένο ορθογώνιο"/>
          <p:cNvSpPr/>
          <p:nvPr/>
        </p:nvSpPr>
        <p:spPr>
          <a:xfrm>
            <a:off x="4211960" y="3284984"/>
            <a:ext cx="2376264" cy="1440160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dirty="0" smtClean="0">
                <a:solidFill>
                  <a:schemeClr val="tx1"/>
                </a:solidFill>
              </a:rPr>
              <a:t> </a:t>
            </a:r>
          </a:p>
          <a:p>
            <a:r>
              <a:rPr lang="el-GR" dirty="0" smtClean="0">
                <a:solidFill>
                  <a:schemeClr val="tx1"/>
                </a:solidFill>
              </a:rPr>
              <a:t>Ανάπτυξη </a:t>
            </a:r>
            <a:br>
              <a:rPr lang="el-GR" dirty="0" smtClean="0">
                <a:solidFill>
                  <a:schemeClr val="tx1"/>
                </a:solidFill>
              </a:rPr>
            </a:br>
            <a:r>
              <a:rPr lang="el-GR" dirty="0" smtClean="0">
                <a:solidFill>
                  <a:schemeClr val="tx1"/>
                </a:solidFill>
              </a:rPr>
              <a:t>Ανοικτού  Ψηφιακού Μαθήματος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11" name="10 - Στρογγυλεμένο ορθογώνιο"/>
          <p:cNvSpPr/>
          <p:nvPr/>
        </p:nvSpPr>
        <p:spPr>
          <a:xfrm>
            <a:off x="6876256" y="1844824"/>
            <a:ext cx="1728192" cy="2088232"/>
          </a:xfrm>
          <a:prstGeom prst="round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000" dirty="0" smtClean="0">
              <a:solidFill>
                <a:srgbClr val="087AC8"/>
              </a:solidFill>
            </a:endParaRPr>
          </a:p>
          <a:p>
            <a:pPr algn="ctr"/>
            <a:endParaRPr lang="el-GR" sz="2000" dirty="0" smtClean="0">
              <a:solidFill>
                <a:srgbClr val="087AC8"/>
              </a:solidFill>
            </a:endParaRPr>
          </a:p>
          <a:p>
            <a:pPr algn="ctr"/>
            <a:r>
              <a:rPr lang="el-GR" sz="2000" dirty="0" smtClean="0">
                <a:solidFill>
                  <a:srgbClr val="087AC8"/>
                </a:solidFill>
              </a:rPr>
              <a:t>Ανοικτό Ψηφιακό Μάθημα</a:t>
            </a:r>
            <a:endParaRPr lang="el-GR" sz="2000" dirty="0">
              <a:solidFill>
                <a:srgbClr val="087AC8"/>
              </a:solidFill>
            </a:endParaRPr>
          </a:p>
        </p:txBody>
      </p:sp>
      <p:pic>
        <p:nvPicPr>
          <p:cNvPr id="13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2132856"/>
            <a:ext cx="590818" cy="557719"/>
          </a:xfrm>
          <a:prstGeom prst="rect">
            <a:avLst/>
          </a:prstGeom>
        </p:spPr>
      </p:pic>
      <p:cxnSp>
        <p:nvCxnSpPr>
          <p:cNvPr id="17" name="16 - Ευθεία γραμμή σύνδεσης"/>
          <p:cNvCxnSpPr/>
          <p:nvPr/>
        </p:nvCxnSpPr>
        <p:spPr>
          <a:xfrm flipV="1">
            <a:off x="5220072" y="2564904"/>
            <a:ext cx="0" cy="720080"/>
          </a:xfrm>
          <a:prstGeom prst="line">
            <a:avLst/>
          </a:prstGeom>
          <a:ln w="254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1 - Εικόνα" descr="icon-teacher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1560" y="2132856"/>
            <a:ext cx="338708" cy="338708"/>
          </a:xfrm>
          <a:prstGeom prst="rect">
            <a:avLst/>
          </a:prstGeom>
        </p:spPr>
      </p:pic>
      <p:pic>
        <p:nvPicPr>
          <p:cNvPr id="14" name="0 - Εικόνα" descr="conference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64088" y="2636912"/>
            <a:ext cx="432048" cy="510728"/>
          </a:xfrm>
          <a:prstGeom prst="rect">
            <a:avLst/>
          </a:prstGeom>
        </p:spPr>
      </p:pic>
      <p:pic>
        <p:nvPicPr>
          <p:cNvPr id="16" name="15 - Εικόνα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796136" y="3356992"/>
            <a:ext cx="429766" cy="425003"/>
          </a:xfrm>
          <a:prstGeom prst="rect">
            <a:avLst/>
          </a:prstGeom>
        </p:spPr>
      </p:pic>
      <p:pic>
        <p:nvPicPr>
          <p:cNvPr id="18" name="0 - Εικόνα" descr="conference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67744" y="5157192"/>
            <a:ext cx="360040" cy="4387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999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4000" dirty="0" smtClean="0">
                <a:solidFill>
                  <a:srgbClr val="4681BD"/>
                </a:solidFill>
              </a:rPr>
              <a:t>Άδεια</a:t>
            </a:r>
            <a:r>
              <a:rPr lang="el-GR" altLang="el-GR" sz="4000" dirty="0" smtClean="0">
                <a:solidFill>
                  <a:srgbClr val="0B64C5"/>
                </a:solidFill>
              </a:rPr>
              <a:t> </a:t>
            </a:r>
            <a:r>
              <a:rPr lang="el-GR" altLang="el-GR" sz="4000" dirty="0" smtClean="0">
                <a:solidFill>
                  <a:srgbClr val="4681BD"/>
                </a:solidFill>
              </a:rPr>
              <a:t>Χρήσης</a:t>
            </a:r>
          </a:p>
        </p:txBody>
      </p:sp>
      <p:sp>
        <p:nvSpPr>
          <p:cNvPr id="8195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l-GR" altLang="el-GR" sz="2400" dirty="0" smtClean="0"/>
              <a:t>Το παρόν υλικό υπόκειται σε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άδεια χρήσης </a:t>
            </a:r>
            <a:endParaRPr lang="en-US" altLang="el-GR" sz="2400" dirty="0" smtClean="0"/>
          </a:p>
          <a:p>
            <a:pPr eaLnBrk="1" hangingPunct="1">
              <a:buNone/>
            </a:pPr>
            <a:r>
              <a:rPr lang="en-US" altLang="el-GR" sz="2400" dirty="0" smtClean="0"/>
              <a:t>Creative Commons</a:t>
            </a:r>
            <a:r>
              <a:rPr lang="el-GR" altLang="el-GR" sz="2400" dirty="0" smtClean="0"/>
              <a:t> Αναφορά – παρόμοια χρήση (</a:t>
            </a:r>
            <a:r>
              <a:rPr lang="en-US" altLang="el-GR" sz="2400" dirty="0" smtClean="0"/>
              <a:t>CC-BY-SA). </a:t>
            </a:r>
          </a:p>
          <a:p>
            <a:pPr eaLnBrk="1" hangingPunct="1">
              <a:buNone/>
            </a:pPr>
            <a:endParaRPr lang="el-GR" altLang="el-GR" dirty="0" smtClean="0"/>
          </a:p>
        </p:txBody>
      </p:sp>
      <p:pic>
        <p:nvPicPr>
          <p:cNvPr id="8197" name="Picture 3" descr="C:\Users\Costas\Desktop\by-s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852936"/>
            <a:ext cx="1847528" cy="647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Ορθογώνιο"/>
          <p:cNvSpPr/>
          <p:nvPr/>
        </p:nvSpPr>
        <p:spPr>
          <a:xfrm>
            <a:off x="683568" y="4077072"/>
            <a:ext cx="74168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el-GR" b="1" dirty="0" smtClean="0"/>
              <a:t>Η αναφορά στην Παρουσίαση αυτή να γίνεται ως εξής:</a:t>
            </a:r>
          </a:p>
          <a:p>
            <a:r>
              <a:rPr lang="el-GR" altLang="el-GR" dirty="0" err="1" smtClean="0"/>
              <a:t>Πετράκη</a:t>
            </a:r>
            <a:r>
              <a:rPr lang="el-GR" altLang="el-GR" dirty="0" smtClean="0"/>
              <a:t> Μ. (2015), «Το έργο «Ανοικτά Ακαδημαϊκά Μαθήματα στο Πανεπιστήμιο Αθηνών» - Σύντομη περιγραφή – γενικά στοιχεία», «Ανοικτά Ακαδημαϊκά Μαθήματα στο Πανεπιστήμιο Αθηνών», Β’ Κύκλος Εκπαίδευσης Προσωπικού Υποστήριξης 31.03.2015</a:t>
            </a:r>
            <a:endParaRPr lang="en-US" alt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4000" dirty="0" smtClean="0">
                <a:solidFill>
                  <a:srgbClr val="0B64C5"/>
                </a:solidFill>
              </a:rPr>
              <a:t>Χρηματοδότηση</a:t>
            </a:r>
          </a:p>
        </p:txBody>
      </p:sp>
      <p:sp>
        <p:nvSpPr>
          <p:cNvPr id="9219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513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l-GR" alt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  <a:p>
            <a:pPr eaLnBrk="1" hangingPunct="1"/>
            <a:endParaRPr lang="el-GR" altLang="el-GR" dirty="0" smtClean="0"/>
          </a:p>
        </p:txBody>
      </p:sp>
      <p:pic>
        <p:nvPicPr>
          <p:cNvPr id="9221" name="Picture 3" descr="Λογότυπο - 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4292600"/>
            <a:ext cx="648017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>
          <a:xfrm>
            <a:off x="611560" y="1268760"/>
            <a:ext cx="7772400" cy="3384376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0B64C5"/>
                </a:solidFill>
              </a:rPr>
              <a:t>Το έργο</a:t>
            </a:r>
            <a:br>
              <a:rPr lang="el-GR" dirty="0" smtClean="0">
                <a:solidFill>
                  <a:srgbClr val="0B64C5"/>
                </a:solidFill>
              </a:rPr>
            </a:br>
            <a:r>
              <a:rPr lang="el-GR" dirty="0" smtClean="0">
                <a:solidFill>
                  <a:srgbClr val="0B64C5"/>
                </a:solidFill>
              </a:rPr>
              <a:t>«Ανοικτά Ακαδημαϊκά Μαθήματα στο Πανεπιστήμιο Αθηνών»</a:t>
            </a:r>
            <a:r>
              <a:rPr lang="en-US" dirty="0" smtClean="0">
                <a:solidFill>
                  <a:srgbClr val="0B64C5"/>
                </a:solidFill>
              </a:rPr>
              <a:t/>
            </a:r>
            <a:br>
              <a:rPr lang="en-US" dirty="0" smtClean="0">
                <a:solidFill>
                  <a:srgbClr val="0B64C5"/>
                </a:solidFill>
              </a:rPr>
            </a:br>
            <a:r>
              <a:rPr lang="el-GR" dirty="0" smtClean="0">
                <a:solidFill>
                  <a:srgbClr val="0B64C5"/>
                </a:solidFill>
              </a:rPr>
              <a:t/>
            </a:r>
            <a:br>
              <a:rPr lang="el-GR" dirty="0" smtClean="0">
                <a:solidFill>
                  <a:srgbClr val="0B64C5"/>
                </a:solidFill>
              </a:rPr>
            </a:br>
            <a:r>
              <a:rPr lang="en-US" dirty="0" smtClean="0">
                <a:solidFill>
                  <a:srgbClr val="0B64C5"/>
                </a:solidFill>
              </a:rPr>
              <a:t>ocw-project.uoa.gr  </a:t>
            </a:r>
            <a:r>
              <a:rPr lang="el-GR" dirty="0" smtClean="0">
                <a:solidFill>
                  <a:srgbClr val="0B64C5"/>
                </a:solidFill>
              </a:rPr>
              <a:t/>
            </a:r>
            <a:br>
              <a:rPr lang="el-GR" dirty="0" smtClean="0">
                <a:solidFill>
                  <a:srgbClr val="0B64C5"/>
                </a:solidFill>
              </a:rPr>
            </a:br>
            <a:r>
              <a:rPr lang="el-GR" dirty="0" smtClean="0">
                <a:solidFill>
                  <a:srgbClr val="0B64C5"/>
                </a:solidFill>
              </a:rPr>
              <a:t/>
            </a:r>
            <a:br>
              <a:rPr lang="el-GR" dirty="0" smtClean="0">
                <a:solidFill>
                  <a:srgbClr val="0B64C5"/>
                </a:solidFill>
              </a:rPr>
            </a:br>
            <a:endParaRPr lang="el-GR" dirty="0">
              <a:solidFill>
                <a:srgbClr val="0B64C5"/>
              </a:solidFill>
            </a:endParaRPr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>
          <a:xfrm>
            <a:off x="683568" y="4941168"/>
            <a:ext cx="7776864" cy="766936"/>
          </a:xfrm>
        </p:spPr>
        <p:txBody>
          <a:bodyPr/>
          <a:lstStyle/>
          <a:p>
            <a:r>
              <a:rPr lang="el-GR" dirty="0" smtClean="0"/>
              <a:t>Σύντομη περιγραφή </a:t>
            </a:r>
            <a:r>
              <a:rPr lang="en-US" dirty="0" smtClean="0"/>
              <a:t>-</a:t>
            </a:r>
            <a:r>
              <a:rPr lang="el-GR" dirty="0" smtClean="0"/>
              <a:t> γενικά στοιχεία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Στόχος του έργου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556792"/>
            <a:ext cx="8568952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sz="2800" dirty="0" smtClean="0"/>
              <a:t>Η ψηφιακή μεταγραφή </a:t>
            </a:r>
            <a:r>
              <a:rPr lang="el-GR" sz="2800" b="1" dirty="0" smtClean="0"/>
              <a:t>500+</a:t>
            </a:r>
            <a:r>
              <a:rPr lang="el-GR" sz="2800" dirty="0" smtClean="0"/>
              <a:t> μαθημάτων προπτυχιακών και μεταπτυχιακών προγραμμάτων σπουδών του </a:t>
            </a:r>
            <a:r>
              <a:rPr lang="el-GR" sz="2800" dirty="0" err="1" smtClean="0"/>
              <a:t>ΕΚΠΑ</a:t>
            </a:r>
            <a:r>
              <a:rPr lang="el-GR" sz="2800" dirty="0" smtClean="0"/>
              <a:t>  </a:t>
            </a:r>
          </a:p>
          <a:p>
            <a:pPr marL="0" indent="0">
              <a:buNone/>
            </a:pPr>
            <a:r>
              <a:rPr lang="el-GR" sz="2800" dirty="0" smtClean="0"/>
              <a:t>σε </a:t>
            </a:r>
            <a:r>
              <a:rPr lang="el-GR" sz="2800" b="1" dirty="0" smtClean="0"/>
              <a:t>Ανοικτά Ψηφιακά Μαθήματα </a:t>
            </a:r>
          </a:p>
          <a:p>
            <a:pPr marL="0" indent="0">
              <a:buNone/>
            </a:pPr>
            <a:r>
              <a:rPr lang="el-GR" sz="2800" dirty="0" smtClean="0"/>
              <a:t>με βάση συγκεκριμένες προδιαγραφές (αυτοδύναμη μελέτη, προσβασιμότητα από </a:t>
            </a:r>
            <a:r>
              <a:rPr lang="el-GR" sz="2800" dirty="0" err="1" smtClean="0"/>
              <a:t>ΑμΕΑ</a:t>
            </a:r>
            <a:r>
              <a:rPr lang="el-GR" sz="2800" dirty="0" smtClean="0"/>
              <a:t>)</a:t>
            </a:r>
          </a:p>
          <a:p>
            <a:pPr marL="0" indent="0">
              <a:buNone/>
            </a:pPr>
            <a:r>
              <a:rPr lang="el-GR" sz="2800" dirty="0" smtClean="0"/>
              <a:t>και η ελεύθερη/δωρεάν διάθεσή τους</a:t>
            </a:r>
            <a:r>
              <a:rPr lang="en-US" sz="2800" dirty="0" smtClean="0"/>
              <a:t> </a:t>
            </a:r>
            <a:r>
              <a:rPr lang="el-GR" sz="2800" dirty="0" smtClean="0"/>
              <a:t>προς όλους </a:t>
            </a:r>
          </a:p>
          <a:p>
            <a:pPr marL="0" indent="0">
              <a:buNone/>
            </a:pPr>
            <a:r>
              <a:rPr lang="el-GR" sz="2800" dirty="0" smtClean="0"/>
              <a:t>μέσω ιδρυματικών πλατφορμών (</a:t>
            </a:r>
            <a:r>
              <a:rPr lang="en-US" sz="2800" dirty="0" smtClean="0"/>
              <a:t>Open</a:t>
            </a:r>
            <a:r>
              <a:rPr lang="el-GR" sz="2800" dirty="0" smtClean="0"/>
              <a:t> </a:t>
            </a:r>
            <a:r>
              <a:rPr lang="en-US" sz="2800" dirty="0" err="1" smtClean="0"/>
              <a:t>eClass</a:t>
            </a:r>
            <a:r>
              <a:rPr lang="en-US" sz="2800" dirty="0" smtClean="0"/>
              <a:t>, Open</a:t>
            </a:r>
            <a:r>
              <a:rPr lang="el-GR" sz="2800" dirty="0" smtClean="0"/>
              <a:t> </a:t>
            </a:r>
            <a:r>
              <a:rPr lang="en-US" sz="2800" dirty="0" smtClean="0"/>
              <a:t>Delos)</a:t>
            </a:r>
            <a:endParaRPr lang="el-GR" sz="2800" dirty="0" smtClean="0"/>
          </a:p>
          <a:p>
            <a:pPr marL="0" indent="0">
              <a:buNone/>
            </a:pPr>
            <a:r>
              <a:rPr lang="el-GR" sz="2800" dirty="0" smtClean="0"/>
              <a:t>με ανοικτή άδεια χρήσης </a:t>
            </a:r>
            <a:r>
              <a:rPr lang="en-US" sz="2800" dirty="0" smtClean="0"/>
              <a:t>Creative Commons</a:t>
            </a:r>
            <a:r>
              <a:rPr lang="el-GR" sz="2800" dirty="0" smtClean="0"/>
              <a:t> (</a:t>
            </a:r>
            <a:r>
              <a:rPr lang="en-US" sz="2800" dirty="0" smtClean="0"/>
              <a:t>CC-BY-NC-SA).</a:t>
            </a:r>
            <a:r>
              <a:rPr lang="el-GR" sz="2800" dirty="0" smtClean="0"/>
              <a:t>  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xmlns="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Ανοικτά Ψηφιακά Μαθήματα Εκπαιδευτικό υλικό</a:t>
            </a:r>
            <a:endParaRPr lang="el-GR" dirty="0"/>
          </a:p>
        </p:txBody>
      </p:sp>
      <p:graphicFrame>
        <p:nvGraphicFramePr>
          <p:cNvPr id="6" name="5 - Διάγραμμα"/>
          <p:cNvGraphicFramePr/>
          <p:nvPr/>
        </p:nvGraphicFramePr>
        <p:xfrm>
          <a:off x="179512" y="2276872"/>
          <a:ext cx="7632848" cy="3847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6 - Ορθογώνιο"/>
          <p:cNvSpPr/>
          <p:nvPr/>
        </p:nvSpPr>
        <p:spPr>
          <a:xfrm>
            <a:off x="5436096" y="4509120"/>
            <a:ext cx="3456384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0066CC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1400" b="1" dirty="0" smtClean="0"/>
              <a:t>Κατηγορία</a:t>
            </a:r>
            <a:r>
              <a:rPr lang="el-GR" sz="1400" b="1" dirty="0" smtClean="0">
                <a:latin typeface="+mj-lt"/>
              </a:rPr>
              <a:t> </a:t>
            </a:r>
            <a:r>
              <a:rPr lang="el-GR" sz="1400" b="1" dirty="0" smtClean="0"/>
              <a:t>Α+  (πλήρεις προδιαγραφές)</a:t>
            </a:r>
            <a:r>
              <a:rPr lang="el-GR" sz="1400" dirty="0">
                <a:latin typeface="+mj-lt"/>
              </a:rPr>
              <a:t/>
            </a:r>
            <a:br>
              <a:rPr lang="el-GR" sz="1400" dirty="0">
                <a:latin typeface="+mj-lt"/>
              </a:rPr>
            </a:br>
            <a:r>
              <a:rPr lang="el-GR" sz="1400" dirty="0">
                <a:latin typeface="+mj-lt"/>
              </a:rPr>
              <a:t>- </a:t>
            </a:r>
            <a:r>
              <a:rPr lang="el-GR" sz="1400" dirty="0" err="1" smtClean="0"/>
              <a:t>πολυμεσικό</a:t>
            </a:r>
            <a:r>
              <a:rPr lang="el-GR" sz="1400" dirty="0" smtClean="0"/>
              <a:t> υλικό (βιντεοσκοπημένες διαλέξεις, εργαστήρια, ασκήσεις στο πεδίο κτλ)</a:t>
            </a:r>
          </a:p>
          <a:p>
            <a:pPr>
              <a:defRPr/>
            </a:pPr>
            <a:r>
              <a:rPr lang="el-GR" sz="1400" dirty="0" smtClean="0">
                <a:latin typeface="+mj-lt"/>
              </a:rPr>
              <a:t>- </a:t>
            </a:r>
            <a:r>
              <a:rPr lang="el-GR" sz="1400" dirty="0" smtClean="0"/>
              <a:t>ασκήσεις και στοιχεία </a:t>
            </a:r>
            <a:r>
              <a:rPr lang="el-GR" sz="1400" dirty="0" err="1" smtClean="0"/>
              <a:t>αυτοαξιολόγησης</a:t>
            </a:r>
            <a:r>
              <a:rPr lang="el-GR" sz="1400" dirty="0" smtClean="0"/>
              <a:t> </a:t>
            </a:r>
            <a:r>
              <a:rPr lang="el-GR" sz="1400" dirty="0">
                <a:latin typeface="+mj-lt"/>
              </a:rPr>
              <a:t/>
            </a:r>
            <a:br>
              <a:rPr lang="el-GR" sz="1400" dirty="0">
                <a:latin typeface="+mj-lt"/>
              </a:rPr>
            </a:br>
            <a:r>
              <a:rPr lang="el-GR" sz="1400" dirty="0" smtClean="0">
                <a:latin typeface="+mj-lt"/>
              </a:rPr>
              <a:t>- </a:t>
            </a:r>
            <a:r>
              <a:rPr lang="el-GR" sz="1400" dirty="0" smtClean="0"/>
              <a:t>ψηφιακές πηγές</a:t>
            </a:r>
            <a:endParaRPr lang="el-GR" sz="1400" dirty="0">
              <a:latin typeface="+mj-lt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5436096" y="1844824"/>
            <a:ext cx="3456384" cy="1600438"/>
          </a:xfrm>
          <a:prstGeom prst="rect">
            <a:avLst/>
          </a:prstGeom>
          <a:solidFill>
            <a:srgbClr val="4C7BC0">
              <a:alpha val="80000"/>
            </a:srgbClr>
          </a:solidFill>
          <a:ln w="3175">
            <a:solidFill>
              <a:srgbClr val="0066CC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1400" b="1" dirty="0" smtClean="0"/>
              <a:t>Κατηγορία Α-   </a:t>
            </a:r>
            <a:r>
              <a:rPr lang="el-GR" sz="1400" dirty="0">
                <a:latin typeface="+mj-lt"/>
              </a:rPr>
              <a:t/>
            </a:r>
            <a:br>
              <a:rPr lang="el-GR" sz="1400" dirty="0">
                <a:latin typeface="+mj-lt"/>
              </a:rPr>
            </a:br>
            <a:r>
              <a:rPr lang="el-GR" sz="1400" dirty="0">
                <a:latin typeface="+mj-lt"/>
              </a:rPr>
              <a:t>- </a:t>
            </a:r>
            <a:r>
              <a:rPr lang="el-GR" sz="1400" dirty="0" smtClean="0"/>
              <a:t>σημειώσεις ή/και διαφάνειες, … </a:t>
            </a:r>
          </a:p>
          <a:p>
            <a:pPr>
              <a:buFontTx/>
              <a:buChar char="-"/>
              <a:defRPr/>
            </a:pPr>
            <a:r>
              <a:rPr lang="el-GR" sz="1400" dirty="0" smtClean="0"/>
              <a:t> οργάνωση υλικού σε θεματικές ενότητες</a:t>
            </a:r>
            <a:r>
              <a:rPr lang="en-US" sz="1400" dirty="0" smtClean="0"/>
              <a:t> </a:t>
            </a:r>
            <a:r>
              <a:rPr lang="el-GR" sz="1400" dirty="0" smtClean="0"/>
              <a:t>ώστε να είναι δυνατή η αυτοδύναμη μελέτη</a:t>
            </a:r>
          </a:p>
          <a:p>
            <a:pPr>
              <a:buFontTx/>
              <a:buChar char="-"/>
              <a:defRPr/>
            </a:pPr>
            <a:r>
              <a:rPr lang="el-GR" sz="1400" dirty="0" smtClean="0"/>
              <a:t> </a:t>
            </a:r>
            <a:r>
              <a:rPr lang="el-GR" sz="1400" dirty="0" smtClean="0">
                <a:latin typeface="+mj-lt"/>
              </a:rPr>
              <a:t>περιγραφή </a:t>
            </a:r>
            <a:r>
              <a:rPr lang="el-GR" sz="1400" dirty="0">
                <a:latin typeface="+mj-lt"/>
              </a:rPr>
              <a:t>μαθήματος, </a:t>
            </a:r>
            <a:r>
              <a:rPr lang="el-GR" sz="1400" dirty="0" smtClean="0">
                <a:latin typeface="+mj-lt"/>
              </a:rPr>
              <a:t>διδακτικοί στόχοι</a:t>
            </a:r>
            <a:r>
              <a:rPr lang="el-GR" sz="1400" dirty="0">
                <a:latin typeface="+mj-lt"/>
              </a:rPr>
              <a:t/>
            </a:r>
            <a:br>
              <a:rPr lang="el-GR" sz="1400" dirty="0">
                <a:latin typeface="+mj-lt"/>
              </a:rPr>
            </a:br>
            <a:r>
              <a:rPr lang="el-GR" sz="1400" dirty="0">
                <a:latin typeface="+mj-lt"/>
              </a:rPr>
              <a:t>- </a:t>
            </a:r>
            <a:r>
              <a:rPr lang="el-GR" sz="1400" dirty="0" smtClean="0">
                <a:latin typeface="+mj-lt"/>
              </a:rPr>
              <a:t>λέξεις κλειδιά  </a:t>
            </a:r>
            <a:r>
              <a:rPr lang="el-GR" sz="1400" dirty="0">
                <a:latin typeface="+mj-lt"/>
              </a:rPr>
              <a:t/>
            </a:r>
            <a:br>
              <a:rPr lang="el-GR" sz="1400" dirty="0">
                <a:latin typeface="+mj-lt"/>
              </a:rPr>
            </a:br>
            <a:r>
              <a:rPr lang="el-GR" sz="1400" dirty="0">
                <a:latin typeface="+mj-lt"/>
              </a:rPr>
              <a:t>- </a:t>
            </a:r>
            <a:r>
              <a:rPr lang="el-GR" sz="1400" dirty="0" smtClean="0">
                <a:latin typeface="+mj-lt"/>
              </a:rPr>
              <a:t>βιβλιογραφία</a:t>
            </a:r>
            <a:endParaRPr lang="el-GR" sz="1400" dirty="0">
              <a:latin typeface="+mj-lt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5436096" y="3645024"/>
            <a:ext cx="3456384" cy="523220"/>
          </a:xfrm>
          <a:prstGeom prst="rect">
            <a:avLst/>
          </a:prstGeom>
          <a:solidFill>
            <a:srgbClr val="7FA3CF">
              <a:alpha val="74902"/>
            </a:srgbClr>
          </a:solidFill>
          <a:ln w="3175">
            <a:solidFill>
              <a:srgbClr val="0066CC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1400" dirty="0" smtClean="0">
                <a:latin typeface="+mj-lt"/>
              </a:rPr>
              <a:t>Κατηγορία Α</a:t>
            </a:r>
            <a:br>
              <a:rPr lang="el-GR" sz="1400" dirty="0" smtClean="0">
                <a:latin typeface="+mj-lt"/>
              </a:rPr>
            </a:br>
            <a:r>
              <a:rPr lang="el-GR" sz="1400" dirty="0" smtClean="0">
                <a:latin typeface="+mj-lt"/>
              </a:rPr>
              <a:t>-  </a:t>
            </a:r>
            <a:r>
              <a:rPr lang="en-US" sz="1400" dirty="0" smtClean="0">
                <a:latin typeface="+mj-lt"/>
              </a:rPr>
              <a:t>podcasts, </a:t>
            </a:r>
            <a:r>
              <a:rPr lang="el-GR" sz="1400" dirty="0" smtClean="0">
                <a:latin typeface="+mj-lt"/>
              </a:rPr>
              <a:t>εκφωνήσεις στις διαφάνειες</a:t>
            </a:r>
            <a:endParaRPr lang="el-GR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1484784"/>
            <a:ext cx="5760640" cy="496855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l-GR" altLang="el-GR" sz="2400" dirty="0" smtClean="0"/>
              <a:t>Το </a:t>
            </a:r>
            <a:r>
              <a:rPr lang="el-GR" altLang="el-GR" sz="2400" dirty="0" err="1" smtClean="0"/>
              <a:t>ΕΚΠΑ</a:t>
            </a:r>
            <a:r>
              <a:rPr lang="el-GR" altLang="el-GR" sz="2400" dirty="0" smtClean="0"/>
              <a:t>  διαθέτει:</a:t>
            </a:r>
          </a:p>
          <a:p>
            <a:pPr marL="0" lvl="1" indent="87313">
              <a:buFont typeface="Wingdings" pitchFamily="2" charset="2"/>
              <a:buChar char="§"/>
              <a:tabLst>
                <a:tab pos="182563" algn="l"/>
              </a:tabLst>
            </a:pPr>
            <a:r>
              <a:rPr lang="el-GR" altLang="el-GR" sz="2000" dirty="0" smtClean="0"/>
              <a:t>Πλατφόρμα Ασύγχρονης </a:t>
            </a:r>
            <a:r>
              <a:rPr lang="el-GR" altLang="el-GR" sz="2000" dirty="0" err="1" smtClean="0"/>
              <a:t>Τηλεκπαίδευσης</a:t>
            </a:r>
            <a:r>
              <a:rPr lang="el-GR" altLang="el-GR" sz="2000" dirty="0" smtClean="0"/>
              <a:t>  </a:t>
            </a:r>
            <a:r>
              <a:rPr lang="en-US" altLang="el-GR" sz="2000" b="1" dirty="0" smtClean="0"/>
              <a:t>Open </a:t>
            </a:r>
            <a:r>
              <a:rPr lang="en-US" altLang="el-GR" sz="2000" b="1" dirty="0" err="1" smtClean="0"/>
              <a:t>eClass</a:t>
            </a:r>
            <a:r>
              <a:rPr lang="el-GR" altLang="el-GR" sz="2000" dirty="0" smtClean="0"/>
              <a:t/>
            </a:r>
            <a:br>
              <a:rPr lang="el-GR" altLang="el-GR" sz="2000" dirty="0" smtClean="0"/>
            </a:br>
            <a:r>
              <a:rPr lang="el-GR" altLang="el-GR" sz="2000" dirty="0" smtClean="0"/>
              <a:t>Υπηρεσία η-Τάξη </a:t>
            </a:r>
            <a:r>
              <a:rPr lang="el-GR" altLang="el-GR" sz="2000" dirty="0" err="1" smtClean="0"/>
              <a:t>ΕΚΠΑ</a:t>
            </a:r>
            <a:r>
              <a:rPr lang="el-GR" altLang="el-GR" sz="2000" dirty="0" smtClean="0"/>
              <a:t>  (2003- ) </a:t>
            </a:r>
            <a:r>
              <a:rPr lang="en-US" altLang="el-GR" sz="2000" dirty="0" smtClean="0">
                <a:hlinkClick r:id="rId2"/>
              </a:rPr>
              <a:t>http://eclass.uoa.gr</a:t>
            </a:r>
            <a:r>
              <a:rPr lang="el-GR" altLang="el-GR" sz="2000" dirty="0" smtClean="0"/>
              <a:t> </a:t>
            </a:r>
            <a:br>
              <a:rPr lang="el-GR" altLang="el-GR" sz="2000" dirty="0" smtClean="0"/>
            </a:br>
            <a:r>
              <a:rPr lang="el-GR" altLang="el-GR" sz="2000" dirty="0" smtClean="0"/>
              <a:t> ~ 5000  ηλεκτρονικά μαθήματα,  ~ 2000 διδάσκοντες. </a:t>
            </a:r>
          </a:p>
          <a:p>
            <a:pPr marL="0" lvl="1" indent="87313">
              <a:buFont typeface="Wingdings" pitchFamily="2" charset="2"/>
              <a:buChar char="§"/>
              <a:tabLst>
                <a:tab pos="182563" algn="l"/>
              </a:tabLst>
            </a:pPr>
            <a:r>
              <a:rPr lang="el-GR" altLang="el-GR" sz="2000" dirty="0" smtClean="0"/>
              <a:t>Υπηρεσία αναζήτησης πολυμορφικού περιεχομένου</a:t>
            </a:r>
            <a:r>
              <a:rPr lang="en-US" altLang="el-GR" sz="2000" dirty="0" smtClean="0"/>
              <a:t> </a:t>
            </a:r>
            <a:r>
              <a:rPr lang="en-US" altLang="el-GR" sz="2000" b="1" dirty="0" smtClean="0"/>
              <a:t>Open Delos</a:t>
            </a:r>
            <a:r>
              <a:rPr lang="el-GR" altLang="el-GR" sz="2000" dirty="0" smtClean="0"/>
              <a:t/>
            </a:r>
            <a:br>
              <a:rPr lang="el-GR" altLang="el-GR" sz="2000" dirty="0" smtClean="0"/>
            </a:br>
            <a:r>
              <a:rPr lang="en-US" altLang="el-GR" sz="2000" dirty="0" smtClean="0">
                <a:hlinkClick r:id="rId3"/>
              </a:rPr>
              <a:t>http://delos.uoa.gr/opendelos/</a:t>
            </a:r>
            <a:r>
              <a:rPr lang="el-GR" altLang="el-GR" sz="2000" dirty="0" smtClean="0"/>
              <a:t/>
            </a:r>
            <a:br>
              <a:rPr lang="el-GR" altLang="el-GR" sz="2000" dirty="0" smtClean="0"/>
            </a:br>
            <a:r>
              <a:rPr lang="el-GR" altLang="el-GR" sz="2000" dirty="0" smtClean="0"/>
              <a:t> </a:t>
            </a:r>
          </a:p>
          <a:p>
            <a:pPr marL="0" lvl="1" indent="87313">
              <a:buFont typeface="Wingdings" pitchFamily="2" charset="2"/>
              <a:buChar char="§"/>
              <a:tabLst>
                <a:tab pos="182563" algn="l"/>
              </a:tabLst>
            </a:pPr>
            <a:r>
              <a:rPr lang="el-GR" altLang="el-GR" sz="2000" dirty="0" smtClean="0"/>
              <a:t>άρτια δικτυακή υποδομή, μεγάλης χωρητικότητας διασύνδεση στο Διαδίκτυο και εξειδικευμένο προσωπικό σε θέματα ηλεκτρονικής μάθησης</a:t>
            </a:r>
            <a:r>
              <a:rPr lang="en-US" altLang="el-GR" sz="2000" dirty="0" smtClean="0"/>
              <a:t> </a:t>
            </a:r>
            <a:r>
              <a:rPr lang="el-GR" altLang="el-GR" sz="2000" dirty="0" smtClean="0"/>
              <a:t>- </a:t>
            </a:r>
            <a:r>
              <a:rPr lang="el-GR" altLang="el-GR" sz="2000" b="1" dirty="0" smtClean="0"/>
              <a:t>ΚΛΕΙΔΙ</a:t>
            </a:r>
            <a:r>
              <a:rPr lang="el-GR" altLang="el-GR" sz="2000" dirty="0" smtClean="0"/>
              <a:t/>
            </a:r>
            <a:br>
              <a:rPr lang="el-GR" altLang="el-GR" sz="2000" dirty="0" smtClean="0"/>
            </a:br>
            <a:r>
              <a:rPr lang="en-US" altLang="el-GR" sz="2000" dirty="0" smtClean="0">
                <a:hlinkClick r:id="rId4"/>
              </a:rPr>
              <a:t>http://www.noc.uoa.gr/</a:t>
            </a:r>
            <a:r>
              <a:rPr lang="el-GR" altLang="el-GR" sz="2000" dirty="0" smtClean="0"/>
              <a:t> </a:t>
            </a:r>
            <a:br>
              <a:rPr lang="el-GR" altLang="el-GR" sz="2000" dirty="0" smtClean="0"/>
            </a:br>
            <a:r>
              <a:rPr lang="el-GR" altLang="el-GR" sz="2000" dirty="0" smtClean="0"/>
              <a:t/>
            </a:r>
            <a:br>
              <a:rPr lang="el-GR" altLang="el-GR" sz="2000" dirty="0" smtClean="0"/>
            </a:br>
            <a:endParaRPr lang="el-GR" altLang="el-GR" sz="2000" dirty="0" smtClean="0"/>
          </a:p>
          <a:p>
            <a:pPr lvl="1">
              <a:buNone/>
            </a:pPr>
            <a:endParaRPr lang="el-GR" altLang="el-GR" sz="2000" dirty="0" smtClean="0"/>
          </a:p>
        </p:txBody>
      </p:sp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Προϋπάρχουσες δομές &amp; υπηρεσίες</a:t>
            </a:r>
            <a:endParaRPr lang="el-G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1844824"/>
            <a:ext cx="2616548" cy="842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2924944"/>
            <a:ext cx="2344521" cy="1312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5085184"/>
            <a:ext cx="848104" cy="636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Παράλληλες δράσεις</a:t>
            </a:r>
            <a:endParaRPr lang="el-GR" dirty="0"/>
          </a:p>
        </p:txBody>
      </p:sp>
      <p:sp>
        <p:nvSpPr>
          <p:cNvPr id="7" name="6 - Θέση περιεχομένου"/>
          <p:cNvSpPr>
            <a:spLocks noGrp="1"/>
          </p:cNvSpPr>
          <p:nvPr>
            <p:ph idx="1"/>
          </p:nvPr>
        </p:nvSpPr>
        <p:spPr>
          <a:xfrm>
            <a:off x="464156" y="1556793"/>
            <a:ext cx="8229600" cy="2088232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Έργο εθνικής κλίμακας.</a:t>
            </a:r>
          </a:p>
          <a:p>
            <a:pPr marL="0" indent="0">
              <a:buNone/>
            </a:pPr>
            <a:r>
              <a:rPr lang="el-GR" dirty="0" smtClean="0"/>
              <a:t>Το σύνολο σχεδόν των ΑΕΙ της χώρας υλοποιεί αντίστοιχες δράσεις.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Διάθεση των Ανοικτών Ψηφιακών Μαθημάτων (1/2)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556792"/>
            <a:ext cx="8424936" cy="20162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2800" dirty="0" smtClean="0"/>
              <a:t>Τα </a:t>
            </a:r>
            <a:r>
              <a:rPr lang="el-GR" sz="2800" dirty="0" err="1" smtClean="0"/>
              <a:t>ΑΨΜ</a:t>
            </a:r>
            <a:r>
              <a:rPr lang="el-GR" sz="2800" dirty="0" smtClean="0"/>
              <a:t> θα προσφέρονται σε διακριτή εγκατάσταση της πλατφόρμας  </a:t>
            </a:r>
            <a:r>
              <a:rPr lang="en-US" sz="2800" b="1" dirty="0" smtClean="0"/>
              <a:t>Open </a:t>
            </a:r>
            <a:r>
              <a:rPr lang="en-US" sz="2800" b="1" dirty="0" err="1" smtClean="0"/>
              <a:t>eClass</a:t>
            </a:r>
            <a:r>
              <a:rPr lang="el-GR" sz="2800" b="1" dirty="0" smtClean="0"/>
              <a:t> </a:t>
            </a:r>
          </a:p>
          <a:p>
            <a:pPr>
              <a:buNone/>
            </a:pPr>
            <a:r>
              <a:rPr lang="en-US" sz="2800" dirty="0" smtClean="0">
                <a:hlinkClick r:id="rId3"/>
              </a:rPr>
              <a:t>http://opencourses.uoa.gr/</a:t>
            </a:r>
            <a:r>
              <a:rPr lang="el-GR" sz="2800" dirty="0" smtClean="0"/>
              <a:t> </a:t>
            </a:r>
          </a:p>
          <a:p>
            <a:pPr>
              <a:buNone/>
            </a:pPr>
            <a:r>
              <a:rPr lang="el-GR" sz="2800" dirty="0" smtClean="0"/>
              <a:t>με ελεύθερη, ανοικτή και δωρεάν πρόσβαση από όλους.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717032"/>
            <a:ext cx="7259081" cy="256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Διάθεση των Ανοικτών Ψηφιακών Μαθημάτων (2/2)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628800"/>
            <a:ext cx="4035836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l-GR" sz="2800" dirty="0" smtClean="0"/>
              <a:t>Τα παραγόμενα στο </a:t>
            </a:r>
            <a:r>
              <a:rPr lang="el-GR" sz="2800" dirty="0" err="1" smtClean="0"/>
              <a:t>ΕΚΠΑ</a:t>
            </a:r>
            <a:r>
              <a:rPr lang="el-GR" sz="2800" dirty="0" smtClean="0"/>
              <a:t> </a:t>
            </a:r>
            <a:r>
              <a:rPr lang="el-GR" sz="2800" dirty="0" err="1" smtClean="0"/>
              <a:t>ΑΨΜ</a:t>
            </a:r>
            <a:r>
              <a:rPr lang="el-GR" sz="2800" dirty="0" smtClean="0"/>
              <a:t> θα μπορούν να αναζητηθούν και από την </a:t>
            </a:r>
            <a:r>
              <a:rPr lang="el-GR" sz="2800" b="1" dirty="0" smtClean="0"/>
              <a:t>«Εθνική Πύλη Ελληνικών Ανοικτών Μαθημάτων» </a:t>
            </a:r>
            <a:r>
              <a:rPr lang="en-US" sz="2800" b="1" dirty="0" smtClean="0"/>
              <a:t>opencourses.gr</a:t>
            </a:r>
            <a:endParaRPr lang="el-GR" sz="2800" dirty="0" smtClean="0"/>
          </a:p>
          <a:p>
            <a:pPr>
              <a:buNone/>
            </a:pPr>
            <a:r>
              <a:rPr lang="el-GR" sz="2800" dirty="0" smtClean="0"/>
              <a:t>Η πύλη </a:t>
            </a:r>
          </a:p>
          <a:p>
            <a:r>
              <a:rPr lang="el-GR" sz="2800" dirty="0" smtClean="0"/>
              <a:t>αναπτύχθηκε  και υποστηρίζεται από το Ελληνικό Ακαδημαϊκό Διαδίκτυο </a:t>
            </a:r>
            <a:r>
              <a:rPr lang="en-US" sz="2800" dirty="0" smtClean="0"/>
              <a:t>(</a:t>
            </a:r>
            <a:r>
              <a:rPr lang="en-US" sz="2800" dirty="0" err="1" smtClean="0"/>
              <a:t>Gunet</a:t>
            </a:r>
            <a:r>
              <a:rPr lang="en-US" sz="2800" dirty="0" smtClean="0"/>
              <a:t>)</a:t>
            </a:r>
            <a:r>
              <a:rPr lang="el-GR" sz="2800" dirty="0" smtClean="0"/>
              <a:t>.</a:t>
            </a:r>
          </a:p>
          <a:p>
            <a:r>
              <a:rPr lang="el-GR" sz="2800" dirty="0" smtClean="0"/>
              <a:t>τροφοδοτείται από τα </a:t>
            </a:r>
            <a:r>
              <a:rPr lang="el-GR" sz="2800" dirty="0" err="1" smtClean="0"/>
              <a:t>ΑΨΜ</a:t>
            </a:r>
            <a:r>
              <a:rPr lang="el-GR" sz="2800" dirty="0" smtClean="0"/>
              <a:t> που δημιουργεί το σύνολο των αντίστοιχων δράσεων των ΑΕΙ της χώρας.</a:t>
            </a:r>
          </a:p>
          <a:p>
            <a:pPr>
              <a:buNone/>
            </a:pPr>
            <a:endParaRPr lang="el-GR" sz="28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628800"/>
            <a:ext cx="3811124" cy="4693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4077072"/>
            <a:ext cx="779303" cy="50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Δυνητικοί αποδέκτες των Ανοικτών Ψηφιακών Μαθημάτων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320479"/>
          </a:xfrm>
        </p:spPr>
        <p:txBody>
          <a:bodyPr>
            <a:noAutofit/>
          </a:bodyPr>
          <a:lstStyle/>
          <a:p>
            <a:r>
              <a:rPr lang="el-GR" sz="2400" dirty="0" smtClean="0"/>
              <a:t>Φοιτήτριες και φοιτητές του </a:t>
            </a:r>
            <a:r>
              <a:rPr lang="el-GR" sz="2400" dirty="0" err="1" smtClean="0"/>
              <a:t>ΕΚΠΑ</a:t>
            </a:r>
            <a:r>
              <a:rPr lang="el-GR" sz="2400" dirty="0" smtClean="0"/>
              <a:t> (εν ενεργεία και υποψήφιες/υποψήφιοι).</a:t>
            </a:r>
          </a:p>
          <a:p>
            <a:r>
              <a:rPr lang="el-GR" sz="2400" dirty="0" smtClean="0"/>
              <a:t>Ακαδημαϊκή και εκπαιδευτική κοινότητα της χώρας</a:t>
            </a:r>
            <a:r>
              <a:rPr lang="en-US" sz="2400" dirty="0" smtClean="0"/>
              <a:t>. </a:t>
            </a:r>
            <a:endParaRPr lang="el-GR" sz="2400" dirty="0" smtClean="0"/>
          </a:p>
          <a:p>
            <a:r>
              <a:rPr lang="el-GR" sz="2400" dirty="0" smtClean="0"/>
              <a:t>Οποιοσδήποτε επιθυμεί να διευρύνει ή να ανανεώσει τις γνώσεις του μέσω της αυτοεκπαίδευσης</a:t>
            </a:r>
            <a:r>
              <a:rPr lang="en-US" sz="2400" dirty="0" smtClean="0"/>
              <a:t>.</a:t>
            </a:r>
            <a:r>
              <a:rPr lang="el-GR" sz="2400" dirty="0" smtClean="0"/>
              <a:t> </a:t>
            </a:r>
            <a:br>
              <a:rPr lang="el-GR" sz="2400" dirty="0" smtClean="0"/>
            </a:br>
            <a:r>
              <a:rPr lang="el-GR" sz="2400" dirty="0" smtClean="0"/>
              <a:t>Τα </a:t>
            </a:r>
            <a:r>
              <a:rPr lang="el-GR" sz="2400" dirty="0" err="1" smtClean="0"/>
              <a:t>ΑΨΜ</a:t>
            </a:r>
            <a:r>
              <a:rPr lang="el-GR" sz="2400" dirty="0" smtClean="0"/>
              <a:t> </a:t>
            </a:r>
            <a:r>
              <a:rPr lang="el-GR" sz="2400" b="1" dirty="0" smtClean="0"/>
              <a:t>δεν</a:t>
            </a:r>
            <a:r>
              <a:rPr lang="el-GR" sz="2400" dirty="0" smtClean="0"/>
              <a:t> προσφέρουν στους μανθάνοντες:</a:t>
            </a:r>
          </a:p>
          <a:p>
            <a:pPr lvl="1"/>
            <a:r>
              <a:rPr lang="el-GR" sz="2000" dirty="0" smtClean="0"/>
              <a:t>Αλληλεπίδραση με τα μέλη ΔΕΠ του </a:t>
            </a:r>
            <a:r>
              <a:rPr lang="el-GR" sz="2000" dirty="0" err="1" smtClean="0"/>
              <a:t>ΕΚΠΑ</a:t>
            </a:r>
            <a:endParaRPr lang="el-GR" sz="2000" dirty="0" smtClean="0"/>
          </a:p>
          <a:p>
            <a:pPr lvl="1"/>
            <a:r>
              <a:rPr lang="el-GR" sz="2000" dirty="0" smtClean="0"/>
              <a:t>Διδακτική ή άλλη υποστήριξη</a:t>
            </a:r>
            <a:endParaRPr lang="el-GR" sz="2000" dirty="0"/>
          </a:p>
          <a:p>
            <a:pPr lvl="1"/>
            <a:r>
              <a:rPr lang="el-GR" sz="2000" dirty="0" smtClean="0"/>
              <a:t>Πιστοποιητικό «παρακολούθησης»</a:t>
            </a:r>
          </a:p>
        </p:txBody>
      </p:sp>
    </p:spTree>
    <p:extLst>
      <p:ext uri="{BB962C8B-B14F-4D97-AF65-F5344CB8AC3E}">
        <p14:creationId xmlns:p14="http://schemas.microsoft.com/office/powerpoint/2010/main" xmlns="" val="4999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2547</TotalTime>
  <Words>483</Words>
  <Application>Microsoft Office PowerPoint</Application>
  <PresentationFormat>Προβολή στην οθόνη (4:3)</PresentationFormat>
  <Paragraphs>98</Paragraphs>
  <Slides>14</Slides>
  <Notes>12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Θέμα του Office</vt:lpstr>
      <vt:lpstr>Διαφάνεια 1</vt:lpstr>
      <vt:lpstr>Το έργο «Ανοικτά Ακαδημαϊκά Μαθήματα στο Πανεπιστήμιο Αθηνών»  ocw-project.uoa.gr    </vt:lpstr>
      <vt:lpstr>Στόχος του έργου</vt:lpstr>
      <vt:lpstr>Ανοικτά Ψηφιακά Μαθήματα Εκπαιδευτικό υλικό</vt:lpstr>
      <vt:lpstr>Προϋπάρχουσες δομές &amp; υπηρεσίες</vt:lpstr>
      <vt:lpstr>Παράλληλες δράσεις</vt:lpstr>
      <vt:lpstr>Διάθεση των Ανοικτών Ψηφιακών Μαθημάτων (1/2)</vt:lpstr>
      <vt:lpstr>Διάθεση των Ανοικτών Ψηφιακών Μαθημάτων (2/2)</vt:lpstr>
      <vt:lpstr>Δυνητικοί αποδέκτες των Ανοικτών Ψηφιακών Μαθημάτων</vt:lpstr>
      <vt:lpstr>Η σπουδαιότητα του έργου</vt:lpstr>
      <vt:lpstr>Δομές συντονισμού του έργου</vt:lpstr>
      <vt:lpstr>Διαδικασία δημιουργίας ΑΨΜ &amp; ρόλοι</vt:lpstr>
      <vt:lpstr>Άδεια Χρήσης</vt:lpstr>
      <vt:lpstr>Χρηματοδότηση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Marianthi Petraki</cp:lastModifiedBy>
  <cp:revision>288</cp:revision>
  <dcterms:created xsi:type="dcterms:W3CDTF">2012-09-06T09:03:05Z</dcterms:created>
  <dcterms:modified xsi:type="dcterms:W3CDTF">2015-03-31T08:14:15Z</dcterms:modified>
</cp:coreProperties>
</file>