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38"/>
  </p:notesMasterIdLst>
  <p:sldIdLst>
    <p:sldId id="256" r:id="rId3"/>
    <p:sldId id="317" r:id="rId4"/>
    <p:sldId id="301" r:id="rId5"/>
    <p:sldId id="302" r:id="rId6"/>
    <p:sldId id="303" r:id="rId7"/>
    <p:sldId id="304" r:id="rId8"/>
    <p:sldId id="305" r:id="rId9"/>
    <p:sldId id="306" r:id="rId10"/>
    <p:sldId id="307" r:id="rId11"/>
    <p:sldId id="308" r:id="rId12"/>
    <p:sldId id="318" r:id="rId13"/>
    <p:sldId id="319" r:id="rId14"/>
    <p:sldId id="320" r:id="rId15"/>
    <p:sldId id="321" r:id="rId16"/>
    <p:sldId id="322" r:id="rId17"/>
    <p:sldId id="323" r:id="rId18"/>
    <p:sldId id="324" r:id="rId19"/>
    <p:sldId id="325" r:id="rId20"/>
    <p:sldId id="326" r:id="rId21"/>
    <p:sldId id="327" r:id="rId22"/>
    <p:sldId id="328" r:id="rId23"/>
    <p:sldId id="329" r:id="rId24"/>
    <p:sldId id="330" r:id="rId25"/>
    <p:sldId id="331" r:id="rId26"/>
    <p:sldId id="332" r:id="rId27"/>
    <p:sldId id="333" r:id="rId28"/>
    <p:sldId id="334" r:id="rId29"/>
    <p:sldId id="335" r:id="rId30"/>
    <p:sldId id="280" r:id="rId31"/>
    <p:sldId id="290" r:id="rId32"/>
    <p:sldId id="295" r:id="rId33"/>
    <p:sldId id="299" r:id="rId34"/>
    <p:sldId id="292" r:id="rId35"/>
    <p:sldId id="291" r:id="rId36"/>
    <p:sldId id="294" r:id="rId3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12F115-2FCC-49EE-8759-A71F26F5819E}">
          <p14:sldIdLst>
            <p14:sldId id="256"/>
            <p14:sldId id="317"/>
            <p14:sldId id="301"/>
            <p14:sldId id="302"/>
            <p14:sldId id="303"/>
            <p14:sldId id="304"/>
            <p14:sldId id="305"/>
            <p14:sldId id="306"/>
            <p14:sldId id="307"/>
            <p14:sldId id="308"/>
            <p14:sldId id="318"/>
            <p14:sldId id="319"/>
            <p14:sldId id="320"/>
            <p14:sldId id="321"/>
            <p14:sldId id="322"/>
            <p14:sldId id="323"/>
            <p14:sldId id="324"/>
            <p14:sldId id="325"/>
            <p14:sldId id="326"/>
            <p14:sldId id="327"/>
            <p14:sldId id="328"/>
            <p14:sldId id="329"/>
            <p14:sldId id="330"/>
            <p14:sldId id="331"/>
            <p14:sldId id="332"/>
            <p14:sldId id="333"/>
            <p14:sldId id="334"/>
            <p14:sldId id="335"/>
            <p14:sldId id="280"/>
            <p14:sldId id="290"/>
            <p14:sldId id="295"/>
            <p14:sldId id="299"/>
            <p14:sldId id="292"/>
            <p14:sldId id="291"/>
            <p14:sldId id="294"/>
          </p14:sldIdLst>
        </p14:section>
        <p14:section name="Untitled Section" id="{0F1CB131-A6BD-43D0-B8D4-1F27CEF7A05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5BC"/>
    <a:srgbClr val="4F81BD"/>
    <a:srgbClr val="50AB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77" autoAdjust="0"/>
    <p:restoredTop sz="99309" autoAdjust="0"/>
  </p:normalViewPr>
  <p:slideViewPr>
    <p:cSldViewPr>
      <p:cViewPr varScale="1">
        <p:scale>
          <a:sx n="116" d="100"/>
          <a:sy n="116" d="100"/>
        </p:scale>
        <p:origin x="98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commentAuthors" Target="commentAuthors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ableStyles" Target="tableStyle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t>7/5/2015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927771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30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31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32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51807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33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34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35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613103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169011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240502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043775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325526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404043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000935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13554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52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615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8612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51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121208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2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11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79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9620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Λογότυπο Εθνικόν και Καποδιστριακόν Πανεπιστήμιον Αθηνών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404664"/>
            <a:ext cx="4147938" cy="817388"/>
          </a:xfrm>
          <a:prstGeom prst="rect">
            <a:avLst/>
          </a:prstGeom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006575"/>
            <a:ext cx="7772400" cy="1470025"/>
          </a:xfrm>
        </p:spPr>
        <p:txBody>
          <a:bodyPr/>
          <a:lstStyle/>
          <a:p>
            <a:r>
              <a:rPr lang="el-GR" dirty="0" smtClean="0">
                <a:solidFill>
                  <a:srgbClr val="5075BC"/>
                </a:solidFill>
              </a:rPr>
              <a:t>Ιστορία της Μουσικής</a:t>
            </a:r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384823"/>
            <a:ext cx="7776864" cy="1752600"/>
          </a:xfrm>
        </p:spPr>
        <p:txBody>
          <a:bodyPr>
            <a:noAutofit/>
          </a:bodyPr>
          <a:lstStyle/>
          <a:p>
            <a:r>
              <a:rPr lang="el-GR" sz="2800" dirty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Ενότητα 4</a:t>
            </a:r>
            <a:r>
              <a:rPr lang="el-GR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:</a:t>
            </a:r>
            <a:r>
              <a:rPr lang="en-US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 </a:t>
            </a:r>
            <a:r>
              <a:rPr lang="el-GR" sz="2800"/>
              <a:t>Ο Ρομαντισμός – 19ος αιώνας</a:t>
            </a:r>
            <a:endParaRPr lang="el-GR" sz="2800" dirty="0" smtClean="0"/>
          </a:p>
          <a:p>
            <a:r>
              <a:rPr lang="el-GR" sz="2800" dirty="0" smtClean="0"/>
              <a:t>Νικόλαος </a:t>
            </a:r>
            <a:r>
              <a:rPr lang="el-GR" sz="2800" dirty="0" err="1" smtClean="0"/>
              <a:t>Μαλιάρας</a:t>
            </a:r>
            <a:endParaRPr lang="el-GR" sz="2800" dirty="0" smtClean="0"/>
          </a:p>
          <a:p>
            <a:r>
              <a:rPr lang="el-GR" sz="2800" dirty="0" smtClean="0"/>
              <a:t>Φιλοσοφική Σχολή</a:t>
            </a:r>
          </a:p>
          <a:p>
            <a:r>
              <a:rPr lang="el-GR" sz="2800" dirty="0" smtClean="0"/>
              <a:t>Τμήμα Μουσικών Σπουδών</a:t>
            </a:r>
            <a:endParaRPr lang="en-US" sz="2800" dirty="0" smtClean="0"/>
          </a:p>
          <a:p>
            <a:endParaRPr lang="el-GR" sz="2800" dirty="0" smtClean="0"/>
          </a:p>
        </p:txBody>
      </p:sp>
    </p:spTree>
    <p:extLst>
      <p:ext uri="{BB962C8B-B14F-4D97-AF65-F5344CB8AC3E}">
        <p14:creationId xmlns:p14="http://schemas.microsoft.com/office/powerpoint/2010/main" val="342819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Πολλαπλά φαινόμενα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altLang="el-GR" sz="2800" dirty="0"/>
              <a:t>Όμως:</a:t>
            </a:r>
          </a:p>
          <a:p>
            <a:pPr lvl="1"/>
            <a:r>
              <a:rPr lang="el-GR" altLang="el-GR" sz="2400" dirty="0"/>
              <a:t>Η προσωπική συναισθηματική έκφραση</a:t>
            </a:r>
          </a:p>
          <a:p>
            <a:pPr lvl="1"/>
            <a:r>
              <a:rPr lang="el-GR" altLang="el-GR" sz="2400" dirty="0"/>
              <a:t>Ρομαντική στάση</a:t>
            </a:r>
          </a:p>
          <a:p>
            <a:pPr lvl="1"/>
            <a:r>
              <a:rPr lang="el-GR" altLang="el-GR" sz="2400" dirty="0" err="1"/>
              <a:t>Εξωμουσικό</a:t>
            </a:r>
            <a:r>
              <a:rPr lang="el-GR" altLang="el-GR" sz="2400" dirty="0"/>
              <a:t>, ενίοτε κοινωνικό ή πολιτικό  μήνυμα ή ερέθισμα</a:t>
            </a:r>
          </a:p>
          <a:p>
            <a:pPr lvl="1"/>
            <a:r>
              <a:rPr lang="el-GR" altLang="el-GR" sz="2400" dirty="0"/>
              <a:t>Αναζήτηση νέων μορφολογικών περιγραμμάτων και νέων μουσικών «γλωσσών»</a:t>
            </a:r>
          </a:p>
          <a:p>
            <a:pPr lvl="1"/>
            <a:r>
              <a:rPr lang="el-GR" altLang="el-GR" sz="2400" dirty="0"/>
              <a:t>Νέες αρμονίες, νέα ηχοχρώματα</a:t>
            </a:r>
          </a:p>
          <a:p>
            <a:r>
              <a:rPr lang="el-GR" altLang="el-GR" sz="2800" dirty="0"/>
              <a:t>Παραμένει και χαρακτηρίζει όλο τον αιώνα</a:t>
            </a:r>
          </a:p>
          <a:p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379994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52513"/>
          </a:xfrm>
        </p:spPr>
        <p:txBody>
          <a:bodyPr/>
          <a:lstStyle/>
          <a:p>
            <a:r>
              <a:rPr lang="el-GR" altLang="el-GR"/>
              <a:t>Ιταλική Όπερα - 1</a:t>
            </a:r>
            <a:endParaRPr lang="en-GB" altLang="el-GR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51847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sz="2800"/>
              <a:t>Ιταλικό </a:t>
            </a:r>
            <a:r>
              <a:rPr lang="en-US" altLang="el-GR" sz="2800"/>
              <a:t>bel canto</a:t>
            </a:r>
            <a:r>
              <a:rPr lang="el-GR" altLang="el-GR" sz="2800"/>
              <a:t> (</a:t>
            </a:r>
            <a:r>
              <a:rPr lang="en-US" altLang="el-GR" sz="2800"/>
              <a:t>Rossini, Bellini, Donizzetti)</a:t>
            </a:r>
          </a:p>
          <a:p>
            <a:pPr>
              <a:lnSpc>
                <a:spcPct val="90000"/>
              </a:lnSpc>
            </a:pPr>
            <a:r>
              <a:rPr lang="el-GR" altLang="el-GR" sz="2800"/>
              <a:t>Δραματική όπερα – </a:t>
            </a:r>
            <a:r>
              <a:rPr lang="en-US" altLang="el-GR" sz="2800"/>
              <a:t>Verdi</a:t>
            </a:r>
          </a:p>
          <a:p>
            <a:pPr lvl="1">
              <a:lnSpc>
                <a:spcPct val="90000"/>
              </a:lnSpc>
            </a:pPr>
            <a:r>
              <a:rPr lang="el-GR" altLang="el-GR" sz="2400"/>
              <a:t>Η μουσική στην πρωτοκαθεδρία</a:t>
            </a:r>
          </a:p>
          <a:p>
            <a:pPr lvl="1">
              <a:lnSpc>
                <a:spcPct val="90000"/>
              </a:lnSpc>
            </a:pPr>
            <a:r>
              <a:rPr lang="el-GR" altLang="el-GR" sz="2400"/>
              <a:t>Ολοκληρωμένες μουσικές σκηνές, που περιέχουν ρετσιτατίβα και άριες</a:t>
            </a:r>
            <a:endParaRPr lang="en-US" altLang="el-GR" sz="2400"/>
          </a:p>
          <a:p>
            <a:pPr lvl="1">
              <a:lnSpc>
                <a:spcPct val="90000"/>
              </a:lnSpc>
            </a:pPr>
            <a:r>
              <a:rPr lang="el-GR" altLang="el-GR" sz="2400"/>
              <a:t>Πραγματικοί χαρακτήρες. Η μουσική δεν γίνεται φορέας άλλων ιδεών</a:t>
            </a:r>
          </a:p>
          <a:p>
            <a:pPr lvl="1">
              <a:lnSpc>
                <a:spcPct val="90000"/>
              </a:lnSpc>
            </a:pPr>
            <a:r>
              <a:rPr lang="el-GR" altLang="el-GR" sz="2400"/>
              <a:t>Γι’ αυτό δεν μιλάμε για ιταλική «ρομαντική» όπερα</a:t>
            </a:r>
          </a:p>
          <a:p>
            <a:pPr lvl="1">
              <a:lnSpc>
                <a:spcPct val="90000"/>
              </a:lnSpc>
            </a:pPr>
            <a:r>
              <a:rPr lang="el-GR" altLang="el-GR" sz="2400"/>
              <a:t>Σύμβολο πατριωτισμού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4932363" y="6165850"/>
            <a:ext cx="37322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l-GR">
                <a:latin typeface="Arial" panose="020B0604020202020204" pitchFamily="34" charset="0"/>
              </a:rPr>
              <a:t>Verdi, Nabucco, </a:t>
            </a:r>
            <a:r>
              <a:rPr lang="it-IT" altLang="el-GR">
                <a:latin typeface="Arial" panose="020B0604020202020204" pitchFamily="34" charset="0"/>
              </a:rPr>
              <a:t>D' Egitto, là sui lidi</a:t>
            </a:r>
            <a:endParaRPr lang="en-GB" altLang="el-GR">
              <a:latin typeface="Arial" panose="020B0604020202020204" pitchFamily="34" charset="0"/>
            </a:endParaRP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1187450" y="6165850"/>
            <a:ext cx="2279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l-GR">
                <a:latin typeface="Arial" panose="020B0604020202020204" pitchFamily="34" charset="0"/>
              </a:rPr>
              <a:t>Rossini, Semiramide</a:t>
            </a:r>
            <a:endParaRPr lang="en-GB" altLang="el-G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45398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/>
              <a:t>Ιταλική Όπερα - 2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/>
              <a:t>Βερισμός (το αντίστοιχο του ρεαλισμού)</a:t>
            </a:r>
          </a:p>
          <a:p>
            <a:pPr lvl="1">
              <a:lnSpc>
                <a:spcPct val="90000"/>
              </a:lnSpc>
            </a:pPr>
            <a:r>
              <a:rPr lang="el-GR" altLang="el-GR"/>
              <a:t>Ο κόσμος και οι άνθρωποι παρουσιάζονται χωρίς ηρωισμούς και  εξιδανικεύσεις, ενίοτε με σκληρό και απωθητικό τρόπο</a:t>
            </a:r>
          </a:p>
          <a:p>
            <a:pPr lvl="1">
              <a:lnSpc>
                <a:spcPct val="90000"/>
              </a:lnSpc>
            </a:pPr>
            <a:r>
              <a:rPr lang="el-GR" altLang="el-GR"/>
              <a:t>Σαμάρας, </a:t>
            </a:r>
            <a:r>
              <a:rPr lang="en-US" altLang="el-GR"/>
              <a:t>Mascagni, Leoncavallo, Giordano, Catalani</a:t>
            </a:r>
          </a:p>
          <a:p>
            <a:pPr lvl="1">
              <a:lnSpc>
                <a:spcPct val="90000"/>
              </a:lnSpc>
            </a:pPr>
            <a:r>
              <a:rPr lang="en-US" altLang="el-GR"/>
              <a:t>Giacomo Puccini (Manon Lescaut, Boheme, Tosca, Butterfly, Tourandot)</a:t>
            </a:r>
            <a:endParaRPr lang="en-GB" altLang="el-GR"/>
          </a:p>
          <a:p>
            <a:pPr>
              <a:lnSpc>
                <a:spcPct val="90000"/>
              </a:lnSpc>
            </a:pPr>
            <a:endParaRPr lang="el-GR" altLang="el-GR"/>
          </a:p>
        </p:txBody>
      </p:sp>
      <p:sp>
        <p:nvSpPr>
          <p:cNvPr id="81924" name="Text Box 4"/>
          <p:cNvSpPr txBox="1">
            <a:spLocks noChangeArrowheads="1"/>
          </p:cNvSpPr>
          <p:nvPr/>
        </p:nvSpPr>
        <p:spPr bwMode="auto">
          <a:xfrm>
            <a:off x="4192588" y="6184900"/>
            <a:ext cx="3778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l-GR">
                <a:latin typeface="Arial" panose="020B0604020202020204" pitchFamily="34" charset="0"/>
              </a:rPr>
              <a:t>Puccini, Boheme, O soave fanciulla</a:t>
            </a:r>
            <a:endParaRPr lang="en-GB" altLang="el-G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0414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/>
              <a:t>Γαλλική Όπερα</a:t>
            </a:r>
            <a:endParaRPr lang="en-GB" altLang="el-GR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sz="2800"/>
              <a:t>Επίδραση από τη Γαλλική Επανάσταση</a:t>
            </a:r>
          </a:p>
          <a:p>
            <a:r>
              <a:rPr lang="en-US" altLang="el-GR" sz="2800"/>
              <a:t>Grand Opera – </a:t>
            </a:r>
            <a:r>
              <a:rPr lang="el-GR" altLang="el-GR" sz="2800"/>
              <a:t>μεγαλοπρέπεια, πολυπληθείς σκηνές</a:t>
            </a:r>
          </a:p>
          <a:p>
            <a:pPr lvl="1"/>
            <a:r>
              <a:rPr lang="el-GR" altLang="el-GR" sz="2400"/>
              <a:t>Ιστορικά γεγονότα</a:t>
            </a:r>
            <a:r>
              <a:rPr lang="en-US" altLang="el-GR" sz="2400"/>
              <a:t> </a:t>
            </a:r>
            <a:r>
              <a:rPr lang="el-GR" altLang="el-GR" sz="2400"/>
              <a:t>και ηρωικές υποθέσεις</a:t>
            </a:r>
          </a:p>
          <a:p>
            <a:pPr lvl="1"/>
            <a:r>
              <a:rPr lang="en-US" altLang="el-GR" sz="2400"/>
              <a:t>Rossini, Meyerbeer, Berlioz, Bizet</a:t>
            </a:r>
            <a:endParaRPr lang="el-GR" altLang="el-GR" sz="2400"/>
          </a:p>
          <a:p>
            <a:r>
              <a:rPr lang="en-US" altLang="el-GR" sz="2800"/>
              <a:t>Opéra comique</a:t>
            </a:r>
          </a:p>
          <a:p>
            <a:pPr lvl="1"/>
            <a:r>
              <a:rPr lang="el-GR" altLang="el-GR" sz="2400"/>
              <a:t>Διάλογοι αντί ρετσιτατίβων - </a:t>
            </a:r>
            <a:r>
              <a:rPr lang="en-US" altLang="el-GR" sz="2400"/>
              <a:t>Carmen</a:t>
            </a:r>
          </a:p>
          <a:p>
            <a:endParaRPr lang="en-GB" altLang="el-GR" sz="2800"/>
          </a:p>
        </p:txBody>
      </p:sp>
    </p:spTree>
    <p:extLst>
      <p:ext uri="{BB962C8B-B14F-4D97-AF65-F5344CB8AC3E}">
        <p14:creationId xmlns:p14="http://schemas.microsoft.com/office/powerpoint/2010/main" val="64826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/>
              <a:t>Γερμανική Όπερα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/>
              <a:t>Γερμανική ρομαντική όπερα</a:t>
            </a:r>
          </a:p>
          <a:p>
            <a:pPr lvl="1"/>
            <a:r>
              <a:rPr lang="el-GR" altLang="el-GR"/>
              <a:t>Λαϊκοί θρύλοι και παραμύθια</a:t>
            </a:r>
          </a:p>
          <a:p>
            <a:pPr lvl="1"/>
            <a:r>
              <a:rPr lang="en-US" altLang="el-GR"/>
              <a:t>Weber, Spohr, </a:t>
            </a:r>
            <a:r>
              <a:rPr lang="el-GR" altLang="el-GR"/>
              <a:t>πρώιμος </a:t>
            </a:r>
            <a:r>
              <a:rPr lang="en-US" altLang="el-GR"/>
              <a:t>Wagner</a:t>
            </a:r>
            <a:endParaRPr lang="el-GR" altLang="el-GR"/>
          </a:p>
          <a:p>
            <a:pPr lvl="1"/>
            <a:r>
              <a:rPr lang="el-GR" altLang="el-GR"/>
              <a:t>Σύνδεση με το κλασικό </a:t>
            </a:r>
            <a:r>
              <a:rPr lang="en-US" altLang="el-GR"/>
              <a:t>Singspiel</a:t>
            </a:r>
          </a:p>
          <a:p>
            <a:pPr lvl="1"/>
            <a:r>
              <a:rPr lang="el-GR" altLang="el-GR"/>
              <a:t>Μια τάση πατριωτισμού αντίστοιχη προς τη συμφωνική μουσική </a:t>
            </a:r>
          </a:p>
          <a:p>
            <a:pPr lvl="1"/>
            <a:r>
              <a:rPr lang="el-GR" altLang="el-GR"/>
              <a:t>σχηματισμός της γερμανικής εθνικής ταυτότητας</a:t>
            </a:r>
          </a:p>
        </p:txBody>
      </p:sp>
    </p:spTree>
    <p:extLst>
      <p:ext uri="{BB962C8B-B14F-4D97-AF65-F5344CB8AC3E}">
        <p14:creationId xmlns:p14="http://schemas.microsoft.com/office/powerpoint/2010/main" val="194012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sz="4000"/>
              <a:t>Wagner </a:t>
            </a:r>
            <a:r>
              <a:rPr lang="el-GR" altLang="el-GR" sz="4000"/>
              <a:t>και μουσικό δράμα - 1</a:t>
            </a:r>
            <a:endParaRPr lang="en-GB" altLang="el-GR" sz="400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sz="2400"/>
              <a:t>Συνολικό έργο τέχνης (μουσική, λόγος, θέατρο)</a:t>
            </a:r>
          </a:p>
          <a:p>
            <a:r>
              <a:rPr lang="el-GR" altLang="el-GR" sz="2400"/>
              <a:t>«Ατέρμονη Μελωδία» </a:t>
            </a:r>
          </a:p>
          <a:p>
            <a:pPr lvl="1"/>
            <a:r>
              <a:rPr lang="el-GR" altLang="el-GR" sz="2000"/>
              <a:t>Μια αισθητική άποψη που δημιούργησε μια ολόκληρη μουσική γλώσσα</a:t>
            </a:r>
          </a:p>
          <a:p>
            <a:pPr lvl="1"/>
            <a:r>
              <a:rPr lang="el-GR" altLang="el-GR" sz="2000"/>
              <a:t>Με νέες τεχνικές στην αρμονία και τη μορφή</a:t>
            </a:r>
          </a:p>
          <a:p>
            <a:r>
              <a:rPr lang="el-GR" altLang="el-GR" sz="2400"/>
              <a:t>Πολυδιάστατη χρωματική αρμονία</a:t>
            </a:r>
          </a:p>
          <a:p>
            <a:pPr lvl="1"/>
            <a:r>
              <a:rPr lang="el-GR" altLang="el-GR" sz="2000"/>
              <a:t>Δημιούργησε μια νέα αισθητική και ακολουθήθηκε από ολόκληρη παράταξη συνθετών</a:t>
            </a:r>
          </a:p>
          <a:p>
            <a:r>
              <a:rPr lang="el-GR" altLang="el-GR" sz="2400"/>
              <a:t>Η «Συγχορδία του Τριστάνου»</a:t>
            </a:r>
          </a:p>
        </p:txBody>
      </p:sp>
    </p:spTree>
    <p:extLst>
      <p:ext uri="{BB962C8B-B14F-4D97-AF65-F5344CB8AC3E}">
        <p14:creationId xmlns:p14="http://schemas.microsoft.com/office/powerpoint/2010/main" val="1681213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sz="4000"/>
              <a:t>Wagner </a:t>
            </a:r>
            <a:r>
              <a:rPr lang="el-GR" altLang="el-GR" sz="4000"/>
              <a:t>και μουσικό δράμα - 2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sz="2800"/>
              <a:t>Η θεματική – μοτιβική επεξεργασία της κλασικής συμφωνίας περνά στην όπερα, αλλά με νέα μουσικά χαρακτηριστικά</a:t>
            </a:r>
          </a:p>
          <a:p>
            <a:r>
              <a:rPr lang="el-GR" altLang="el-GR" sz="2800"/>
              <a:t>Θεματική επεξεργασία – </a:t>
            </a:r>
            <a:r>
              <a:rPr lang="en-US" altLang="el-GR" sz="2800"/>
              <a:t>Leitmotiv</a:t>
            </a:r>
          </a:p>
          <a:p>
            <a:r>
              <a:rPr lang="en-US" altLang="el-GR" sz="2800"/>
              <a:t>H </a:t>
            </a:r>
            <a:r>
              <a:rPr lang="el-GR" altLang="el-GR" sz="2800"/>
              <a:t>μουσική ως φορέας φιλοσοφικών, βιοθεωρητικών και πολιτικών ιδεών</a:t>
            </a:r>
          </a:p>
          <a:p>
            <a:pPr lvl="1"/>
            <a:r>
              <a:rPr lang="el-GR" altLang="el-GR" sz="2400"/>
              <a:t>Τετραλογία: Το δαχτυλίδι του Νιμπελούνγκεν</a:t>
            </a:r>
          </a:p>
          <a:p>
            <a:pPr lvl="1"/>
            <a:r>
              <a:rPr lang="el-GR" altLang="el-GR" sz="2400"/>
              <a:t>Τριστάνος, Αρχιτραγουδιστές, Πάρσιφαλ</a:t>
            </a:r>
            <a:endParaRPr lang="en-GB" altLang="el-GR" sz="2400"/>
          </a:p>
          <a:p>
            <a:endParaRPr lang="el-GR" altLang="el-GR"/>
          </a:p>
        </p:txBody>
      </p:sp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1547813" y="5876925"/>
            <a:ext cx="42211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l-GR">
                <a:latin typeface="Arial" panose="020B0604020202020204" pitchFamily="34" charset="0"/>
              </a:rPr>
              <a:t>Wagner, </a:t>
            </a:r>
            <a:r>
              <a:rPr lang="el-GR" altLang="el-GR">
                <a:latin typeface="Arial" panose="020B0604020202020204" pitchFamily="34" charset="0"/>
              </a:rPr>
              <a:t>Ο Καλπασμός των Βαλκυριών</a:t>
            </a:r>
            <a:endParaRPr lang="en-GB" altLang="el-G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710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/>
              <a:t>Richard Strauss</a:t>
            </a:r>
            <a:endParaRPr lang="el-GR" altLang="el-GR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/>
              <a:t>«Ριχάρδος Β’» (1860-1947)</a:t>
            </a:r>
          </a:p>
          <a:p>
            <a:r>
              <a:rPr lang="el-GR" altLang="el-GR"/>
              <a:t>Βαγκνερική μουσική γλώσσα</a:t>
            </a:r>
          </a:p>
          <a:p>
            <a:r>
              <a:rPr lang="el-GR" altLang="el-GR"/>
              <a:t>Καταφυγή στον νεοκλασικισμό</a:t>
            </a:r>
          </a:p>
          <a:p>
            <a:pPr lvl="1"/>
            <a:r>
              <a:rPr lang="el-GR" altLang="el-GR"/>
              <a:t>Αρχαία θέματα</a:t>
            </a:r>
          </a:p>
          <a:p>
            <a:pPr lvl="1"/>
            <a:r>
              <a:rPr lang="el-GR" altLang="el-GR"/>
              <a:t>Σαλώμη, Ηλέκτρα, Ιππότης με το ρόδο, Αριάδνη στη Νάξο, Ελένη στην Αίγυπτο, Γυναίκα δίχως σκιά, Αραμπέλα</a:t>
            </a:r>
          </a:p>
          <a:p>
            <a:r>
              <a:rPr lang="en-US" altLang="el-GR"/>
              <a:t>Hölderlin, Zweig</a:t>
            </a:r>
          </a:p>
        </p:txBody>
      </p:sp>
    </p:spTree>
    <p:extLst>
      <p:ext uri="{BB962C8B-B14F-4D97-AF65-F5344CB8AC3E}">
        <p14:creationId xmlns:p14="http://schemas.microsoft.com/office/powerpoint/2010/main" val="14627701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/>
              <a:t>Ορατόριο – Εκκλ. μουσική</a:t>
            </a:r>
            <a:endParaRPr lang="en-GB" altLang="el-GR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r>
              <a:rPr lang="el-GR" altLang="el-GR" sz="2800"/>
              <a:t>Την εποχή του υπερτονισμού της προσωπικότητας και του υποκειμενισμού, το θρησκευτικό συναίσθημα υποχωρεί</a:t>
            </a:r>
          </a:p>
          <a:p>
            <a:r>
              <a:rPr lang="el-GR" altLang="el-GR" sz="2800"/>
              <a:t>Η θρησκευτική μουσική παραμελείται</a:t>
            </a:r>
          </a:p>
          <a:p>
            <a:r>
              <a:rPr lang="el-GR" altLang="el-GR" sz="2800"/>
              <a:t>Ορατόρια: </a:t>
            </a:r>
            <a:r>
              <a:rPr lang="en-US" altLang="el-GR" sz="2800"/>
              <a:t>Mendelssohn, Liszt, Berlioz</a:t>
            </a:r>
          </a:p>
          <a:p>
            <a:r>
              <a:rPr lang="el-GR" altLang="el-GR" sz="2800"/>
              <a:t>Λειτουργίες: </a:t>
            </a:r>
            <a:r>
              <a:rPr lang="en-US" altLang="el-GR" sz="2800"/>
              <a:t>Schubert, Bruckner, Brahms (Requiem)</a:t>
            </a:r>
          </a:p>
          <a:p>
            <a:r>
              <a:rPr lang="el-GR" altLang="el-GR" sz="2800"/>
              <a:t>Αναβίωση του </a:t>
            </a:r>
            <a:r>
              <a:rPr lang="en-US" altLang="el-GR" sz="2800"/>
              <a:t>Bach</a:t>
            </a:r>
          </a:p>
          <a:p>
            <a:r>
              <a:rPr lang="el-GR" altLang="el-GR" sz="2800"/>
              <a:t>Καικιλιανισμός</a:t>
            </a:r>
            <a:r>
              <a:rPr lang="en-US" altLang="el-GR" sz="2800"/>
              <a:t> </a:t>
            </a:r>
            <a:endParaRPr lang="en-GB" altLang="el-GR" sz="2800"/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3832225" y="5824538"/>
            <a:ext cx="37893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l-GR">
                <a:latin typeface="Arial" panose="020B0604020202020204" pitchFamily="34" charset="0"/>
              </a:rPr>
              <a:t>Schubert, </a:t>
            </a:r>
            <a:r>
              <a:rPr lang="el-GR" altLang="el-GR">
                <a:latin typeface="Arial" panose="020B0604020202020204" pitchFamily="34" charset="0"/>
              </a:rPr>
              <a:t>Λειτουργία σε σολ. </a:t>
            </a:r>
            <a:r>
              <a:rPr lang="en-US" altLang="el-GR">
                <a:latin typeface="Arial" panose="020B0604020202020204" pitchFamily="34" charset="0"/>
              </a:rPr>
              <a:t>Gloria</a:t>
            </a:r>
            <a:endParaRPr lang="en-GB" altLang="el-G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9787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4000"/>
              <a:t>Το έντεχνο τραγούδι </a:t>
            </a:r>
            <a:r>
              <a:rPr lang="en-US" altLang="el-GR" sz="4000"/>
              <a:t>(Lied)</a:t>
            </a:r>
            <a:r>
              <a:rPr lang="el-GR" altLang="el-GR" sz="4000"/>
              <a:t> - 1</a:t>
            </a:r>
            <a:endParaRPr lang="en-GB" altLang="el-GR" sz="400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/>
              <a:t>Κεντρικό είδος του ρομαντισμού</a:t>
            </a:r>
          </a:p>
          <a:p>
            <a:r>
              <a:rPr lang="en-US" altLang="el-GR"/>
              <a:t>Schubert, Schumann, Brahms</a:t>
            </a:r>
            <a:endParaRPr lang="el-GR" altLang="el-GR"/>
          </a:p>
          <a:p>
            <a:r>
              <a:rPr lang="el-GR" altLang="el-GR"/>
              <a:t>Φωνή με συνοδεία πιάνου</a:t>
            </a:r>
          </a:p>
          <a:p>
            <a:r>
              <a:rPr lang="el-GR" altLang="el-GR"/>
              <a:t>Λυρική ποίηση</a:t>
            </a:r>
            <a:r>
              <a:rPr lang="en-US" altLang="el-GR"/>
              <a:t> – </a:t>
            </a:r>
            <a:r>
              <a:rPr lang="el-GR" altLang="el-GR"/>
              <a:t>η πιανιστική συνοδεία υπογραμμίζει την ατμόσφαιρα των στίχων</a:t>
            </a:r>
          </a:p>
          <a:p>
            <a:r>
              <a:rPr lang="el-GR" altLang="el-GR"/>
              <a:t>Δυαδισμός μελωδίας – συνοδείας</a:t>
            </a:r>
          </a:p>
        </p:txBody>
      </p:sp>
    </p:spTree>
    <p:extLst>
      <p:ext uri="{BB962C8B-B14F-4D97-AF65-F5344CB8AC3E}">
        <p14:creationId xmlns:p14="http://schemas.microsoft.com/office/powerpoint/2010/main" val="199569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dirty="0"/>
              <a:t>Ρομαντισμός:</a:t>
            </a:r>
            <a:br>
              <a:rPr lang="el-GR" altLang="el-GR" dirty="0"/>
            </a:br>
            <a:r>
              <a:rPr lang="el-GR" altLang="el-GR" dirty="0"/>
              <a:t>Ο όρος και η σημασία του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altLang="el-GR" sz="2400" dirty="0"/>
              <a:t>Romance </a:t>
            </a:r>
            <a:r>
              <a:rPr lang="el-GR" altLang="el-GR" sz="2400" dirty="0"/>
              <a:t>(= ποίηση, διήγημα)</a:t>
            </a:r>
          </a:p>
          <a:p>
            <a:pPr>
              <a:lnSpc>
                <a:spcPct val="90000"/>
              </a:lnSpc>
            </a:pPr>
            <a:r>
              <a:rPr lang="el-GR" altLang="el-GR" sz="2400" dirty="0"/>
              <a:t>Σχετίζεται με το μυθικό, παραμυθένιο, φαντασιακό, ποιητικό, μεταφυσικό</a:t>
            </a:r>
          </a:p>
          <a:p>
            <a:pPr>
              <a:lnSpc>
                <a:spcPct val="90000"/>
              </a:lnSpc>
            </a:pPr>
            <a:r>
              <a:rPr lang="el-GR" altLang="el-GR" sz="2400" dirty="0"/>
              <a:t>Επικράτηση του συναισθήματος και του υποκειμενικού «εγώ»</a:t>
            </a:r>
          </a:p>
          <a:p>
            <a:pPr>
              <a:lnSpc>
                <a:spcPct val="90000"/>
              </a:lnSpc>
            </a:pPr>
            <a:endParaRPr lang="en-GB" altLang="el-GR" sz="2400" dirty="0"/>
          </a:p>
          <a:p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410626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4000"/>
              <a:t>Το έντεχνο τραγούδι </a:t>
            </a:r>
            <a:r>
              <a:rPr lang="en-US" altLang="el-GR" sz="4000"/>
              <a:t>(Lied)</a:t>
            </a:r>
            <a:r>
              <a:rPr lang="el-GR" altLang="el-GR" sz="4000"/>
              <a:t> - 2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/>
              <a:t>Οι νέες τεχνικές που δημιουργούνται με την πιανιστική συνοδεία</a:t>
            </a:r>
          </a:p>
          <a:p>
            <a:pPr lvl="1">
              <a:lnSpc>
                <a:spcPct val="90000"/>
              </a:lnSpc>
            </a:pPr>
            <a:r>
              <a:rPr lang="el-GR" altLang="el-GR"/>
              <a:t>Είναι καθοριστικές για το λυρικό κομμάτι για πιάνο</a:t>
            </a:r>
          </a:p>
          <a:p>
            <a:pPr>
              <a:lnSpc>
                <a:spcPct val="90000"/>
              </a:lnSpc>
            </a:pPr>
            <a:r>
              <a:rPr lang="el-GR" altLang="el-GR"/>
              <a:t>Στο τέλος της περιόδου η εξέλιξη οδηγεί προς το ορχηστρικό τραγούδι</a:t>
            </a:r>
          </a:p>
          <a:p>
            <a:pPr lvl="1">
              <a:lnSpc>
                <a:spcPct val="90000"/>
              </a:lnSpc>
            </a:pPr>
            <a:r>
              <a:rPr lang="el-GR" altLang="el-GR"/>
              <a:t>Επίδραση και από το συμφωνικό ποίημα</a:t>
            </a:r>
          </a:p>
          <a:p>
            <a:pPr lvl="1">
              <a:lnSpc>
                <a:spcPct val="90000"/>
              </a:lnSpc>
            </a:pPr>
            <a:r>
              <a:rPr lang="en-US" altLang="el-GR"/>
              <a:t>Wolf, Mahler, R. Strauss</a:t>
            </a:r>
            <a:r>
              <a:rPr lang="el-GR" altLang="el-GR"/>
              <a:t> (βαγκνερικά πρότυπα)</a:t>
            </a:r>
            <a:endParaRPr lang="en-GB" altLang="el-GR"/>
          </a:p>
          <a:p>
            <a:pPr>
              <a:lnSpc>
                <a:spcPct val="90000"/>
              </a:lnSpc>
            </a:pPr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6064510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890587"/>
          </a:xfrm>
        </p:spPr>
        <p:txBody>
          <a:bodyPr/>
          <a:lstStyle/>
          <a:p>
            <a:r>
              <a:rPr lang="el-GR" altLang="el-GR"/>
              <a:t>Μουσική για πιάνο - 1</a:t>
            </a:r>
            <a:endParaRPr lang="en-GB" altLang="el-GR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4789487"/>
          </a:xfrm>
        </p:spPr>
        <p:txBody>
          <a:bodyPr>
            <a:normAutofit lnSpcReduction="10000"/>
          </a:bodyPr>
          <a:lstStyle/>
          <a:p>
            <a:r>
              <a:rPr lang="el-GR" altLang="el-GR" sz="2800"/>
              <a:t>Επικράτηση των σύντομων μορφών </a:t>
            </a:r>
          </a:p>
          <a:p>
            <a:r>
              <a:rPr lang="el-GR" altLang="el-GR" sz="2800"/>
              <a:t>Χαρακτηριστικό κομμάτι</a:t>
            </a:r>
          </a:p>
          <a:p>
            <a:pPr lvl="1"/>
            <a:r>
              <a:rPr lang="el-GR" altLang="el-GR" sz="2400"/>
              <a:t>Επίδραση από το </a:t>
            </a:r>
            <a:r>
              <a:rPr lang="en-US" altLang="el-GR" sz="2400"/>
              <a:t>Lied</a:t>
            </a:r>
          </a:p>
          <a:p>
            <a:r>
              <a:rPr lang="el-GR" altLang="el-GR" sz="2800"/>
              <a:t>Επικράτηση του πιάνου</a:t>
            </a:r>
          </a:p>
          <a:p>
            <a:pPr lvl="1"/>
            <a:r>
              <a:rPr lang="el-GR" altLang="el-GR" sz="2400"/>
              <a:t>Ένα πιάνο σε κάθε αστικό σπίτι</a:t>
            </a:r>
          </a:p>
          <a:p>
            <a:r>
              <a:rPr lang="el-GR" altLang="el-GR" sz="2800"/>
              <a:t>Πρώτη φάση: τίτλοι γενικόλογοι</a:t>
            </a:r>
          </a:p>
          <a:p>
            <a:pPr lvl="1"/>
            <a:r>
              <a:rPr lang="el-GR" altLang="el-GR" sz="2400"/>
              <a:t>Νυκτερινό, φαντασία, τραγούδι χωρίς λόγια</a:t>
            </a:r>
          </a:p>
          <a:p>
            <a:r>
              <a:rPr lang="el-GR" altLang="el-GR" sz="2800"/>
              <a:t>Δεύτερη φάση: τίτλοι συγκεκριμένοι</a:t>
            </a:r>
          </a:p>
          <a:p>
            <a:pPr lvl="1"/>
            <a:r>
              <a:rPr lang="el-GR" altLang="el-GR" sz="2400"/>
              <a:t>Εικόνες, ιστορίες, συγκεκριμένες διαθέσεις</a:t>
            </a:r>
            <a:endParaRPr lang="en-GB" altLang="el-GR" sz="2400"/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5632450" y="2439988"/>
            <a:ext cx="26114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l-GR">
                <a:latin typeface="Arial" panose="020B0604020202020204" pitchFamily="34" charset="0"/>
              </a:rPr>
              <a:t>Chopin, </a:t>
            </a:r>
            <a:r>
              <a:rPr lang="el-GR" altLang="el-GR">
                <a:latin typeface="Arial" panose="020B0604020202020204" pitchFamily="34" charset="0"/>
              </a:rPr>
              <a:t>Νυκτερινό σε ρε ύφεση μείζονα</a:t>
            </a:r>
            <a:endParaRPr lang="en-GB" altLang="el-GR">
              <a:latin typeface="Arial" panose="020B0604020202020204" pitchFamily="34" charset="0"/>
            </a:endParaRP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2247900" y="6113463"/>
            <a:ext cx="5240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l-GR">
                <a:latin typeface="Arial" panose="020B0604020202020204" pitchFamily="34" charset="0"/>
              </a:rPr>
              <a:t>Schumann, </a:t>
            </a:r>
            <a:r>
              <a:rPr lang="el-GR" altLang="el-GR">
                <a:latin typeface="Arial" panose="020B0604020202020204" pitchFamily="34" charset="0"/>
              </a:rPr>
              <a:t>Παιδικές σκηνές, Από χώρες μακρινές</a:t>
            </a:r>
            <a:endParaRPr lang="en-GB" altLang="el-G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845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/>
              <a:t>Μουσική για πιάνο - 2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l-GR" sz="2800"/>
              <a:t>Hummel </a:t>
            </a:r>
            <a:r>
              <a:rPr lang="en-US" altLang="el-GR" sz="2400"/>
              <a:t>(preludes)</a:t>
            </a:r>
            <a:r>
              <a:rPr lang="en-US" altLang="el-GR" sz="2800"/>
              <a:t> – </a:t>
            </a:r>
            <a:r>
              <a:rPr lang="en-US" altLang="el-GR"/>
              <a:t>Field </a:t>
            </a:r>
            <a:r>
              <a:rPr lang="en-US" altLang="el-GR" sz="2400"/>
              <a:t>(nocturnes)</a:t>
            </a:r>
          </a:p>
          <a:p>
            <a:pPr>
              <a:lnSpc>
                <a:spcPct val="90000"/>
              </a:lnSpc>
            </a:pPr>
            <a:r>
              <a:rPr lang="en-US" altLang="el-GR" sz="2800"/>
              <a:t>Schubert</a:t>
            </a:r>
          </a:p>
          <a:p>
            <a:pPr lvl="1">
              <a:lnSpc>
                <a:spcPct val="90000"/>
              </a:lnSpc>
            </a:pPr>
            <a:r>
              <a:rPr lang="en-US" altLang="el-GR" sz="2400"/>
              <a:t>Moments musicaux, impromptus</a:t>
            </a:r>
          </a:p>
          <a:p>
            <a:pPr>
              <a:lnSpc>
                <a:spcPct val="90000"/>
              </a:lnSpc>
            </a:pPr>
            <a:r>
              <a:rPr lang="en-US" altLang="el-GR" sz="2800"/>
              <a:t>Chopin</a:t>
            </a:r>
          </a:p>
          <a:p>
            <a:pPr lvl="1">
              <a:lnSpc>
                <a:spcPct val="90000"/>
              </a:lnSpc>
            </a:pPr>
            <a:r>
              <a:rPr lang="en-US" altLang="el-GR" sz="2400"/>
              <a:t>Preludes, impromptus, nocturnes, ballades, scherzi</a:t>
            </a:r>
          </a:p>
          <a:p>
            <a:pPr>
              <a:lnSpc>
                <a:spcPct val="90000"/>
              </a:lnSpc>
            </a:pPr>
            <a:r>
              <a:rPr lang="en-US" altLang="el-GR" sz="2800"/>
              <a:t>Mendelssohn</a:t>
            </a:r>
          </a:p>
          <a:p>
            <a:pPr lvl="1">
              <a:lnSpc>
                <a:spcPct val="90000"/>
              </a:lnSpc>
            </a:pPr>
            <a:r>
              <a:rPr lang="el-GR" altLang="el-GR" sz="2400"/>
              <a:t>Τραγούδια χωρίς λόγια, σοβαρές παραλλαγές</a:t>
            </a:r>
          </a:p>
          <a:p>
            <a:pPr>
              <a:lnSpc>
                <a:spcPct val="90000"/>
              </a:lnSpc>
            </a:pPr>
            <a:r>
              <a:rPr lang="en-US" altLang="el-GR" sz="2800"/>
              <a:t>Brahms</a:t>
            </a:r>
          </a:p>
          <a:p>
            <a:pPr lvl="1">
              <a:lnSpc>
                <a:spcPct val="90000"/>
              </a:lnSpc>
            </a:pPr>
            <a:r>
              <a:rPr lang="en-US" altLang="el-GR" sz="2400"/>
              <a:t>Intermezzi, Capricci</a:t>
            </a:r>
            <a:endParaRPr lang="el-GR" altLang="el-GR" sz="2400"/>
          </a:p>
        </p:txBody>
      </p:sp>
    </p:spTree>
    <p:extLst>
      <p:ext uri="{BB962C8B-B14F-4D97-AF65-F5344CB8AC3E}">
        <p14:creationId xmlns:p14="http://schemas.microsoft.com/office/powerpoint/2010/main" val="37866494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/>
              <a:t>Μουσική για πιάνο - 3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637088"/>
          </a:xfrm>
        </p:spPr>
        <p:txBody>
          <a:bodyPr/>
          <a:lstStyle/>
          <a:p>
            <a:r>
              <a:rPr lang="en-US" altLang="el-GR" sz="2800"/>
              <a:t>Schumann</a:t>
            </a:r>
            <a:r>
              <a:rPr lang="el-GR" altLang="el-GR" sz="2800"/>
              <a:t> – προγραμαμτικοί τίτλοι</a:t>
            </a:r>
            <a:endParaRPr lang="en-US" altLang="el-GR" sz="2800"/>
          </a:p>
          <a:p>
            <a:pPr lvl="1"/>
            <a:r>
              <a:rPr lang="en-US" altLang="el-GR" sz="2400"/>
              <a:t>Papillons, Carnaval, Davidsbündlertänze, Kreisleriana, Noveletten, Kinderszenen, Albumblätter, Waldszenen </a:t>
            </a:r>
            <a:r>
              <a:rPr lang="el-GR" altLang="el-GR" sz="2400"/>
              <a:t>κλπ.</a:t>
            </a:r>
            <a:endParaRPr lang="en-US" altLang="el-GR" sz="2400"/>
          </a:p>
          <a:p>
            <a:pPr lvl="1"/>
            <a:r>
              <a:rPr lang="el-GR" altLang="el-GR" sz="2400"/>
              <a:t>Μουσικοκριτική – </a:t>
            </a:r>
            <a:r>
              <a:rPr lang="en-US" altLang="el-GR" sz="2400"/>
              <a:t>Neue Zeutschrift für Musik</a:t>
            </a:r>
          </a:p>
          <a:p>
            <a:r>
              <a:rPr lang="en-US" altLang="el-GR" sz="2800"/>
              <a:t>Liszt</a:t>
            </a:r>
          </a:p>
          <a:p>
            <a:pPr lvl="1"/>
            <a:r>
              <a:rPr lang="el-GR" altLang="el-GR" sz="2400"/>
              <a:t>Η φάση του βιρτουόζου</a:t>
            </a:r>
          </a:p>
          <a:p>
            <a:pPr lvl="1"/>
            <a:r>
              <a:rPr lang="el-GR" altLang="el-GR" sz="2400"/>
              <a:t>Η φάση του πρωτοπόρου</a:t>
            </a:r>
            <a:r>
              <a:rPr lang="en-US" altLang="el-GR" sz="2400"/>
              <a:t> – </a:t>
            </a:r>
            <a:r>
              <a:rPr lang="el-GR" altLang="el-GR" sz="2400"/>
              <a:t>Νεογερμανική σχολή</a:t>
            </a:r>
          </a:p>
          <a:p>
            <a:pPr lvl="2"/>
            <a:r>
              <a:rPr lang="en-US" altLang="el-GR" sz="2000"/>
              <a:t>Annees de pelerinage, harmonies poetiques et religieuses, Mephisto-Waltzer</a:t>
            </a:r>
          </a:p>
        </p:txBody>
      </p:sp>
    </p:spTree>
    <p:extLst>
      <p:ext uri="{BB962C8B-B14F-4D97-AF65-F5344CB8AC3E}">
        <p14:creationId xmlns:p14="http://schemas.microsoft.com/office/powerpoint/2010/main" val="15503992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/>
              <a:t>Η Ρομαντική Συμφωνία</a:t>
            </a:r>
            <a:endParaRPr lang="en-GB" altLang="el-GR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111750"/>
          </a:xfrm>
        </p:spPr>
        <p:txBody>
          <a:bodyPr/>
          <a:lstStyle/>
          <a:p>
            <a:r>
              <a:rPr lang="el-GR" altLang="el-GR" sz="2800"/>
              <a:t>Τυρανική η επίδραση του </a:t>
            </a:r>
            <a:r>
              <a:rPr lang="en-US" altLang="el-GR" sz="2800"/>
              <a:t>Beethoven</a:t>
            </a:r>
            <a:endParaRPr lang="el-GR" altLang="el-GR" sz="2800"/>
          </a:p>
          <a:p>
            <a:r>
              <a:rPr lang="el-GR" altLang="el-GR" sz="2800"/>
              <a:t>Μέχρι τα μέσα του αιώνα </a:t>
            </a:r>
            <a:r>
              <a:rPr lang="en-US" altLang="el-GR" sz="2800"/>
              <a:t>(Schubert, Schumann, Mendelssohn)</a:t>
            </a:r>
          </a:p>
          <a:p>
            <a:pPr lvl="1"/>
            <a:r>
              <a:rPr lang="el-GR" altLang="el-GR" sz="2400"/>
              <a:t>Απλές μορφές, περιορισμένη θεματική επεξεργασία, συχνά εξωμουσικά ερεθίσματα</a:t>
            </a:r>
          </a:p>
          <a:p>
            <a:r>
              <a:rPr lang="el-GR" altLang="el-GR" sz="2800"/>
              <a:t>2</a:t>
            </a:r>
            <a:r>
              <a:rPr lang="el-GR" altLang="el-GR" sz="2800" baseline="30000"/>
              <a:t>ο</a:t>
            </a:r>
            <a:r>
              <a:rPr lang="el-GR" altLang="el-GR" sz="2800"/>
              <a:t> μισό του 19</a:t>
            </a:r>
            <a:r>
              <a:rPr lang="el-GR" altLang="el-GR" sz="2800" baseline="30000"/>
              <a:t>ου</a:t>
            </a:r>
            <a:r>
              <a:rPr lang="el-GR" altLang="el-GR" sz="2800"/>
              <a:t> αιώνα</a:t>
            </a:r>
          </a:p>
          <a:p>
            <a:pPr lvl="1"/>
            <a:r>
              <a:rPr lang="en-US" altLang="el-GR" sz="2400"/>
              <a:t>Johannes Brahms</a:t>
            </a:r>
            <a:r>
              <a:rPr lang="el-GR" altLang="el-GR" sz="2400"/>
              <a:t> – ο διάδοχος του </a:t>
            </a:r>
            <a:r>
              <a:rPr lang="en-US" altLang="el-GR" sz="2400"/>
              <a:t>Beethoven</a:t>
            </a:r>
          </a:p>
          <a:p>
            <a:pPr lvl="1"/>
            <a:r>
              <a:rPr lang="en-US" altLang="el-GR" sz="2400"/>
              <a:t>Anton Bruckner,</a:t>
            </a:r>
            <a:r>
              <a:rPr lang="el-GR" altLang="el-GR" sz="2400"/>
              <a:t> </a:t>
            </a:r>
            <a:r>
              <a:rPr lang="en-US" altLang="el-GR" sz="2400"/>
              <a:t>Gustav Mahler </a:t>
            </a:r>
            <a:r>
              <a:rPr lang="el-GR" altLang="el-GR" sz="2400"/>
              <a:t>– βαγκνερική επίδραση στη συμφωνία</a:t>
            </a:r>
            <a:endParaRPr lang="en-US" altLang="el-GR" sz="2400"/>
          </a:p>
          <a:p>
            <a:pPr lvl="1"/>
            <a:r>
              <a:rPr lang="en-US" altLang="el-GR" sz="2400"/>
              <a:t>Franck, Saint-Saens</a:t>
            </a:r>
            <a:endParaRPr lang="en-GB" altLang="el-GR" sz="2400"/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4911725" y="5876925"/>
            <a:ext cx="42322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l-GR">
                <a:latin typeface="Arial" panose="020B0604020202020204" pitchFamily="34" charset="0"/>
              </a:rPr>
              <a:t>Brahms, </a:t>
            </a:r>
            <a:r>
              <a:rPr lang="el-GR" altLang="el-GR">
                <a:latin typeface="Arial" panose="020B0604020202020204" pitchFamily="34" charset="0"/>
              </a:rPr>
              <a:t>Συμφωνία αρ. 1, ντο ελάσσονα, 1</a:t>
            </a:r>
            <a:r>
              <a:rPr lang="el-GR" altLang="el-GR" baseline="30000">
                <a:latin typeface="Arial" panose="020B0604020202020204" pitchFamily="34" charset="0"/>
              </a:rPr>
              <a:t>ο</a:t>
            </a:r>
            <a:r>
              <a:rPr lang="el-GR" altLang="el-GR">
                <a:latin typeface="Arial" panose="020B0604020202020204" pitchFamily="34" charset="0"/>
              </a:rPr>
              <a:t> μέρος</a:t>
            </a:r>
            <a:endParaRPr lang="en-GB" altLang="el-G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761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43887" cy="733425"/>
          </a:xfrm>
        </p:spPr>
        <p:txBody>
          <a:bodyPr>
            <a:normAutofit fontScale="90000"/>
          </a:bodyPr>
          <a:lstStyle/>
          <a:p>
            <a:r>
              <a:rPr lang="el-GR" altLang="el-GR"/>
              <a:t>Προγραμματική μουσική</a:t>
            </a:r>
            <a:endParaRPr lang="en-GB" altLang="el-GR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4608513"/>
          </a:xfrm>
        </p:spPr>
        <p:txBody>
          <a:bodyPr/>
          <a:lstStyle/>
          <a:p>
            <a:r>
              <a:rPr lang="el-GR" altLang="el-GR"/>
              <a:t>Μουσική η οποία αφηγείται με ήχους μια ιστορία, που αναφέρεται στον τίτλο</a:t>
            </a:r>
          </a:p>
          <a:p>
            <a:pPr lvl="1"/>
            <a:r>
              <a:rPr lang="el-GR" altLang="el-GR"/>
              <a:t>Πρόγραμμα</a:t>
            </a:r>
          </a:p>
          <a:p>
            <a:r>
              <a:rPr lang="el-GR" altLang="el-GR"/>
              <a:t>Προγραμματική Συμφωνία – </a:t>
            </a:r>
            <a:r>
              <a:rPr lang="en-US" altLang="el-GR"/>
              <a:t>Berlioz</a:t>
            </a:r>
            <a:endParaRPr lang="el-GR" altLang="el-GR"/>
          </a:p>
          <a:p>
            <a:pPr lvl="1"/>
            <a:r>
              <a:rPr lang="el-GR" altLang="el-GR"/>
              <a:t>Φανταστική συμφωνία, ο Χάρολντ στην Ιταλία</a:t>
            </a:r>
          </a:p>
          <a:p>
            <a:r>
              <a:rPr lang="el-GR" altLang="el-GR"/>
              <a:t>Συμφωνικό Ποίημα </a:t>
            </a:r>
          </a:p>
        </p:txBody>
      </p:sp>
    </p:spTree>
    <p:extLst>
      <p:ext uri="{BB962C8B-B14F-4D97-AF65-F5344CB8AC3E}">
        <p14:creationId xmlns:p14="http://schemas.microsoft.com/office/powerpoint/2010/main" val="124261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/>
              <a:t>Συμφωνικό ποίημα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sz="2400"/>
              <a:t>Η «προοδευτική τάση» του 2</a:t>
            </a:r>
            <a:r>
              <a:rPr lang="el-GR" altLang="el-GR" sz="2400" baseline="30000"/>
              <a:t>ου</a:t>
            </a:r>
            <a:r>
              <a:rPr lang="el-GR" altLang="el-GR" sz="2400"/>
              <a:t> μισού του 19</a:t>
            </a:r>
            <a:r>
              <a:rPr lang="el-GR" altLang="el-GR" sz="2400" baseline="30000"/>
              <a:t>ου</a:t>
            </a:r>
            <a:r>
              <a:rPr lang="el-GR" altLang="el-GR" sz="2400"/>
              <a:t> αι.</a:t>
            </a:r>
          </a:p>
          <a:p>
            <a:pPr lvl="1">
              <a:lnSpc>
                <a:spcPct val="90000"/>
              </a:lnSpc>
            </a:pPr>
            <a:r>
              <a:rPr lang="el-GR" altLang="el-GR" sz="2000"/>
              <a:t>(επέκταση της ουβερτούρας)</a:t>
            </a:r>
            <a:r>
              <a:rPr lang="en-US" altLang="el-GR" sz="2000"/>
              <a:t> – </a:t>
            </a:r>
            <a:r>
              <a:rPr lang="el-GR" altLang="el-GR" sz="2000"/>
              <a:t>μονομερές – χωρίς προσαρμογή σε μια φόρμα</a:t>
            </a:r>
          </a:p>
          <a:p>
            <a:pPr lvl="1">
              <a:lnSpc>
                <a:spcPct val="90000"/>
              </a:lnSpc>
            </a:pPr>
            <a:r>
              <a:rPr lang="en-US" altLang="el-GR" sz="2000"/>
              <a:t>Liszt, </a:t>
            </a:r>
            <a:endParaRPr lang="el-GR" altLang="el-GR" sz="2000"/>
          </a:p>
          <a:p>
            <a:pPr lvl="2">
              <a:lnSpc>
                <a:spcPct val="90000"/>
              </a:lnSpc>
            </a:pPr>
            <a:r>
              <a:rPr lang="el-GR" altLang="el-GR" sz="2000"/>
              <a:t>Τα Πρελούδια, Ό,τι ακούει κανείς στα βουνά, Ο Θρήνος των Ηρώων, Προμηθέας, Μαζέππα, Άμλετ, Από την κούνια ως τον τάφο, </a:t>
            </a:r>
            <a:r>
              <a:rPr lang="de-DE" altLang="el-GR" sz="2000"/>
              <a:t>Faust</a:t>
            </a:r>
            <a:r>
              <a:rPr lang="el-GR" altLang="el-GR" sz="2000"/>
              <a:t>, </a:t>
            </a:r>
            <a:r>
              <a:rPr lang="de-DE" altLang="el-GR" sz="2000"/>
              <a:t>Dante</a:t>
            </a:r>
            <a:r>
              <a:rPr lang="el-GR" altLang="el-GR" sz="2000"/>
              <a:t> </a:t>
            </a:r>
            <a:endParaRPr lang="el-GR" altLang="el-GR" sz="1800"/>
          </a:p>
          <a:p>
            <a:pPr lvl="1">
              <a:lnSpc>
                <a:spcPct val="90000"/>
              </a:lnSpc>
            </a:pPr>
            <a:r>
              <a:rPr lang="en-US" altLang="el-GR" sz="2000"/>
              <a:t>R. Strauss</a:t>
            </a:r>
            <a:r>
              <a:rPr lang="el-GR" altLang="el-GR" sz="2000"/>
              <a:t>,</a:t>
            </a:r>
          </a:p>
          <a:p>
            <a:pPr lvl="2">
              <a:lnSpc>
                <a:spcPct val="90000"/>
              </a:lnSpc>
            </a:pPr>
            <a:r>
              <a:rPr lang="el-GR" altLang="el-GR" sz="1800"/>
              <a:t>Από την Ιταλία, Δον Ζουάν, Μάκβεθ, Θάνατος και εξαϋλωση, Αγώνας και νίκη, Τιλλ Όυλενσπήγκελ, Τάδε έφη Ζαρατούστρας, Δον Κιχώτης, Η ζωή ενός ήρωα, Συμφωνία των Άλπεων, Οικιακή συμφωνία </a:t>
            </a:r>
            <a:endParaRPr lang="en-US" altLang="el-GR" sz="1800"/>
          </a:p>
          <a:p>
            <a:pPr lvl="1">
              <a:lnSpc>
                <a:spcPct val="90000"/>
              </a:lnSpc>
            </a:pPr>
            <a:r>
              <a:rPr lang="en-US" altLang="el-GR" sz="2000"/>
              <a:t>Wolf, Busoni, Pfitzner, Reger</a:t>
            </a:r>
            <a:endParaRPr lang="en-GB" altLang="el-GR" sz="2000"/>
          </a:p>
          <a:p>
            <a:pPr>
              <a:lnSpc>
                <a:spcPct val="90000"/>
              </a:lnSpc>
            </a:pPr>
            <a:endParaRPr lang="el-GR" altLang="el-GR" sz="2400"/>
          </a:p>
        </p:txBody>
      </p:sp>
      <p:sp>
        <p:nvSpPr>
          <p:cNvPr id="89092" name="Text Box 4"/>
          <p:cNvSpPr txBox="1">
            <a:spLocks noChangeArrowheads="1"/>
          </p:cNvSpPr>
          <p:nvPr/>
        </p:nvSpPr>
        <p:spPr bwMode="auto">
          <a:xfrm>
            <a:off x="1743075" y="5969000"/>
            <a:ext cx="5670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l-GR">
                <a:latin typeface="Arial" panose="020B0604020202020204" pitchFamily="34" charset="0"/>
              </a:rPr>
              <a:t>R. Strauss, </a:t>
            </a:r>
            <a:r>
              <a:rPr lang="el-GR" altLang="el-GR">
                <a:latin typeface="Arial" panose="020B0604020202020204" pitchFamily="34" charset="0"/>
              </a:rPr>
              <a:t>Τα φαιδρά καμώματα του </a:t>
            </a:r>
            <a:r>
              <a:rPr lang="en-US" altLang="el-GR">
                <a:latin typeface="Arial" panose="020B0604020202020204" pitchFamily="34" charset="0"/>
              </a:rPr>
              <a:t>Till Eulenspiegel</a:t>
            </a:r>
            <a:endParaRPr lang="en-GB" altLang="el-G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68036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/>
              <a:t>Ιμπρεσιονισμός - 1</a:t>
            </a:r>
            <a:endParaRPr lang="en-GB" altLang="el-GR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47180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/>
              <a:t>Προέλευση από τη ζωγραφική</a:t>
            </a:r>
          </a:p>
          <a:p>
            <a:pPr>
              <a:lnSpc>
                <a:spcPct val="90000"/>
              </a:lnSpc>
            </a:pPr>
            <a:r>
              <a:rPr lang="el-GR" altLang="el-GR"/>
              <a:t>Αντίδραση στην «κουρασμένη» υστερο-ρομαντική υπερβολή</a:t>
            </a:r>
          </a:p>
          <a:p>
            <a:pPr>
              <a:lnSpc>
                <a:spcPct val="90000"/>
              </a:lnSpc>
            </a:pPr>
            <a:r>
              <a:rPr lang="el-GR" altLang="el-GR"/>
              <a:t>Στιγμιαία εντύπωση ή ατμόσφαιρα</a:t>
            </a:r>
          </a:p>
          <a:p>
            <a:pPr lvl="1">
              <a:lnSpc>
                <a:spcPct val="90000"/>
              </a:lnSpc>
            </a:pPr>
            <a:r>
              <a:rPr lang="el-GR" altLang="el-GR"/>
              <a:t>Συμβολισμός;</a:t>
            </a:r>
          </a:p>
          <a:p>
            <a:pPr lvl="1">
              <a:lnSpc>
                <a:spcPct val="90000"/>
              </a:lnSpc>
            </a:pPr>
            <a:r>
              <a:rPr lang="el-GR" altLang="el-GR"/>
              <a:t>Ψυχική υπερπραγματικότητα των εντυπώσεων</a:t>
            </a:r>
          </a:p>
          <a:p>
            <a:pPr lvl="1">
              <a:lnSpc>
                <a:spcPct val="90000"/>
              </a:lnSpc>
            </a:pPr>
            <a:r>
              <a:rPr lang="el-GR" altLang="el-GR"/>
              <a:t>Απομάκρυνση από τις μορφολογικές και αρμονικές δομές και τα καθιερωμένα πτωτικά σχήματα</a:t>
            </a: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1600200" y="6113463"/>
            <a:ext cx="44148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l-GR">
                <a:latin typeface="Arial" panose="020B0604020202020204" pitchFamily="34" charset="0"/>
              </a:rPr>
              <a:t>Debussy, Arabesque </a:t>
            </a:r>
            <a:r>
              <a:rPr lang="el-GR" altLang="el-GR">
                <a:latin typeface="Arial" panose="020B0604020202020204" pitchFamily="34" charset="0"/>
              </a:rPr>
              <a:t>(διασκευή για άρπα)</a:t>
            </a:r>
            <a:endParaRPr lang="en-GB" altLang="el-G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2538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/>
              <a:t>Ιμπρεσιονισμός - 2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/>
              <a:t>Η απάντηση της Γαλλίας στον Ιταλικό βερισμό και στο κίνημα των εθνικών σχολών</a:t>
            </a:r>
          </a:p>
          <a:p>
            <a:pPr lvl="1"/>
            <a:r>
              <a:rPr lang="en-US" altLang="el-GR"/>
              <a:t>Debussy, Ravel</a:t>
            </a:r>
          </a:p>
          <a:p>
            <a:pPr lvl="1"/>
            <a:r>
              <a:rPr lang="en-US" altLang="el-GR"/>
              <a:t>Skryabin, DeFalla, Respighi</a:t>
            </a:r>
            <a:endParaRPr lang="el-GR" altLang="el-GR"/>
          </a:p>
          <a:p>
            <a:r>
              <a:rPr lang="el-GR" altLang="el-GR"/>
              <a:t>Αντιδρά στη βαγκνερική αισθητική</a:t>
            </a:r>
          </a:p>
          <a:p>
            <a:pPr lvl="1"/>
            <a:r>
              <a:rPr lang="el-GR" altLang="el-GR"/>
              <a:t>Αλλά δεν θα ήταν δυνατή χωρίς αυτή</a:t>
            </a:r>
            <a:endParaRPr lang="en-US" altLang="el-GR"/>
          </a:p>
          <a:p>
            <a:r>
              <a:rPr lang="el-GR" altLang="el-GR"/>
              <a:t>Η πόρτα εισόδου στον 20</a:t>
            </a:r>
            <a:r>
              <a:rPr lang="el-GR" altLang="el-GR" baseline="30000"/>
              <a:t>ο</a:t>
            </a:r>
            <a:r>
              <a:rPr lang="el-GR" altLang="el-GR"/>
              <a:t> αιώνα</a:t>
            </a:r>
            <a:endParaRPr lang="en-GB" altLang="el-GR"/>
          </a:p>
          <a:p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36110009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28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Οι απαρχές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el-GR" sz="2800" dirty="0"/>
              <a:t>Ludwig Tieck</a:t>
            </a:r>
          </a:p>
          <a:p>
            <a:r>
              <a:rPr lang="en-US" altLang="el-GR" sz="2800" dirty="0"/>
              <a:t>Wilhelm Heinrich </a:t>
            </a:r>
            <a:r>
              <a:rPr lang="en-US" altLang="el-GR" sz="2800" dirty="0" err="1"/>
              <a:t>Wackenroder</a:t>
            </a:r>
            <a:endParaRPr lang="en-US" altLang="el-GR" sz="2800" dirty="0"/>
          </a:p>
          <a:p>
            <a:r>
              <a:rPr lang="en-US" altLang="el-GR" sz="2800" dirty="0" err="1"/>
              <a:t>E.T.A</a:t>
            </a:r>
            <a:r>
              <a:rPr lang="en-US" altLang="el-GR" sz="2800" dirty="0"/>
              <a:t> Hoffmann</a:t>
            </a:r>
          </a:p>
          <a:p>
            <a:pPr lvl="1"/>
            <a:r>
              <a:rPr lang="el-GR" altLang="el-GR" sz="2400" dirty="0"/>
              <a:t>Ρομαντισμός είναι η προβολή του συναισθήματος</a:t>
            </a:r>
          </a:p>
          <a:p>
            <a:pPr lvl="1"/>
            <a:r>
              <a:rPr lang="el-GR" altLang="el-GR" sz="2400" dirty="0"/>
              <a:t>Ερμηνεύει ως κατ’ εξοχήν δείγματα ρομαντισμού δύο από τα πιο χαρακτηριστικά κλασικά έργα</a:t>
            </a:r>
          </a:p>
          <a:p>
            <a:pPr lvl="2"/>
            <a:r>
              <a:rPr lang="el-GR" altLang="el-GR" sz="2000" dirty="0"/>
              <a:t>Το Ρέκβιεμ του Μότσαρτ</a:t>
            </a:r>
          </a:p>
          <a:p>
            <a:pPr lvl="2"/>
            <a:r>
              <a:rPr lang="el-GR" altLang="el-GR" sz="2000" dirty="0"/>
              <a:t>Την Συμφωνία σε ντο ελάσσονα του </a:t>
            </a:r>
            <a:r>
              <a:rPr lang="el-GR" altLang="el-GR" sz="2000" dirty="0" err="1"/>
              <a:t>Μπετόβεν</a:t>
            </a:r>
            <a:endParaRPr lang="el-GR" altLang="el-GR" sz="2000" dirty="0"/>
          </a:p>
          <a:p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411932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</a:t>
            </a:r>
            <a:r>
              <a:rPr lang="el-GR" sz="2000" dirty="0" err="1" smtClean="0"/>
              <a:t>στ</a:t>
            </a:r>
            <a:r>
              <a:rPr lang="en-US" sz="2000" dirty="0" smtClean="0"/>
              <a:t>o</a:t>
            </a:r>
            <a:r>
              <a:rPr lang="el-GR" sz="2000" dirty="0" smtClean="0"/>
              <a:t> </a:t>
            </a:r>
            <a:r>
              <a:rPr lang="el-GR" sz="2000" dirty="0" err="1" smtClean="0"/>
              <a:t>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Πανεπιστήμιο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45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400" dirty="0" smtClean="0"/>
              <a:t>Σημειώματα</a:t>
            </a:r>
            <a:endParaRPr lang="el-GR" sz="4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4857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l-GR" dirty="0"/>
              <a:t>Σημείωμα Ιστορικού </a:t>
            </a:r>
            <a:r>
              <a:rPr lang="el-GR" dirty="0" smtClean="0"/>
              <a:t>Εκδόσεων</a:t>
            </a:r>
            <a:r>
              <a:rPr lang="en-US" dirty="0" smtClean="0"/>
              <a:t> </a:t>
            </a:r>
            <a:r>
              <a:rPr lang="el-GR" dirty="0" smtClean="0"/>
              <a:t>Έργου</a:t>
            </a:r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34220" y="1556792"/>
            <a:ext cx="858625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έργο αποτελεί την έκδοση </a:t>
            </a:r>
            <a:r>
              <a:rPr lang="en-US" sz="2000" dirty="0" smtClean="0"/>
              <a:t>1.0</a:t>
            </a:r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16057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err="1"/>
              <a:t>Copyright</a:t>
            </a:r>
            <a:r>
              <a:rPr lang="el-GR" sz="2000" dirty="0"/>
              <a:t> </a:t>
            </a:r>
            <a:r>
              <a:rPr lang="el-GR" sz="2000" dirty="0" err="1"/>
              <a:t>Εθνικόν</a:t>
            </a:r>
            <a:r>
              <a:rPr lang="el-GR" sz="2000" dirty="0"/>
              <a:t> και </a:t>
            </a:r>
            <a:r>
              <a:rPr lang="el-GR" sz="2000" dirty="0" err="1"/>
              <a:t>Καποδιστριακόν</a:t>
            </a:r>
            <a:r>
              <a:rPr lang="el-GR" sz="2000" dirty="0"/>
              <a:t> </a:t>
            </a:r>
            <a:r>
              <a:rPr lang="el-GR" sz="2000" dirty="0" err="1"/>
              <a:t>Πανεπιστήμιον</a:t>
            </a:r>
            <a:r>
              <a:rPr lang="el-GR" sz="2000" dirty="0"/>
              <a:t> Αθηνών, Νικόλαος </a:t>
            </a:r>
            <a:r>
              <a:rPr lang="el-GR" sz="2000" dirty="0" err="1"/>
              <a:t>Mαλιάρας</a:t>
            </a:r>
            <a:r>
              <a:rPr lang="el-GR" sz="2000" dirty="0"/>
              <a:t>, 2015. Νικόλαος </a:t>
            </a:r>
            <a:r>
              <a:rPr lang="el-GR" sz="2000" dirty="0" err="1"/>
              <a:t>Μαλιάρας</a:t>
            </a:r>
            <a:r>
              <a:rPr lang="el-GR" sz="2000" dirty="0"/>
              <a:t>. «Συνοπτική Ιστορία της Ευρωπαϊκής Μουσικής. </a:t>
            </a:r>
            <a:r>
              <a:rPr lang="el-GR" sz="2000" dirty="0" smtClean="0"/>
              <a:t>Ο Ρομαντισμός». </a:t>
            </a:r>
            <a:r>
              <a:rPr lang="el-GR" sz="2000" dirty="0"/>
              <a:t>Έκδοση: 1.0. Αθήνα 2015. Διαθέσιμο από τη δικτυακή διεύθυνση: http://opencourses.uoa.gr/courses/MUSIC100/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20825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14401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2000" dirty="0" err="1"/>
              <a:t>κ.λ.π</a:t>
            </a:r>
            <a:r>
              <a:rPr lang="el-GR" sz="20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670" y="242088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2924944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/>
              <a:t>[1] http://creativecommons.org/licenses/by-nc-sa/4.0/ </a:t>
            </a:r>
            <a:endParaRPr lang="en-US" smtClean="0"/>
          </a:p>
          <a:p>
            <a:endParaRPr lang="el-GR" dirty="0"/>
          </a:p>
          <a:p>
            <a:r>
              <a:rPr lang="el-GR" dirty="0"/>
              <a:t>Ως </a:t>
            </a:r>
            <a:r>
              <a:rPr lang="el-GR" b="1" dirty="0"/>
              <a:t>Μη Εμπορική</a:t>
            </a:r>
            <a:r>
              <a:rPr lang="el-GR" dirty="0"/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/>
              <a:t>αδειοδόχο</a:t>
            </a:r>
            <a:endParaRPr lang="el-G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προσπορίζει στο διανομέα του έργου και</a:t>
            </a:r>
            <a:r>
              <a:rPr lang="en-GB" dirty="0"/>
              <a:t> </a:t>
            </a:r>
            <a:r>
              <a:rPr lang="el-GR" dirty="0" err="1"/>
              <a:t>αδειοδόχο</a:t>
            </a:r>
            <a:r>
              <a:rPr lang="en-GB" dirty="0"/>
              <a:t> </a:t>
            </a:r>
            <a:r>
              <a:rPr lang="el-GR" dirty="0"/>
              <a:t>έμμεσο οικονομικό όφελος (π.χ. διαφημίσεις) από την προβολή του έργου σε διαδικτυακό </a:t>
            </a:r>
            <a:r>
              <a:rPr lang="el-GR" dirty="0" smtClean="0"/>
              <a:t>τόπο</a:t>
            </a: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/>
          </a:p>
          <a:p>
            <a:r>
              <a:rPr lang="el-GR" dirty="0" smtClean="0"/>
              <a:t>Ο </a:t>
            </a:r>
            <a:r>
              <a:rPr lang="el-GR" dirty="0"/>
              <a:t>δικαιούχος μπορεί να παρέχει στον </a:t>
            </a:r>
            <a:r>
              <a:rPr lang="el-GR" dirty="0" err="1"/>
              <a:t>αδειοδόχο</a:t>
            </a:r>
            <a:r>
              <a:rPr lang="el-GR" dirty="0"/>
              <a:t> ξεχωριστή άδεια να χρησιμοποιεί το έργο για εμπορική χρήση, εφόσον αυτό του ζητηθεί</a:t>
            </a:r>
            <a:r>
              <a:rPr lang="el-GR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2364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η </a:t>
            </a:r>
            <a:r>
              <a:rPr lang="en-US" sz="2000" dirty="0" err="1"/>
              <a:t>δήλωση</a:t>
            </a:r>
            <a:r>
              <a:rPr lang="en-US" sz="2000" dirty="0"/>
              <a:t> </a:t>
            </a:r>
            <a:r>
              <a:rPr lang="el-GR" sz="2000" dirty="0" err="1"/>
              <a:t>Δ</a:t>
            </a:r>
            <a:r>
              <a:rPr lang="en-US" sz="2000" dirty="0" smtClean="0"/>
              <a:t>ια</a:t>
            </a:r>
            <a:r>
              <a:rPr lang="en-US" sz="2000" dirty="0" err="1" smtClean="0"/>
              <a:t>τήρησης</a:t>
            </a:r>
            <a:r>
              <a:rPr lang="en-US" sz="2000" dirty="0" smtClean="0"/>
              <a:t>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</a:t>
            </a:r>
            <a:r>
              <a:rPr lang="el-GR" sz="2400" dirty="0" err="1"/>
              <a:t>υπερσυνδέσμους</a:t>
            </a:r>
            <a:r>
              <a:rPr lang="el-GR" sz="2400" dirty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2475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Χαρακτηριστικά - 1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l-GR" altLang="el-GR" sz="2400" dirty="0"/>
              <a:t>Η μουσική χάνει τον απόλυτο χαρακτήρα της και γίνεται «υπηρέτης», φορέας </a:t>
            </a:r>
            <a:r>
              <a:rPr lang="el-GR" altLang="el-GR" sz="2400" dirty="0" err="1"/>
              <a:t>εξωμουσικών</a:t>
            </a:r>
            <a:r>
              <a:rPr lang="el-GR" altLang="el-GR" sz="2400" dirty="0"/>
              <a:t> μηνυμάτων </a:t>
            </a:r>
          </a:p>
          <a:p>
            <a:pPr>
              <a:lnSpc>
                <a:spcPct val="90000"/>
              </a:lnSpc>
            </a:pPr>
            <a:r>
              <a:rPr lang="el-GR" altLang="el-GR" sz="2400" dirty="0"/>
              <a:t>Ο καλλιτέχνης-δημιουργός ως ανεξάρτητη προσωπικότητα</a:t>
            </a:r>
          </a:p>
          <a:p>
            <a:pPr>
              <a:lnSpc>
                <a:spcPct val="90000"/>
              </a:lnSpc>
            </a:pPr>
            <a:r>
              <a:rPr lang="en-US" altLang="el-GR" sz="2400" dirty="0"/>
              <a:t>T</a:t>
            </a:r>
            <a:r>
              <a:rPr lang="el-GR" altLang="el-GR" sz="2400" dirty="0" err="1"/>
              <a:t>ονισμός</a:t>
            </a:r>
            <a:r>
              <a:rPr lang="el-GR" altLang="el-GR" sz="2400" dirty="0"/>
              <a:t> </a:t>
            </a:r>
            <a:r>
              <a:rPr lang="en-US" altLang="el-GR" sz="2400" dirty="0"/>
              <a:t>(</a:t>
            </a:r>
            <a:r>
              <a:rPr lang="el-GR" altLang="el-GR" sz="2400" dirty="0"/>
              <a:t>ενίοτε υπέρμετρος) της προσωπικής έμπνευσης – και του συναισθήματος – ως του σημαντικότερου κριτηρίου της τέχνης</a:t>
            </a:r>
          </a:p>
          <a:p>
            <a:pPr>
              <a:lnSpc>
                <a:spcPct val="90000"/>
              </a:lnSpc>
            </a:pPr>
            <a:r>
              <a:rPr lang="el-GR" altLang="el-GR" sz="2400" dirty="0"/>
              <a:t>Τα δομικά και μορφολογικά δεδομένα της μουσικής διαταράσσονται και προσαρμόζονται προς τις νέες απαιτήσεις</a:t>
            </a:r>
          </a:p>
          <a:p>
            <a:pPr lvl="1">
              <a:lnSpc>
                <a:spcPct val="90000"/>
              </a:lnSpc>
            </a:pPr>
            <a:r>
              <a:rPr lang="el-GR" altLang="el-GR" sz="2000" dirty="0"/>
              <a:t>Η ισορροπία και η οικονομία των μέσων της κλασικής περιόδου </a:t>
            </a:r>
            <a:r>
              <a:rPr lang="el-GR" altLang="el-GR" sz="2000" dirty="0" err="1"/>
              <a:t>ερνηνεύεται</a:t>
            </a:r>
            <a:r>
              <a:rPr lang="el-GR" altLang="el-GR" sz="2000" dirty="0"/>
              <a:t> ως περιορισμός της φαντασίας και της συναισθηματικής έκφρασης, και γι’ αυτό συχνά εγκαταλείπεται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altLang="el-GR" sz="2400" dirty="0"/>
          </a:p>
          <a:p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347774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Χαρακτηριστικά - 2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l-GR" altLang="el-GR" sz="2400" dirty="0"/>
              <a:t>Ασυνήθιστα, ενίοτε αυτοβιογραφικά μηνύματα</a:t>
            </a:r>
          </a:p>
          <a:p>
            <a:pPr>
              <a:lnSpc>
                <a:spcPct val="90000"/>
              </a:lnSpc>
            </a:pPr>
            <a:r>
              <a:rPr lang="el-GR" altLang="el-GR" sz="2400" dirty="0"/>
              <a:t>Ανακάλυψη νέων αρμονικών ιδιωμάτων</a:t>
            </a:r>
          </a:p>
          <a:p>
            <a:pPr>
              <a:lnSpc>
                <a:spcPct val="90000"/>
              </a:lnSpc>
            </a:pPr>
            <a:r>
              <a:rPr lang="el-GR" altLang="el-GR" sz="2400" dirty="0"/>
              <a:t>Στροφή στη λαϊκή παράδοση ως μέσου για την αναζήτηση της γνησιότητας του συναισθήματος (εθνικές σχολές) </a:t>
            </a:r>
          </a:p>
          <a:p>
            <a:pPr lvl="1">
              <a:lnSpc>
                <a:spcPct val="90000"/>
              </a:lnSpc>
            </a:pPr>
            <a:r>
              <a:rPr lang="el-GR" altLang="el-GR" sz="2000" dirty="0"/>
              <a:t>Εδώ υπάρχει συσχετισμός με τα μηνύματα του Ρουσσώ και του διαφωτισμού – ο απλός λαϊκός άνθρωπος</a:t>
            </a:r>
          </a:p>
          <a:p>
            <a:pPr>
              <a:lnSpc>
                <a:spcPct val="90000"/>
              </a:lnSpc>
            </a:pPr>
            <a:r>
              <a:rPr lang="el-GR" altLang="el-GR" sz="2400" dirty="0" err="1"/>
              <a:t>Εξωευρωπαϊκά</a:t>
            </a:r>
            <a:r>
              <a:rPr lang="el-GR" altLang="el-GR" sz="2400" dirty="0"/>
              <a:t> και εξωτικά θέματα</a:t>
            </a:r>
          </a:p>
          <a:p>
            <a:pPr>
              <a:lnSpc>
                <a:spcPct val="90000"/>
              </a:lnSpc>
            </a:pPr>
            <a:r>
              <a:rPr lang="el-GR" altLang="el-GR" sz="2400" dirty="0"/>
              <a:t>Πρωτοκαθεδρία του περιεχομένου έναντι της μορφής και του πιάνου έναντι του βιολιού</a:t>
            </a:r>
            <a:endParaRPr lang="en-GB" altLang="el-GR" sz="2400" dirty="0"/>
          </a:p>
          <a:p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261908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Χαρακτηριστικά - 3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altLang="el-GR" sz="2400" dirty="0"/>
              <a:t>Διεύρυνση του ακροατηρίου της μουσικής (άνοδος της αστικής τάξης)</a:t>
            </a:r>
          </a:p>
          <a:p>
            <a:r>
              <a:rPr lang="el-GR" altLang="el-GR" sz="2400" dirty="0"/>
              <a:t>Παρενέργεια: Μουσική για τα ευρέα στρώματα (γούστο της αγοράς – μουσική του σαλονιού - ελαφρά μουσική)</a:t>
            </a:r>
            <a:endParaRPr lang="en-GB" altLang="el-GR" sz="2400" dirty="0"/>
          </a:p>
          <a:p>
            <a:pPr marL="0" indent="0">
              <a:buNone/>
            </a:pPr>
            <a:endParaRPr lang="el-GR" altLang="el-GR" sz="2400" dirty="0"/>
          </a:p>
        </p:txBody>
      </p:sp>
    </p:spTree>
    <p:extLst>
      <p:ext uri="{BB962C8B-B14F-4D97-AF65-F5344CB8AC3E}">
        <p14:creationId xmlns:p14="http://schemas.microsoft.com/office/powerpoint/2010/main" val="2260048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Χαρακτηριστικά - 4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altLang="el-GR" sz="2800" dirty="0"/>
              <a:t>Φραστική δομή</a:t>
            </a:r>
          </a:p>
          <a:p>
            <a:pPr lvl="1"/>
            <a:r>
              <a:rPr lang="el-GR" altLang="el-GR" sz="2400" dirty="0"/>
              <a:t>Επιστροφή σε απλές συμμετρικές δομές</a:t>
            </a:r>
          </a:p>
          <a:p>
            <a:r>
              <a:rPr lang="el-GR" altLang="el-GR" sz="2800" dirty="0"/>
              <a:t>Ρυθμός</a:t>
            </a:r>
          </a:p>
          <a:p>
            <a:pPr lvl="1"/>
            <a:r>
              <a:rPr lang="el-GR" altLang="el-GR" sz="2400" dirty="0"/>
              <a:t>Στερεότυπη συμπεριφορά – ο ρυθμός παύει να συντελεί στην </a:t>
            </a:r>
            <a:r>
              <a:rPr lang="el-GR" altLang="el-GR" sz="2400" dirty="0" err="1"/>
              <a:t>αναγνωρισιμότητα</a:t>
            </a:r>
            <a:r>
              <a:rPr lang="el-GR" altLang="el-GR" sz="2400" dirty="0"/>
              <a:t> των μοτίβων</a:t>
            </a:r>
          </a:p>
          <a:p>
            <a:r>
              <a:rPr lang="el-GR" altLang="el-GR" sz="2800" dirty="0"/>
              <a:t>Αρμονία</a:t>
            </a:r>
          </a:p>
          <a:p>
            <a:pPr lvl="1"/>
            <a:r>
              <a:rPr lang="el-GR" altLang="el-GR" sz="2400" dirty="0"/>
              <a:t>Πύκνωση του αρμονικού υλικού</a:t>
            </a:r>
          </a:p>
          <a:p>
            <a:pPr lvl="1"/>
            <a:r>
              <a:rPr lang="el-GR" altLang="el-GR" sz="2400" dirty="0"/>
              <a:t>Ατμόσφαιρα μέσω της αρμονίας και της ενορχήστρωσης</a:t>
            </a:r>
          </a:p>
          <a:p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2028789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Κυριότερα νέα είδη μουσικής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altLang="el-GR" sz="2400" dirty="0"/>
              <a:t>Σύντομο κομμάτι για πιάνο με λυρική διάθεση (Χαρακτηριστικό κομμάτι – </a:t>
            </a:r>
            <a:r>
              <a:rPr lang="en-US" altLang="el-GR" sz="2400" dirty="0"/>
              <a:t>Chopin, Schumann, Mendelssohn)</a:t>
            </a:r>
          </a:p>
          <a:p>
            <a:r>
              <a:rPr lang="el-GR" altLang="el-GR" sz="2400" dirty="0"/>
              <a:t>Έντεχνο τραγούδι </a:t>
            </a:r>
            <a:r>
              <a:rPr lang="en-US" altLang="el-GR" sz="2400" dirty="0"/>
              <a:t>(Schubert)</a:t>
            </a:r>
          </a:p>
          <a:p>
            <a:r>
              <a:rPr lang="el-GR" altLang="el-GR" sz="2400" dirty="0"/>
              <a:t>Προγραμματική μουσική – Συμφωνικό ποίημα </a:t>
            </a:r>
            <a:r>
              <a:rPr lang="en-US" altLang="el-GR" sz="2400" dirty="0"/>
              <a:t>(Liszt)</a:t>
            </a:r>
          </a:p>
          <a:p>
            <a:r>
              <a:rPr lang="el-GR" altLang="el-GR" sz="2400" dirty="0"/>
              <a:t>Μουσικό δράμα </a:t>
            </a:r>
            <a:r>
              <a:rPr lang="en-US" altLang="el-GR" sz="2400" dirty="0"/>
              <a:t>(Wagner)</a:t>
            </a:r>
            <a:endParaRPr lang="en-GB" altLang="el-GR" sz="2400" dirty="0"/>
          </a:p>
          <a:p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87199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Οι περίοδοι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l-GR" altLang="el-GR" sz="2000" dirty="0"/>
              <a:t>Πρώιμος ρομαντισμός (μέχρι το 1830)</a:t>
            </a:r>
          </a:p>
          <a:p>
            <a:pPr lvl="1">
              <a:lnSpc>
                <a:spcPct val="80000"/>
              </a:lnSpc>
            </a:pPr>
            <a:r>
              <a:rPr lang="en-US" altLang="el-GR" sz="2000" dirty="0"/>
              <a:t>Hoffmann, </a:t>
            </a:r>
            <a:r>
              <a:rPr lang="en-US" altLang="el-GR" sz="2000" dirty="0" err="1"/>
              <a:t>Spohr</a:t>
            </a:r>
            <a:r>
              <a:rPr lang="en-US" altLang="el-GR" sz="2000" dirty="0"/>
              <a:t>, Weber, Schubert</a:t>
            </a:r>
          </a:p>
          <a:p>
            <a:pPr>
              <a:lnSpc>
                <a:spcPct val="80000"/>
              </a:lnSpc>
            </a:pPr>
            <a:r>
              <a:rPr lang="el-GR" altLang="el-GR" sz="2000" dirty="0"/>
              <a:t>Κυρίως ρομαντισμός (ως το 1850)</a:t>
            </a:r>
          </a:p>
          <a:p>
            <a:pPr lvl="1">
              <a:lnSpc>
                <a:spcPct val="80000"/>
              </a:lnSpc>
            </a:pPr>
            <a:r>
              <a:rPr lang="en-US" altLang="el-GR" sz="2000" dirty="0"/>
              <a:t>Berlioz, Mendelssohn, Chopin, Schumann, Liszt, Paganini </a:t>
            </a:r>
            <a:r>
              <a:rPr lang="el-GR" altLang="el-GR" sz="2000" dirty="0"/>
              <a:t>(βιρτουόζοι)</a:t>
            </a:r>
          </a:p>
          <a:p>
            <a:pPr lvl="1">
              <a:lnSpc>
                <a:spcPct val="80000"/>
              </a:lnSpc>
            </a:pPr>
            <a:r>
              <a:rPr lang="el-GR" altLang="el-GR" sz="2000" dirty="0"/>
              <a:t>Ιστορισμός</a:t>
            </a:r>
          </a:p>
          <a:p>
            <a:pPr>
              <a:lnSpc>
                <a:spcPct val="80000"/>
              </a:lnSpc>
            </a:pPr>
            <a:r>
              <a:rPr lang="el-GR" altLang="el-GR" sz="2000" dirty="0"/>
              <a:t>Δεύτερο μισό του 19</a:t>
            </a:r>
            <a:r>
              <a:rPr lang="el-GR" altLang="el-GR" sz="2000" baseline="30000" dirty="0"/>
              <a:t>ου</a:t>
            </a:r>
            <a:r>
              <a:rPr lang="el-GR" altLang="el-GR" sz="2000" dirty="0"/>
              <a:t> αι. (ως το 1910)</a:t>
            </a:r>
          </a:p>
          <a:p>
            <a:pPr lvl="1">
              <a:lnSpc>
                <a:spcPct val="80000"/>
              </a:lnSpc>
            </a:pPr>
            <a:r>
              <a:rPr lang="el-GR" altLang="el-GR" sz="2000" dirty="0" err="1"/>
              <a:t>Νεογερμανική</a:t>
            </a:r>
            <a:r>
              <a:rPr lang="el-GR" altLang="el-GR" sz="2000" dirty="0"/>
              <a:t> Σχολή </a:t>
            </a:r>
            <a:r>
              <a:rPr lang="en-US" altLang="el-GR" sz="2000" dirty="0"/>
              <a:t>(Liszt, Wagner)</a:t>
            </a:r>
          </a:p>
          <a:p>
            <a:pPr lvl="1">
              <a:lnSpc>
                <a:spcPct val="80000"/>
              </a:lnSpc>
            </a:pPr>
            <a:r>
              <a:rPr lang="el-GR" altLang="el-GR" sz="2000" dirty="0"/>
              <a:t>Ρομαντικός κλασικισμός </a:t>
            </a:r>
            <a:r>
              <a:rPr lang="en-US" altLang="el-GR" sz="2000" dirty="0"/>
              <a:t>(Brahms)</a:t>
            </a:r>
            <a:endParaRPr lang="el-GR" altLang="el-GR" sz="2000" dirty="0"/>
          </a:p>
          <a:p>
            <a:pPr lvl="1">
              <a:lnSpc>
                <a:spcPct val="80000"/>
              </a:lnSpc>
            </a:pPr>
            <a:r>
              <a:rPr lang="el-GR" altLang="el-GR" sz="2000" dirty="0"/>
              <a:t>Εθνικές Σχολές </a:t>
            </a:r>
            <a:r>
              <a:rPr lang="en-US" altLang="el-GR" sz="2000" dirty="0"/>
              <a:t>(Mussorgsky, Grieg, Smetana </a:t>
            </a:r>
            <a:r>
              <a:rPr lang="el-GR" altLang="el-GR" sz="2000" dirty="0" err="1"/>
              <a:t>κλπ</a:t>
            </a:r>
            <a:r>
              <a:rPr lang="el-GR" altLang="el-GR" sz="2000" dirty="0"/>
              <a:t>)</a:t>
            </a:r>
          </a:p>
          <a:p>
            <a:pPr lvl="1">
              <a:lnSpc>
                <a:spcPct val="80000"/>
              </a:lnSpc>
            </a:pPr>
            <a:r>
              <a:rPr lang="el-GR" altLang="el-GR" sz="2000" dirty="0" err="1"/>
              <a:t>Υστερορομαντικό</a:t>
            </a:r>
            <a:r>
              <a:rPr lang="el-GR" altLang="el-GR" sz="2000" dirty="0"/>
              <a:t> ρεύμα </a:t>
            </a:r>
            <a:r>
              <a:rPr lang="en-US" altLang="el-GR" sz="2000" dirty="0"/>
              <a:t>(R. Strauss, Busoni)</a:t>
            </a:r>
          </a:p>
          <a:p>
            <a:pPr lvl="1">
              <a:lnSpc>
                <a:spcPct val="80000"/>
              </a:lnSpc>
            </a:pPr>
            <a:r>
              <a:rPr lang="el-GR" altLang="el-GR" sz="2000" dirty="0"/>
              <a:t>Ιμπρεσιονισμός </a:t>
            </a:r>
            <a:r>
              <a:rPr lang="en-US" altLang="el-GR" sz="2000" dirty="0"/>
              <a:t>(Debussy)</a:t>
            </a:r>
            <a:endParaRPr lang="en-GB" altLang="el-GR" sz="2000" dirty="0"/>
          </a:p>
          <a:p>
            <a:endParaRPr lang="el-GR" sz="1800" dirty="0"/>
          </a:p>
        </p:txBody>
      </p:sp>
    </p:spTree>
    <p:extLst>
      <p:ext uri="{BB962C8B-B14F-4D97-AF65-F5344CB8AC3E}">
        <p14:creationId xmlns:p14="http://schemas.microsoft.com/office/powerpoint/2010/main" val="3196333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D o c u m e n t S e t t i n g s   x m l n s : x s d = " h t t p : / / w w w . w 3 . o r g / 2 0 0 1 / X M L S c h e m a "   x m l n s : x s i = " h t t p : / / w w w . w 3 . o r g / 2 0 0 1 / X M L S c h e m a - i n s t a n c e "   x m l n s = " h t t p : / / w w w . z h a w . c h / A c c e s s i b i l i t y A d d I n " >  
     < C h e c k R e a d i n g O r d e r > t r u e < / C h e c k R e a d i n g O r d e r >  
     < C h e c k T a b l e H e a d e r > t r u e < / C h e c k T a b l e H e a d e r >  
     < C h e c k S l i d e T i t l e > t r u e < / C h e c k S l i d e T i t l e >  
     < C h e c k L a n g u a g e S e t t i n g > t r u e < / C h e c k L a n g u a g e S e t t i n g >  
     < C h e c k A l t T e x t > t r u e < / C h e c k A l t T e x t >  
     < C h e c k T e x t S i z e > f a l s e < / C h e c k T e x t S i z e >  
     < C h e c k S c r e e n T i p > f a l s e < / C h e c k S c r e e n T i p >  
     < S h o w S h a p e N a m e C o l u m n > f a l s e < / S h o w S h a p e N a m e C o l u m n >  
     < S h o w I s s u e D e s c r i p t i o n > t r u e < / S h o w I s s u e D e s c r i p t i o n >  
 < / D o c u m e n t S e t t i n g s > 
</file>

<file path=customXml/itemProps1.xml><?xml version="1.0" encoding="utf-8"?>
<ds:datastoreItem xmlns:ds="http://schemas.openxmlformats.org/officeDocument/2006/customXml" ds:itemID="{2BDCE7A4-EF73-4FCD-AB46-B7ADCC21CD83}">
  <ds:schemaRefs>
    <ds:schemaRef ds:uri="http://www.w3.org/2001/XMLSchema"/>
    <ds:schemaRef ds:uri="http://www.zhaw.ch/AccessibilityAddI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1596</TotalTime>
  <Words>1695</Words>
  <Application>Microsoft Office PowerPoint</Application>
  <PresentationFormat>Προβολή στην οθόνη (4:3)</PresentationFormat>
  <Paragraphs>260</Paragraphs>
  <Slides>35</Slides>
  <Notes>17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35</vt:i4>
      </vt:variant>
    </vt:vector>
  </HeadingPairs>
  <TitlesOfParts>
    <vt:vector size="40" baseType="lpstr">
      <vt:lpstr>ＭＳ Ｐゴシック</vt:lpstr>
      <vt:lpstr>Arial</vt:lpstr>
      <vt:lpstr>Calibri</vt:lpstr>
      <vt:lpstr>Wingdings</vt:lpstr>
      <vt:lpstr>Θέμα του Office</vt:lpstr>
      <vt:lpstr>Ιστορία της Μουσικής</vt:lpstr>
      <vt:lpstr>Ρομαντισμός: Ο όρος και η σημασία του</vt:lpstr>
      <vt:lpstr>Οι απαρχές</vt:lpstr>
      <vt:lpstr>Χαρακτηριστικά - 1</vt:lpstr>
      <vt:lpstr>Χαρακτηριστικά - 2</vt:lpstr>
      <vt:lpstr>Χαρακτηριστικά - 3</vt:lpstr>
      <vt:lpstr>Χαρακτηριστικά - 4</vt:lpstr>
      <vt:lpstr>Κυριότερα νέα είδη μουσικής</vt:lpstr>
      <vt:lpstr>Οι περίοδοι</vt:lpstr>
      <vt:lpstr>Πολλαπλά φαινόμενα</vt:lpstr>
      <vt:lpstr>Ιταλική Όπερα - 1</vt:lpstr>
      <vt:lpstr>Ιταλική Όπερα - 2</vt:lpstr>
      <vt:lpstr>Γαλλική Όπερα</vt:lpstr>
      <vt:lpstr>Γερμανική Όπερα</vt:lpstr>
      <vt:lpstr>Wagner και μουσικό δράμα - 1</vt:lpstr>
      <vt:lpstr>Wagner και μουσικό δράμα - 2</vt:lpstr>
      <vt:lpstr>Richard Strauss</vt:lpstr>
      <vt:lpstr>Ορατόριο – Εκκλ. μουσική</vt:lpstr>
      <vt:lpstr>Το έντεχνο τραγούδι (Lied) - 1</vt:lpstr>
      <vt:lpstr>Το έντεχνο τραγούδι (Lied) - 2</vt:lpstr>
      <vt:lpstr>Μουσική για πιάνο - 1</vt:lpstr>
      <vt:lpstr>Μουσική για πιάνο - 2</vt:lpstr>
      <vt:lpstr>Μουσική για πιάνο - 3</vt:lpstr>
      <vt:lpstr>Η Ρομαντική Συμφωνία</vt:lpstr>
      <vt:lpstr>Προγραμματική μουσική</vt:lpstr>
      <vt:lpstr>Συμφωνικό ποίημα</vt:lpstr>
      <vt:lpstr>Ιμπρεσιονισμός - 1</vt:lpstr>
      <vt:lpstr>Ιμπρεσιονισμός - 2</vt:lpstr>
      <vt:lpstr>Τέλος Ενότητας</vt:lpstr>
      <vt:lpstr>Χρηματοδότηση</vt:lpstr>
      <vt:lpstr>Σημειώματα</vt:lpstr>
      <vt:lpstr>Σημείωμα Ιστορικού Εκδόσεων Έργου</vt:lpstr>
      <vt:lpstr>Σημείωμα Αναφοράς</vt:lpstr>
      <vt:lpstr>Σημείωμα Αδειοδότησης</vt:lpstr>
      <vt:lpstr>Διατήρηση Σημειωμάτων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Stevy</dc:creator>
  <cp:lastModifiedBy>Fotis</cp:lastModifiedBy>
  <cp:revision>194</cp:revision>
  <dcterms:created xsi:type="dcterms:W3CDTF">2012-09-06T09:03:05Z</dcterms:created>
  <dcterms:modified xsi:type="dcterms:W3CDTF">2015-05-07T16:53:01Z</dcterms:modified>
</cp:coreProperties>
</file>