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2" r:id="rId36"/>
    <p:sldId id="294" r:id="rId37"/>
    <p:sldId id="289" r:id="rId38"/>
    <p:sldId id="290" r:id="rId39"/>
    <p:sldId id="291" r:id="rId40"/>
    <p:sldId id="293"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96279-AFAD-44C9-9F06-D6038FBFEA85}"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F3D0F-A8AE-4180-966C-EE90ED0850DE}" type="slidenum">
              <a:rPr lang="el-GR" smtClean="0"/>
              <a:t>‹#›</a:t>
            </a:fld>
            <a:endParaRPr lang="el-GR"/>
          </a:p>
        </p:txBody>
      </p:sp>
    </p:spTree>
    <p:extLst>
      <p:ext uri="{BB962C8B-B14F-4D97-AF65-F5344CB8AC3E}">
        <p14:creationId xmlns:p14="http://schemas.microsoft.com/office/powerpoint/2010/main" val="251114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4871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02332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3027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05489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271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39394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52975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1959806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8526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4640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4AD8A01-5F03-45BA-BA97-9ECA9BA66ED8}"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400270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AD8A01-5F03-45BA-BA97-9ECA9BA66ED8}"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40646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AD8A01-5F03-45BA-BA97-9ECA9BA66ED8}"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393266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1291964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Μαθησιακές Δυσκολίες, Αποκλίνουσες Συμπεριφορές</a:t>
            </a: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0324365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6051622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Ψυχολογική κατάσταση</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6262153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9092254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Η θεωρία της δραστηριότητας</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3209879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4878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343321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AD8A01-5F03-45BA-BA97-9ECA9BA66ED8}"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374292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3812487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9283285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680988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4AD8A01-5F03-45BA-BA97-9ECA9BA66ED8}"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385178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4AD8A01-5F03-45BA-BA97-9ECA9BA66ED8}"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107785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4AD8A01-5F03-45BA-BA97-9ECA9BA66ED8}" type="datetimeFigureOut">
              <a:rPr lang="el-GR" smtClean="0"/>
              <a:t>14/1/2015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171545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4AD8A01-5F03-45BA-BA97-9ECA9BA66ED8}" type="datetimeFigureOut">
              <a:rPr lang="el-GR" smtClean="0"/>
              <a:t>14/1/2015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59180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4AD8A01-5F03-45BA-BA97-9ECA9BA66ED8}" type="datetimeFigureOut">
              <a:rPr lang="el-GR" smtClean="0"/>
              <a:t>14/1/2015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256772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4AD8A01-5F03-45BA-BA97-9ECA9BA66ED8}"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13395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4AD8A01-5F03-45BA-BA97-9ECA9BA66ED8}"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582637B-1F25-479E-8B5F-42EF1218DF27}" type="slidenum">
              <a:rPr lang="el-GR" smtClean="0"/>
              <a:t>‹#›</a:t>
            </a:fld>
            <a:endParaRPr lang="el-GR"/>
          </a:p>
        </p:txBody>
      </p:sp>
    </p:spTree>
    <p:extLst>
      <p:ext uri="{BB962C8B-B14F-4D97-AF65-F5344CB8AC3E}">
        <p14:creationId xmlns:p14="http://schemas.microsoft.com/office/powerpoint/2010/main" val="153860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D8A01-5F03-45BA-BA97-9ECA9BA66ED8}" type="datetimeFigureOut">
              <a:rPr lang="el-GR" smtClean="0"/>
              <a:t>14/1/2015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2637B-1F25-479E-8B5F-42EF1218DF27}" type="slidenum">
              <a:rPr lang="el-GR" smtClean="0"/>
              <a:t>‹#›</a:t>
            </a:fld>
            <a:endParaRPr lang="el-GR"/>
          </a:p>
        </p:txBody>
      </p:sp>
    </p:spTree>
    <p:extLst>
      <p:ext uri="{BB962C8B-B14F-4D97-AF65-F5344CB8AC3E}">
        <p14:creationId xmlns:p14="http://schemas.microsoft.com/office/powerpoint/2010/main" val="88402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7949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medwaydys.org/html_pages/home/parents.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a:solidFill>
                  <a:srgbClr val="5075BC"/>
                </a:solidFill>
              </a:rPr>
              <a:t>Παιδαγωγικά</a:t>
            </a: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smtClean="0">
                <a:solidFill>
                  <a:srgbClr val="5075BC"/>
                </a:solidFill>
              </a:rPr>
              <a:t>Ενότητα ΣΤ:</a:t>
            </a:r>
            <a:r>
              <a:rPr lang="en-US" sz="2800" dirty="0" smtClean="0">
                <a:solidFill>
                  <a:srgbClr val="5075BC"/>
                </a:solidFill>
              </a:rPr>
              <a:t> </a:t>
            </a:r>
            <a:r>
              <a:rPr lang="el-GR" sz="2800" dirty="0"/>
              <a:t>Διαχείριση Σχολικής </a:t>
            </a:r>
            <a:r>
              <a:rPr lang="el-GR" sz="2800" dirty="0" smtClean="0"/>
              <a:t>Τάξης</a:t>
            </a:r>
          </a:p>
          <a:p>
            <a:endParaRPr lang="en-US" sz="2800" dirty="0"/>
          </a:p>
          <a:p>
            <a:r>
              <a:rPr lang="el-GR" sz="2800" dirty="0"/>
              <a:t>Ζαχαρούλα Σμυρναίου</a:t>
            </a:r>
          </a:p>
          <a:p>
            <a:r>
              <a:rPr lang="el-GR" sz="2800" dirty="0"/>
              <a:t>Σχολή Φιλοσοφίας</a:t>
            </a:r>
          </a:p>
          <a:p>
            <a:r>
              <a:rPr lang="el-GR" sz="2800" dirty="0"/>
              <a:t>Τμήμα Παιδαγωγικής και Ψυχολογίας</a:t>
            </a:r>
          </a:p>
        </p:txBody>
      </p:sp>
    </p:spTree>
    <p:extLst>
      <p:ext uri="{BB962C8B-B14F-4D97-AF65-F5344CB8AC3E}">
        <p14:creationId xmlns:p14="http://schemas.microsoft.com/office/powerpoint/2010/main" val="1453103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Στάση των εκπαιδευτικών </a:t>
            </a:r>
            <a:r>
              <a:rPr lang="el-GR" dirty="0" smtClean="0"/>
              <a:t>(3)</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Αντίθετα ο εκπαιδευτικός πρέπει να αποφεύγει τις ακραίες τακτικές. </a:t>
            </a:r>
            <a:endParaRPr lang="el-GR" dirty="0" smtClean="0"/>
          </a:p>
          <a:p>
            <a:r>
              <a:rPr lang="el-GR" dirty="0" smtClean="0"/>
              <a:t>Οι </a:t>
            </a:r>
            <a:r>
              <a:rPr lang="el-GR" dirty="0"/>
              <a:t>αυστηρές ποινές και οι τιμωρίες έχουν ακριβώς τα αντίθετα αποτελέσματα από αυτά που αναμένονται. </a:t>
            </a:r>
            <a:endParaRPr lang="el-GR" dirty="0" smtClean="0"/>
          </a:p>
          <a:p>
            <a:r>
              <a:rPr lang="el-GR" dirty="0" smtClean="0"/>
              <a:t>Δεν </a:t>
            </a:r>
            <a:r>
              <a:rPr lang="el-GR" dirty="0"/>
              <a:t>πρέπει, ωστόσο, να αφήνουμε το μαθητή να εκφράζει απεριόριστα και ελεύθερα την επιθετικότητά του και πρέπει να καταλάβει ότι υπάρχουν όρια που αν τα παραβεί θα τιμωρηθεί. </a:t>
            </a:r>
            <a:endParaRPr lang="el-GR" dirty="0" smtClean="0"/>
          </a:p>
          <a:p>
            <a:r>
              <a:rPr lang="el-GR" dirty="0" smtClean="0"/>
              <a:t>Η </a:t>
            </a:r>
            <a:r>
              <a:rPr lang="el-GR" dirty="0"/>
              <a:t>τήρηση κάποιων κανόνων είναι απαραίτητη και θα οδηγήσει το παιδί στην πειθαρχία χωρίς να χρειαστούν αυστηρές τιμωρίες. </a:t>
            </a:r>
            <a:endParaRPr lang="el-GR" dirty="0" smtClean="0"/>
          </a:p>
          <a:p>
            <a:r>
              <a:rPr lang="el-GR" dirty="0" smtClean="0"/>
              <a:t>Επιπλέον </a:t>
            </a:r>
            <a:r>
              <a:rPr lang="el-GR" dirty="0"/>
              <a:t>μέσω μικρών ανταμοιβών μπορεί ο εκπαιδευτικός να ενθαρρύνει την καλή συμπεριφορά</a:t>
            </a:r>
            <a:r>
              <a:rPr lang="el-GR" dirty="0" smtClean="0"/>
              <a:t>.</a:t>
            </a:r>
            <a:endParaRPr lang="el-GR" dirty="0"/>
          </a:p>
        </p:txBody>
      </p:sp>
    </p:spTree>
    <p:extLst>
      <p:ext uri="{BB962C8B-B14F-4D97-AF65-F5344CB8AC3E}">
        <p14:creationId xmlns:p14="http://schemas.microsoft.com/office/powerpoint/2010/main" val="241731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Τιμωρία</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Αν η τιμωρία δεν μπορεί να αποφευχθεί τότε συνίσταται να μη συμμετέχει σε κάποια δραστηριότητα που το ευχαριστεί, </a:t>
            </a:r>
            <a:r>
              <a:rPr lang="el-GR" dirty="0" smtClean="0"/>
              <a:t>κ.λπ</a:t>
            </a:r>
            <a:r>
              <a:rPr lang="el-GR" dirty="0"/>
              <a:t>. </a:t>
            </a:r>
            <a:endParaRPr lang="el-GR" dirty="0" smtClean="0"/>
          </a:p>
          <a:p>
            <a:r>
              <a:rPr lang="el-GR" dirty="0" smtClean="0"/>
              <a:t>Είναι </a:t>
            </a:r>
            <a:r>
              <a:rPr lang="el-GR" dirty="0"/>
              <a:t>σημαντικό, οι αμοιβές και οι τιμωρίες να εφαρμόζονται τη σωστή στιγμή. </a:t>
            </a:r>
            <a:endParaRPr lang="el-GR" dirty="0" smtClean="0"/>
          </a:p>
          <a:p>
            <a:r>
              <a:rPr lang="el-GR" dirty="0" smtClean="0"/>
              <a:t>Το </a:t>
            </a:r>
            <a:r>
              <a:rPr lang="el-GR" dirty="0"/>
              <a:t>αποτέλεσμά τους είναι καλύτερο όταν δίνονται αμέσως μετά από κάποια πράξη του παιδιού. </a:t>
            </a:r>
            <a:endParaRPr lang="el-GR" dirty="0" smtClean="0"/>
          </a:p>
          <a:p>
            <a:r>
              <a:rPr lang="el-GR" dirty="0" smtClean="0"/>
              <a:t>Επίσης</a:t>
            </a:r>
            <a:r>
              <a:rPr lang="el-GR" dirty="0"/>
              <a:t>, οι απειλές για τιμωρία πρέπει να είναι ρεαλιστικές</a:t>
            </a:r>
            <a:r>
              <a:rPr lang="el-GR" dirty="0" smtClean="0"/>
              <a:t>.</a:t>
            </a:r>
          </a:p>
          <a:p>
            <a:r>
              <a:rPr lang="el-GR" dirty="0" smtClean="0"/>
              <a:t> </a:t>
            </a:r>
            <a:r>
              <a:rPr lang="el-GR" dirty="0"/>
              <a:t>Όταν η ανυπάκουη συμπεριφορά του παιδιού ξεφύγει από κάθε έλεγχο και μιλάμε για πραγματική διαταραχή. </a:t>
            </a:r>
            <a:r>
              <a:rPr lang="el-GR" dirty="0" smtClean="0"/>
              <a:t>Τότε </a:t>
            </a:r>
            <a:r>
              <a:rPr lang="el-GR" dirty="0"/>
              <a:t>είναι αναγκαία η παρέμβαση κάποιου ειδικού ψυχολόγου και η φοίτησή του σε κάποιο εργαστήρι ειδικής αγωγής</a:t>
            </a:r>
            <a:r>
              <a:rPr lang="el-GR" dirty="0" smtClean="0"/>
              <a:t>.</a:t>
            </a:r>
            <a:endParaRPr lang="el-GR" dirty="0"/>
          </a:p>
        </p:txBody>
      </p:sp>
    </p:spTree>
    <p:extLst>
      <p:ext uri="{BB962C8B-B14F-4D97-AF65-F5344CB8AC3E}">
        <p14:creationId xmlns:p14="http://schemas.microsoft.com/office/powerpoint/2010/main" val="2243198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Προσαρμογή </a:t>
            </a:r>
            <a:r>
              <a:rPr lang="el-GR" dirty="0"/>
              <a:t>&amp; μαθησιακές </a:t>
            </a:r>
            <a:r>
              <a:rPr lang="el-GR" dirty="0" smtClean="0"/>
              <a:t>δυσκολίες</a:t>
            </a:r>
            <a:r>
              <a:rPr lang="en-US" dirty="0" smtClean="0"/>
              <a:t> (1)</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Η δυσκολία ομαλής ένταξης στο σχολικό περιβάλλον αποτελεί συχνό φαινόμενο. </a:t>
            </a:r>
            <a:endParaRPr lang="el-GR" dirty="0" smtClean="0"/>
          </a:p>
          <a:p>
            <a:r>
              <a:rPr lang="el-GR" dirty="0" smtClean="0"/>
              <a:t>Το </a:t>
            </a:r>
            <a:r>
              <a:rPr lang="el-GR" dirty="0"/>
              <a:t>παιδί εκεί που βρίσκεται μέσα στην οικογενειακή θαλπωρή όπου χαίρει τη στοργή και τη φροντίδα των γονέων του και κυρίως της μητέρας ξαφνικά βρίσκεται σε ένα καινούριο περιβάλλον το σχολικό. </a:t>
            </a:r>
          </a:p>
          <a:p>
            <a:r>
              <a:rPr lang="el-GR" dirty="0"/>
              <a:t>Το άγχος του αποχωρισμού παραπέμπει λοιπόν στο φόβο ότι θα </a:t>
            </a:r>
            <a:r>
              <a:rPr lang="el-GR" dirty="0" err="1"/>
              <a:t>απολέσει</a:t>
            </a:r>
            <a:r>
              <a:rPr lang="el-GR" dirty="0"/>
              <a:t> τη φροντίδα και την προστασία που του παρέχεται. </a:t>
            </a:r>
            <a:endParaRPr lang="el-GR" dirty="0" smtClean="0"/>
          </a:p>
          <a:p>
            <a:r>
              <a:rPr lang="el-GR" dirty="0" smtClean="0"/>
              <a:t>Θεωρείται </a:t>
            </a:r>
            <a:r>
              <a:rPr lang="el-GR" dirty="0"/>
              <a:t>διαταραχή, όταν οι αντιδράσεις του παιδιού κατά τον αποχωρισμό ή απλώς στην απειλή του είναι ακραίες. εκτιμάται ότι πλήττει το 4% των ανηλίκων, συμπεριλαμβανομένων και των εφήβων</a:t>
            </a:r>
            <a:r>
              <a:rPr lang="el-GR" dirty="0" smtClean="0"/>
              <a:t>.</a:t>
            </a:r>
          </a:p>
          <a:p>
            <a:r>
              <a:rPr lang="el-GR" dirty="0" smtClean="0"/>
              <a:t> </a:t>
            </a:r>
            <a:r>
              <a:rPr lang="el-GR" dirty="0"/>
              <a:t>Η προσκόλληση γίνεται φανερή σε όλες τις ενέργειες του παιδιού που δείχνουν την έντονη επιθυμία να είναι κοντά στη μητέρα, καθώς επίσης και την έντονη δυσφορία στον αποχωρισμό από </a:t>
            </a:r>
            <a:r>
              <a:rPr lang="el-GR" dirty="0" smtClean="0"/>
              <a:t>αυτή</a:t>
            </a:r>
            <a:r>
              <a:rPr lang="el-GR" dirty="0"/>
              <a:t>.</a:t>
            </a:r>
            <a:r>
              <a:rPr lang="el-GR" dirty="0" smtClean="0"/>
              <a:t> </a:t>
            </a:r>
            <a:endParaRPr lang="el-GR" dirty="0"/>
          </a:p>
        </p:txBody>
      </p:sp>
    </p:spTree>
    <p:extLst>
      <p:ext uri="{BB962C8B-B14F-4D97-AF65-F5344CB8AC3E}">
        <p14:creationId xmlns:p14="http://schemas.microsoft.com/office/powerpoint/2010/main" val="1096115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Προσαρμογή </a:t>
            </a:r>
            <a:r>
              <a:rPr lang="el-GR" dirty="0"/>
              <a:t>&amp; μαθησιακές </a:t>
            </a:r>
            <a:r>
              <a:rPr lang="el-GR" dirty="0" smtClean="0"/>
              <a:t>δυσκολίες</a:t>
            </a:r>
            <a:r>
              <a:rPr lang="en-US" dirty="0" smtClean="0"/>
              <a:t>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Το βρέφος ηρεμεί όταν η μητέρα το παίρνει αγκαλιά, της χαμογελά, την ακολουθεί στις μετακινήσεις της μέσα στο σπίτι, </a:t>
            </a:r>
            <a:r>
              <a:rPr lang="el-GR" dirty="0" smtClean="0"/>
              <a:t>κ.λπ</a:t>
            </a:r>
            <a:r>
              <a:rPr lang="el-GR" dirty="0"/>
              <a:t>. </a:t>
            </a:r>
            <a:endParaRPr lang="el-GR" dirty="0" smtClean="0"/>
          </a:p>
          <a:p>
            <a:r>
              <a:rPr lang="el-GR" dirty="0" smtClean="0"/>
              <a:t>Αργότερα</a:t>
            </a:r>
            <a:r>
              <a:rPr lang="el-GR" dirty="0"/>
              <a:t>, εκείνη θα πάψει να είναι το μοναδικό πρόσωπο προσκόλλησης και θα προστεθούν άτομα του οικογενειακού ή κοινωνικού περιβάλλοντος, με τα οποία το παιδί διατηρεί μια σταθερή σχέση. </a:t>
            </a:r>
            <a:endParaRPr lang="el-GR" dirty="0" smtClean="0"/>
          </a:p>
          <a:p>
            <a:r>
              <a:rPr lang="el-GR" dirty="0" smtClean="0"/>
              <a:t>Το </a:t>
            </a:r>
            <a:r>
              <a:rPr lang="el-GR" dirty="0"/>
              <a:t>άγχος αποχωρισμού εκφράζεται όταν το βρέφος βλέπει τη μητέρα του να απομακρύνεται. Εκδηλώνει, τότε, έντονη </a:t>
            </a:r>
            <a:r>
              <a:rPr lang="el-GR" dirty="0" smtClean="0"/>
              <a:t>δυσφορία: </a:t>
            </a:r>
            <a:r>
              <a:rPr lang="el-GR" dirty="0"/>
              <a:t>κλαίει, φωνάζει, πετά αντικείμενα και παιχνίδια.. </a:t>
            </a:r>
          </a:p>
          <a:p>
            <a:r>
              <a:rPr lang="el-GR" dirty="0" smtClean="0"/>
              <a:t>Πρωτίστως </a:t>
            </a:r>
            <a:r>
              <a:rPr lang="el-GR" dirty="0"/>
              <a:t>πρέπει να αντιμετωπίσει τον αποχωρισμό από τους γονείς και την ασφάλεια του οικογενειακού περιβάλλοντος</a:t>
            </a:r>
            <a:r>
              <a:rPr lang="el-GR"/>
              <a:t>. </a:t>
            </a:r>
            <a:endParaRPr lang="el-GR" smtClean="0"/>
          </a:p>
          <a:p>
            <a:r>
              <a:rPr lang="el-GR" smtClean="0"/>
              <a:t>Στη </a:t>
            </a:r>
            <a:r>
              <a:rPr lang="el-GR" dirty="0"/>
              <a:t>συνέχεια πρέπει να ενταχθεί ομαλά στην τάξη, να κοινωνικοποιηθεί, να αναπτύξει καλές σχέσεις με τους συμμαθητές του, να συνεργαστεί αλλά και να ανταγωνιστεί και να αντιμετωπίσει, όταν χρειαστεί, τα άλλα παιδιά</a:t>
            </a:r>
            <a:r>
              <a:rPr lang="el-GR" dirty="0" smtClean="0"/>
              <a:t>.</a:t>
            </a:r>
            <a:endParaRPr lang="el-GR" dirty="0"/>
          </a:p>
        </p:txBody>
      </p:sp>
    </p:spTree>
    <p:extLst>
      <p:ext uri="{BB962C8B-B14F-4D97-AF65-F5344CB8AC3E}">
        <p14:creationId xmlns:p14="http://schemas.microsoft.com/office/powerpoint/2010/main" val="430391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άγχος του παιδιού</a:t>
            </a:r>
          </a:p>
        </p:txBody>
      </p:sp>
      <p:sp>
        <p:nvSpPr>
          <p:cNvPr id="3" name="Θέση περιεχομένου 2"/>
          <p:cNvSpPr>
            <a:spLocks noGrp="1"/>
          </p:cNvSpPr>
          <p:nvPr>
            <p:ph idx="1"/>
          </p:nvPr>
        </p:nvSpPr>
        <p:spPr/>
        <p:txBody>
          <a:bodyPr>
            <a:normAutofit fontScale="70000" lnSpcReduction="20000"/>
          </a:bodyPr>
          <a:lstStyle/>
          <a:p>
            <a:r>
              <a:rPr lang="el-GR" dirty="0" smtClean="0"/>
              <a:t>Αυξάνει </a:t>
            </a:r>
            <a:r>
              <a:rPr lang="el-GR" dirty="0"/>
              <a:t>αφού οι απαιτήσεις τις εκπαιδευτική διαδικασίας είναι ιδιαίτερα αυξημένες: πρέπει να μάθει γραφή, ανάγνωση, μαθηματικές γνώσεις αλλά και ξένες γλώσσες, υπολογιστές ώστε να </a:t>
            </a:r>
            <a:r>
              <a:rPr lang="el-GR" dirty="0" smtClean="0"/>
              <a:t>ανταπεξέλθει </a:t>
            </a:r>
            <a:r>
              <a:rPr lang="el-GR" dirty="0"/>
              <a:t>στις ανάγκες της σύγχρονης τεχνολογικής και επιστημονικής εποχής που ζούμε. </a:t>
            </a:r>
            <a:endParaRPr lang="en-US" dirty="0" smtClean="0"/>
          </a:p>
          <a:p>
            <a:r>
              <a:rPr lang="el-GR" dirty="0" smtClean="0"/>
              <a:t>Ταυτόχρονα </a:t>
            </a:r>
            <a:r>
              <a:rPr lang="el-GR" dirty="0"/>
              <a:t>του ζητούνται αποδείξεις ότι μπορεί να μάθει, να γίνει καλός μαθητής και να σταθεί στο ύψος των προσδοκιών των γονέων και των δασκάλων του. </a:t>
            </a:r>
            <a:endParaRPr lang="en-US" dirty="0" smtClean="0"/>
          </a:p>
          <a:p>
            <a:r>
              <a:rPr lang="el-GR" dirty="0" smtClean="0"/>
              <a:t>Όσο </a:t>
            </a:r>
            <a:r>
              <a:rPr lang="el-GR" dirty="0"/>
              <a:t>μεγαλύτερες είναι αυτές οι προσδοκίες τόσο περισσότερο το παιδί θα δυσκολευτεί να </a:t>
            </a:r>
            <a:r>
              <a:rPr lang="el-GR" dirty="0" err="1"/>
              <a:t>αντεπεξέλθει</a:t>
            </a:r>
            <a:r>
              <a:rPr lang="el-GR" dirty="0"/>
              <a:t>. </a:t>
            </a:r>
            <a:endParaRPr lang="en-US" dirty="0" smtClean="0"/>
          </a:p>
          <a:p>
            <a:r>
              <a:rPr lang="el-GR" dirty="0" smtClean="0"/>
              <a:t>Δεν </a:t>
            </a:r>
            <a:r>
              <a:rPr lang="el-GR" dirty="0"/>
              <a:t>είναι λίγες οι φορές που οι γονείς μέσα από τα παιδιά τους προβάλλουν τις δικές τους επιθυμίες και τα δικά τους βιώματα με αποτέλεσμα να το πιέζουν υπερβολικά. </a:t>
            </a:r>
            <a:endParaRPr lang="en-US" dirty="0" smtClean="0"/>
          </a:p>
          <a:p>
            <a:r>
              <a:rPr lang="el-GR" dirty="0" smtClean="0"/>
              <a:t>Το </a:t>
            </a:r>
            <a:r>
              <a:rPr lang="el-GR" dirty="0"/>
              <a:t>παιδί για να αμυνθεί αναπτύσσει αντιδραστικούς μηχανισμούς και οτιδήποτε έχει σχέση με το σχολείο να του προξενεί δυσαρέσκεια</a:t>
            </a:r>
            <a:r>
              <a:rPr lang="el-GR" dirty="0" smtClean="0"/>
              <a:t>.</a:t>
            </a:r>
            <a:endParaRPr lang="el-GR" dirty="0"/>
          </a:p>
        </p:txBody>
      </p:sp>
    </p:spTree>
    <p:extLst>
      <p:ext uri="{BB962C8B-B14F-4D97-AF65-F5344CB8AC3E}">
        <p14:creationId xmlns:p14="http://schemas.microsoft.com/office/powerpoint/2010/main" val="1195574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υγιές οικογενειακό </a:t>
            </a:r>
            <a:r>
              <a:rPr lang="el-GR" dirty="0" smtClean="0"/>
              <a:t>περιβάλλον</a:t>
            </a:r>
            <a:endParaRPr lang="el-GR" dirty="0"/>
          </a:p>
        </p:txBody>
      </p:sp>
      <p:sp>
        <p:nvSpPr>
          <p:cNvPr id="3" name="Θέση περιεχομένου 2"/>
          <p:cNvSpPr>
            <a:spLocks noGrp="1"/>
          </p:cNvSpPr>
          <p:nvPr>
            <p:ph idx="1"/>
          </p:nvPr>
        </p:nvSpPr>
        <p:spPr>
          <a:xfrm>
            <a:off x="618874" y="1556792"/>
            <a:ext cx="10963526" cy="3178981"/>
          </a:xfrm>
        </p:spPr>
        <p:txBody>
          <a:bodyPr>
            <a:normAutofit fontScale="62500" lnSpcReduction="20000"/>
          </a:bodyPr>
          <a:lstStyle/>
          <a:p>
            <a:r>
              <a:rPr lang="el-GR" dirty="0"/>
              <a:t>και η καλή συναισθηματική επικοινωνία με τη μητέρα θα δώσει κίνητρα για την κατάκτηση του λόγου που είναι ένα σημαντικό βήμα για την εξερεύνηση του κόσμου και την απόκτηση γνώσεων. </a:t>
            </a:r>
            <a:endParaRPr lang="en-US" dirty="0" smtClean="0"/>
          </a:p>
          <a:p>
            <a:r>
              <a:rPr lang="el-GR" dirty="0" smtClean="0"/>
              <a:t>Σημαντικό </a:t>
            </a:r>
            <a:r>
              <a:rPr lang="el-GR" dirty="0"/>
              <a:t>ρόλο φαίνεται να παίζει επίσης η εξοικείωση του παιδιού με τα παιχνίδια γνώσεων και το βιβλίο στην προσχολική ηλικία</a:t>
            </a:r>
            <a:r>
              <a:rPr lang="el-GR" dirty="0" smtClean="0"/>
              <a:t>.</a:t>
            </a:r>
            <a:endParaRPr lang="en-US" dirty="0" smtClean="0"/>
          </a:p>
          <a:p>
            <a:r>
              <a:rPr lang="el-GR" dirty="0" smtClean="0"/>
              <a:t>Η </a:t>
            </a:r>
            <a:r>
              <a:rPr lang="el-GR" dirty="0"/>
              <a:t>αποκωδικοποίηση της εικόνας και η απόδοση νοήματος στα σύμβολα είναι μια δύσκολη γνωστική διαδικασία</a:t>
            </a:r>
            <a:r>
              <a:rPr lang="el-GR" dirty="0" smtClean="0"/>
              <a:t>.</a:t>
            </a:r>
            <a:endParaRPr lang="en-US" dirty="0" smtClean="0"/>
          </a:p>
          <a:p>
            <a:r>
              <a:rPr lang="el-GR" dirty="0" smtClean="0"/>
              <a:t>Τα </a:t>
            </a:r>
            <a:r>
              <a:rPr lang="el-GR" dirty="0"/>
              <a:t>παιδιά που προέρχονται από οικογένειες που αγαπούν τη συζήτηση, την ανταλλαγή ιδεών και το διάβασμα θα παρουσιάσουν λιγότερες δυσκολίες στο να μάθουν γραφή και ανάγνωση. </a:t>
            </a:r>
            <a:endParaRPr lang="en-US" dirty="0" smtClean="0"/>
          </a:p>
          <a:p>
            <a:r>
              <a:rPr lang="el-GR" dirty="0" smtClean="0"/>
              <a:t>Βέβαια </a:t>
            </a:r>
            <a:r>
              <a:rPr lang="el-GR" dirty="0"/>
              <a:t>μερικές φορές ακόμα και όταν τα ερεθίσματα από το περιβάλλον είναι ικανοποιητικά διαπιστώνονται μαθησιακές δυσκολίες. </a:t>
            </a:r>
          </a:p>
        </p:txBody>
      </p:sp>
      <p:pic>
        <p:nvPicPr>
          <p:cNvPr id="4" name="Εικόνα 3" title="Τετραμελής οικογένεια"/>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5856" y="4606460"/>
            <a:ext cx="2520287" cy="1842960"/>
          </a:xfrm>
          <a:prstGeom prst="rect">
            <a:avLst/>
          </a:prstGeom>
        </p:spPr>
      </p:pic>
    </p:spTree>
    <p:extLst>
      <p:ext uri="{BB962C8B-B14F-4D97-AF65-F5344CB8AC3E}">
        <p14:creationId xmlns:p14="http://schemas.microsoft.com/office/powerpoint/2010/main" val="141983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Σχολική </a:t>
            </a:r>
            <a:r>
              <a:rPr lang="el-GR" dirty="0"/>
              <a:t>φοβία </a:t>
            </a:r>
          </a:p>
        </p:txBody>
      </p:sp>
      <p:sp>
        <p:nvSpPr>
          <p:cNvPr id="3" name="Θέση περιεχομένου 2"/>
          <p:cNvSpPr>
            <a:spLocks noGrp="1"/>
          </p:cNvSpPr>
          <p:nvPr>
            <p:ph idx="1"/>
          </p:nvPr>
        </p:nvSpPr>
        <p:spPr/>
        <p:txBody>
          <a:bodyPr>
            <a:normAutofit fontScale="70000" lnSpcReduction="20000"/>
          </a:bodyPr>
          <a:lstStyle/>
          <a:p>
            <a:r>
              <a:rPr lang="el-GR" dirty="0"/>
              <a:t>Ο</a:t>
            </a:r>
            <a:r>
              <a:rPr lang="el-GR" dirty="0" smtClean="0"/>
              <a:t> </a:t>
            </a:r>
            <a:r>
              <a:rPr lang="el-GR" dirty="0"/>
              <a:t>παράλογος φόβος του παιδιού να πάει σχολείο. </a:t>
            </a:r>
            <a:endParaRPr lang="en-US" dirty="0" smtClean="0"/>
          </a:p>
          <a:p>
            <a:r>
              <a:rPr lang="el-GR" dirty="0" smtClean="0"/>
              <a:t>Έτσι</a:t>
            </a:r>
            <a:r>
              <a:rPr lang="el-GR" dirty="0"/>
              <a:t>, ενώ λέει ότι φοβάται να πάει σχολείο, δεν ξέρει το </a:t>
            </a:r>
            <a:r>
              <a:rPr lang="el-GR" dirty="0" smtClean="0"/>
              <a:t>λόγο.</a:t>
            </a:r>
            <a:endParaRPr lang="en-US" dirty="0" smtClean="0"/>
          </a:p>
          <a:p>
            <a:r>
              <a:rPr lang="el-GR" dirty="0"/>
              <a:t>Α</a:t>
            </a:r>
            <a:r>
              <a:rPr lang="el-GR" dirty="0" smtClean="0"/>
              <a:t>ναφέρει </a:t>
            </a:r>
            <a:r>
              <a:rPr lang="el-GR" dirty="0"/>
              <a:t>εξηγήσεις, όπως η άσχημη συμπεριφορά ενός δασκάλου απέναντί του, ότι το κοροϊδεύουν τα άλλα παιδιά, κ.λπ. </a:t>
            </a:r>
            <a:endParaRPr lang="el-GR" dirty="0" smtClean="0"/>
          </a:p>
          <a:p>
            <a:r>
              <a:rPr lang="el-GR" dirty="0" smtClean="0"/>
              <a:t>Σωματικά </a:t>
            </a:r>
            <a:r>
              <a:rPr lang="el-GR" dirty="0"/>
              <a:t>συμπτώματα όπως εμετοί, διάρροια, ταχυκαρδία, πονοκέφαλοι, κοιλιακοί πόνοι, αποτελούν τις αιτίες τις οποίες το παιδί προβάλλει για να μην πάει σχολείο. </a:t>
            </a:r>
            <a:endParaRPr lang="el-GR" dirty="0" smtClean="0"/>
          </a:p>
          <a:p>
            <a:r>
              <a:rPr lang="el-GR" dirty="0" smtClean="0"/>
              <a:t>Τα </a:t>
            </a:r>
            <a:r>
              <a:rPr lang="el-GR" dirty="0"/>
              <a:t>συμπτώματα επιδεινώνονται όταν πλησιάζει η ώρα του σχολείου, ενώ δεν υπάρχουν τα Σαββατοκύριακα και τις αργίες. </a:t>
            </a:r>
            <a:endParaRPr lang="el-GR" dirty="0" smtClean="0"/>
          </a:p>
          <a:p>
            <a:r>
              <a:rPr lang="el-GR" dirty="0" smtClean="0"/>
              <a:t>Ακόμη </a:t>
            </a:r>
            <a:r>
              <a:rPr lang="el-GR" dirty="0"/>
              <a:t>και αν καταφέρει το παιδί να πάει σχολείο, φαίνεται αξιολύπητο, φοβισμένο, παραπονείται στο δάσκαλο και με την παραμικρή ευκαιρία ζητά να γυρίσει σπίτι. </a:t>
            </a:r>
            <a:endParaRPr lang="el-GR" dirty="0" smtClean="0"/>
          </a:p>
          <a:p>
            <a:r>
              <a:rPr lang="el-GR" dirty="0" smtClean="0"/>
              <a:t>Οι </a:t>
            </a:r>
            <a:r>
              <a:rPr lang="el-GR" dirty="0"/>
              <a:t>έφηβοι παρουσιάζουν σχολική άρνηση, σωματική συμπτωματολογία και καταθλιπτικό συναίσθημα</a:t>
            </a:r>
            <a:r>
              <a:rPr lang="el-GR" dirty="0" smtClean="0"/>
              <a:t>.</a:t>
            </a:r>
            <a:endParaRPr lang="el-GR" dirty="0"/>
          </a:p>
        </p:txBody>
      </p:sp>
    </p:spTree>
    <p:extLst>
      <p:ext uri="{BB962C8B-B14F-4D97-AF65-F5344CB8AC3E}">
        <p14:creationId xmlns:p14="http://schemas.microsoft.com/office/powerpoint/2010/main" val="746120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στάση των </a:t>
            </a:r>
            <a:r>
              <a:rPr lang="el-GR" dirty="0" smtClean="0"/>
              <a:t>εκπαιδευτικών</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Έρευνες δείχνουν ότι ένα μεγάλο ποσοστό (το 25 με 30 %), θα παρουσιάσει από την πρώτη τάξη του σχολείου μαθησιακές δυσκολίες και θα βρεθεί αντιμέτωπο με την σχολική αποτυχία, η οποία βιώνεται τις πιο πολλές φορές από τους γονείς με πίκρα και απογοήτευση. </a:t>
            </a:r>
            <a:endParaRPr lang="el-GR" dirty="0" smtClean="0"/>
          </a:p>
          <a:p>
            <a:r>
              <a:rPr lang="el-GR" dirty="0" smtClean="0"/>
              <a:t>Το </a:t>
            </a:r>
            <a:r>
              <a:rPr lang="el-GR" dirty="0"/>
              <a:t>ίδιο το παιδί έχει μια άσχημη εικόνα για τον εαυτό του και υποφέρει από συναισθήματα </a:t>
            </a:r>
            <a:r>
              <a:rPr lang="el-GR" dirty="0" err="1"/>
              <a:t>αυτοϋποτίμησης</a:t>
            </a:r>
            <a:r>
              <a:rPr lang="el-GR" dirty="0"/>
              <a:t>. </a:t>
            </a:r>
            <a:endParaRPr lang="el-GR" dirty="0" smtClean="0"/>
          </a:p>
          <a:p>
            <a:r>
              <a:rPr lang="el-GR" dirty="0" smtClean="0"/>
              <a:t>Νιώθει </a:t>
            </a:r>
            <a:r>
              <a:rPr lang="el-GR" dirty="0"/>
              <a:t>την απογοήτευση των γονιών του και ταυτόχρονα την αδυναμία του να τους ικανοποιήσει. </a:t>
            </a:r>
            <a:endParaRPr lang="el-GR" dirty="0" smtClean="0"/>
          </a:p>
          <a:p>
            <a:r>
              <a:rPr lang="el-GR" dirty="0" smtClean="0"/>
              <a:t>Οι </a:t>
            </a:r>
            <a:r>
              <a:rPr lang="el-GR" dirty="0"/>
              <a:t>εκπαιδευτικοί θα πρέπει να βοηθήσουν το παιδί να αναπτύξει μια αυτόνομη σχέση με το σχολείο. Να καταλάβει ότι το διάβασμα είναι προσωπική του υπόθεση. </a:t>
            </a:r>
            <a:endParaRPr lang="el-GR" dirty="0" smtClean="0"/>
          </a:p>
          <a:p>
            <a:r>
              <a:rPr lang="el-GR" dirty="0" smtClean="0"/>
              <a:t>Θα </a:t>
            </a:r>
            <a:r>
              <a:rPr lang="el-GR" dirty="0"/>
              <a:t>πρέπει να το ενθαρρύνουν, να βοηθήσουν ώστε να αυξηθεί η αυτό-εκτίμησή του και  αν χρειαστεί να επικοινωνήσουν και να συνεργαστούν με τους γονείς του. (1 τάξη Δημοτικού μπορεί και η μητέρα του να παρακολουθήσει τα πρώτα μαθήματα</a:t>
            </a:r>
            <a:r>
              <a:rPr lang="el-GR" dirty="0" smtClean="0"/>
              <a:t>).</a:t>
            </a:r>
            <a:endParaRPr lang="el-GR" dirty="0"/>
          </a:p>
        </p:txBody>
      </p:sp>
    </p:spTree>
    <p:extLst>
      <p:ext uri="{BB962C8B-B14F-4D97-AF65-F5344CB8AC3E}">
        <p14:creationId xmlns:p14="http://schemas.microsoft.com/office/powerpoint/2010/main" val="1702892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υπερκινητικός </a:t>
            </a:r>
            <a:r>
              <a:rPr lang="el-GR" dirty="0" smtClean="0"/>
              <a:t>μαθητής</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ή </a:t>
            </a:r>
            <a:r>
              <a:rPr lang="el-GR" dirty="0" err="1"/>
              <a:t>Ελλειματικής</a:t>
            </a:r>
            <a:r>
              <a:rPr lang="el-GR" dirty="0"/>
              <a:t> Προσοχής - παρουσιάζει </a:t>
            </a:r>
            <a:r>
              <a:rPr lang="el-GR" dirty="0" err="1"/>
              <a:t>υπερκινητικότητα</a:t>
            </a:r>
            <a:r>
              <a:rPr lang="el-GR" dirty="0"/>
              <a:t>, διάσπαση της προσοχής και παρορμητικότητα. </a:t>
            </a:r>
            <a:endParaRPr lang="el-GR" dirty="0" smtClean="0"/>
          </a:p>
          <a:p>
            <a:r>
              <a:rPr lang="el-GR" dirty="0" smtClean="0"/>
              <a:t>Το </a:t>
            </a:r>
            <a:r>
              <a:rPr lang="el-GR" dirty="0"/>
              <a:t>παιδί φαίνεται ιδιαίτερα δραστήριο αλλά η ενεργητικότητά του είναι πολλές φορές άσκοπη. </a:t>
            </a:r>
            <a:endParaRPr lang="el-GR" dirty="0" smtClean="0"/>
          </a:p>
          <a:p>
            <a:r>
              <a:rPr lang="el-GR" dirty="0" smtClean="0"/>
              <a:t>Μεταπηδά </a:t>
            </a:r>
            <a:r>
              <a:rPr lang="el-GR" dirty="0"/>
              <a:t>από τη μια δραστηριότητα στην άλλη, χωρίς ποτέ να τελειώνει κάτι που έχει αρχίσει. </a:t>
            </a:r>
            <a:endParaRPr lang="el-GR" dirty="0" smtClean="0"/>
          </a:p>
          <a:p>
            <a:r>
              <a:rPr lang="el-GR" dirty="0" smtClean="0"/>
              <a:t>Δεν </a:t>
            </a:r>
            <a:r>
              <a:rPr lang="el-GR" dirty="0"/>
              <a:t>μπορεί να μείνει καθιστό περισσότερο από μερικά λεπτά, είναι υπερβολικά ομιλητικό και θορυβώδες ή κουνά ένα μέρος του σώματός του. </a:t>
            </a:r>
            <a:endParaRPr lang="el-GR" dirty="0" smtClean="0"/>
          </a:p>
          <a:p>
            <a:r>
              <a:rPr lang="el-GR" dirty="0" smtClean="0"/>
              <a:t>Μπορεί </a:t>
            </a:r>
            <a:r>
              <a:rPr lang="el-GR" dirty="0"/>
              <a:t>να σηκώνεται και να κάθεται συνέχεια στο θρανίο του ή να κάνει διάφορα πράγματα συγχρόνως όταν παίζει ή διαβάζει. </a:t>
            </a:r>
            <a:endParaRPr lang="el-GR" dirty="0" smtClean="0"/>
          </a:p>
          <a:p>
            <a:r>
              <a:rPr lang="el-GR" dirty="0" smtClean="0"/>
              <a:t>Είναι </a:t>
            </a:r>
            <a:r>
              <a:rPr lang="el-GR" dirty="0"/>
              <a:t>ανυπόμονο, απαιτητικό και δεν αντέχει τις ματαιώσεις. </a:t>
            </a:r>
            <a:endParaRPr lang="el-GR" dirty="0" smtClean="0"/>
          </a:p>
          <a:p>
            <a:r>
              <a:rPr lang="el-GR" dirty="0" smtClean="0"/>
              <a:t>Δεν </a:t>
            </a:r>
            <a:r>
              <a:rPr lang="el-GR" dirty="0"/>
              <a:t>υπακούει στους κανόνες της σχολικής πραγματικότητας και δε σέβεται την πειθαρχία</a:t>
            </a:r>
            <a:r>
              <a:rPr lang="el-GR" dirty="0" smtClean="0"/>
              <a:t>.</a:t>
            </a:r>
            <a:endParaRPr lang="el-GR" dirty="0"/>
          </a:p>
        </p:txBody>
      </p:sp>
    </p:spTree>
    <p:extLst>
      <p:ext uri="{BB962C8B-B14F-4D97-AF65-F5344CB8AC3E}">
        <p14:creationId xmlns:p14="http://schemas.microsoft.com/office/powerpoint/2010/main" val="3567676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Εκδηλώνει έντονη παρορμητικότητα και μερικές φορές δείχνει να ενεργεί χωρίς να σκέφτεται. </a:t>
            </a:r>
            <a:endParaRPr lang="el-GR" dirty="0" smtClean="0"/>
          </a:p>
          <a:p>
            <a:r>
              <a:rPr lang="el-GR" dirty="0" smtClean="0"/>
              <a:t>Βιάζονται </a:t>
            </a:r>
            <a:r>
              <a:rPr lang="el-GR" dirty="0"/>
              <a:t>και δεν μπορούν να ολοκληρώσουν αυτό που κάνουν. Για παράδειγμα, δεν σκέφτονται πριν μιλήσουν. Λένε κάτι και μετά ζητούν συγγνώμη πριν τελειώσουν την κουβέντα τους. </a:t>
            </a:r>
            <a:endParaRPr lang="el-GR" dirty="0" smtClean="0"/>
          </a:p>
          <a:p>
            <a:r>
              <a:rPr lang="el-GR" dirty="0" smtClean="0"/>
              <a:t>Απαντούν </a:t>
            </a:r>
            <a:r>
              <a:rPr lang="el-GR" dirty="0"/>
              <a:t>στην ερώτηση του δασκάλου πριν εκείνος ολοκληρώσει τη διατύπωσή της. Θυμώνουν και φωνάζουν, </a:t>
            </a:r>
            <a:r>
              <a:rPr lang="el-GR" dirty="0" smtClean="0"/>
              <a:t>κ.λπ</a:t>
            </a:r>
            <a:r>
              <a:rPr lang="el-GR" dirty="0"/>
              <a:t>.</a:t>
            </a:r>
          </a:p>
          <a:p>
            <a:r>
              <a:rPr lang="el-GR" dirty="0" smtClean="0"/>
              <a:t>Τα </a:t>
            </a:r>
            <a:r>
              <a:rPr lang="el-GR" dirty="0"/>
              <a:t>υπερκινητικά παιδιά έχουν μικρό εύρος προσοχής και αποσπώνται εύκολα. </a:t>
            </a:r>
            <a:endParaRPr lang="el-GR" dirty="0" smtClean="0"/>
          </a:p>
          <a:p>
            <a:r>
              <a:rPr lang="el-GR" dirty="0" smtClean="0"/>
              <a:t>Μερικά </a:t>
            </a:r>
            <a:r>
              <a:rPr lang="el-GR" dirty="0"/>
              <a:t>από αυτά έχουν πρόβλημα με την επεξεργασία οπτικών πληροφοριών, μπορεί να αποσπώνται από τις κινήσεις των άλλων, δυσκολεύονται να επεξεργαστούν ήχους.</a:t>
            </a:r>
          </a:p>
        </p:txBody>
      </p:sp>
    </p:spTree>
    <p:extLst>
      <p:ext uri="{BB962C8B-B14F-4D97-AF65-F5344CB8AC3E}">
        <p14:creationId xmlns:p14="http://schemas.microsoft.com/office/powerpoint/2010/main" val="1121309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a:t>Ψυχολογική </a:t>
            </a:r>
            <a:r>
              <a:rPr lang="el-GR" dirty="0" smtClean="0"/>
              <a:t>κατάσταση</a:t>
            </a:r>
          </a:p>
          <a:p>
            <a:r>
              <a:rPr lang="el-GR" dirty="0"/>
              <a:t>Συναισθηματική </a:t>
            </a:r>
            <a:r>
              <a:rPr lang="el-GR" dirty="0" smtClean="0"/>
              <a:t>Νοημοσύνη</a:t>
            </a:r>
          </a:p>
          <a:p>
            <a:r>
              <a:rPr lang="el-GR" dirty="0" smtClean="0"/>
              <a:t>Μαθησιακές Δυσκολίες</a:t>
            </a:r>
            <a:r>
              <a:rPr lang="en-US" dirty="0" smtClean="0"/>
              <a:t>,</a:t>
            </a:r>
            <a:r>
              <a:rPr lang="el-GR" dirty="0" smtClean="0"/>
              <a:t> Αποκλίνουσες Συμπεριφορές</a:t>
            </a:r>
          </a:p>
          <a:p>
            <a:r>
              <a:rPr lang="el-GR" dirty="0"/>
              <a:t>Εξελικτικές Μαθησιακές Δυσκολίες</a:t>
            </a:r>
          </a:p>
        </p:txBody>
      </p:sp>
    </p:spTree>
    <p:extLst>
      <p:ext uri="{BB962C8B-B14F-4D97-AF65-F5344CB8AC3E}">
        <p14:creationId xmlns:p14="http://schemas.microsoft.com/office/powerpoint/2010/main" val="3595675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(2)</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Η διάσπαση της προσοχής τα καθιστά ανίκανα να συγκεντρωθούν και να εκτελέσουν καθήκοντα που απαιτούν προσήλωση προσοχής. </a:t>
            </a:r>
            <a:endParaRPr lang="el-GR" dirty="0" smtClean="0"/>
          </a:p>
          <a:p>
            <a:r>
              <a:rPr lang="el-GR" dirty="0" smtClean="0"/>
              <a:t>Κατά </a:t>
            </a:r>
            <a:r>
              <a:rPr lang="el-GR" dirty="0"/>
              <a:t>συνέπεια παρουσιάζουν μαθησιακές δυσκολίες και η εν γένει συμπεριφορά τους τα καθιστά ανεπιθύμητα στην τάξη. </a:t>
            </a:r>
            <a:endParaRPr lang="el-GR" dirty="0" smtClean="0"/>
          </a:p>
          <a:p>
            <a:r>
              <a:rPr lang="el-GR" dirty="0" smtClean="0"/>
              <a:t>Παρουσιάζουν </a:t>
            </a:r>
            <a:r>
              <a:rPr lang="el-GR" dirty="0"/>
              <a:t>γρήγορες και ξαφνικές αλλαγές της ψυχικής διάθεσης και έλλειψη αναστολών στις κοινωνικές σχέσεις. </a:t>
            </a:r>
          </a:p>
          <a:p>
            <a:r>
              <a:rPr lang="el-GR" dirty="0" smtClean="0"/>
              <a:t>Πολλές </a:t>
            </a:r>
            <a:r>
              <a:rPr lang="el-GR" dirty="0"/>
              <a:t>φορές οι σχέσεις τους με τους συμμαθητές του είναι εχθρικές, δεν είναι αγαπητά στα άλλα παιδιά και μπορεί να απομονώνονται. </a:t>
            </a:r>
            <a:endParaRPr lang="el-GR" dirty="0" smtClean="0"/>
          </a:p>
          <a:p>
            <a:r>
              <a:rPr lang="el-GR" dirty="0" smtClean="0"/>
              <a:t>Τα </a:t>
            </a:r>
            <a:r>
              <a:rPr lang="el-GR" dirty="0"/>
              <a:t>αγόρια παρουσιάζουν περισσότερο προβλήματα </a:t>
            </a:r>
            <a:r>
              <a:rPr lang="el-GR" dirty="0" err="1"/>
              <a:t>υπερκινητικότητας</a:t>
            </a:r>
            <a:r>
              <a:rPr lang="el-GR" dirty="0"/>
              <a:t>, παρορμητικότητας, ενώ τα κορίτσια διάσπασης της προσοχής.</a:t>
            </a:r>
          </a:p>
        </p:txBody>
      </p:sp>
    </p:spTree>
    <p:extLst>
      <p:ext uri="{BB962C8B-B14F-4D97-AF65-F5344CB8AC3E}">
        <p14:creationId xmlns:p14="http://schemas.microsoft.com/office/powerpoint/2010/main" val="1320945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Αίτια</a:t>
            </a:r>
            <a:endParaRPr lang="el-GR" dirty="0"/>
          </a:p>
        </p:txBody>
      </p:sp>
      <p:sp>
        <p:nvSpPr>
          <p:cNvPr id="3" name="Θέση περιεχομένου 2"/>
          <p:cNvSpPr>
            <a:spLocks noGrp="1"/>
          </p:cNvSpPr>
          <p:nvPr>
            <p:ph idx="1"/>
          </p:nvPr>
        </p:nvSpPr>
        <p:spPr/>
        <p:txBody>
          <a:bodyPr/>
          <a:lstStyle/>
          <a:p>
            <a:r>
              <a:rPr lang="el-GR" dirty="0"/>
              <a:t>Δεν έχει αποσαφηνιστεί εάν η γένεση του υπερκινητικού συνδρόμου οφείλεται σε μια μόνο αιτία. </a:t>
            </a:r>
            <a:endParaRPr lang="el-GR" dirty="0" smtClean="0"/>
          </a:p>
          <a:p>
            <a:r>
              <a:rPr lang="el-GR" dirty="0" smtClean="0"/>
              <a:t>Αναφέρονται </a:t>
            </a:r>
            <a:r>
              <a:rPr lang="el-GR" dirty="0"/>
              <a:t>διάφοροι αιτιολογικοί παράγοντες και ο πιθανός συνδυασμός τους δημιουργεί τη διαταραχή. (π.χ. είδος </a:t>
            </a:r>
            <a:r>
              <a:rPr lang="el-GR" dirty="0" smtClean="0"/>
              <a:t>«εγκεφαλικής βλάβης»). </a:t>
            </a:r>
            <a:endParaRPr lang="el-GR" dirty="0"/>
          </a:p>
        </p:txBody>
      </p:sp>
    </p:spTree>
    <p:extLst>
      <p:ext uri="{BB962C8B-B14F-4D97-AF65-F5344CB8AC3E}">
        <p14:creationId xmlns:p14="http://schemas.microsoft.com/office/powerpoint/2010/main" val="2920097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στάση των </a:t>
            </a:r>
            <a:r>
              <a:rPr lang="el-GR" dirty="0" smtClean="0"/>
              <a:t>εκπαιδευτικών (1)</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Ο εκπαιδευτικός θα πρέπει να αναγνωρίσει τα υπερκινητικά παιδιά από τα συμπτώματά τους (η ικανότητα του παιδιού να συγκεντρώνεται και να επιμένει σε κάποια προσπάθεια, η κοινωνική του αναστολή και συναισθήματα άγχους που μπορεί να συνυπάρχουν) και να επικοινωνήσει με τους γονείς για να πάρει πληροφορίες για το αν το παιδί έχει υπερκινητικό σύνδρομο.</a:t>
            </a:r>
          </a:p>
          <a:p>
            <a:r>
              <a:rPr lang="el-GR" dirty="0" smtClean="0"/>
              <a:t>Οι </a:t>
            </a:r>
            <a:r>
              <a:rPr lang="el-GR" dirty="0" err="1"/>
              <a:t>Edward</a:t>
            </a:r>
            <a:r>
              <a:rPr lang="el-GR" dirty="0"/>
              <a:t> M. </a:t>
            </a:r>
            <a:r>
              <a:rPr lang="el-GR" dirty="0" err="1"/>
              <a:t>Hallowell</a:t>
            </a:r>
            <a:r>
              <a:rPr lang="el-GR" dirty="0"/>
              <a:t>, M.D. και </a:t>
            </a:r>
            <a:r>
              <a:rPr lang="el-GR" dirty="0" err="1"/>
              <a:t>John</a:t>
            </a:r>
            <a:r>
              <a:rPr lang="el-GR" dirty="0"/>
              <a:t> J. </a:t>
            </a:r>
            <a:r>
              <a:rPr lang="el-GR" dirty="0" err="1"/>
              <a:t>Ratey</a:t>
            </a:r>
            <a:r>
              <a:rPr lang="el-GR" dirty="0"/>
              <a:t>, M.D., </a:t>
            </a:r>
            <a:r>
              <a:rPr lang="el-GR" dirty="0" err="1"/>
              <a:t>Pantheon</a:t>
            </a:r>
            <a:r>
              <a:rPr lang="el-GR" dirty="0"/>
              <a:t> (1995) δίνουν πενήντα (50) χρήσιμες συμβουλές για την αντιμετώπιση του Συνδρόμου Ελλειμματικής Προσοχής - </a:t>
            </a:r>
            <a:r>
              <a:rPr lang="el-GR" dirty="0" err="1"/>
              <a:t>Υπερκινητικότητας</a:t>
            </a:r>
            <a:r>
              <a:rPr lang="el-GR" dirty="0"/>
              <a:t> στη σχολική τάξη.</a:t>
            </a:r>
          </a:p>
          <a:p>
            <a:r>
              <a:rPr lang="el-GR" dirty="0" smtClean="0"/>
              <a:t>Όταν </a:t>
            </a:r>
            <a:r>
              <a:rPr lang="el-GR" dirty="0"/>
              <a:t>η διάγνωση του υπερκινητικού συνδρόμου τεθεί με βεβαιότητα η </a:t>
            </a:r>
            <a:r>
              <a:rPr lang="el-GR" dirty="0" err="1"/>
              <a:t>καταλληλότητα</a:t>
            </a:r>
            <a:r>
              <a:rPr lang="el-GR" dirty="0"/>
              <a:t> του εκπαιδευτικού πλαισίου είναι απαραίτητη. </a:t>
            </a:r>
          </a:p>
        </p:txBody>
      </p:sp>
    </p:spTree>
    <p:extLst>
      <p:ext uri="{BB962C8B-B14F-4D97-AF65-F5344CB8AC3E}">
        <p14:creationId xmlns:p14="http://schemas.microsoft.com/office/powerpoint/2010/main" val="709203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στάση των </a:t>
            </a:r>
            <a:r>
              <a:rPr lang="el-GR" dirty="0" smtClean="0"/>
              <a:t>εκπαιδευτικών (2)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Ένα εκπαιδευτικό πλαίσιο σταθερό, δομημένο και ευέλικτο που επιτρέπει την εξατομικευμένη μάθηση επιβάλλεται. </a:t>
            </a:r>
            <a:endParaRPr lang="el-GR" dirty="0" smtClean="0"/>
          </a:p>
          <a:p>
            <a:r>
              <a:rPr lang="el-GR" dirty="0" smtClean="0"/>
              <a:t>Χρειάζονται </a:t>
            </a:r>
            <a:r>
              <a:rPr lang="el-GR" dirty="0"/>
              <a:t>υπενθυμίσεις</a:t>
            </a:r>
            <a:r>
              <a:rPr lang="el-GR" dirty="0" smtClean="0"/>
              <a:t>, </a:t>
            </a:r>
            <a:r>
              <a:rPr lang="el-GR" dirty="0"/>
              <a:t>προκαταρκτικές παρουσιάσεις, επανάληψη, κατεύθυνση, κανόνες, οδηγίες, δομή.</a:t>
            </a:r>
          </a:p>
          <a:p>
            <a:r>
              <a:rPr lang="el-GR" dirty="0" smtClean="0"/>
              <a:t>Η </a:t>
            </a:r>
            <a:r>
              <a:rPr lang="el-GR" dirty="0"/>
              <a:t>ατομική προσέγγιση για το κάθε παιδί προσφέρει δυνατότητες βελτίωσης της συμπτωματολογίας και της αποφυγής της σχολικής αποτυχίας. Μια εύλογη κίνηση είναι να ρωτήσει τον ίδιο το μαθητή για το τι θα τον βοηθούσε.</a:t>
            </a:r>
          </a:p>
          <a:p>
            <a:r>
              <a:rPr lang="el-GR" dirty="0" smtClean="0"/>
              <a:t>Αυτά </a:t>
            </a:r>
            <a:r>
              <a:rPr lang="el-GR" dirty="0"/>
              <a:t>τα παιδιά έχουν συνήθως διαίσθηση. Αν τα ρωτήσει, θα του πουν πώς μπορούν να μάθουν καλύτερα. </a:t>
            </a:r>
            <a:endParaRPr lang="el-GR" dirty="0" smtClean="0"/>
          </a:p>
          <a:p>
            <a:r>
              <a:rPr lang="el-GR" dirty="0" smtClean="0"/>
              <a:t>Ντρέπονται </a:t>
            </a:r>
            <a:r>
              <a:rPr lang="el-GR" dirty="0"/>
              <a:t>πολύ να ενημερώσουν από μόνα τους. </a:t>
            </a:r>
            <a:endParaRPr lang="el-GR" dirty="0" smtClean="0"/>
          </a:p>
          <a:p>
            <a:r>
              <a:rPr lang="el-GR" dirty="0" smtClean="0"/>
              <a:t>Ο </a:t>
            </a:r>
            <a:r>
              <a:rPr lang="el-GR" dirty="0"/>
              <a:t>καλύτερος "ειδικός" για να προτείνει την αποδοτικότερη μέθοδο εκμάθησης είναι το ίδιο το </a:t>
            </a:r>
            <a:r>
              <a:rPr lang="el-GR" dirty="0" smtClean="0"/>
              <a:t>παιδί.</a:t>
            </a:r>
            <a:endParaRPr lang="el-GR" dirty="0"/>
          </a:p>
        </p:txBody>
      </p:sp>
    </p:spTree>
    <p:extLst>
      <p:ext uri="{BB962C8B-B14F-4D97-AF65-F5344CB8AC3E}">
        <p14:creationId xmlns:p14="http://schemas.microsoft.com/office/powerpoint/2010/main" val="1041205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Στηριζόμενα </a:t>
            </a:r>
            <a:r>
              <a:rPr lang="el-GR" dirty="0"/>
              <a:t>στη συμπεριφοριστική </a:t>
            </a:r>
          </a:p>
        </p:txBody>
      </p:sp>
      <p:sp>
        <p:nvSpPr>
          <p:cNvPr id="3" name="Θέση περιεχομένου 2"/>
          <p:cNvSpPr>
            <a:spLocks noGrp="1"/>
          </p:cNvSpPr>
          <p:nvPr>
            <p:ph idx="1"/>
          </p:nvPr>
        </p:nvSpPr>
        <p:spPr/>
        <p:txBody>
          <a:bodyPr>
            <a:normAutofit fontScale="77500" lnSpcReduction="20000"/>
          </a:bodyPr>
          <a:lstStyle/>
          <a:p>
            <a:r>
              <a:rPr lang="el-GR" dirty="0"/>
              <a:t>Προγράμματα τροποποίησης της συμπεριφοράς, στηριζόμενα στη συμπεριφοριστική (</a:t>
            </a:r>
            <a:r>
              <a:rPr lang="el-GR" dirty="0" err="1"/>
              <a:t>μπιχεβιοριστική</a:t>
            </a:r>
            <a:r>
              <a:rPr lang="el-GR" dirty="0"/>
              <a:t>) θεωρία, μπορούν να γίνουν στο σχολείο. </a:t>
            </a:r>
            <a:endParaRPr lang="el-GR" dirty="0" smtClean="0"/>
          </a:p>
          <a:p>
            <a:r>
              <a:rPr lang="el-GR" dirty="0" smtClean="0"/>
              <a:t>Το </a:t>
            </a:r>
            <a:r>
              <a:rPr lang="el-GR" dirty="0"/>
              <a:t>παιδί αναλαμβάνει καθήκοντα που βαθμιαία απαιτούν όλο και μεγαλύτερη συγκέντρωση προσοχής. </a:t>
            </a:r>
            <a:endParaRPr lang="el-GR" dirty="0" smtClean="0"/>
          </a:p>
          <a:p>
            <a:r>
              <a:rPr lang="el-GR" dirty="0" smtClean="0"/>
              <a:t>Επιβραβεύεται </a:t>
            </a:r>
            <a:r>
              <a:rPr lang="el-GR" dirty="0"/>
              <a:t>όταν έχει την αναμενόμενη συμπεριφορά, ενώ η ακατάλληλη συμπεριφορά αγνοείται. </a:t>
            </a:r>
            <a:endParaRPr lang="el-GR" dirty="0" smtClean="0"/>
          </a:p>
          <a:p>
            <a:r>
              <a:rPr lang="el-GR" dirty="0" smtClean="0"/>
              <a:t>Έτσι </a:t>
            </a:r>
            <a:r>
              <a:rPr lang="el-GR" dirty="0"/>
              <a:t>τα παιδιά μπορούν να βελτιώσουν την αυτοεκτίμησή τους. Ο έπαινος είναι χρήσιμος και εποικοδομητικός. Αγαπούν την ενθάρρυνση. Χωρίς αυτή συρρικνώνονται και μαραίνονται. </a:t>
            </a:r>
            <a:endParaRPr lang="el-GR" dirty="0" smtClean="0"/>
          </a:p>
          <a:p>
            <a:r>
              <a:rPr lang="el-GR" dirty="0" smtClean="0"/>
              <a:t>Πρέπει </a:t>
            </a:r>
            <a:r>
              <a:rPr lang="el-GR" dirty="0"/>
              <a:t>να τους αναθέτονται εργασίες ώστε να αισθάνονται υπεύθυνα</a:t>
            </a:r>
            <a:r>
              <a:rPr lang="el-GR" dirty="0" smtClean="0"/>
              <a:t>.</a:t>
            </a:r>
          </a:p>
          <a:p>
            <a:r>
              <a:rPr lang="el-GR" dirty="0" smtClean="0"/>
              <a:t>Προσοχή </a:t>
            </a:r>
            <a:r>
              <a:rPr lang="el-GR" dirty="0"/>
              <a:t>βέβαια να είναι στα </a:t>
            </a:r>
            <a:r>
              <a:rPr lang="el-GR" dirty="0" smtClean="0"/>
              <a:t>πλαίσια </a:t>
            </a:r>
            <a:r>
              <a:rPr lang="el-GR" dirty="0"/>
              <a:t>των δυνατοτήτων τους. </a:t>
            </a:r>
          </a:p>
        </p:txBody>
      </p:sp>
    </p:spTree>
    <p:extLst>
      <p:ext uri="{BB962C8B-B14F-4D97-AF65-F5344CB8AC3E}">
        <p14:creationId xmlns:p14="http://schemas.microsoft.com/office/powerpoint/2010/main" val="4106555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Συναισθηματικό κομμάτι (1)</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Στη διαδικασία της μάθησης περικλείεται και το συναισθηματικό κομμάτι. Αυτοί οι μαθητές χρειάζονται ειδική βοήθεια για να βρουν ευχαρίστηση μέσα στη τάξη· για να αντικαταστήσουν με επιτυχία την αποτυχία και τη ματαίωση, με ενθουσιασμό την ανία και το φόβο.</a:t>
            </a:r>
          </a:p>
          <a:p>
            <a:r>
              <a:rPr lang="el-GR" dirty="0" smtClean="0"/>
              <a:t>Το </a:t>
            </a:r>
            <a:r>
              <a:rPr lang="el-GR" dirty="0"/>
              <a:t>παιδί πρέπει να καθίσει κοντά στον εκπαιδευτικό ή σε εκείνο το σημείο που βρίσκεστε το μεγαλύτερο μέρος της ώρας. </a:t>
            </a:r>
            <a:r>
              <a:rPr lang="el-GR" dirty="0" smtClean="0"/>
              <a:t>Αυτό </a:t>
            </a:r>
            <a:r>
              <a:rPr lang="el-GR" dirty="0"/>
              <a:t>θα συντελέσει αποτελεσματικά στη μείωση της έντονης κινητικότητάς τους. Μια ματιά μπορεί να το επαναφέρει ή να το καθησυχάσει με τρόπο σιωπηλό. </a:t>
            </a:r>
          </a:p>
          <a:p>
            <a:r>
              <a:rPr lang="el-GR" dirty="0" smtClean="0"/>
              <a:t>Τα </a:t>
            </a:r>
            <a:r>
              <a:rPr lang="el-GR" dirty="0"/>
              <a:t>παιδιά αυτά δεν αντέχουν συνήθως το μεγάλο φόρτο εργασίας. Εφόσον μαθαίνουν αυτά που πρέπει, είναι προτιμότερο να τους επιτρέπεται να έχουν λιγότερη δουλειά στο σπίτι. οι εργασίες για το σπίτι να στηρίζονται στην ποιότητα και όχι στην ποσότητα</a:t>
            </a:r>
            <a:r>
              <a:rPr lang="el-GR" dirty="0" smtClean="0"/>
              <a:t>.</a:t>
            </a:r>
            <a:endParaRPr lang="el-GR" dirty="0"/>
          </a:p>
        </p:txBody>
      </p:sp>
    </p:spTree>
    <p:extLst>
      <p:ext uri="{BB962C8B-B14F-4D97-AF65-F5344CB8AC3E}">
        <p14:creationId xmlns:p14="http://schemas.microsoft.com/office/powerpoint/2010/main" val="176340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Συναισθηματικό κομμάτι (2)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Τα παιδιά αυτά παρουσιάζουν συχνά πρόβλημα μνήμης. </a:t>
            </a:r>
            <a:endParaRPr lang="el-GR" dirty="0" smtClean="0"/>
          </a:p>
          <a:p>
            <a:r>
              <a:rPr lang="el-GR" dirty="0" smtClean="0"/>
              <a:t>Ο </a:t>
            </a:r>
            <a:r>
              <a:rPr lang="el-GR" dirty="0"/>
              <a:t>εκπαιδευτικός πρέπει να τους διδάξει μικρά κόλπα, όπως μνημονικές τεχνικές, να χρησιμοποιούν σχεδιαγράμματα, να υπογραμμίζουν. </a:t>
            </a:r>
            <a:endParaRPr lang="el-GR" dirty="0" smtClean="0"/>
          </a:p>
          <a:p>
            <a:r>
              <a:rPr lang="el-GR" dirty="0" smtClean="0"/>
              <a:t>Πρέπει </a:t>
            </a:r>
            <a:r>
              <a:rPr lang="el-GR" dirty="0"/>
              <a:t>να προσπαθήσει να τους παρέχει τις πληροφορίες με εποικοδομητικό τρόπο και να μετατρέπει τη σχολική εργασία σε ομαδικό παιχνίδι. </a:t>
            </a:r>
            <a:endParaRPr lang="el-GR" dirty="0" smtClean="0"/>
          </a:p>
          <a:p>
            <a:r>
              <a:rPr lang="el-GR" dirty="0" smtClean="0"/>
              <a:t>Η </a:t>
            </a:r>
            <a:r>
              <a:rPr lang="el-GR" dirty="0" err="1"/>
              <a:t>κοινωνικοεπικοδομητική</a:t>
            </a:r>
            <a:r>
              <a:rPr lang="el-GR" dirty="0"/>
              <a:t> μέθοδος που περικλείει την αυτενέργεια των μαθητών και την </a:t>
            </a:r>
            <a:r>
              <a:rPr lang="el-GR" dirty="0" err="1"/>
              <a:t>ομαδοσυνεργατική</a:t>
            </a:r>
            <a:r>
              <a:rPr lang="el-GR" dirty="0"/>
              <a:t>  μάθηση είναι αυτή που μπορεί να πετύχει τα βέλτιστα αποτελέσματα.</a:t>
            </a:r>
          </a:p>
          <a:p>
            <a:r>
              <a:rPr lang="el-GR" dirty="0" smtClean="0"/>
              <a:t>Όταν </a:t>
            </a:r>
            <a:r>
              <a:rPr lang="el-GR" dirty="0"/>
              <a:t>οι ανωτέρω θεραπευτικές προσεγγίσεις αποδειχθούν ανεπαρκείς, προτείνεται η συμβουλή και η παρακολούθηση από ειδικούς σε μαθησιακές δυσκολίες (παιδοψυχίατρος, κοινωνικός λειτουργός, σχολικός ψυχολόγος, παιδίατρος</a:t>
            </a:r>
            <a:r>
              <a:rPr lang="el-GR" dirty="0" smtClean="0"/>
              <a:t>).</a:t>
            </a:r>
            <a:endParaRPr lang="el-GR" dirty="0"/>
          </a:p>
        </p:txBody>
      </p:sp>
    </p:spTree>
    <p:extLst>
      <p:ext uri="{BB962C8B-B14F-4D97-AF65-F5344CB8AC3E}">
        <p14:creationId xmlns:p14="http://schemas.microsoft.com/office/powerpoint/2010/main" val="601677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Η/Υ </a:t>
            </a:r>
            <a:r>
              <a:rPr lang="el-GR" dirty="0"/>
              <a:t>και μαθησιακές </a:t>
            </a:r>
            <a:r>
              <a:rPr lang="el-GR" dirty="0" smtClean="0"/>
              <a:t>δυσκολίες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Σε μια τάξη πρέπει να παρέχονται ευκαιρίες για όλους τους μαθητές να επιτύχουν, συμπεριλαμβανομένων των μαθητών με ειδικές εκπαιδευτικές ανάγκες, μαθησιακές δυσκολίες, των μαθητών με ειδικές ανάγκες, κλπ. (</a:t>
            </a:r>
            <a:r>
              <a:rPr lang="el-GR" dirty="0" err="1"/>
              <a:t>Fantaki</a:t>
            </a:r>
            <a:r>
              <a:rPr lang="el-GR" dirty="0"/>
              <a:t> G. &amp; </a:t>
            </a:r>
            <a:r>
              <a:rPr lang="el-GR" dirty="0" err="1"/>
              <a:t>Smyrnaiou</a:t>
            </a:r>
            <a:r>
              <a:rPr lang="el-GR" dirty="0"/>
              <a:t> Z., 2004). </a:t>
            </a:r>
            <a:endParaRPr lang="el-GR" dirty="0" smtClean="0"/>
          </a:p>
          <a:p>
            <a:r>
              <a:rPr lang="el-GR" dirty="0" smtClean="0"/>
              <a:t>Όπως </a:t>
            </a:r>
            <a:r>
              <a:rPr lang="el-GR" dirty="0"/>
              <a:t>έχουμε ήδη αναφέρει υπάρχουν μαθητές με «ειδικές μαθησιακές δυσκολίες» (</a:t>
            </a:r>
            <a:r>
              <a:rPr lang="el-GR" dirty="0" err="1"/>
              <a:t>Moss</a:t>
            </a:r>
            <a:r>
              <a:rPr lang="el-GR" dirty="0"/>
              <a:t> ed.1995) δηλαδή που έχουν δυσκολίες στο χειρισμό αριθμών, στην ορθογραφία, στην ανάγνωση, τη </a:t>
            </a:r>
            <a:r>
              <a:rPr lang="el-GR" dirty="0" smtClean="0"/>
              <a:t>γραφή. </a:t>
            </a:r>
          </a:p>
          <a:p>
            <a:r>
              <a:rPr lang="el-GR" dirty="0" smtClean="0"/>
              <a:t>Οι </a:t>
            </a:r>
            <a:r>
              <a:rPr lang="el-GR" dirty="0"/>
              <a:t>εκπαιδευτικοί πρέπει να προγραμματίσουν τις προσεγγίσεις τους στη διδασκαλία και την εκμάθηση έτσι ώστε όλοι οι σπουδαστές μπορούν να συμμετέχουν στα μαθήματα πλήρως και αποτελεσματικά</a:t>
            </a:r>
            <a:r>
              <a:rPr lang="el-GR" dirty="0" smtClean="0"/>
              <a:t>.</a:t>
            </a:r>
            <a:endParaRPr lang="el-GR" dirty="0"/>
          </a:p>
        </p:txBody>
      </p:sp>
    </p:spTree>
    <p:extLst>
      <p:ext uri="{BB962C8B-B14F-4D97-AF65-F5344CB8AC3E}">
        <p14:creationId xmlns:p14="http://schemas.microsoft.com/office/powerpoint/2010/main" val="1374867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Υποστήριξη </a:t>
            </a:r>
            <a:r>
              <a:rPr lang="el-GR" dirty="0"/>
              <a:t>των Νέων Τεχνολογιών </a:t>
            </a:r>
          </a:p>
        </p:txBody>
      </p:sp>
      <p:sp>
        <p:nvSpPr>
          <p:cNvPr id="3" name="Θέση περιεχομένου 2"/>
          <p:cNvSpPr>
            <a:spLocks noGrp="1"/>
          </p:cNvSpPr>
          <p:nvPr>
            <p:ph idx="1"/>
          </p:nvPr>
        </p:nvSpPr>
        <p:spPr/>
        <p:txBody>
          <a:bodyPr>
            <a:normAutofit fontScale="85000" lnSpcReduction="10000"/>
          </a:bodyPr>
          <a:lstStyle/>
          <a:p>
            <a:r>
              <a:rPr lang="el-GR" dirty="0"/>
              <a:t>Οι έρευνες στο χώρο της Ειδικής Αγωγής συμφωνούν πως με την υποστήριξη των Νέων Τεχνολογιών επιτυγχάνεται εξατομικευμένη μάθηση και τροποποιείται το μαθησιακό περιβάλλον, προκειμένου να ανταποκρίνεται στις ιδιαίτερες εκπαιδευτικές ανάγκες κάθε ατόμου. </a:t>
            </a:r>
            <a:endParaRPr lang="el-GR" dirty="0" smtClean="0"/>
          </a:p>
          <a:p>
            <a:r>
              <a:rPr lang="el-GR" dirty="0" smtClean="0"/>
              <a:t>Συγκεκριμένα </a:t>
            </a:r>
            <a:r>
              <a:rPr lang="el-GR" dirty="0"/>
              <a:t>οι </a:t>
            </a:r>
            <a:r>
              <a:rPr lang="el-GR" dirty="0" err="1"/>
              <a:t>Burton-Radzely</a:t>
            </a:r>
            <a:r>
              <a:rPr lang="el-GR" dirty="0"/>
              <a:t> (1998) καταλήγουν σε θετικά αποτελέσματα στην περίπτωση των μαθητών με μαθησιακές δυσκολίες όταν η διδασκαλία διεξάγεται με τη χρήση υπολογιστή. </a:t>
            </a:r>
            <a:endParaRPr lang="el-GR" dirty="0" smtClean="0"/>
          </a:p>
          <a:p>
            <a:r>
              <a:rPr lang="el-GR" dirty="0" smtClean="0"/>
              <a:t>Σε </a:t>
            </a:r>
            <a:r>
              <a:rPr lang="el-GR" dirty="0"/>
              <a:t>ανάλογα αποτελέσματα καταλήγει η έρευνα του </a:t>
            </a:r>
            <a:r>
              <a:rPr lang="el-GR" dirty="0" err="1"/>
              <a:t>Swanson</a:t>
            </a:r>
            <a:r>
              <a:rPr lang="el-GR" dirty="0"/>
              <a:t>, (1999)  ο οποίος μετά από έρευνα 30 ετών καταλήγει ότι η χρήση εκπαιδευτικού λογισμικού από παιδιά με μαθησιακές δυσκολίες βοηθά στην επίτευξη του στόχου. </a:t>
            </a:r>
          </a:p>
        </p:txBody>
      </p:sp>
    </p:spTree>
    <p:extLst>
      <p:ext uri="{BB962C8B-B14F-4D97-AF65-F5344CB8AC3E}">
        <p14:creationId xmlns:p14="http://schemas.microsoft.com/office/powerpoint/2010/main" val="502314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Διδασκαλία με υποβοήθηση </a:t>
            </a:r>
            <a:r>
              <a:rPr lang="el-GR" dirty="0" smtClean="0"/>
              <a:t>Η/Υ (1)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Π</a:t>
            </a:r>
            <a:r>
              <a:rPr lang="el-GR" dirty="0" smtClean="0"/>
              <a:t>εριλαμβάνει </a:t>
            </a:r>
            <a:r>
              <a:rPr lang="el-GR" dirty="0"/>
              <a:t>μια ποικιλία τύπων εκπαιδευτικού λογισμικού, που διαφοροποιούνται ως προς το σκοπό της χρήση τους. </a:t>
            </a:r>
            <a:endParaRPr lang="el-GR" dirty="0" smtClean="0"/>
          </a:p>
          <a:p>
            <a:r>
              <a:rPr lang="el-GR" dirty="0" smtClean="0"/>
              <a:t>Πρόκειται </a:t>
            </a:r>
            <a:r>
              <a:rPr lang="el-GR" dirty="0"/>
              <a:t>για εκπαιδευτικά λογισμικά προσομοίωσης ή </a:t>
            </a:r>
            <a:r>
              <a:rPr lang="el-GR" dirty="0" err="1"/>
              <a:t>μοντελοποίησης</a:t>
            </a:r>
            <a:r>
              <a:rPr lang="el-GR" dirty="0"/>
              <a:t> (Σμυρναίου Ζ., Δημητρακοπούλου Α., Πολίτης Π. &amp; Κόμης Β., 2004) που εξασκούν τους μαθητές σε διάφορες δεξιότητες αλλά και για εκπαιδευτικά περιβάλλοντα που συμβάλλουν στη διάγνωση των μαθησιακών δυσκολιών. </a:t>
            </a:r>
            <a:endParaRPr lang="el-GR" dirty="0" smtClean="0"/>
          </a:p>
          <a:p>
            <a:r>
              <a:rPr lang="el-GR" dirty="0" smtClean="0"/>
              <a:t>Τα </a:t>
            </a:r>
            <a:r>
              <a:rPr lang="el-GR" dirty="0"/>
              <a:t>περιβάλλοντα αυτά συνεισφέρουν με το δικό τους τρόπο στην εκμάθηση της γνώσης αφού η γνώση είναι κωδικοποιημένη με συμβολική μορφή αλλά επιπλέον προκαλούν το ενδιαφέρον των μαθητών με τη χρήση εικόνων, χρωμάτων, ήχων. </a:t>
            </a:r>
            <a:endParaRPr lang="el-GR" dirty="0" smtClean="0"/>
          </a:p>
          <a:p>
            <a:r>
              <a:rPr lang="el-GR" dirty="0" smtClean="0"/>
              <a:t>Η </a:t>
            </a:r>
            <a:r>
              <a:rPr lang="el-GR" dirty="0"/>
              <a:t>αποτελεσματικότητα αυτών προσδιορίζεται είτε από την επίδραση στην επίδοση των μαθητών είτε από την παροχή κινήτρων μάθησης (</a:t>
            </a:r>
            <a:r>
              <a:rPr lang="el-GR" dirty="0" err="1"/>
              <a:t>Fletcher-Flinn</a:t>
            </a:r>
            <a:r>
              <a:rPr lang="el-GR" dirty="0"/>
              <a:t> &amp; </a:t>
            </a:r>
            <a:r>
              <a:rPr lang="el-GR" dirty="0" err="1"/>
              <a:t>Gravatt</a:t>
            </a:r>
            <a:r>
              <a:rPr lang="el-GR" dirty="0"/>
              <a:t>, </a:t>
            </a:r>
            <a:r>
              <a:rPr lang="el-GR" dirty="0" smtClean="0"/>
              <a:t>1995, </a:t>
            </a:r>
            <a:r>
              <a:rPr lang="el-GR" dirty="0" err="1"/>
              <a:t>Singleton</a:t>
            </a:r>
            <a:r>
              <a:rPr lang="el-GR" dirty="0"/>
              <a:t> (1994).</a:t>
            </a:r>
          </a:p>
        </p:txBody>
      </p:sp>
    </p:spTree>
    <p:extLst>
      <p:ext uri="{BB962C8B-B14F-4D97-AF65-F5344CB8AC3E}">
        <p14:creationId xmlns:p14="http://schemas.microsoft.com/office/powerpoint/2010/main" val="105334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Μαθησιακές Δυσκολίες</a:t>
            </a:r>
            <a:r>
              <a:rPr lang="en-US" dirty="0"/>
              <a:t>,</a:t>
            </a:r>
            <a:r>
              <a:rPr lang="el-GR" dirty="0"/>
              <a:t> Αποκλίνουσες Συμπεριφορές</a:t>
            </a:r>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548769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Διδασκαλία με υποβοήθηση </a:t>
            </a:r>
            <a:r>
              <a:rPr lang="el-GR" dirty="0" smtClean="0"/>
              <a:t>Η/Υ (2)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Μ</a:t>
            </a:r>
            <a:r>
              <a:rPr lang="el-GR" dirty="0" smtClean="0"/>
              <a:t>εταξύ </a:t>
            </a:r>
            <a:r>
              <a:rPr lang="el-GR" dirty="0"/>
              <a:t>των παραγόντων που σχετίζονται με τις μαθησιακές δυσκολίες είναι και τα κίνητρα μάθησης του μαθητή και γενικότερα η στάση του απέναντι στη μάθηση (</a:t>
            </a:r>
            <a:r>
              <a:rPr lang="el-GR" dirty="0" err="1"/>
              <a:t>Gottfried</a:t>
            </a:r>
            <a:r>
              <a:rPr lang="el-GR" dirty="0"/>
              <a:t>, 1985). </a:t>
            </a:r>
            <a:endParaRPr lang="el-GR" dirty="0" smtClean="0"/>
          </a:p>
          <a:p>
            <a:r>
              <a:rPr lang="el-GR" dirty="0" smtClean="0"/>
              <a:t>Διαπιστώθηκε </a:t>
            </a:r>
            <a:r>
              <a:rPr lang="el-GR" dirty="0"/>
              <a:t>ότι οι μαθητές με μαθησιακές δυσκολίες παρωθούνται εσωτερικά λιγότερο απ’ ότι οι υπόλοιποι συμμαθητές τους (</a:t>
            </a:r>
            <a:r>
              <a:rPr lang="el-GR" dirty="0" err="1"/>
              <a:t>Dev</a:t>
            </a:r>
            <a:r>
              <a:rPr lang="el-GR" dirty="0"/>
              <a:t>, 1997). </a:t>
            </a:r>
            <a:endParaRPr lang="el-GR" dirty="0" smtClean="0"/>
          </a:p>
          <a:p>
            <a:r>
              <a:rPr lang="el-GR" dirty="0" smtClean="0"/>
              <a:t>Ο </a:t>
            </a:r>
            <a:r>
              <a:rPr lang="el-GR" dirty="0" err="1"/>
              <a:t>Κulik</a:t>
            </a:r>
            <a:r>
              <a:rPr lang="el-GR" dirty="0"/>
              <a:t> (1994) αναφέρει ότι η διδασκαλία (Computer-</a:t>
            </a:r>
            <a:r>
              <a:rPr lang="el-GR" dirty="0" err="1"/>
              <a:t>Αssisted</a:t>
            </a:r>
            <a:r>
              <a:rPr lang="el-GR" dirty="0"/>
              <a:t> </a:t>
            </a:r>
            <a:r>
              <a:rPr lang="el-GR" dirty="0" err="1"/>
              <a:t>Instruction</a:t>
            </a:r>
            <a:r>
              <a:rPr lang="el-GR" dirty="0"/>
              <a:t>) με </a:t>
            </a:r>
            <a:r>
              <a:rPr lang="el-GR" dirty="0" smtClean="0"/>
              <a:t>τη χρήση </a:t>
            </a:r>
            <a:r>
              <a:rPr lang="el-GR" dirty="0"/>
              <a:t>υπολογιστή επηρέασε θετικά τη στάση των μαθητών απέναντι στη μάθηση γεγονός που καταγράφηκε και με την αύξηση της συχνότητας παρακολούθησης των μαθημάτων</a:t>
            </a:r>
            <a:r>
              <a:rPr lang="el-GR" dirty="0" smtClean="0"/>
              <a:t>.</a:t>
            </a:r>
            <a:endParaRPr lang="el-GR" dirty="0"/>
          </a:p>
        </p:txBody>
      </p:sp>
    </p:spTree>
    <p:extLst>
      <p:ext uri="{BB962C8B-B14F-4D97-AF65-F5344CB8AC3E}">
        <p14:creationId xmlns:p14="http://schemas.microsoft.com/office/powerpoint/2010/main" val="2380813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Διδασκαλία με υποβοήθηση </a:t>
            </a:r>
            <a:r>
              <a:rPr lang="el-GR" dirty="0" smtClean="0"/>
              <a:t>Η/Υ (3)</a:t>
            </a:r>
            <a:endParaRPr lang="el-GR" dirty="0"/>
          </a:p>
        </p:txBody>
      </p:sp>
      <p:sp>
        <p:nvSpPr>
          <p:cNvPr id="3" name="Θέση περιεχομένου 2"/>
          <p:cNvSpPr>
            <a:spLocks noGrp="1"/>
          </p:cNvSpPr>
          <p:nvPr>
            <p:ph idx="1"/>
          </p:nvPr>
        </p:nvSpPr>
        <p:spPr/>
        <p:txBody>
          <a:bodyPr>
            <a:normAutofit fontScale="92500"/>
          </a:bodyPr>
          <a:lstStyle/>
          <a:p>
            <a:r>
              <a:rPr lang="el-GR" dirty="0"/>
              <a:t>Ο </a:t>
            </a:r>
            <a:r>
              <a:rPr lang="el-GR" dirty="0" err="1"/>
              <a:t>Lundberg</a:t>
            </a:r>
            <a:r>
              <a:rPr lang="el-GR" dirty="0"/>
              <a:t> (1985) τονίζει ότι ο αλληλεπιδραστικός χαρακτήρας της διδασκαλίας με υπολογιστή προσφέρει στον εκπαιδευτικό ένα άριστο εργαλείο ανάπτυξης της παρώθησης για μάθηση. </a:t>
            </a:r>
            <a:endParaRPr lang="el-GR" dirty="0" smtClean="0"/>
          </a:p>
          <a:p>
            <a:r>
              <a:rPr lang="el-GR" dirty="0" smtClean="0"/>
              <a:t>Ενώ </a:t>
            </a:r>
            <a:r>
              <a:rPr lang="el-GR" dirty="0"/>
              <a:t>έρευνα σε μαθητές δημοτικού σχολείου έδειξε ότι η διδασκαλία με χρήση υπολογιστή δύναται να έχει θετικά αποτελέσματα στην παρώθηση και τη σχολική επίδοση του μαθητή (</a:t>
            </a:r>
            <a:r>
              <a:rPr lang="el-GR" dirty="0" err="1"/>
              <a:t>Terell</a:t>
            </a:r>
            <a:r>
              <a:rPr lang="el-GR" dirty="0"/>
              <a:t> και </a:t>
            </a:r>
            <a:r>
              <a:rPr lang="el-GR" dirty="0" err="1"/>
              <a:t>Rendulic</a:t>
            </a:r>
            <a:r>
              <a:rPr lang="el-GR" dirty="0"/>
              <a:t>, 1996) και ενισχύεται η αυτοεκτίμησή τους και η παρώθησή τους για συμμετοχή στη μαθησιακή διαδικασία (</a:t>
            </a:r>
            <a:r>
              <a:rPr lang="el-GR" dirty="0" err="1"/>
              <a:t>Poirot</a:t>
            </a:r>
            <a:r>
              <a:rPr lang="el-GR" dirty="0"/>
              <a:t> &amp; </a:t>
            </a:r>
            <a:r>
              <a:rPr lang="el-GR" dirty="0" err="1"/>
              <a:t>Canales</a:t>
            </a:r>
            <a:r>
              <a:rPr lang="el-GR" dirty="0"/>
              <a:t>, ’93-’94</a:t>
            </a:r>
            <a:r>
              <a:rPr lang="el-GR" dirty="0" smtClean="0"/>
              <a:t>).</a:t>
            </a:r>
            <a:endParaRPr lang="el-GR" dirty="0"/>
          </a:p>
        </p:txBody>
      </p:sp>
    </p:spTree>
    <p:extLst>
      <p:ext uri="{BB962C8B-B14F-4D97-AF65-F5344CB8AC3E}">
        <p14:creationId xmlns:p14="http://schemas.microsoft.com/office/powerpoint/2010/main" val="2198373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a:t>
            </a:r>
            <a:r>
              <a:rPr lang="el-GR" dirty="0"/>
              <a:t>ς</a:t>
            </a:r>
          </a:p>
        </p:txBody>
      </p:sp>
      <p:sp>
        <p:nvSpPr>
          <p:cNvPr id="8" name="Υπότιτλος 7"/>
          <p:cNvSpPr>
            <a:spLocks noGrp="1"/>
          </p:cNvSpPr>
          <p:nvPr>
            <p:ph type="subTitle" idx="1"/>
          </p:nvPr>
        </p:nvSpPr>
        <p:spPr/>
        <p:txBody>
          <a:bodyPr/>
          <a:lstStyle/>
          <a:p>
            <a:r>
              <a:rPr lang="el-GR" dirty="0"/>
              <a:t>Μαθησιακές Δυσκολίες, Αποκλίνουσες Συμπεριφορές</a:t>
            </a:r>
          </a:p>
        </p:txBody>
      </p:sp>
    </p:spTree>
    <p:extLst>
      <p:ext uri="{BB962C8B-B14F-4D97-AF65-F5344CB8AC3E}">
        <p14:creationId xmlns:p14="http://schemas.microsoft.com/office/powerpoint/2010/main" val="4031839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734163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309858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2242249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Ζαχαρούλα Σμυρναίου. </a:t>
            </a:r>
            <a:r>
              <a:rPr lang="el-GR" sz="2000" dirty="0"/>
              <a:t>«Παιδαγωγικά, Διαχείριση Σχολικής Τάξης, Μαθησιακές Δυσκολίες, Αποκλίνουσες </a:t>
            </a:r>
            <a:r>
              <a:rPr lang="el-GR" sz="2000" dirty="0" smtClean="0"/>
              <a:t>Συμπεριφορές»</a:t>
            </a:r>
            <a:r>
              <a:rPr lang="en-US" sz="2000" dirty="0" smtClean="0"/>
              <a:t>.</a:t>
            </a:r>
            <a:r>
              <a:rPr lang="el-GR" sz="2000" dirty="0" smtClean="0"/>
              <a:t> Έκδοση: 1.0. Αθήνα 2014. Διαθέσιμο από τη δικτυακή διεύθυνση: </a:t>
            </a:r>
            <a:r>
              <a:rPr lang="en-US" sz="2000"/>
              <a:t>http://opencourses.uoa.gr/courses/MATH18/</a:t>
            </a:r>
            <a:r>
              <a:rPr lang="el-GR" sz="2000" smtClean="0"/>
              <a:t>.</a:t>
            </a:r>
            <a:endParaRPr lang="el-GR" sz="2000" dirty="0" smtClean="0"/>
          </a:p>
          <a:p>
            <a:endParaRPr lang="el-GR" sz="2000" dirty="0"/>
          </a:p>
        </p:txBody>
      </p:sp>
    </p:spTree>
    <p:extLst>
      <p:ext uri="{BB962C8B-B14F-4D97-AF65-F5344CB8AC3E}">
        <p14:creationId xmlns:p14="http://schemas.microsoft.com/office/powerpoint/2010/main" val="1615700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τόπο</a:t>
            </a:r>
            <a:endParaRPr lang="en-US" dirty="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a:solidFill>
                  <a:prstClr val="black"/>
                </a:solidFill>
              </a:rPr>
              <a:t>Ο 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483720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49362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03512" y="1556793"/>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a:t>
            </a:r>
            <a:r>
              <a:rPr lang="el-GR" sz="2000" b="1" dirty="0" smtClean="0"/>
              <a:t>1. </a:t>
            </a:r>
            <a:r>
              <a:rPr lang="en-US" sz="2000" dirty="0" smtClean="0"/>
              <a:t>Parents-kids</a:t>
            </a:r>
            <a:r>
              <a:rPr lang="en-US" sz="2000" dirty="0"/>
              <a:t>. Copyright © 2010 Dyslexia House </a:t>
            </a:r>
            <a:r>
              <a:rPr lang="en-US" sz="2000" dirty="0" smtClean="0"/>
              <a:t>Association. Site </a:t>
            </a:r>
            <a:r>
              <a:rPr lang="en-US" sz="2000" dirty="0"/>
              <a:t>development supported by the students of Greenwich University and Canterbury </a:t>
            </a:r>
            <a:r>
              <a:rPr lang="en-US" sz="2000" dirty="0" smtClean="0"/>
              <a:t>College. Designed </a:t>
            </a:r>
            <a:r>
              <a:rPr lang="en-US" sz="2000" dirty="0"/>
              <a:t>by </a:t>
            </a:r>
            <a:r>
              <a:rPr lang="en-US" sz="2000" dirty="0" err="1"/>
              <a:t>Jak</a:t>
            </a:r>
            <a:r>
              <a:rPr lang="en-US" sz="2000" dirty="0"/>
              <a:t> Modena, Joseph Beech and Danny </a:t>
            </a:r>
            <a:r>
              <a:rPr lang="en-US" sz="2000" dirty="0" smtClean="0"/>
              <a:t>Wood. Animations </a:t>
            </a:r>
            <a:r>
              <a:rPr lang="en-US" sz="2000" dirty="0"/>
              <a:t>by Stefan Milton and Stephen </a:t>
            </a:r>
            <a:r>
              <a:rPr lang="en-US" sz="2000" dirty="0" err="1" smtClean="0"/>
              <a:t>Greaney</a:t>
            </a:r>
            <a:r>
              <a:rPr lang="en-US" sz="2000" dirty="0" smtClean="0"/>
              <a:t>. </a:t>
            </a:r>
            <a:r>
              <a:rPr lang="el-GR" sz="2000" dirty="0" smtClean="0"/>
              <a:t>Πηγή: </a:t>
            </a:r>
            <a:r>
              <a:rPr lang="en-US" sz="2000" dirty="0">
                <a:hlinkClick r:id="rId3"/>
              </a:rPr>
              <a:t>http://</a:t>
            </a:r>
            <a:r>
              <a:rPr lang="en-US" sz="2000" dirty="0" smtClean="0">
                <a:hlinkClick r:id="rId3"/>
              </a:rPr>
              <a:t>www.medwaydys.org/html_pages/home/parents.html</a:t>
            </a:r>
            <a:endParaRPr lang="el-GR" sz="2000" dirty="0" smtClean="0"/>
          </a:p>
          <a:p>
            <a:pPr marL="0" indent="0">
              <a:buNone/>
            </a:pPr>
            <a:endParaRPr lang="el-GR" sz="2000" dirty="0">
              <a:solidFill>
                <a:srgbClr val="FF0000"/>
              </a:solidFill>
            </a:endParaRPr>
          </a:p>
        </p:txBody>
      </p:sp>
    </p:spTree>
    <p:extLst>
      <p:ext uri="{BB962C8B-B14F-4D97-AF65-F5344CB8AC3E}">
        <p14:creationId xmlns:p14="http://schemas.microsoft.com/office/powerpoint/2010/main" val="27690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Επιθετικότητα</a:t>
            </a:r>
          </a:p>
        </p:txBody>
      </p:sp>
      <p:sp>
        <p:nvSpPr>
          <p:cNvPr id="3" name="Θέση περιεχομένου 2"/>
          <p:cNvSpPr>
            <a:spLocks noGrp="1"/>
          </p:cNvSpPr>
          <p:nvPr>
            <p:ph idx="1"/>
          </p:nvPr>
        </p:nvSpPr>
        <p:spPr/>
        <p:txBody>
          <a:bodyPr>
            <a:normAutofit fontScale="92500" lnSpcReduction="10000"/>
          </a:bodyPr>
          <a:lstStyle/>
          <a:p>
            <a:r>
              <a:rPr lang="el-GR" dirty="0"/>
              <a:t>Το παιδί αντιδρά βίαια σε καταστάσεις που του προκαλούν δυσαρέσκεια. </a:t>
            </a:r>
            <a:endParaRPr lang="en-US" dirty="0" smtClean="0"/>
          </a:p>
          <a:p>
            <a:r>
              <a:rPr lang="el-GR" dirty="0" smtClean="0"/>
              <a:t>Η </a:t>
            </a:r>
            <a:r>
              <a:rPr lang="el-GR" dirty="0"/>
              <a:t>επιθετικότητα μπορεί να στρέφεται στον εαυτό του (κλαίει, πηδά πάνω κάτω, χτυπιέται στο πάτωμα, τραβά τα μαλλιά του, </a:t>
            </a:r>
            <a:r>
              <a:rPr lang="el-GR" dirty="0" smtClean="0"/>
              <a:t>κ.λπ.) </a:t>
            </a:r>
            <a:r>
              <a:rPr lang="el-GR" dirty="0"/>
              <a:t>ή επιθετικότητα εκφράζεται προς τα αντικείμενα και τους ανθρώπους γύρω του. </a:t>
            </a:r>
            <a:endParaRPr lang="en-US" dirty="0" smtClean="0"/>
          </a:p>
          <a:p>
            <a:r>
              <a:rPr lang="el-GR" dirty="0" smtClean="0"/>
              <a:t>Μπορεί </a:t>
            </a:r>
            <a:r>
              <a:rPr lang="el-GR" dirty="0"/>
              <a:t>να έχει σκοπό την απόκτηση κάποιου αντικειμένου ή δικαιώματος χωρίς να θέλει συνειδητά να προκαλέσει κακό στους άλλους ή μπορεί να έχει μια εχθρική συμπεριφορά απέναντι στους συμμαθητές του. </a:t>
            </a:r>
          </a:p>
        </p:txBody>
      </p:sp>
    </p:spTree>
    <p:extLst>
      <p:ext uri="{BB962C8B-B14F-4D97-AF65-F5344CB8AC3E}">
        <p14:creationId xmlns:p14="http://schemas.microsoft.com/office/powerpoint/2010/main" val="124459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Χαρακτηριστικές </a:t>
            </a:r>
            <a:r>
              <a:rPr lang="el-GR" dirty="0" smtClean="0"/>
              <a:t>συμπεριφορές</a:t>
            </a:r>
            <a:r>
              <a:rPr lang="en-US" dirty="0" smtClean="0"/>
              <a:t> (1)</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smtClean="0"/>
              <a:t>εκρήξεις </a:t>
            </a:r>
            <a:r>
              <a:rPr lang="el-GR" dirty="0"/>
              <a:t>θυμού, </a:t>
            </a:r>
            <a:endParaRPr lang="en-US" dirty="0" smtClean="0"/>
          </a:p>
          <a:p>
            <a:r>
              <a:rPr lang="el-GR" dirty="0" smtClean="0"/>
              <a:t>επιθετικότητα </a:t>
            </a:r>
            <a:r>
              <a:rPr lang="el-GR" dirty="0"/>
              <a:t>προς τα άλλα παιδιά, </a:t>
            </a:r>
            <a:endParaRPr lang="en-US" dirty="0" smtClean="0"/>
          </a:p>
          <a:p>
            <a:r>
              <a:rPr lang="el-GR" dirty="0" smtClean="0"/>
              <a:t>ανυπακοή</a:t>
            </a:r>
            <a:r>
              <a:rPr lang="el-GR" dirty="0"/>
              <a:t>, </a:t>
            </a:r>
            <a:endParaRPr lang="en-US" dirty="0" smtClean="0"/>
          </a:p>
          <a:p>
            <a:r>
              <a:rPr lang="el-GR" dirty="0" smtClean="0"/>
              <a:t>πείσμα,</a:t>
            </a:r>
            <a:endParaRPr lang="en-US" dirty="0" smtClean="0"/>
          </a:p>
          <a:p>
            <a:r>
              <a:rPr lang="el-GR" dirty="0" smtClean="0"/>
              <a:t>άσκοπη </a:t>
            </a:r>
            <a:r>
              <a:rPr lang="el-GR" dirty="0"/>
              <a:t>κινητική δραστηριότητα και η διάσπαση προσοχής, ιδίως όταν συνυπάρχει το υπερκινητικό </a:t>
            </a:r>
            <a:r>
              <a:rPr lang="el-GR" dirty="0" smtClean="0"/>
              <a:t>σύνδρομο,</a:t>
            </a:r>
            <a:endParaRPr lang="en-US" dirty="0" smtClean="0"/>
          </a:p>
          <a:p>
            <a:r>
              <a:rPr lang="el-GR" dirty="0" smtClean="0"/>
              <a:t>λεκτική επιθετικότητα</a:t>
            </a:r>
            <a:endParaRPr lang="en-US" dirty="0" smtClean="0"/>
          </a:p>
        </p:txBody>
      </p:sp>
    </p:spTree>
    <p:extLst>
      <p:ext uri="{BB962C8B-B14F-4D97-AF65-F5344CB8AC3E}">
        <p14:creationId xmlns:p14="http://schemas.microsoft.com/office/powerpoint/2010/main" val="3290499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Χαρακτηριστικές </a:t>
            </a:r>
            <a:r>
              <a:rPr lang="el-GR" dirty="0" smtClean="0"/>
              <a:t>συμπεριφορές</a:t>
            </a:r>
            <a:r>
              <a:rPr lang="en-US" dirty="0" smtClean="0"/>
              <a:t> (2)</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a:t>κλοπή,</a:t>
            </a:r>
            <a:endParaRPr lang="en-US" dirty="0"/>
          </a:p>
          <a:p>
            <a:r>
              <a:rPr lang="el-GR" dirty="0"/>
              <a:t>καταστρατήγηση των σχολικών κανόνων και η καταστροφική συμπεριφορά, συχνές απουσίες από το σχολείο,</a:t>
            </a:r>
            <a:endParaRPr lang="en-US" dirty="0"/>
          </a:p>
          <a:p>
            <a:r>
              <a:rPr lang="el-GR" dirty="0"/>
              <a:t>συνεχείς ψευδολογίες,</a:t>
            </a:r>
            <a:endParaRPr lang="en-US" dirty="0"/>
          </a:p>
          <a:p>
            <a:r>
              <a:rPr lang="el-GR" dirty="0"/>
              <a:t>εμπρησμοί,</a:t>
            </a:r>
            <a:endParaRPr lang="en-US" dirty="0"/>
          </a:p>
          <a:p>
            <a:r>
              <a:rPr lang="el-GR" dirty="0"/>
              <a:t>βανδαλισμοί και η χρήση τοξικών ουσιών. </a:t>
            </a:r>
          </a:p>
        </p:txBody>
      </p:sp>
    </p:spTree>
    <p:extLst>
      <p:ext uri="{BB962C8B-B14F-4D97-AF65-F5344CB8AC3E}">
        <p14:creationId xmlns:p14="http://schemas.microsoft.com/office/powerpoint/2010/main" val="2653922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ανυπαρξία </a:t>
            </a:r>
            <a:r>
              <a:rPr lang="el-GR" dirty="0"/>
              <a:t>σταθερού οικογενειακού </a:t>
            </a:r>
            <a:r>
              <a:rPr lang="el-GR" dirty="0" smtClean="0"/>
              <a:t>περιβάλλοντος,</a:t>
            </a:r>
          </a:p>
          <a:p>
            <a:r>
              <a:rPr lang="el-GR" dirty="0" smtClean="0"/>
              <a:t>αρνητικές </a:t>
            </a:r>
            <a:r>
              <a:rPr lang="el-GR" dirty="0"/>
              <a:t>σχέσεις με τους γονείς </a:t>
            </a:r>
            <a:r>
              <a:rPr lang="el-GR" dirty="0" smtClean="0"/>
              <a:t>τους,</a:t>
            </a:r>
          </a:p>
          <a:p>
            <a:r>
              <a:rPr lang="el-GR" dirty="0" smtClean="0"/>
              <a:t>ανατροφή </a:t>
            </a:r>
            <a:r>
              <a:rPr lang="el-GR" dirty="0"/>
              <a:t>σε ιδρύματα, κλπ.. </a:t>
            </a:r>
            <a:endParaRPr lang="el-GR" dirty="0" smtClean="0"/>
          </a:p>
          <a:p>
            <a:r>
              <a:rPr lang="el-GR" dirty="0" smtClean="0"/>
              <a:t>Αυτά </a:t>
            </a:r>
            <a:r>
              <a:rPr lang="el-GR" dirty="0"/>
              <a:t>τα παιδιά, συγκρινόμενα με άλλα, είναι πιθανότερο να οδηγηθούν σε κατάχρηση τοξικών ουσιών, οινοπνεύματος, να παρουσιάσουν μαθησιακές δυσκολίες και αργότερα προβλήματα κοινωνικής προσαρμογής. </a:t>
            </a:r>
            <a:endParaRPr lang="el-GR" dirty="0" smtClean="0"/>
          </a:p>
          <a:p>
            <a:r>
              <a:rPr lang="el-GR" dirty="0" smtClean="0"/>
              <a:t>Για </a:t>
            </a:r>
            <a:r>
              <a:rPr lang="el-GR" dirty="0"/>
              <a:t>την αντιμετώπιση των διαταραχών της συμπεριφοράς απαιτείται εξατομικευμένη θεραπευτική προσέγγιση που απευθύνεται τόσο στο παιδί όσο και στους γονείς και το ευρύτερο περιβάλλον σχολείο. </a:t>
            </a:r>
          </a:p>
        </p:txBody>
      </p:sp>
    </p:spTree>
    <p:extLst>
      <p:ext uri="{BB962C8B-B14F-4D97-AF65-F5344CB8AC3E}">
        <p14:creationId xmlns:p14="http://schemas.microsoft.com/office/powerpoint/2010/main" val="4158309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Στάση των εκπαιδευτικών </a:t>
            </a:r>
            <a:r>
              <a:rPr lang="el-GR" dirty="0" smtClean="0"/>
              <a:t>(1)</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Οι εκπαιδευτικοί όταν βρεθούν αντιμέτωποι με επιθετικά παιδιά είναι συχνά αβέβαιοι για τη στάση που θα πρέπει να κρατήσουν αν δηλαδή θα πρέπει να επιτρέψουν ή να τιμωρήσουν μια επιθετική συμπεριφορά. </a:t>
            </a:r>
            <a:endParaRPr lang="el-GR" dirty="0" smtClean="0"/>
          </a:p>
          <a:p>
            <a:r>
              <a:rPr lang="el-GR" dirty="0" smtClean="0"/>
              <a:t>Η </a:t>
            </a:r>
            <a:r>
              <a:rPr lang="el-GR" dirty="0"/>
              <a:t>πρώτη τους αντίδραση θα πρέπει να είναι η επικοινωνία με το οικογενειακό περιβάλλον του παιδιού για μια λεπτομερή ενημέρωση και η στενή συνεργασία με αυτό.</a:t>
            </a:r>
          </a:p>
          <a:p>
            <a:r>
              <a:rPr lang="el-GR" dirty="0" smtClean="0"/>
              <a:t>Τις </a:t>
            </a:r>
            <a:r>
              <a:rPr lang="el-GR" dirty="0"/>
              <a:t>περισσότερες φορές η ανυπάκουη συμπεριφορά του παιδιού είναι ένας τρόπος για να αποσπάσει την προσοχή του εκπαιδευτικού και να βρεθεί στο επίκεντρο του ενδιαφέροντος του. </a:t>
            </a:r>
          </a:p>
        </p:txBody>
      </p:sp>
    </p:spTree>
    <p:extLst>
      <p:ext uri="{BB962C8B-B14F-4D97-AF65-F5344CB8AC3E}">
        <p14:creationId xmlns:p14="http://schemas.microsoft.com/office/powerpoint/2010/main" val="454599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Στάση των εκπαιδευτικών </a:t>
            </a:r>
            <a:r>
              <a:rPr lang="el-GR" dirty="0" smtClean="0"/>
              <a:t>(2)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Ο εκπαιδευτικός πρέπει να γνωρίζει ότι ο θυμός και η τιμωρία εκ μέρους του ενισχύουν τις εκρήξεις του παιδιού αφού προτιμά μια αντίδραση έστω και θυμωμένη από την αδιαφορία. </a:t>
            </a:r>
            <a:endParaRPr lang="el-GR" dirty="0" smtClean="0"/>
          </a:p>
          <a:p>
            <a:r>
              <a:rPr lang="el-GR" dirty="0" smtClean="0"/>
              <a:t>Το </a:t>
            </a:r>
            <a:r>
              <a:rPr lang="el-GR" dirty="0"/>
              <a:t>παιδί αυτό χρειάζεται συνεχή προσοχή και ιδιαίτερη μεταχείριση όχι μόνο όταν εκδηλώνει το θυμό του. </a:t>
            </a:r>
          </a:p>
          <a:p>
            <a:r>
              <a:rPr lang="el-GR" dirty="0" smtClean="0"/>
              <a:t>Η </a:t>
            </a:r>
            <a:r>
              <a:rPr lang="el-GR" dirty="0"/>
              <a:t>συμπεριφορά που πρέπει να υιοθετήσει αρχικά ο εκπαιδευτικός -απέναντι στις εκρήξεις θυμού- είναι η αδιαφορία. </a:t>
            </a:r>
            <a:endParaRPr lang="el-GR" dirty="0" smtClean="0"/>
          </a:p>
          <a:p>
            <a:r>
              <a:rPr lang="el-GR" dirty="0" smtClean="0"/>
              <a:t>Στη </a:t>
            </a:r>
            <a:r>
              <a:rPr lang="el-GR" dirty="0"/>
              <a:t>συνέχεια πρέπει να προσπαθήσει να επικοινωνήσει μαζί του, να του αφιερώσει χρόνο, να κερδίσει την εμπιστοσύνη του, να το ενθαρρύνει για να συμμετέχει στην εκπαιδευτική διαδικασία και να το επιβραβεύει όταν φέρεται καλά.</a:t>
            </a:r>
          </a:p>
        </p:txBody>
      </p:sp>
    </p:spTree>
    <p:extLst>
      <p:ext uri="{BB962C8B-B14F-4D97-AF65-F5344CB8AC3E}">
        <p14:creationId xmlns:p14="http://schemas.microsoft.com/office/powerpoint/2010/main" val="412481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3271</Words>
  <Application>Microsoft Office PowerPoint</Application>
  <PresentationFormat>Ευρεία οθόνη</PresentationFormat>
  <Paragraphs>208</Paragraphs>
  <Slides>39</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39</vt:i4>
      </vt:variant>
    </vt:vector>
  </HeadingPairs>
  <TitlesOfParts>
    <vt:vector size="46" baseType="lpstr">
      <vt:lpstr>ＭＳ Ｐゴシック</vt:lpstr>
      <vt:lpstr>Arial</vt:lpstr>
      <vt:lpstr>Calibri</vt:lpstr>
      <vt:lpstr>Calibri Light</vt:lpstr>
      <vt:lpstr>Wingdings</vt:lpstr>
      <vt:lpstr>Θέμα του Office</vt:lpstr>
      <vt:lpstr>1_Θέμα του Office</vt:lpstr>
      <vt:lpstr>Παιδαγωγικά</vt:lpstr>
      <vt:lpstr>Περιεχόμενα ενότητας</vt:lpstr>
      <vt:lpstr>Μαθησιακές Δυσκολίες, Αποκλίνουσες Συμπεριφορές</vt:lpstr>
      <vt:lpstr>Επιθετικότητα</vt:lpstr>
      <vt:lpstr>Χαρακτηριστικές συμπεριφορές (1) </vt:lpstr>
      <vt:lpstr>Χαρακτηριστικές συμπεριφορές (2) </vt:lpstr>
      <vt:lpstr>Αιτίες</vt:lpstr>
      <vt:lpstr>Στάση των εκπαιδευτικών (1)</vt:lpstr>
      <vt:lpstr>Στάση των εκπαιδευτικών (2)</vt:lpstr>
      <vt:lpstr>Στάση των εκπαιδευτικών (3)</vt:lpstr>
      <vt:lpstr>Τιμωρία</vt:lpstr>
      <vt:lpstr>Προσαρμογή &amp; μαθησιακές δυσκολίες (1)</vt:lpstr>
      <vt:lpstr>Προσαρμογή &amp; μαθησιακές δυσκολίες (2)</vt:lpstr>
      <vt:lpstr>Το άγχος του παιδιού</vt:lpstr>
      <vt:lpstr>Το υγιές οικογενειακό περιβάλλον</vt:lpstr>
      <vt:lpstr>Σχολική φοβία </vt:lpstr>
      <vt:lpstr>Η στάση των εκπαιδευτικών</vt:lpstr>
      <vt:lpstr>Ο υπερκινητικός μαθητής</vt:lpstr>
      <vt:lpstr>Χαρακτηριστικά (1)</vt:lpstr>
      <vt:lpstr>Χαρακτηριστικά (2)</vt:lpstr>
      <vt:lpstr>Αίτια</vt:lpstr>
      <vt:lpstr>Η στάση των εκπαιδευτικών (1)</vt:lpstr>
      <vt:lpstr>Η στάση των εκπαιδευτικών (2)</vt:lpstr>
      <vt:lpstr>Στηριζόμενα στη συμπεριφοριστική </vt:lpstr>
      <vt:lpstr>Συναισθηματικό κομμάτι (1)</vt:lpstr>
      <vt:lpstr>Συναισθηματικό κομμάτι (2)</vt:lpstr>
      <vt:lpstr>Η/Υ και μαθησιακές δυσκολίες</vt:lpstr>
      <vt:lpstr>Υποστήριξη των Νέων Τεχνολογιών </vt:lpstr>
      <vt:lpstr>Διδασκαλία με υποβοήθηση Η/Υ (1)</vt:lpstr>
      <vt:lpstr>Διδασκαλία με υποβοήθηση Η/Υ (2)</vt:lpstr>
      <vt:lpstr>Διδασκαλία με υποβοήθηση Η/Υ (3)</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Παιδαγωγικά</dc:title>
  <dc:creator>Slim</dc:creator>
  <cp:lastModifiedBy>Slim</cp:lastModifiedBy>
  <cp:revision>49</cp:revision>
  <dcterms:created xsi:type="dcterms:W3CDTF">2014-09-25T21:27:38Z</dcterms:created>
  <dcterms:modified xsi:type="dcterms:W3CDTF">2015-01-14T17:54:58Z</dcterms:modified>
</cp:coreProperties>
</file>