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7" r:id="rId49"/>
    <p:sldId id="308" r:id="rId50"/>
    <p:sldId id="303" r:id="rId51"/>
    <p:sldId id="304" r:id="rId52"/>
    <p:sldId id="305" r:id="rId53"/>
    <p:sldId id="306" r:id="rId5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F3698-06E7-4EFE-88E3-5E617CB769A9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E7297-4D62-4F67-B697-A777433BD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18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73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58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25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3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2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E7297-4D62-4F67-B697-A777433BD12B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08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9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4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50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926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346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0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748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875" y="1556793"/>
            <a:ext cx="109728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Βασικές θέσεις και θεμελιώδεις έννοιες στο έργο του Piaget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2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80764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</a:rPr>
              <a:t>Βασικές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</a:rPr>
              <a:t> θεμελιώδης έννοιες στο έργο του </a:t>
            </a:r>
            <a:r>
              <a:rPr lang="en-US" sz="1000" baseline="0" dirty="0" smtClean="0">
                <a:solidFill>
                  <a:srgbClr val="5075BC"/>
                </a:solidFill>
                <a:ea typeface="+mn-ea"/>
              </a:rPr>
              <a:t>Piaget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3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Η θεωρία της δραστηριότητας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6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2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9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273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reative_tools/433282975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9800" y="2006576"/>
            <a:ext cx="7772400" cy="1470025"/>
          </a:xfrm>
        </p:spPr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Παιδαγωγικά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07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</a:rPr>
              <a:t>Ενότητα </a:t>
            </a:r>
            <a:r>
              <a:rPr lang="el-GR" sz="2800" dirty="0">
                <a:solidFill>
                  <a:srgbClr val="5075BC"/>
                </a:solidFill>
              </a:rPr>
              <a:t>Γ:</a:t>
            </a:r>
            <a:r>
              <a:rPr lang="en-US" sz="2800" dirty="0">
                <a:solidFill>
                  <a:srgbClr val="5075BC"/>
                </a:solidFill>
              </a:rPr>
              <a:t> </a:t>
            </a:r>
            <a:r>
              <a:rPr lang="el-GR" sz="2800" dirty="0"/>
              <a:t>Διδακτική μάθηση και διδασκαλία</a:t>
            </a:r>
          </a:p>
          <a:p>
            <a:endParaRPr lang="en-US" sz="2800" dirty="0"/>
          </a:p>
          <a:p>
            <a:r>
              <a:rPr lang="el-GR" sz="2800" dirty="0"/>
              <a:t>Ζαχαρούλα Σμυρναίου</a:t>
            </a:r>
          </a:p>
          <a:p>
            <a:r>
              <a:rPr lang="el-GR" sz="2800" dirty="0"/>
              <a:t>Σχολή Φιλοσοφίας</a:t>
            </a:r>
          </a:p>
          <a:p>
            <a:r>
              <a:rPr lang="el-GR" sz="2800" dirty="0"/>
              <a:t>Τμήμα Παιδαγωγικής και Ψυχολογίας</a:t>
            </a:r>
          </a:p>
        </p:txBody>
      </p:sp>
    </p:spTree>
    <p:extLst>
      <p:ext uri="{BB962C8B-B14F-4D97-AF65-F5344CB8AC3E}">
        <p14:creationId xmlns:p14="http://schemas.microsoft.com/office/powerpoint/2010/main" val="40825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Δυναμικές </a:t>
            </a:r>
            <a:r>
              <a:rPr lang="el-GR" dirty="0" smtClean="0"/>
              <a:t>δομές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Οι δομές με τις οποίες  περιγράφει ο </a:t>
            </a:r>
            <a:r>
              <a:rPr lang="el-GR" dirty="0" smtClean="0"/>
              <a:t>Piaget </a:t>
            </a:r>
            <a:r>
              <a:rPr lang="el-GR" dirty="0"/>
              <a:t>την Νοητική ανάπτυξη είναι Δυναμικές. </a:t>
            </a:r>
          </a:p>
          <a:p>
            <a:r>
              <a:rPr lang="el-GR" dirty="0" smtClean="0"/>
              <a:t>προσδιορίζονται </a:t>
            </a:r>
            <a:r>
              <a:rPr lang="el-GR" dirty="0"/>
              <a:t>από τους λειτουργικούς κανόνες που λαμβανόμενοι μαζί σχηματίζουν ένα εξισορροπημένο </a:t>
            </a:r>
            <a:r>
              <a:rPr lang="el-GR" dirty="0" smtClean="0"/>
              <a:t>σύστημα,</a:t>
            </a:r>
          </a:p>
          <a:p>
            <a:r>
              <a:rPr lang="el-GR" dirty="0" smtClean="0"/>
              <a:t>μεταβάλλονται  </a:t>
            </a:r>
            <a:r>
              <a:rPr lang="el-GR" dirty="0"/>
              <a:t>κατά την διάρκεια της διανοητικής οντογένεσης και κατά συνέπεια μεταβάλλεται η μορφή </a:t>
            </a:r>
            <a:r>
              <a:rPr lang="el-GR" dirty="0" smtClean="0"/>
              <a:t>της ισορροπίας</a:t>
            </a:r>
          </a:p>
          <a:p>
            <a:r>
              <a:rPr lang="el-GR" dirty="0" smtClean="0"/>
              <a:t>η </a:t>
            </a:r>
            <a:r>
              <a:rPr lang="el-GR" dirty="0"/>
              <a:t>όλη δομή έχει </a:t>
            </a:r>
            <a:r>
              <a:rPr lang="el-GR" dirty="0" smtClean="0"/>
              <a:t>υποδομές (</a:t>
            </a:r>
            <a:r>
              <a:rPr lang="el-GR" dirty="0" err="1" smtClean="0"/>
              <a:t>schema</a:t>
            </a:r>
            <a:r>
              <a:rPr lang="el-GR" dirty="0" smtClean="0"/>
              <a:t>) που </a:t>
            </a:r>
            <a:r>
              <a:rPr lang="el-GR" dirty="0"/>
              <a:t>και </a:t>
            </a:r>
            <a:r>
              <a:rPr lang="el-GR" dirty="0" smtClean="0"/>
              <a:t>οι </a:t>
            </a:r>
            <a:r>
              <a:rPr lang="el-GR" dirty="0"/>
              <a:t>ίδιες δείχνουν λειτουργικές  ιδιότητες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72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κοινωνικοί παράγοντες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Οι κοινωνικοί παράγοντες που επιδρούν στην διαμόρφωση των δομών,  κατά τον </a:t>
            </a:r>
            <a:r>
              <a:rPr lang="en-US" dirty="0" err="1"/>
              <a:t>P</a:t>
            </a:r>
            <a:r>
              <a:rPr lang="el-GR" dirty="0" err="1" smtClean="0"/>
              <a:t>iaget</a:t>
            </a:r>
            <a:r>
              <a:rPr lang="el-GR" dirty="0" smtClean="0"/>
              <a:t> </a:t>
            </a:r>
            <a:r>
              <a:rPr lang="el-GR" dirty="0"/>
              <a:t>είναι οι εξής: </a:t>
            </a:r>
          </a:p>
          <a:p>
            <a:r>
              <a:rPr lang="el-GR" dirty="0" smtClean="0"/>
              <a:t>η </a:t>
            </a:r>
            <a:r>
              <a:rPr lang="el-GR" dirty="0"/>
              <a:t>γλώσσα που χρησιμοποιείται σε μια κοινωνία με το σύστημα  ιδεών, </a:t>
            </a:r>
            <a:r>
              <a:rPr lang="el-GR" dirty="0" smtClean="0"/>
              <a:t>σχέσεων</a:t>
            </a:r>
            <a:r>
              <a:rPr lang="el-GR" dirty="0"/>
              <a:t>, </a:t>
            </a:r>
            <a:r>
              <a:rPr lang="el-GR" dirty="0" smtClean="0"/>
              <a:t>ταξινομήσεων και </a:t>
            </a:r>
            <a:r>
              <a:rPr lang="el-GR" dirty="0"/>
              <a:t>εννοιών, </a:t>
            </a:r>
          </a:p>
          <a:p>
            <a:r>
              <a:rPr lang="el-GR" dirty="0" smtClean="0"/>
              <a:t>οι </a:t>
            </a:r>
            <a:r>
              <a:rPr lang="el-GR" dirty="0"/>
              <a:t>πεποιθήσεις και οι αξίες μιας κοινωνίας,  </a:t>
            </a:r>
          </a:p>
          <a:p>
            <a:r>
              <a:rPr lang="el-GR" dirty="0" smtClean="0"/>
              <a:t>οι  </a:t>
            </a:r>
            <a:r>
              <a:rPr lang="el-GR" dirty="0"/>
              <a:t>συλλογιστικές διαδικασίες τις </a:t>
            </a:r>
            <a:r>
              <a:rPr lang="el-GR" dirty="0" smtClean="0"/>
              <a:t>οποίες </a:t>
            </a:r>
            <a:r>
              <a:rPr lang="el-GR" dirty="0"/>
              <a:t>αποδέχεται σαν ορθές μια κοινωνία </a:t>
            </a:r>
            <a:r>
              <a:rPr lang="el-GR" dirty="0" smtClean="0"/>
              <a:t>και </a:t>
            </a:r>
          </a:p>
          <a:p>
            <a:r>
              <a:rPr lang="el-GR" dirty="0" smtClean="0"/>
              <a:t>το </a:t>
            </a:r>
            <a:r>
              <a:rPr lang="el-GR" dirty="0"/>
              <a:t>είδος των σχέσεων που αναπτύσσονται μεταξύ των μελών της κοινωνίας. </a:t>
            </a:r>
          </a:p>
        </p:txBody>
      </p:sp>
    </p:spTree>
    <p:extLst>
      <p:ext uri="{BB962C8B-B14F-4D97-AF65-F5344CB8AC3E}">
        <p14:creationId xmlns:p14="http://schemas.microsoft.com/office/powerpoint/2010/main" val="3228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Έννοια της </a:t>
            </a:r>
            <a:r>
              <a:rPr lang="el-GR" dirty="0" smtClean="0"/>
              <a:t>δομής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Οι δομές δεν είναι δοσμένες από την αρχή αλλά οικοδομούνται προοδευτικά.</a:t>
            </a:r>
          </a:p>
          <a:p>
            <a:r>
              <a:rPr lang="el-GR" dirty="0"/>
              <a:t>Η δομή είναι μια οργανική ολότητα που μετασχηματίζεται και αυτορυθμίζεται. </a:t>
            </a:r>
          </a:p>
          <a:p>
            <a:r>
              <a:rPr lang="el-GR" dirty="0"/>
              <a:t>Η δομή είναι σύστημα μετασχηματισμών από το απλούστερο στο συνθετότερο.</a:t>
            </a:r>
          </a:p>
          <a:p>
            <a:r>
              <a:rPr lang="el-GR" dirty="0"/>
              <a:t>Το </a:t>
            </a:r>
            <a:r>
              <a:rPr lang="el-GR" dirty="0" smtClean="0"/>
              <a:t>«παράδοξο» </a:t>
            </a:r>
            <a:r>
              <a:rPr lang="el-GR" dirty="0"/>
              <a:t>της έγκειται  στο ότι  ενώ είναι  μια ολότητα είναι  όμως  και αφετηρία νέων Δομών.</a:t>
            </a:r>
          </a:p>
          <a:p>
            <a:r>
              <a:rPr lang="el-GR" dirty="0"/>
              <a:t>Η δομή εμφανίζεται λόγου της ανάγκης για εσωτερική συνοχή.   </a:t>
            </a:r>
          </a:p>
          <a:p>
            <a:r>
              <a:rPr lang="el-GR" dirty="0"/>
              <a:t>Η εμφάνιση μιας ανώτερης δομής δεν φέρει την εκμηδένιση καταστροφή προηγούμενων </a:t>
            </a:r>
            <a:r>
              <a:rPr lang="el-GR" dirty="0" smtClean="0"/>
              <a:t>δομών.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88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Αφομοίωση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αφομοίωση είναι  βασική έννοια της Βιολογίας: </a:t>
            </a:r>
            <a:endParaRPr lang="el-GR" dirty="0" smtClean="0"/>
          </a:p>
          <a:p>
            <a:pPr lvl="1"/>
            <a:r>
              <a:rPr lang="el-GR" dirty="0" smtClean="0"/>
              <a:t>ο </a:t>
            </a:r>
            <a:r>
              <a:rPr lang="el-GR" dirty="0"/>
              <a:t>οργανισμός με την τροφή αφομοιώνει το περιβάλλον και όχι το περιβάλλον τον οργανισμό (το χόρτο γίνεται κουνέλι και όχι το αντίστροφο).</a:t>
            </a:r>
          </a:p>
          <a:p>
            <a:r>
              <a:rPr lang="el-GR" dirty="0"/>
              <a:t>Από ψυχολογική άποψη η Αφομοίωση έγκειται στην ενσωμάτωση των ερεθισμάτων του περιβάλλοντος στις εσωτερικές δομές.</a:t>
            </a:r>
          </a:p>
          <a:p>
            <a:r>
              <a:rPr lang="el-GR" dirty="0"/>
              <a:t>Κατά </a:t>
            </a:r>
            <a:r>
              <a:rPr lang="el-GR" dirty="0" smtClean="0"/>
              <a:t>τον Piaget απόδειξη </a:t>
            </a:r>
            <a:r>
              <a:rPr lang="el-GR" dirty="0"/>
              <a:t>ότι υπάρχουν Δομές είναι το φαινόμενο της Αφομοίωσης 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78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        </a:t>
            </a:r>
            <a:r>
              <a:rPr lang="el-GR" dirty="0" smtClean="0"/>
              <a:t>Τρόποι </a:t>
            </a:r>
            <a:r>
              <a:rPr lang="el-GR" dirty="0"/>
              <a:t>Αφομοίωσης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Αναπαραγωγική Αφομοίωση: απλή επανάληψη μιας ενέργειας που εξασφαλίζει και την σταθεροποίηση της.</a:t>
            </a:r>
          </a:p>
          <a:p>
            <a:r>
              <a:rPr lang="el-GR" dirty="0"/>
              <a:t>Αναγνωριστική Αφομοίωση: ξεχώρισμα εκείνων των αντικειμένων που μπορούν να αφομοιωθούν σε ένα ιδιαίτερο σχήμα.</a:t>
            </a:r>
          </a:p>
          <a:p>
            <a:r>
              <a:rPr lang="el-GR" dirty="0"/>
              <a:t>Γενικευτική </a:t>
            </a:r>
            <a:r>
              <a:rPr lang="el-GR" dirty="0" smtClean="0"/>
              <a:t>Αφομοίωση: </a:t>
            </a:r>
            <a:r>
              <a:rPr lang="el-GR" dirty="0"/>
              <a:t>οδηγεί στην διεύρυνση της  περιοχής ενός δεδομένου σχηματισμού και μ' αυτόν τον τρόπο στην διεύρυνση της τάξης των αντικειμένων που μπορούν να αφομοιωθούν στο σχηματισμό αυτό.</a:t>
            </a:r>
          </a:p>
          <a:p>
            <a:r>
              <a:rPr lang="el-GR" dirty="0"/>
              <a:t>Αμοιβαία Αφομοίωση που συμβάλλει στην οργάνωση των Σχημάτων.</a:t>
            </a:r>
          </a:p>
        </p:txBody>
      </p:sp>
    </p:spTree>
    <p:extLst>
      <p:ext uri="{BB962C8B-B14F-4D97-AF65-F5344CB8AC3E}">
        <p14:creationId xmlns:p14="http://schemas.microsoft.com/office/powerpoint/2010/main" val="9268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Συμμόρφωση-</a:t>
            </a:r>
            <a:r>
              <a:rPr lang="en-US" dirty="0" err="1" smtClean="0"/>
              <a:t>Accomodation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ή </a:t>
            </a:r>
            <a:r>
              <a:rPr lang="el-GR" dirty="0"/>
              <a:t>διαρρύθμιση ή </a:t>
            </a:r>
            <a:r>
              <a:rPr lang="el-GR" dirty="0" err="1"/>
              <a:t>συμμορφωτική</a:t>
            </a:r>
            <a:r>
              <a:rPr lang="el-GR" dirty="0"/>
              <a:t> </a:t>
            </a:r>
            <a:r>
              <a:rPr lang="el-GR" dirty="0" err="1" smtClean="0"/>
              <a:t>αναρίθμηση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Είναι λειτουργία αντίστροφη της Αφομοίωσης.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/>
              <a:t>η τροποποίηση των νοητικών σχημάτων για την αφομοίωση νέων εμπειριών δηλ. είναι οι ενέργειες που πραγματοποιεί ο οργανισμός συμφωνά με τις απαιτήσεις του περιβάλλοντος για, την επίτευξη ενός σκοπού.</a:t>
            </a:r>
          </a:p>
          <a:p>
            <a:r>
              <a:rPr lang="el-GR" dirty="0"/>
              <a:t>Η Συμμόρφωση είναι επακόλουθο της γενικευτικής τάσης της Αφομοίωσης. </a:t>
            </a:r>
            <a:endParaRPr lang="el-GR" dirty="0" smtClean="0"/>
          </a:p>
          <a:p>
            <a:r>
              <a:rPr lang="el-GR" dirty="0" smtClean="0"/>
              <a:t>Δεν </a:t>
            </a:r>
            <a:r>
              <a:rPr lang="el-GR" dirty="0"/>
              <a:t>υπάρχει Αφομοίωση χωρίς Συμμόρφωση </a:t>
            </a:r>
          </a:p>
        </p:txBody>
      </p:sp>
    </p:spTree>
    <p:extLst>
      <p:ext uri="{BB962C8B-B14F-4D97-AF65-F5344CB8AC3E}">
        <p14:creationId xmlns:p14="http://schemas.microsoft.com/office/powerpoint/2010/main" val="4015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Όταν ένα παιδί ανακαλύψει την δυνατότητα να </a:t>
            </a:r>
            <a:r>
              <a:rPr lang="el-GR" dirty="0" smtClean="0"/>
              <a:t>«πιάνει», </a:t>
            </a:r>
            <a:r>
              <a:rPr lang="el-GR" dirty="0"/>
              <a:t>τότε από εκεί και πέρα ό,τι βλέπει αφομοιώνεται, στα σχήματα του </a:t>
            </a:r>
            <a:r>
              <a:rPr lang="el-GR" dirty="0" smtClean="0"/>
              <a:t>«πιασίματος» </a:t>
            </a:r>
            <a:r>
              <a:rPr lang="el-GR" dirty="0"/>
              <a:t>(λαβής). </a:t>
            </a:r>
          </a:p>
          <a:p>
            <a:r>
              <a:rPr lang="el-GR" dirty="0"/>
              <a:t>Το παιδί τροποποιεί το σχήμα του «πιασίματος» </a:t>
            </a:r>
            <a:r>
              <a:rPr lang="el-GR" dirty="0" smtClean="0"/>
              <a:t>ανάλογα </a:t>
            </a:r>
            <a:r>
              <a:rPr lang="el-GR" dirty="0"/>
              <a:t>με το αντικείμενο (ανάλογα με το αν είναι μεγάλο το πιάνει με τα δυο χέρια, ή μικρό σφίγγοντας τα δάχτυλα του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Έτσι </a:t>
            </a:r>
            <a:r>
              <a:rPr lang="el-GR" dirty="0"/>
              <a:t>γίνεται  προσαρμογή του σχήματος στην ειδική κατάσταση (την κατάλληλη για το </a:t>
            </a:r>
            <a:r>
              <a:rPr lang="el-GR" dirty="0" smtClean="0"/>
              <a:t>αντικείμενο).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53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Προσαρμογή </a:t>
            </a:r>
            <a:r>
              <a:rPr lang="el-GR" dirty="0" smtClean="0"/>
              <a:t>(</a:t>
            </a:r>
            <a:r>
              <a:rPr lang="en-US" dirty="0" smtClean="0"/>
              <a:t>Adaptation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Προσαρμογή ονομάζει την ισορροπία μεταξύ Αφομοίωσης και Συμμόρφωσης.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πρόβλημα της προσαρμογής στο περιβάλλον είναι πρόβλημα ισορροπίας που πρέπει να υπάρχει ανάμεσα στον οργανισμό και το βιωματικό του περίγυρο.</a:t>
            </a:r>
          </a:p>
          <a:p>
            <a:r>
              <a:rPr lang="el-GR" dirty="0"/>
              <a:t>Ουσιαστικά η προσαρμογή είναι η νοητική πάλη του οργανισμού να βρει ισορροπία μεταξύ του εαυτού του και του περιβάλλοντος μέσα από δύο αλληλοσυμπληρούμενες λειτουργίες: </a:t>
            </a:r>
            <a:endParaRPr lang="el-GR" dirty="0" smtClean="0"/>
          </a:p>
          <a:p>
            <a:pPr lvl="1"/>
            <a:r>
              <a:rPr lang="el-GR" dirty="0" smtClean="0"/>
              <a:t>την </a:t>
            </a:r>
            <a:r>
              <a:rPr lang="el-GR" dirty="0"/>
              <a:t>Αφομοίωση και την Συμμόρφωση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68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smtClean="0"/>
              <a:t>Νοημοσύνη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νοημοσύνη σύμφωνα με τον </a:t>
            </a:r>
            <a:r>
              <a:rPr lang="en-US" dirty="0" smtClean="0"/>
              <a:t>Piaget</a:t>
            </a:r>
            <a:r>
              <a:rPr lang="el-GR" dirty="0" smtClean="0"/>
              <a:t>  </a:t>
            </a:r>
            <a:r>
              <a:rPr lang="el-GR" dirty="0"/>
              <a:t>είναι μια βιολογική λειτουργία που </a:t>
            </a:r>
            <a:r>
              <a:rPr lang="el-GR" dirty="0" smtClean="0"/>
              <a:t>βοηθάει </a:t>
            </a:r>
            <a:r>
              <a:rPr lang="el-GR" dirty="0"/>
              <a:t>τον οργανισμό να γνωρίσει το συνεχώς μεταβαλλόμενο περιβάλλον και να προσαρμοστεί. </a:t>
            </a:r>
          </a:p>
          <a:p>
            <a:r>
              <a:rPr lang="el-GR" dirty="0"/>
              <a:t>Η λειτουργική ισορροπία οργανισμού - περιβάλλοντος επέρχεται με την προσαρμογή που συνίσταται από δυο λειτουργίες, την Αφομοίωση και την Συμμόρφωση.</a:t>
            </a:r>
          </a:p>
          <a:p>
            <a:r>
              <a:rPr lang="el-GR" dirty="0" smtClean="0"/>
              <a:t>Η </a:t>
            </a:r>
            <a:r>
              <a:rPr lang="el-GR" dirty="0"/>
              <a:t>διάνοια αφομοιώνει </a:t>
            </a:r>
            <a:r>
              <a:rPr lang="el-GR" dirty="0" smtClean="0"/>
              <a:t>τις </a:t>
            </a:r>
            <a:r>
              <a:rPr lang="el-GR" dirty="0"/>
              <a:t>νέες </a:t>
            </a:r>
            <a:r>
              <a:rPr lang="el-GR" dirty="0" smtClean="0"/>
              <a:t>εμπειρίες. 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ευφυΐα είναι αφομοίωση, ενσωματώνει  στο πλαίσιο της όλα τα στοιχεία της εμπειρίας </a:t>
            </a:r>
          </a:p>
        </p:txBody>
      </p:sp>
    </p:spTree>
    <p:extLst>
      <p:ext uri="{BB962C8B-B14F-4D97-AF65-F5344CB8AC3E}">
        <p14:creationId xmlns:p14="http://schemas.microsoft.com/office/powerpoint/2010/main" val="17218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Σχήμα (</a:t>
            </a:r>
            <a:r>
              <a:rPr lang="en-US" dirty="0"/>
              <a:t>Scheme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δομή αναφέρει υποδιαιρείται σε </a:t>
            </a:r>
            <a:r>
              <a:rPr lang="el-GR" dirty="0" smtClean="0"/>
              <a:t>υποδομές </a:t>
            </a:r>
            <a:r>
              <a:rPr lang="el-GR" dirty="0"/>
              <a:t>που κληρονομούν τις </a:t>
            </a:r>
            <a:r>
              <a:rPr lang="el-GR" dirty="0" smtClean="0"/>
              <a:t>ιδιότητές </a:t>
            </a:r>
            <a:r>
              <a:rPr lang="el-GR" dirty="0"/>
              <a:t>της παρουσιάζοντας ταυτόχρονα η κάθε μια τα περιοριστικά της χαρακτηριστικά.</a:t>
            </a:r>
          </a:p>
          <a:p>
            <a:r>
              <a:rPr lang="el-GR" dirty="0"/>
              <a:t>Τα σχήματα θα μπορούσαν να χαρακτηριστούν σαν υποδομές δυναμικά οργανωμένες  που παρουσιάζουν τις ιδιότητες </a:t>
            </a:r>
          </a:p>
          <a:p>
            <a:pPr lvl="1"/>
            <a:r>
              <a:rPr lang="el-GR" dirty="0" smtClean="0"/>
              <a:t>της αναπαραγωγικής, </a:t>
            </a:r>
            <a:endParaRPr lang="el-GR" dirty="0"/>
          </a:p>
          <a:p>
            <a:pPr lvl="1"/>
            <a:r>
              <a:rPr lang="el-GR" dirty="0" smtClean="0"/>
              <a:t>της </a:t>
            </a:r>
            <a:r>
              <a:rPr lang="el-GR" dirty="0"/>
              <a:t>γενικεύουσας, </a:t>
            </a:r>
          </a:p>
          <a:p>
            <a:pPr lvl="1"/>
            <a:r>
              <a:rPr lang="el-GR" dirty="0" smtClean="0"/>
              <a:t>της </a:t>
            </a:r>
            <a:r>
              <a:rPr lang="el-GR" dirty="0"/>
              <a:t>αναγνωριστικής  και </a:t>
            </a:r>
          </a:p>
          <a:p>
            <a:pPr lvl="1"/>
            <a:r>
              <a:rPr lang="el-GR" dirty="0" smtClean="0"/>
              <a:t>της </a:t>
            </a:r>
            <a:r>
              <a:rPr lang="el-GR" dirty="0"/>
              <a:t>αμοιβαίας </a:t>
            </a:r>
            <a:r>
              <a:rPr lang="el-GR" dirty="0" smtClean="0"/>
              <a:t>αφομοίωσης.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92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Συνοπτική προσπέλαση των θεωριών γνώσης και μάθησης. Μέθοδοι διδασκαλίας. Μορφές διδασκαλίας. Τεχνικές-μέσα. Πορεία της διδασκαλίας. Αξιολογικό σύστημα.</a:t>
            </a:r>
          </a:p>
        </p:txBody>
      </p:sp>
    </p:spTree>
    <p:extLst>
      <p:ext uri="{BB962C8B-B14F-4D97-AF65-F5344CB8AC3E}">
        <p14:creationId xmlns:p14="http://schemas.microsoft.com/office/powerpoint/2010/main" val="4246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τρόπος εργασίας ενός σχήματος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Συμβάλλουν οι τρεις  πρώτες  ιδιότητες της αφομοίωσης:</a:t>
            </a:r>
          </a:p>
          <a:p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αναπαραγωγική αφομοίωση συνίσταται  στην επανάληψη μιας πράξης και κατά συνέπεια στην σταθεροποίηση της.</a:t>
            </a:r>
          </a:p>
          <a:p>
            <a:r>
              <a:rPr lang="el-GR" dirty="0" smtClean="0"/>
              <a:t>Η γενικεύουσα </a:t>
            </a:r>
            <a:r>
              <a:rPr lang="el-GR" dirty="0"/>
              <a:t>αποτέλεσμα έχει τη Συμμόρφωση: διευρύνει το πεδίο εφαρμογής του </a:t>
            </a:r>
            <a:r>
              <a:rPr lang="el-GR" dirty="0" smtClean="0"/>
              <a:t>σχήματος.</a:t>
            </a:r>
            <a:endParaRPr lang="el-GR" dirty="0"/>
          </a:p>
          <a:p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αναγνωριστική αφομοίωση διακρίνει, τα αντικείμενα που μπορούν να αφομοιωθούν σε σχέση μ' ένα ορισμένο «σχήμα</a:t>
            </a:r>
            <a:r>
              <a:rPr lang="el-GR" dirty="0" smtClean="0"/>
              <a:t>».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72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 βασική δραστηριότητα…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ενός  σχήματος έγκειται: </a:t>
            </a:r>
          </a:p>
          <a:p>
            <a:r>
              <a:rPr lang="el-GR" dirty="0" smtClean="0"/>
              <a:t>στην </a:t>
            </a:r>
            <a:r>
              <a:rPr lang="el-GR" dirty="0"/>
              <a:t>επανάληψη  και  </a:t>
            </a:r>
            <a:r>
              <a:rPr lang="el-GR" dirty="0" smtClean="0"/>
              <a:t>με </a:t>
            </a:r>
            <a:r>
              <a:rPr lang="el-GR" dirty="0"/>
              <a:t>βάση αυτό το σχήμα,</a:t>
            </a:r>
          </a:p>
          <a:p>
            <a:r>
              <a:rPr lang="el-GR" dirty="0" smtClean="0"/>
              <a:t>στην </a:t>
            </a:r>
            <a:r>
              <a:rPr lang="el-GR" dirty="0"/>
              <a:t>γενίκευση </a:t>
            </a:r>
            <a:r>
              <a:rPr lang="el-GR" dirty="0" smtClean="0"/>
              <a:t>(</a:t>
            </a:r>
            <a:r>
              <a:rPr lang="el-GR" dirty="0"/>
              <a:t>γιατί πολυάριθμα αντικείμενα  μπορούν να ικανοποιήσουν την επαναληπτική διαδικασία),  </a:t>
            </a:r>
          </a:p>
          <a:p>
            <a:r>
              <a:rPr lang="el-GR" dirty="0" smtClean="0"/>
              <a:t>στην </a:t>
            </a:r>
            <a:r>
              <a:rPr lang="el-GR" dirty="0"/>
              <a:t>διαφοροποίηση σαν αποτέλεσμα της  ποικιλίας των αντικειμένων. </a:t>
            </a:r>
            <a:r>
              <a:rPr lang="el-GR" dirty="0" smtClean="0"/>
              <a:t>Το </a:t>
            </a:r>
            <a:r>
              <a:rPr lang="el-GR" dirty="0"/>
              <a:t>σχήμα ανταποκρίνεται διαφορετικά στα διάφορα αντικείμενα που αφομοιώνει.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συνολική αυτή διαδικασία παράγει  ένα οργανωμένο σύνολο ή υποδομή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93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Περίοδοι Ανάπτυξης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Αισθησιοκινητική</a:t>
            </a:r>
            <a:r>
              <a:rPr lang="el-GR" dirty="0" smtClean="0"/>
              <a:t> </a:t>
            </a:r>
            <a:r>
              <a:rPr lang="el-GR" dirty="0"/>
              <a:t>0</a:t>
            </a:r>
            <a:r>
              <a:rPr lang="el-GR" dirty="0" smtClean="0"/>
              <a:t> - 18 μηνών ή 0 - 2 ετών</a:t>
            </a:r>
          </a:p>
          <a:p>
            <a:r>
              <a:rPr lang="el-GR" dirty="0" err="1" smtClean="0"/>
              <a:t>Προενοιολογική</a:t>
            </a:r>
            <a:r>
              <a:rPr lang="el-GR" dirty="0" smtClean="0"/>
              <a:t> σκέψη (2 - 4 ετών)</a:t>
            </a:r>
          </a:p>
          <a:p>
            <a:r>
              <a:rPr lang="el-GR" dirty="0" smtClean="0"/>
              <a:t>Αυθόρμητη σκέψη (4</a:t>
            </a:r>
            <a:r>
              <a:rPr lang="el-GR" baseline="30000" dirty="0" smtClean="0"/>
              <a:t>ο </a:t>
            </a:r>
            <a:r>
              <a:rPr lang="el-GR" dirty="0" smtClean="0"/>
              <a:t>- 7</a:t>
            </a:r>
            <a:r>
              <a:rPr lang="el-GR" baseline="30000" dirty="0" smtClean="0"/>
              <a:t>ο</a:t>
            </a:r>
            <a:r>
              <a:rPr lang="el-GR" dirty="0" smtClean="0"/>
              <a:t>  έτος)</a:t>
            </a:r>
          </a:p>
          <a:p>
            <a:r>
              <a:rPr lang="el-GR" dirty="0" smtClean="0"/>
              <a:t>Συγκεκριμένων λειτουργιών (8 - 11 ετών)</a:t>
            </a:r>
          </a:p>
          <a:p>
            <a:r>
              <a:rPr lang="el-GR" dirty="0" smtClean="0"/>
              <a:t>Μορφοποιημένων λειτουργιών ( 11</a:t>
            </a:r>
            <a:r>
              <a:rPr lang="el-GR" baseline="30000" dirty="0" smtClean="0"/>
              <a:t>ο </a:t>
            </a:r>
            <a:r>
              <a:rPr lang="el-GR" dirty="0" smtClean="0"/>
              <a:t>- 15</a:t>
            </a:r>
            <a:r>
              <a:rPr lang="el-GR" baseline="30000" dirty="0" smtClean="0"/>
              <a:t>ο</a:t>
            </a:r>
            <a:r>
              <a:rPr lang="el-GR" dirty="0" smtClean="0"/>
              <a:t> έτος 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21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Ασθησιοκινητική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Στάδιο της Λειτουργικής άσκησης των Αντανακλαστικών (</a:t>
            </a:r>
            <a:r>
              <a:rPr lang="el-GR" dirty="0" smtClean="0"/>
              <a:t>Γέννηση- 1 μήνα</a:t>
            </a:r>
            <a:r>
              <a:rPr lang="el-GR" dirty="0"/>
              <a:t>).</a:t>
            </a:r>
          </a:p>
          <a:p>
            <a:r>
              <a:rPr lang="el-GR" dirty="0"/>
              <a:t>Στάδιο των Πρωτογενών </a:t>
            </a:r>
            <a:r>
              <a:rPr lang="el-GR" dirty="0" err="1"/>
              <a:t>ανακυκλωτικών</a:t>
            </a:r>
            <a:r>
              <a:rPr lang="el-GR" dirty="0"/>
              <a:t> αντιδράσεων (2 - 4 μηνών). </a:t>
            </a:r>
            <a:endParaRPr lang="el-GR" dirty="0" smtClean="0"/>
          </a:p>
          <a:p>
            <a:pPr marL="400050" lvl="1" indent="0">
              <a:buNone/>
            </a:pPr>
            <a:r>
              <a:rPr lang="el-GR" dirty="0" smtClean="0"/>
              <a:t>Πρωτογενείς </a:t>
            </a:r>
            <a:r>
              <a:rPr lang="el-GR" dirty="0"/>
              <a:t>λέγονται οι αντιδράσεις  οι οποίες αναφέρονται στην προοδευτική ανακάλυψη και χρησιμοποίηση του ίδιου του σώματος  (π.χ.  θηλασμός δακτύλου </a:t>
            </a:r>
            <a:r>
              <a:rPr lang="el-GR" dirty="0" smtClean="0"/>
              <a:t>)</a:t>
            </a:r>
          </a:p>
          <a:p>
            <a:pPr marL="857250" lvl="1" indent="-457200"/>
            <a:r>
              <a:rPr lang="el-GR" dirty="0" smtClean="0"/>
              <a:t>σχετίζονται </a:t>
            </a:r>
            <a:r>
              <a:rPr lang="el-GR" dirty="0"/>
              <a:t>με το </a:t>
            </a:r>
            <a:r>
              <a:rPr lang="el-GR" dirty="0" smtClean="0"/>
              <a:t>υποκείμενο,</a:t>
            </a:r>
          </a:p>
          <a:p>
            <a:pPr marL="857250" lvl="1" indent="-457200"/>
            <a:r>
              <a:rPr lang="el-GR" dirty="0" smtClean="0"/>
              <a:t>η </a:t>
            </a:r>
            <a:r>
              <a:rPr lang="el-GR" dirty="0"/>
              <a:t>επανάληψη τους αποτελεί αυτοσκοπό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88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Ασθησιοκινητική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Στάδιο των δευτερογενών </a:t>
            </a:r>
            <a:r>
              <a:rPr lang="el-GR" dirty="0" err="1"/>
              <a:t>ανακυκλωτικών</a:t>
            </a:r>
            <a:r>
              <a:rPr lang="el-GR" dirty="0"/>
              <a:t> αντιδράσεων (4 </a:t>
            </a:r>
            <a:r>
              <a:rPr lang="el-GR" dirty="0" smtClean="0"/>
              <a:t>- 9 </a:t>
            </a:r>
            <a:r>
              <a:rPr lang="el-GR" dirty="0"/>
              <a:t>μήνες).</a:t>
            </a:r>
          </a:p>
          <a:p>
            <a:r>
              <a:rPr lang="el-GR" dirty="0"/>
              <a:t>Ενώ πριν οι  κινήσεις του σχετίζονται με το σώμα του τώρα οι  κυκλικές αντιδράσεις  έχουν σχέση με αντικείμενα του εξωτερικού κόσμου. </a:t>
            </a:r>
          </a:p>
          <a:p>
            <a:r>
              <a:rPr lang="el-GR" dirty="0"/>
              <a:t>Στάδιο συνδυασμού των δευτερογενών </a:t>
            </a:r>
            <a:r>
              <a:rPr lang="el-GR" dirty="0" smtClean="0"/>
              <a:t>«σχημάτων» (</a:t>
            </a:r>
            <a:r>
              <a:rPr lang="el-GR" dirty="0"/>
              <a:t>8 - </a:t>
            </a:r>
            <a:r>
              <a:rPr lang="el-GR" dirty="0" smtClean="0"/>
              <a:t>11 </a:t>
            </a:r>
            <a:r>
              <a:rPr lang="el-GR" dirty="0"/>
              <a:t>μηνών). </a:t>
            </a:r>
          </a:p>
          <a:p>
            <a:r>
              <a:rPr lang="el-GR" dirty="0"/>
              <a:t>Στάδιο των τριτογενών </a:t>
            </a:r>
            <a:r>
              <a:rPr lang="el-GR" dirty="0" err="1"/>
              <a:t>ανακυκλωτικών</a:t>
            </a:r>
            <a:r>
              <a:rPr lang="el-GR" dirty="0"/>
              <a:t> αντιδράσεων </a:t>
            </a:r>
            <a:r>
              <a:rPr lang="el-GR" dirty="0" smtClean="0"/>
              <a:t>(12</a:t>
            </a:r>
            <a:r>
              <a:rPr lang="el-GR" baseline="30000" dirty="0" smtClean="0"/>
              <a:t>ο</a:t>
            </a:r>
            <a:r>
              <a:rPr lang="el-GR" dirty="0" smtClean="0"/>
              <a:t> – 18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/>
              <a:t>μήνα). Κατά τις τριτογενείς κυκλικές αντιδράσεις  έχουμε την απαρχή του συσχετισμού των αντικειμένων του εξωτερικού κόσμου. </a:t>
            </a:r>
          </a:p>
        </p:txBody>
      </p:sp>
    </p:spTree>
    <p:extLst>
      <p:ext uri="{BB962C8B-B14F-4D97-AF65-F5344CB8AC3E}">
        <p14:creationId xmlns:p14="http://schemas.microsoft.com/office/powerpoint/2010/main" val="5836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Προενοιολογική</a:t>
            </a:r>
            <a:r>
              <a:rPr lang="el-GR" dirty="0"/>
              <a:t> </a:t>
            </a:r>
            <a:r>
              <a:rPr lang="el-GR" dirty="0" smtClean="0"/>
              <a:t>σκέψη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Τα χαρακτηριστικά γνωρίσματα της σκέψης είναι: </a:t>
            </a:r>
          </a:p>
          <a:p>
            <a:r>
              <a:rPr lang="el-GR" dirty="0" smtClean="0"/>
              <a:t>Η </a:t>
            </a:r>
            <a:r>
              <a:rPr lang="el-GR" dirty="0"/>
              <a:t>διανόηση στηρίζεται σε ατελείς έννοιες, τις </a:t>
            </a:r>
            <a:r>
              <a:rPr lang="el-GR" dirty="0" err="1"/>
              <a:t>προέννοιες</a:t>
            </a:r>
            <a:r>
              <a:rPr lang="el-GR" dirty="0"/>
              <a:t>.</a:t>
            </a:r>
          </a:p>
          <a:p>
            <a:r>
              <a:rPr lang="el-GR" dirty="0" smtClean="0"/>
              <a:t>Οι </a:t>
            </a:r>
            <a:r>
              <a:rPr lang="el-GR" dirty="0"/>
              <a:t>έννοιες αυτής της περιόδου έχουν μια γενικότητα </a:t>
            </a:r>
            <a:r>
              <a:rPr lang="el-GR" dirty="0" err="1"/>
              <a:t>π,χ</a:t>
            </a:r>
            <a:r>
              <a:rPr lang="el-GR" dirty="0"/>
              <a:t>. όλοι οι άντρες αποκαλούνται </a:t>
            </a:r>
            <a:r>
              <a:rPr lang="el-GR" dirty="0" smtClean="0"/>
              <a:t>«μπαμπά».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παιδί δεν μπορεί να εντάξει τα αντικείμενα σε λογικές κατηγορίες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Οι </a:t>
            </a:r>
            <a:r>
              <a:rPr lang="el-GR" dirty="0"/>
              <a:t>συλλογισμοί είναι αναλογικοί, μεταγωγικοί (αυθαίρετη σύνδεση του μερικού με το μερικό ).</a:t>
            </a:r>
          </a:p>
          <a:p>
            <a:r>
              <a:rPr lang="el-GR" dirty="0" smtClean="0"/>
              <a:t>Η </a:t>
            </a:r>
            <a:r>
              <a:rPr lang="el-GR" dirty="0"/>
              <a:t>σκέψη είναι Εμπειρική και δεν έχει αντιστρεψιμότητα.</a:t>
            </a:r>
          </a:p>
          <a:p>
            <a:r>
              <a:rPr lang="el-GR" dirty="0"/>
              <a:t>Επίσης χαρακτηριστικό αυτής της περιόδου είναι η ανάπτυξη του εγωκεντρισμού. </a:t>
            </a:r>
          </a:p>
          <a:p>
            <a:r>
              <a:rPr lang="el-GR" dirty="0"/>
              <a:t>Το παιδί δίνει ζωή στα άψυχα (ανθρωπομορφισμός) και δύναμη στα αντικείμενα (ανιμισμός).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28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Μίμηση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 τέλος της </a:t>
            </a:r>
            <a:r>
              <a:rPr lang="el-GR" dirty="0" err="1"/>
              <a:t>αισθησιοκινητικής</a:t>
            </a:r>
            <a:r>
              <a:rPr lang="el-GR" dirty="0"/>
              <a:t>  περιόδου το παιδί μπορεί να αναδημιουργήσει τις  μιμήσεις  που προήλθαν από τα εξωτερικά δεδομένα και  να παραγάγει μια νοητική εικόνα (ανεσταλμένη μίμηση). </a:t>
            </a:r>
          </a:p>
          <a:p>
            <a:r>
              <a:rPr lang="el-GR" dirty="0"/>
              <a:t>Οι  νοητικές εικόνες είναι τα σύμβολα που επιτρέπουν την παραπέρα ανάπτυξη της σκέψης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1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Ιχνογράφημα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Σ'αυτήν</a:t>
            </a:r>
            <a:r>
              <a:rPr lang="el-GR" dirty="0"/>
              <a:t> την ηλικία είναι  ένα </a:t>
            </a:r>
            <a:r>
              <a:rPr lang="el-GR" dirty="0" smtClean="0"/>
              <a:t>είδος συμβολικού </a:t>
            </a:r>
            <a:r>
              <a:rPr lang="el-GR" dirty="0"/>
              <a:t>παιγνιδιού. </a:t>
            </a:r>
          </a:p>
          <a:p>
            <a:r>
              <a:rPr lang="el-GR" dirty="0"/>
              <a:t>Ύστερα από το μουντζούρωμα και τον τυχαίο ρεαλισμό </a:t>
            </a:r>
            <a:r>
              <a:rPr lang="el-GR" dirty="0" smtClean="0"/>
              <a:t>(0-2 ετών</a:t>
            </a:r>
            <a:r>
              <a:rPr lang="el-GR" dirty="0"/>
              <a:t>) ερχόμαστε στον </a:t>
            </a:r>
            <a:r>
              <a:rPr lang="el-GR" dirty="0" smtClean="0"/>
              <a:t>«διανοητικό ρεαλισμό» </a:t>
            </a:r>
            <a:r>
              <a:rPr lang="el-GR" dirty="0"/>
              <a:t>όπου το παιδί ιχνογραφεί τα αντικείμενα όπως τα σκέπτεται και όχι  όπως τα βλέπει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03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Γλώσσα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Από το </a:t>
            </a: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/>
              <a:t>έτος το βρέφος συνδυάζει  προτάσεις υπό μορφή </a:t>
            </a:r>
            <a:r>
              <a:rPr lang="el-GR" dirty="0" smtClean="0"/>
              <a:t>«τηλεγραφικού λόγου». </a:t>
            </a:r>
          </a:p>
          <a:p>
            <a:r>
              <a:rPr lang="el-GR" dirty="0" smtClean="0"/>
              <a:t>Σιγά </a:t>
            </a:r>
            <a:r>
              <a:rPr lang="el-GR" dirty="0"/>
              <a:t>- σιγά εμπλουτίζεται </a:t>
            </a:r>
            <a:r>
              <a:rPr lang="el-GR" dirty="0" smtClean="0"/>
              <a:t>και γίνεται </a:t>
            </a:r>
            <a:r>
              <a:rPr lang="el-GR" dirty="0"/>
              <a:t>εγωκεντρικός. Η γλώσσα δεν είναι απαραίτητη προϋπόθεση για την διανόηση. </a:t>
            </a:r>
          </a:p>
          <a:p>
            <a:r>
              <a:rPr lang="el-GR" dirty="0"/>
              <a:t>Η λέξη χρησιμοποιείται </a:t>
            </a:r>
            <a:r>
              <a:rPr lang="el-GR" dirty="0" err="1"/>
              <a:t>επιγενώς</a:t>
            </a:r>
            <a:r>
              <a:rPr lang="el-GR" dirty="0"/>
              <a:t> για να εκφράσει εννοιολογικά σχήματα στο σχηματισμό των οποίων δεν είναι απαραίτητη.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χρήση της γλώσσας συμβάλλει στην ανάπτυξη της συμβολικής σκέψης. Η γλώσσα είναι ένα πλούσιο και  οργανωμένο σύστημα σύμβολων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41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Παιγνίδι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Το παιδί χρησιμοποιεί το συμβολικό παιγνίδι  που </a:t>
            </a:r>
            <a:r>
              <a:rPr lang="el-GR" dirty="0" err="1"/>
              <a:t>διέπεται</a:t>
            </a:r>
            <a:r>
              <a:rPr lang="el-GR" dirty="0"/>
              <a:t> από εγωκεντρισμό π.χ. παριστάνει τον οδηγό χρησιμοποιεί ένα καλάμι για </a:t>
            </a:r>
            <a:r>
              <a:rPr lang="el-GR" dirty="0" smtClean="0"/>
              <a:t>«άλογο» κ.λπ.  </a:t>
            </a:r>
            <a:r>
              <a:rPr lang="el-GR" dirty="0"/>
              <a:t>Στην αρχή το παιδί παίζει μόνο του. </a:t>
            </a:r>
          </a:p>
          <a:p>
            <a:r>
              <a:rPr lang="el-GR" dirty="0"/>
              <a:t>Στο </a:t>
            </a:r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/>
              <a:t>έτος το παιγνίδι  γίνεται  παράλληλο,  δηλ. το νήπιο παίζει  δίπλα στα άλλα παιδία χωρίς όμως  να </a:t>
            </a:r>
            <a:r>
              <a:rPr lang="el-GR" dirty="0" smtClean="0"/>
              <a:t>«παίζει» </a:t>
            </a:r>
            <a:r>
              <a:rPr lang="el-GR" dirty="0"/>
              <a:t>μαζί τους και χωρίς  να το ενδιαφέρουν.  </a:t>
            </a:r>
          </a:p>
          <a:p>
            <a:r>
              <a:rPr lang="el-GR" dirty="0"/>
              <a:t>Στο </a:t>
            </a:r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/>
              <a:t>έτος το παιγνίδι γίνεται συνεργατικό. Παίζει με άλλα παιδιά αλλά χωρίς να υπάρχει  διαχωρισμός  ρόλων και σκοπιμότητα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71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Θεωρίες μάθησης</a:t>
            </a:r>
          </a:p>
          <a:p>
            <a:r>
              <a:rPr lang="el-GR" dirty="0"/>
              <a:t>Η θεωρία της δραστηριότητας</a:t>
            </a:r>
          </a:p>
          <a:p>
            <a:r>
              <a:rPr lang="el-GR" dirty="0"/>
              <a:t>Βασικές θέσεις και Θεμελιώδεις έννοιες στο έργο του Piaget</a:t>
            </a:r>
          </a:p>
          <a:p>
            <a:r>
              <a:rPr lang="el-GR" dirty="0" err="1"/>
              <a:t>Μεταγνώση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42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Αυθόρμητη Σκέψη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σκέψη του παιδιού σ' αυτήν την ηλικία δεν είναι Λογική γιατί δεν έχει αποκτήσει την νοητική ικανότητα: </a:t>
            </a:r>
          </a:p>
          <a:p>
            <a:pPr lvl="1"/>
            <a:r>
              <a:rPr lang="el-GR" dirty="0" smtClean="0"/>
              <a:t>για </a:t>
            </a:r>
            <a:r>
              <a:rPr lang="el-GR" dirty="0"/>
              <a:t>αντιστρεψιμότητα, </a:t>
            </a:r>
          </a:p>
          <a:p>
            <a:pPr lvl="1"/>
            <a:r>
              <a:rPr lang="el-GR" dirty="0" smtClean="0"/>
              <a:t>για </a:t>
            </a:r>
            <a:r>
              <a:rPr lang="el-GR" dirty="0"/>
              <a:t>διατήρηση (του αναλλοίωτου της </a:t>
            </a:r>
            <a:r>
              <a:rPr lang="el-GR" dirty="0" smtClean="0"/>
              <a:t>ύλης).</a:t>
            </a:r>
            <a:endParaRPr lang="el-GR" dirty="0"/>
          </a:p>
          <a:p>
            <a:r>
              <a:rPr lang="el-GR" dirty="0"/>
              <a:t>Ε</a:t>
            </a:r>
            <a:r>
              <a:rPr lang="el-GR" dirty="0" smtClean="0"/>
              <a:t>ύκολα </a:t>
            </a:r>
            <a:r>
              <a:rPr lang="el-GR" dirty="0"/>
              <a:t>μαθαίνει 5+4=9 δυσκολεύεται  να κατανοήσει το 9-4=5 ή το 9-5=4.</a:t>
            </a:r>
          </a:p>
          <a:p>
            <a:r>
              <a:rPr lang="el-GR" dirty="0"/>
              <a:t>Δυσκολίες εμφανίζονται  στην κατάταξη των ομοειδών αντικειμένων λόγω έλλειψης λογικής  σκέψης και ικανότητας για αντιστρεψιμότητα, όπως φαίνεται στο πείραμα. 20 ξύλινους </a:t>
            </a:r>
            <a:r>
              <a:rPr lang="el-GR" dirty="0" smtClean="0"/>
              <a:t>βώλους.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47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Αυθόρμητη Σκέψη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Σ' αυτήν την περίοδο το άτομο δεν έχει την ικανότητα </a:t>
            </a:r>
            <a:r>
              <a:rPr lang="el-GR" dirty="0" smtClean="0"/>
              <a:t>διατήρησης, </a:t>
            </a:r>
            <a:r>
              <a:rPr lang="el-GR" dirty="0"/>
              <a:t>δηλαδή της </a:t>
            </a:r>
            <a:r>
              <a:rPr lang="el-GR" dirty="0" smtClean="0"/>
              <a:t>ενεργειακής </a:t>
            </a:r>
            <a:r>
              <a:rPr lang="el-GR" dirty="0"/>
              <a:t>διαδικασίας του νου που οδηγεί στην διαπίστωση ότι μερικές όψεις της μεταβαλλόμενης κατάστασης  είναι αμετάβλητες  παρά τις αλλαγές  που συμβαίνουν.                </a:t>
            </a:r>
          </a:p>
          <a:p>
            <a:r>
              <a:rPr lang="el-GR" dirty="0" smtClean="0"/>
              <a:t>Είδη </a:t>
            </a:r>
            <a:r>
              <a:rPr lang="el-GR" dirty="0"/>
              <a:t>διατηρήσεων είναι η διατήρηση του μήκους, του αριθμού, της τάξης του βάρους, της έκτασης, του όγκου και της  ποσότητας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99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Διατήρηση της </a:t>
            </a:r>
            <a:r>
              <a:rPr lang="el-GR" dirty="0" smtClean="0"/>
              <a:t>ποσότητας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Έχουμε δύο όμοια ποτήρια (Α) και (Β) με την ίδια ποσότητα νερού. Το νερό του ποτηριού (Β) το μεταγγίζουμε σ' ένα ψηλότερο και στενότερο ποτήρι (Γ). </a:t>
            </a:r>
          </a:p>
          <a:p>
            <a:r>
              <a:rPr lang="el-GR" dirty="0"/>
              <a:t>Το παιδί όταν ερωτηθεί απαντά ότι η ποσότητα του νερού στο ποτήρι </a:t>
            </a:r>
            <a:r>
              <a:rPr lang="el-GR" dirty="0" smtClean="0"/>
              <a:t>(</a:t>
            </a:r>
            <a:r>
              <a:rPr lang="el-GR" dirty="0"/>
              <a:t>Γ) </a:t>
            </a:r>
            <a:r>
              <a:rPr lang="el-GR" dirty="0" smtClean="0"/>
              <a:t>είναι  </a:t>
            </a:r>
            <a:r>
              <a:rPr lang="el-GR" dirty="0"/>
              <a:t>περισσότερη από του ποτηριού (Α) γιατί στο ποτήρι (Γ) η στάθμη του νερού βρίσκεται σε ψηλότερο επίπεδο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86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Διατήρηση της έννοιας του αριθμού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αδυναμία της διατήρησης της έννοιας του αριθμού φαίνεται  όταν έχουμε δυο σειρές από επτά ελαστικά κέρματα διαφορετικών χρωμάτων με ακριβή αντιστοιχία. </a:t>
            </a:r>
          </a:p>
          <a:p>
            <a:r>
              <a:rPr lang="el-GR" dirty="0"/>
              <a:t>Το παιδί σ' αυτήν την περίπτωση απαντάει σωστά </a:t>
            </a:r>
            <a:r>
              <a:rPr lang="el-GR" dirty="0" smtClean="0"/>
              <a:t>ότι </a:t>
            </a:r>
            <a:r>
              <a:rPr lang="el-GR" dirty="0"/>
              <a:t>οι δύο </a:t>
            </a:r>
            <a:r>
              <a:rPr lang="el-GR" dirty="0" smtClean="0"/>
              <a:t>σειρές είναι </a:t>
            </a:r>
            <a:r>
              <a:rPr lang="el-GR" dirty="0"/>
              <a:t>ίσες. Αν όμως αραιώσουμε τη μια σειρά τότε απαντά ότι η σειρά αυτή έχει περισσότερα κέρματα γιατί καταλαμβάνουν περισσότερο χώρο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37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Διατήρηση της </a:t>
            </a:r>
            <a:r>
              <a:rPr lang="el-GR" dirty="0" smtClean="0"/>
              <a:t>έκτασης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Αν έχουμε δύο όμοια τετράγωνα </a:t>
            </a:r>
            <a:r>
              <a:rPr lang="el-GR" dirty="0" err="1"/>
              <a:t>χάρτου</a:t>
            </a:r>
            <a:r>
              <a:rPr lang="el-GR" dirty="0"/>
              <a:t> το παιδί τα αντιλαμβάνεται ως </a:t>
            </a:r>
            <a:r>
              <a:rPr lang="el-GR" dirty="0" smtClean="0"/>
              <a:t>ίσα</a:t>
            </a:r>
            <a:r>
              <a:rPr lang="el-GR" dirty="0"/>
              <a:t>. Αν όμως κολλήσουμε στο καθένα από 10 όμοια πολύ μικρά τετραγωνάκια αλλά σε διαφορετική διάταξη. </a:t>
            </a:r>
          </a:p>
          <a:p>
            <a:r>
              <a:rPr lang="el-GR" dirty="0"/>
              <a:t>Τότε το παιδί απαντά ότι </a:t>
            </a:r>
            <a:r>
              <a:rPr lang="el-GR" dirty="0" smtClean="0"/>
              <a:t>στο </a:t>
            </a:r>
            <a:r>
              <a:rPr lang="el-GR" dirty="0"/>
              <a:t>(Α) χαρτί ο χώρος είναι περισσότερο ακάλυπτος από ότι στο (Β) γιατί δεν μπορεί νοητικά να υπολογίσει την </a:t>
            </a:r>
            <a:r>
              <a:rPr lang="el-GR" dirty="0" err="1" smtClean="0"/>
              <a:t>ισαριθμία</a:t>
            </a:r>
            <a:r>
              <a:rPr lang="el-GR" dirty="0" smtClean="0"/>
              <a:t> </a:t>
            </a:r>
            <a:r>
              <a:rPr lang="el-GR" dirty="0"/>
              <a:t>των (δέκα) πρόσθετων μικρών τετραγώνων, αλλά επηρεάζεται από την αντιληπτική μορφή. </a:t>
            </a:r>
          </a:p>
        </p:txBody>
      </p:sp>
    </p:spTree>
    <p:extLst>
      <p:ext uri="{BB962C8B-B14F-4D97-AF65-F5344CB8AC3E}">
        <p14:creationId xmlns:p14="http://schemas.microsoft.com/office/powerpoint/2010/main" val="8227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Γλώσσα</a:t>
            </a:r>
            <a:r>
              <a:rPr lang="en-US" dirty="0" smtClean="0"/>
              <a:t>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γλωσσική ανάπτυξη </a:t>
            </a:r>
            <a:r>
              <a:rPr lang="el-GR" dirty="0" smtClean="0"/>
              <a:t>της </a:t>
            </a:r>
            <a:r>
              <a:rPr lang="el-GR" dirty="0"/>
              <a:t>περιόδου </a:t>
            </a:r>
            <a:r>
              <a:rPr lang="el-GR" dirty="0" smtClean="0"/>
              <a:t>4 -</a:t>
            </a:r>
            <a:r>
              <a:rPr lang="el-GR" dirty="0"/>
              <a:t>7 ετών  παρουσιάζει  καταπληκτικές  προόδους  και αλλαγές (106).</a:t>
            </a:r>
          </a:p>
          <a:p>
            <a:r>
              <a:rPr lang="el-GR" dirty="0" smtClean="0"/>
              <a:t>Εμπλουτίζεται </a:t>
            </a:r>
            <a:r>
              <a:rPr lang="el-GR" dirty="0"/>
              <a:t>το λεξιλόγιο, </a:t>
            </a:r>
            <a:r>
              <a:rPr lang="el-GR" dirty="0" smtClean="0"/>
              <a:t>η </a:t>
            </a:r>
            <a:r>
              <a:rPr lang="el-GR" dirty="0"/>
              <a:t>άρθρωση ευχερέστερη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 </a:t>
            </a:r>
            <a:r>
              <a:rPr lang="el-GR" dirty="0"/>
              <a:t>λόγος του νηπίου είναι εγωκεντρικός, ο οποίος άρχισε  από την προηγούμενη  περίοδο. </a:t>
            </a:r>
            <a:endParaRPr lang="el-GR" dirty="0" smtClean="0"/>
          </a:p>
          <a:p>
            <a:r>
              <a:rPr lang="el-GR" dirty="0" smtClean="0"/>
              <a:t>Χρησιμοποιεί </a:t>
            </a:r>
            <a:r>
              <a:rPr lang="el-GR" dirty="0"/>
              <a:t>την γλώσσα για να εκφράσει τις </a:t>
            </a:r>
            <a:r>
              <a:rPr lang="el-GR" dirty="0" smtClean="0"/>
              <a:t>θελήσεις </a:t>
            </a:r>
            <a:r>
              <a:rPr lang="el-GR" dirty="0"/>
              <a:t>του χωρίς </a:t>
            </a:r>
            <a:r>
              <a:rPr lang="el-GR" dirty="0" smtClean="0"/>
              <a:t>να </a:t>
            </a:r>
            <a:r>
              <a:rPr lang="el-GR" dirty="0"/>
              <a:t>το ενδιαφέρει </a:t>
            </a:r>
            <a:r>
              <a:rPr lang="el-GR" dirty="0" smtClean="0"/>
              <a:t>η στάση </a:t>
            </a:r>
            <a:r>
              <a:rPr lang="el-GR" dirty="0"/>
              <a:t>του ακροατή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92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</a:t>
            </a:r>
            <a:r>
              <a:rPr lang="el-GR" dirty="0" smtClean="0"/>
              <a:t>γωκεντρική γλώσσα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Την εγωκεντρική γλώσσα ο</a:t>
            </a:r>
            <a:r>
              <a:rPr lang="en-US" dirty="0"/>
              <a:t> Piaget </a:t>
            </a:r>
            <a:r>
              <a:rPr lang="el-GR" dirty="0"/>
              <a:t>την διακρίνει: </a:t>
            </a:r>
            <a:endParaRPr lang="el-GR" dirty="0" smtClean="0"/>
          </a:p>
          <a:p>
            <a:r>
              <a:rPr lang="el-GR" dirty="0" smtClean="0"/>
              <a:t>Επανάληψη </a:t>
            </a:r>
            <a:r>
              <a:rPr lang="el-GR" dirty="0"/>
              <a:t>ή ηχολαλία. Το νήπιο επαναλαμβάνει  ευχάριστα τις λέξεις που ακούει χωρίς  να θέλει  να εκφράσει τίποτα.</a:t>
            </a:r>
          </a:p>
          <a:p>
            <a:r>
              <a:rPr lang="el-GR" dirty="0" smtClean="0"/>
              <a:t>Μονόλογο</a:t>
            </a:r>
            <a:r>
              <a:rPr lang="el-GR" dirty="0"/>
              <a:t>:</a:t>
            </a:r>
            <a:r>
              <a:rPr lang="el-GR" dirty="0" smtClean="0"/>
              <a:t> </a:t>
            </a:r>
            <a:r>
              <a:rPr lang="el-GR" dirty="0"/>
              <a:t>Είναι  μια  πρωτόγονη  μορφή λόγου.  Το  παιδί μιλάει  χωρίς να ενδιαφέρεται αν το ακούει κανένας. Ο μονόλογος προξενεί ευχαρίστηση και  συνοδεύεται  από κινητικές ενέργειες. </a:t>
            </a:r>
          </a:p>
          <a:p>
            <a:r>
              <a:rPr lang="el-GR" dirty="0"/>
              <a:t>Συλλογικό μονόλογο: Αυτός </a:t>
            </a:r>
            <a:r>
              <a:rPr lang="el-GR" dirty="0" smtClean="0"/>
              <a:t>γίνεται </a:t>
            </a:r>
            <a:r>
              <a:rPr lang="el-GR" dirty="0"/>
              <a:t>παρουσία άλλων  προσπαθώντας  να τούς τραβήξει </a:t>
            </a:r>
            <a:r>
              <a:rPr lang="el-GR" dirty="0" smtClean="0"/>
              <a:t>την προσοχή </a:t>
            </a:r>
            <a:r>
              <a:rPr lang="el-GR" dirty="0"/>
              <a:t>αλλά ουσιαστικά το παιδί δεν ενδιαφέρεται αν οι </a:t>
            </a:r>
            <a:r>
              <a:rPr lang="el-GR" dirty="0" smtClean="0"/>
              <a:t>άλλοι </a:t>
            </a:r>
            <a:r>
              <a:rPr lang="el-GR" dirty="0"/>
              <a:t>παρακολουθούν τι </a:t>
            </a:r>
            <a:r>
              <a:rPr lang="el-GR" dirty="0" smtClean="0"/>
              <a:t>λέει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71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Παιγνίδι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παιγνίδι είναι ακόμα συμβολικό στο οποίο συμβολίζονται παραστάσεις απόντων προσώπων, πραγμάτων και καταστάσεων. </a:t>
            </a:r>
            <a:endParaRPr lang="el-GR" dirty="0" smtClean="0"/>
          </a:p>
          <a:p>
            <a:r>
              <a:rPr lang="el-GR" dirty="0" smtClean="0"/>
              <a:t>Από </a:t>
            </a:r>
            <a:r>
              <a:rPr lang="el-GR" dirty="0"/>
              <a:t>το </a:t>
            </a:r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/>
              <a:t>έτος το παιδί παίζει με άλλα παιδιά αλλά χωρίς να υπάρχει διαχωρισμός ρόλων και σκοπιμότητα. </a:t>
            </a:r>
            <a:endParaRPr lang="el-GR" dirty="0" smtClean="0"/>
          </a:p>
          <a:p>
            <a:r>
              <a:rPr lang="el-GR" dirty="0" smtClean="0"/>
              <a:t>Από </a:t>
            </a:r>
            <a:r>
              <a:rPr lang="el-GR" dirty="0"/>
              <a:t>το </a:t>
            </a:r>
            <a:r>
              <a:rPr lang="el-GR" dirty="0" smtClean="0"/>
              <a:t>5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/>
              <a:t>έτος το νήπιο μέσω του παιγνιδιού δημιουργεί και εκφράζεται (κατασκευαστικά παιγνίδια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34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Ηθικότητα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ηθικότητα ευρίσκεται ακόμα στο Ετερώνυμο στάδιο. Οι ηθικοί κανόνες </a:t>
            </a:r>
            <a:r>
              <a:rPr lang="el-GR" dirty="0" err="1"/>
              <a:t>διέπονται</a:t>
            </a:r>
            <a:r>
              <a:rPr lang="el-GR" dirty="0"/>
              <a:t> από ρεαλισμό. Παρατηρείται επίσης εμφάνιση τον αρνητισμού.</a:t>
            </a:r>
          </a:p>
          <a:p>
            <a:r>
              <a:rPr lang="el-GR" dirty="0"/>
              <a:t>Σιγά - σιγά εμφανίζεται στο παιδί η έντονη ερευνητική διάθεση και η θέληση για μάθηση. Αυτό φαίνεται από τις πολυάριθμες ερωτήσεις του.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3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Συγκεκριμένες Λειτουργίες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Ικανότητα για αντιστρεψιμότητα και ικανότητα για διατήρηση της ύλης. </a:t>
            </a:r>
          </a:p>
          <a:p>
            <a:r>
              <a:rPr lang="el-GR" dirty="0"/>
              <a:t>Οι σημαντικότεροι  συλλογισμοί είναι: </a:t>
            </a:r>
            <a:endParaRPr lang="el-GR" dirty="0" smtClean="0"/>
          </a:p>
          <a:p>
            <a:pPr lvl="1"/>
            <a:r>
              <a:rPr lang="el-GR" dirty="0" smtClean="0"/>
              <a:t>η </a:t>
            </a:r>
            <a:r>
              <a:rPr lang="el-GR" dirty="0"/>
              <a:t>κατηγοριοποίηση, </a:t>
            </a:r>
          </a:p>
          <a:p>
            <a:pPr lvl="1"/>
            <a:r>
              <a:rPr lang="el-GR" dirty="0" smtClean="0"/>
              <a:t>συσχέτιση,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αρίθμηση.</a:t>
            </a:r>
          </a:p>
          <a:p>
            <a:r>
              <a:rPr lang="el-GR" dirty="0" err="1"/>
              <a:t>Σ'αυτήν</a:t>
            </a:r>
            <a:r>
              <a:rPr lang="el-GR" dirty="0"/>
              <a:t> την  περίοδο το  παιδί αντιλαμβάνεται  τις έννοιες του χώρου και του χρόνου. Όσον αφορά το χώρο το άτομο των 9 ετών κατορθώνει να σχηματίσει συστήματα συντεταγμένων ή αναφοράς. </a:t>
            </a:r>
            <a:endParaRPr lang="el-GR" dirty="0" smtClean="0"/>
          </a:p>
          <a:p>
            <a:r>
              <a:rPr lang="el-GR" dirty="0" smtClean="0"/>
              <a:t>Πλήρως </a:t>
            </a:r>
            <a:r>
              <a:rPr lang="el-GR" dirty="0"/>
              <a:t>υποχώρηση του εγωκεντρισμού και εμφάνιση της κοινωνικότητας.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79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Βασικές θέσεις και </a:t>
            </a:r>
            <a:r>
              <a:rPr lang="el-GR" dirty="0" smtClean="0"/>
              <a:t>θεμελιώδεις </a:t>
            </a:r>
            <a:r>
              <a:rPr lang="el-GR" dirty="0"/>
              <a:t>έννοιες στο έργο του Piaget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21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Γλώσσα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εγωκεντρική γίνεται κοινωνικοποιημένη. Κατά τον </a:t>
            </a:r>
            <a:r>
              <a:rPr lang="el-GR" dirty="0" err="1" smtClean="0"/>
              <a:t>Vigotsky</a:t>
            </a:r>
            <a:r>
              <a:rPr lang="el-GR" dirty="0" smtClean="0"/>
              <a:t> </a:t>
            </a:r>
            <a:r>
              <a:rPr lang="el-GR" dirty="0"/>
              <a:t>ο εγωκεντρικός  λόγος </a:t>
            </a:r>
            <a:r>
              <a:rPr lang="el-GR" dirty="0" smtClean="0"/>
              <a:t>ήταν </a:t>
            </a:r>
            <a:r>
              <a:rPr lang="el-GR" dirty="0"/>
              <a:t>ένας τρόπος </a:t>
            </a:r>
            <a:r>
              <a:rPr lang="el-GR" dirty="0" smtClean="0"/>
              <a:t>έκφρασης  </a:t>
            </a:r>
            <a:r>
              <a:rPr lang="el-GR" dirty="0"/>
              <a:t>και  ένα πραγματικό όργανο σκέψης που βοηθούσε  στην επίλυση  προβλημάτων και  στην μείωση </a:t>
            </a:r>
            <a:r>
              <a:rPr lang="el-GR" dirty="0" smtClean="0"/>
              <a:t>της </a:t>
            </a:r>
            <a:r>
              <a:rPr lang="el-GR" dirty="0"/>
              <a:t>εσωτερικής  έντασης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84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Παιγνίδι</a:t>
            </a:r>
            <a:r>
              <a:rPr lang="en-US" dirty="0" smtClean="0"/>
              <a:t>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παιγνίδι αυτής της περιόδου </a:t>
            </a:r>
            <a:r>
              <a:rPr lang="el-GR" dirty="0" err="1"/>
              <a:t>διέπεται</a:t>
            </a:r>
            <a:r>
              <a:rPr lang="el-GR" dirty="0"/>
              <a:t> από κανόνες (Κανονικό παιγνίδι).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παιδί εισέρχεται στην ομάδα (συλλογικό παιγνίδι) και πραγματοποιεί με αυτήν ορισμένα παιγνίδια. Οι ομάδες συνομηλίκων αποτελούνται από άτομα του ίδιου φύλου. </a:t>
            </a:r>
            <a:endParaRPr lang="el-GR" dirty="0" smtClean="0"/>
          </a:p>
          <a:p>
            <a:r>
              <a:rPr lang="el-GR" dirty="0" smtClean="0"/>
              <a:t>Ο Piaget </a:t>
            </a:r>
            <a:r>
              <a:rPr lang="el-GR" dirty="0"/>
              <a:t>συνδέει την τήρηση των κανόνων του παιγνιδιού με την ηθική εξέλιξη. Η συνειδητοποίηση των κανόνων διέρχεται τρία </a:t>
            </a:r>
            <a:r>
              <a:rPr lang="el-GR" dirty="0" smtClean="0"/>
              <a:t>στάδια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1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Μορφοποιημένες Λειτουργίες (11</a:t>
            </a:r>
            <a:r>
              <a:rPr lang="el-GR" baseline="30000" dirty="0" smtClean="0"/>
              <a:t>ο</a:t>
            </a:r>
            <a:r>
              <a:rPr lang="el-GR" dirty="0" smtClean="0"/>
              <a:t> – 15</a:t>
            </a:r>
            <a:r>
              <a:rPr lang="el-GR" baseline="30000" dirty="0" smtClean="0"/>
              <a:t>ο</a:t>
            </a:r>
            <a:r>
              <a:rPr lang="el-GR" dirty="0" smtClean="0"/>
              <a:t> έτος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Περίοδος των τυπικών διεργασιών </a:t>
            </a:r>
          </a:p>
          <a:p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ανακάλυψη του  πιθανού - δυνατού: ο έφηβος ανοίγει την σκέψη του στο χώρο και αντιλαμβάνεται  ότι  υπάρχουν πολλές λύσεις, σ' ένα πρόβλημα. Αυτό τον μεταβάλλει από πραγματιστή σε </a:t>
            </a:r>
            <a:r>
              <a:rPr lang="el-GR" dirty="0" smtClean="0"/>
              <a:t>ιδεαλιστή.</a:t>
            </a:r>
          </a:p>
          <a:p>
            <a:r>
              <a:rPr lang="el-GR" dirty="0" smtClean="0"/>
              <a:t>Η </a:t>
            </a:r>
            <a:r>
              <a:rPr lang="el-GR" dirty="0"/>
              <a:t>χρήση του υποθετικού-παραγωγικού συλλογισμού. Ο έφηβος χρησιμοποιεί τον  παραγωγικό συλλογισμό (μερικό για  να καταλήξει  στο γενικό) σε αντίθεση με το παιδί μεταγωγικό συλλογισμό  (από το μερικό στο μερικό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4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Μορφοποιημένες Λειτουργίες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Χ</a:t>
            </a:r>
            <a:r>
              <a:rPr lang="el-GR" dirty="0" smtClean="0"/>
              <a:t>ρήση </a:t>
            </a:r>
            <a:r>
              <a:rPr lang="el-GR" dirty="0"/>
              <a:t>συνδυαστικών συστημάτων και της  Επιστημονικής- Πειραματικής μεθόδου. Η Επιστημονική - Πειραματική μέθοδος   περιλαμβάνει την διατύπωση  ενός  γενικού κανόνα- συμπεράσματος. </a:t>
            </a:r>
          </a:p>
          <a:p>
            <a:r>
              <a:rPr lang="el-GR" dirty="0"/>
              <a:t>Χ</a:t>
            </a:r>
            <a:r>
              <a:rPr lang="el-GR" dirty="0" smtClean="0"/>
              <a:t>ρήση </a:t>
            </a:r>
            <a:r>
              <a:rPr lang="el-GR" dirty="0"/>
              <a:t>της  προτασιακής  λογικής: Το σύστημα των 16  δυαδικών ερωτήσεων. Το σύστημα αυτό αφορά στη  σχέση μεταξύ  δυο μεταβλητών (Ρ και q) και που η </a:t>
            </a:r>
            <a:r>
              <a:rPr lang="el-GR" dirty="0" smtClean="0"/>
              <a:t>κάθε </a:t>
            </a:r>
            <a:r>
              <a:rPr lang="el-GR" dirty="0"/>
              <a:t>μια </a:t>
            </a:r>
            <a:r>
              <a:rPr lang="el-GR" dirty="0" smtClean="0"/>
              <a:t>παίρνει   </a:t>
            </a:r>
            <a:r>
              <a:rPr lang="el-GR" dirty="0"/>
              <a:t>δύο τιμές   (ρ=ρ και  ρ) και (q=q και q). </a:t>
            </a:r>
          </a:p>
        </p:txBody>
      </p:sp>
    </p:spTree>
    <p:extLst>
      <p:ext uri="{BB962C8B-B14F-4D97-AF65-F5344CB8AC3E}">
        <p14:creationId xmlns:p14="http://schemas.microsoft.com/office/powerpoint/2010/main" val="21748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Μορφοποιημένες Λειτουργίες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Την </a:t>
            </a:r>
            <a:r>
              <a:rPr lang="el-GR" dirty="0"/>
              <a:t>ταυτόχρονα χρήση των δυο μορφών </a:t>
            </a:r>
            <a:r>
              <a:rPr lang="el-GR" dirty="0" err="1"/>
              <a:t>αντι-στρεψιμότητας</a:t>
            </a:r>
            <a:r>
              <a:rPr lang="el-GR" dirty="0"/>
              <a:t> (το σύ­στημα I.N.R.C) ο έφηβος  εφαρμόζει   πάνω  σ' ένα  πρόβλημα ταυτόχρο­νο και  τις  δυο μορφές  αντιστρεψιμότητας: την αναίρεση και την </a:t>
            </a:r>
            <a:r>
              <a:rPr lang="el-GR" dirty="0" smtClean="0"/>
              <a:t>αντιστάθμιση.</a:t>
            </a:r>
          </a:p>
          <a:p>
            <a:r>
              <a:rPr lang="el-GR" dirty="0" smtClean="0"/>
              <a:t>Αυτό γίνεται, </a:t>
            </a:r>
            <a:r>
              <a:rPr lang="el-GR" dirty="0" err="1" smtClean="0"/>
              <a:t>λεει</a:t>
            </a:r>
            <a:r>
              <a:rPr lang="el-GR" dirty="0" smtClean="0"/>
              <a:t> ο Piaget, γιατί </a:t>
            </a:r>
            <a:r>
              <a:rPr lang="el-GR" dirty="0"/>
              <a:t>ο έφηβος διαθέτει  μια ομάδα τεσσάρων θεμελιωδών λογικών πράξεων:  </a:t>
            </a:r>
            <a:endParaRPr lang="el-GR" dirty="0" smtClean="0"/>
          </a:p>
          <a:p>
            <a:pPr marL="457200" lvl="1" indent="0">
              <a:buNone/>
            </a:pPr>
            <a:r>
              <a:rPr lang="el-GR" dirty="0" smtClean="0"/>
              <a:t>Ταυτοποίηση (</a:t>
            </a:r>
            <a:r>
              <a:rPr lang="el-GR" dirty="0"/>
              <a:t>Ι), Αναίρεση (Ν), Αντιστάθμιση (R), </a:t>
            </a:r>
            <a:r>
              <a:rPr lang="el-GR" dirty="0" smtClean="0"/>
              <a:t>Συσχέτιση (</a:t>
            </a:r>
            <a:r>
              <a:rPr lang="el-GR" dirty="0"/>
              <a:t>C). </a:t>
            </a:r>
          </a:p>
        </p:txBody>
      </p:sp>
    </p:spTree>
    <p:extLst>
      <p:ext uri="{BB962C8B-B14F-4D97-AF65-F5344CB8AC3E}">
        <p14:creationId xmlns:p14="http://schemas.microsoft.com/office/powerpoint/2010/main" val="13383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Συναισθηματική ζωή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συναισθηματική ζωή του εφήβου εξελίσσεται   παράλληλα με τις νοητικές κατακτήσεις του.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συναισθηματικότητα κατά τον </a:t>
            </a:r>
            <a:r>
              <a:rPr lang="el-GR" dirty="0" smtClean="0"/>
              <a:t>Piaget </a:t>
            </a:r>
            <a:r>
              <a:rPr lang="el-GR" dirty="0"/>
              <a:t>αποτελεί το ενεργητικό μέρος των γνωστικών εκδηλώσεων. 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/>
              <a:t>έφηβος δεν έχει απλά συναισθήματα αλλά </a:t>
            </a:r>
            <a:r>
              <a:rPr lang="el-GR" dirty="0" smtClean="0"/>
              <a:t>«πάθη», </a:t>
            </a:r>
            <a:r>
              <a:rPr lang="el-GR" dirty="0"/>
              <a:t>δηλ. ισχυρά βιώματα που συγκλονίζουν την προσωπικότητά του. Διακρίνουμε δύο βασικές αρχές συναισθηματισμού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συναισθήματα </a:t>
            </a:r>
            <a:r>
              <a:rPr lang="el-GR" dirty="0"/>
              <a:t>που σχετίζονται με ιδέες και </a:t>
            </a:r>
            <a:endParaRPr lang="el-GR" dirty="0" smtClean="0"/>
          </a:p>
          <a:p>
            <a:pPr lvl="1"/>
            <a:r>
              <a:rPr lang="el-GR" dirty="0" smtClean="0"/>
              <a:t>σχετικά </a:t>
            </a:r>
            <a:r>
              <a:rPr lang="el-GR" dirty="0"/>
              <a:t>με </a:t>
            </a:r>
            <a:r>
              <a:rPr lang="el-GR" dirty="0" smtClean="0"/>
              <a:t>«ηθικολογικές αξίες»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0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Βασικές θέσεις και θεμελιώδεις έννοιες στο έργο του </a:t>
            </a:r>
            <a:r>
              <a:rPr lang="en-US" dirty="0" smtClean="0"/>
              <a:t>Piaget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88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</a:t>
            </a:r>
            <a:r>
              <a:rPr lang="el-GR" sz="2000" dirty="0" err="1"/>
              <a:t>στ</a:t>
            </a:r>
            <a:r>
              <a:rPr lang="en-US" sz="2000" dirty="0"/>
              <a:t>o</a:t>
            </a:r>
            <a:r>
              <a:rPr lang="el-GR" sz="2000" dirty="0"/>
              <a:t> </a:t>
            </a:r>
            <a:r>
              <a:rPr lang="el-GR" sz="2000" dirty="0" err="1"/>
              <a:t>πλαίσι</a:t>
            </a:r>
            <a:r>
              <a:rPr lang="en-US" sz="2000" dirty="0"/>
              <a:t>o</a:t>
            </a:r>
            <a:r>
              <a:rPr lang="el-GR" sz="2000" dirty="0"/>
              <a:t>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76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556793"/>
            <a:ext cx="10945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US" sz="2000" dirty="0" smtClean="0"/>
              <a:t>1.0</a:t>
            </a:r>
            <a:r>
              <a:rPr lang="el-GR" sz="2000" dirty="0" smtClean="0"/>
              <a:t>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06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smtClean="0"/>
              <a:t>Γνώση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Γνώση κατά τον </a:t>
            </a:r>
            <a:r>
              <a:rPr lang="el-GR" dirty="0" smtClean="0"/>
              <a:t>Piaget </a:t>
            </a:r>
            <a:r>
              <a:rPr lang="el-GR" dirty="0"/>
              <a:t>αρχίζει το σημείο που μπορεί να μεταδοθεί και  να ελεγχθεί.</a:t>
            </a:r>
          </a:p>
          <a:p>
            <a:r>
              <a:rPr lang="el-GR" dirty="0" smtClean="0"/>
              <a:t>Η </a:t>
            </a:r>
            <a:r>
              <a:rPr lang="el-GR" dirty="0"/>
              <a:t>Γνώση από βιολογική άποψη είναι μια αέναη οικοδομή με εναλλαγές ανάμεσα στον οργανισμό και στο περιβάλλον. </a:t>
            </a:r>
            <a:endParaRPr lang="en-US" dirty="0" smtClean="0"/>
          </a:p>
          <a:p>
            <a:r>
              <a:rPr lang="el-GR" dirty="0" smtClean="0"/>
              <a:t>Από </a:t>
            </a:r>
            <a:r>
              <a:rPr lang="el-GR" dirty="0"/>
              <a:t>γνωστική άποψη η Γνώση είναι μια οικοδόμηση με ανταλλαγές ανάμεσα στην σκέψη και το αντικείμενο. </a:t>
            </a:r>
            <a:endParaRPr lang="en-US" dirty="0" smtClean="0"/>
          </a:p>
          <a:p>
            <a:r>
              <a:rPr lang="el-GR" dirty="0" smtClean="0"/>
              <a:t>Κάθε </a:t>
            </a:r>
            <a:r>
              <a:rPr lang="el-GR" dirty="0"/>
              <a:t>γνώση είναι μια ενδογενής </a:t>
            </a:r>
            <a:r>
              <a:rPr lang="el-GR" dirty="0" err="1"/>
              <a:t>ανα</a:t>
            </a:r>
            <a:r>
              <a:rPr lang="el-GR" dirty="0"/>
              <a:t>-συγκρότηση των εξωγενών δεδομένων που προσφέρει η πείρα.</a:t>
            </a:r>
          </a:p>
        </p:txBody>
      </p:sp>
    </p:spTree>
    <p:extLst>
      <p:ext uri="{BB962C8B-B14F-4D97-AF65-F5344CB8AC3E}">
        <p14:creationId xmlns:p14="http://schemas.microsoft.com/office/powerpoint/2010/main" val="42144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Ζαχαρούλα Σμυρναίου. </a:t>
            </a:r>
            <a:r>
              <a:rPr lang="el-GR" sz="2000" dirty="0"/>
              <a:t>«Παιδαγωγικά, Διδακτική μάθηση και διδασκαλία, Βασικές θέσεις και θεμελιώδεις έννοιες στο έργο του </a:t>
            </a:r>
            <a:r>
              <a:rPr lang="el-GR" sz="2000" dirty="0" smtClean="0"/>
              <a:t>Piaget»</a:t>
            </a:r>
            <a:r>
              <a:rPr lang="en-US" sz="2000" dirty="0" smtClean="0"/>
              <a:t>.</a:t>
            </a:r>
            <a:r>
              <a:rPr lang="el-GR" sz="2000" dirty="0" smtClean="0"/>
              <a:t> Έκδοση: 1.0. Αθήνα 2014. Διαθέσιμο από τη δικτυακή διεύθυνση: </a:t>
            </a:r>
            <a:r>
              <a:rPr lang="en-US" sz="2000" dirty="0"/>
              <a:t>http://opencourses.uoa.gr/courses/MATH18/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92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764705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1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Ο 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33461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123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556793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Εικόνες/Σχήματα/Διαγράμματα</a:t>
            </a:r>
            <a:r>
              <a:rPr lang="en-US" sz="2000" b="1" dirty="0"/>
              <a:t>/</a:t>
            </a:r>
            <a:r>
              <a:rPr lang="el-GR" sz="2000" b="1" dirty="0"/>
              <a:t>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Εικόνα 1</a:t>
            </a:r>
            <a:r>
              <a:rPr lang="en-US" sz="2000" b="1" dirty="0" smtClean="0"/>
              <a:t>. </a:t>
            </a:r>
            <a:r>
              <a:rPr lang="en-US" sz="2000" dirty="0" smtClean="0"/>
              <a:t>Creative Tools. Creative Commons Attribution Generic 2.0. Attribution: Creative Tools</a:t>
            </a:r>
            <a:r>
              <a:rPr lang="el-GR" sz="2000" dirty="0" smtClean="0"/>
              <a:t> </a:t>
            </a:r>
            <a:r>
              <a:rPr lang="en-US" sz="2000" dirty="0" smtClean="0"/>
              <a:t>AB. </a:t>
            </a:r>
            <a:r>
              <a:rPr lang="el-GR" sz="2000" dirty="0" smtClean="0"/>
              <a:t>Σύνδεσμος: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www.flickr.com/photos/creative_tools/4332829750</a:t>
            </a:r>
            <a:endParaRPr lang="el-GR" sz="2000" dirty="0" smtClean="0"/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smtClean="0"/>
              <a:t>Γνώση</a:t>
            </a:r>
            <a:r>
              <a:rPr lang="en-US" dirty="0" smtClean="0"/>
              <a:t>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Στην διαμόρφωση της  Γνώσεως κατά τον </a:t>
            </a:r>
            <a:r>
              <a:rPr lang="el-GR" dirty="0" smtClean="0"/>
              <a:t>Piaget </a:t>
            </a:r>
            <a:r>
              <a:rPr lang="el-GR" dirty="0"/>
              <a:t>παρεμβαίνουν δυο παράγοντες:</a:t>
            </a:r>
          </a:p>
          <a:p>
            <a:r>
              <a:rPr lang="el-GR" dirty="0" smtClean="0"/>
              <a:t>αυτοί </a:t>
            </a:r>
            <a:r>
              <a:rPr lang="el-GR" dirty="0"/>
              <a:t>που οφείλονται στην εξωτερική εμπειρία,  στην κοινωνική ζωή, στη γλώσσα και  </a:t>
            </a:r>
          </a:p>
          <a:p>
            <a:r>
              <a:rPr lang="el-GR" dirty="0" smtClean="0"/>
              <a:t>αυτοί </a:t>
            </a:r>
            <a:r>
              <a:rPr lang="el-GR" dirty="0"/>
              <a:t>που οφείλονται στην εσωτερική δομή της σκέψης του υποκειμένου, που οικοδομείται και εξελίσσεται.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86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Κονστρουκτιβισμός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smtClean="0"/>
              <a:t>Piaget </a:t>
            </a:r>
            <a:r>
              <a:rPr lang="el-GR" dirty="0"/>
              <a:t>ως γνωστικός ψυχολόγος είναι </a:t>
            </a:r>
            <a:r>
              <a:rPr lang="el-GR" dirty="0" smtClean="0"/>
              <a:t>Κονστρουκτιβιστής </a:t>
            </a:r>
            <a:r>
              <a:rPr lang="el-GR" dirty="0"/>
              <a:t>και όχι τόσο Στρουκτουραλιστής </a:t>
            </a:r>
          </a:p>
          <a:p>
            <a:r>
              <a:rPr lang="el-GR" dirty="0"/>
              <a:t>Κονστρουκτιβισμός  </a:t>
            </a:r>
            <a:r>
              <a:rPr lang="el-GR" dirty="0" smtClean="0"/>
              <a:t>(Constructivism </a:t>
            </a:r>
            <a:r>
              <a:rPr lang="el-GR" dirty="0"/>
              <a:t>= </a:t>
            </a:r>
            <a:r>
              <a:rPr lang="el-GR" dirty="0" err="1"/>
              <a:t>δομητι-σμός</a:t>
            </a:r>
            <a:r>
              <a:rPr lang="el-GR" dirty="0"/>
              <a:t>, </a:t>
            </a:r>
            <a:r>
              <a:rPr lang="el-GR" dirty="0" err="1"/>
              <a:t>αναδομητισμός</a:t>
            </a:r>
            <a:r>
              <a:rPr lang="el-GR" dirty="0"/>
              <a:t>, </a:t>
            </a:r>
            <a:r>
              <a:rPr lang="el-GR" dirty="0" err="1"/>
              <a:t>οικοδομισμός</a:t>
            </a:r>
            <a:r>
              <a:rPr lang="el-GR" dirty="0"/>
              <a:t>) είναι η θεωρία της προο­δευτικής διαμόρφωσης (συγκρότησης) των δομών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97606"/>
            <a:ext cx="5384800" cy="4131151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90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Piaget </a:t>
            </a:r>
            <a:r>
              <a:rPr lang="el-GR" dirty="0" smtClean="0"/>
              <a:t>ως Κονστρουκτιβιστής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Piaget ως </a:t>
            </a:r>
            <a:r>
              <a:rPr lang="el-GR" dirty="0"/>
              <a:t>Κονστρουκτιβιστής πιστεύει ότι </a:t>
            </a:r>
            <a:r>
              <a:rPr lang="el-GR" dirty="0" err="1"/>
              <a:t>τίποτa</a:t>
            </a:r>
            <a:r>
              <a:rPr lang="el-GR" dirty="0"/>
              <a:t> δεν είναι δοσμένο από την αρχή (εκτός από μερικά στοιχεία πάνω στα οποία στηρίζεται το υπόλοιπο).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δομές δεν είναι δοσμένες εκ των προτέρων μήτε στο ανθρώπινο πνεύμα μήτε στον εξωτερικό κόσμο, όπως τον αντιλαμβανόμαστε ή τον οργανώνουμε. </a:t>
            </a:r>
            <a:endParaRPr lang="el-GR" dirty="0" smtClean="0"/>
          </a:p>
          <a:p>
            <a:r>
              <a:rPr lang="el-GR" dirty="0" smtClean="0"/>
              <a:t>Ο Piaget </a:t>
            </a:r>
            <a:r>
              <a:rPr lang="el-GR" dirty="0"/>
              <a:t>πιστεύει ότι οι δομές οικοδομούνται προοδευτικά από την αλληλεπίδραση του υποκειμένου και των αντιδράσεων του αντικειμένου. </a:t>
            </a:r>
          </a:p>
        </p:txBody>
      </p:sp>
    </p:spTree>
    <p:extLst>
      <p:ext uri="{BB962C8B-B14F-4D97-AF65-F5344CB8AC3E}">
        <p14:creationId xmlns:p14="http://schemas.microsoft.com/office/powerpoint/2010/main" val="27348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Δομές (</a:t>
            </a:r>
            <a:r>
              <a:rPr lang="en-US" dirty="0"/>
              <a:t>Structures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Η λέξη Δομή </a:t>
            </a:r>
            <a:r>
              <a:rPr lang="el-GR" dirty="0" smtClean="0"/>
              <a:t>(</a:t>
            </a:r>
            <a:r>
              <a:rPr lang="el-GR" dirty="0" err="1" smtClean="0"/>
              <a:t>Structure</a:t>
            </a:r>
            <a:r>
              <a:rPr lang="el-GR" dirty="0" smtClean="0"/>
              <a:t>) υποδηλώνει </a:t>
            </a:r>
            <a:r>
              <a:rPr lang="el-GR" dirty="0"/>
              <a:t>οργάνωση ή «ευδιάκριτο σχέδιο μέσα στο οποίο υπάρχουν τα μέρη που σχηματίζουν ένα σύνολο». </a:t>
            </a:r>
          </a:p>
          <a:p>
            <a:r>
              <a:rPr lang="el-GR" dirty="0"/>
              <a:t>Ο τρόπος που </a:t>
            </a:r>
            <a:r>
              <a:rPr lang="el-GR" dirty="0" err="1"/>
              <a:t>συναρμολογούνται</a:t>
            </a:r>
            <a:r>
              <a:rPr lang="el-GR" dirty="0"/>
              <a:t> τα μέρη προσδιορίζει την δομή.  </a:t>
            </a:r>
          </a:p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dirty="0"/>
              <a:t>δομές  διακρίνονται  σε: </a:t>
            </a:r>
            <a:endParaRPr lang="el-GR" dirty="0" smtClean="0"/>
          </a:p>
          <a:p>
            <a:pPr lvl="1"/>
            <a:r>
              <a:rPr lang="el-GR" dirty="0" smtClean="0"/>
              <a:t>Στατικές</a:t>
            </a:r>
            <a:r>
              <a:rPr lang="el-GR" dirty="0"/>
              <a:t>, </a:t>
            </a:r>
          </a:p>
          <a:p>
            <a:pPr lvl="1"/>
            <a:r>
              <a:rPr lang="el-GR" dirty="0" smtClean="0"/>
              <a:t>Δυναμικές</a:t>
            </a:r>
            <a:r>
              <a:rPr lang="el-GR" dirty="0"/>
              <a:t>. </a:t>
            </a:r>
            <a:endParaRPr lang="el-GR" dirty="0" smtClean="0"/>
          </a:p>
          <a:p>
            <a:pPr marL="457200" lvl="1" indent="0">
              <a:buNone/>
            </a:pPr>
            <a:r>
              <a:rPr lang="el-GR" dirty="0" smtClean="0"/>
              <a:t>Τις </a:t>
            </a:r>
            <a:r>
              <a:rPr lang="el-GR" dirty="0"/>
              <a:t>δομές χαρακτηρίζει: </a:t>
            </a:r>
          </a:p>
          <a:p>
            <a:pPr lvl="1"/>
            <a:r>
              <a:rPr lang="el-GR" dirty="0" smtClean="0"/>
              <a:t>Σταθερότητα,</a:t>
            </a:r>
          </a:p>
          <a:p>
            <a:pPr lvl="1"/>
            <a:r>
              <a:rPr lang="el-GR" dirty="0" smtClean="0"/>
              <a:t>Έλλειψη </a:t>
            </a:r>
            <a:r>
              <a:rPr lang="el-GR" dirty="0"/>
              <a:t>σταθερότητας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86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3026</Words>
  <Application>Microsoft Office PowerPoint</Application>
  <PresentationFormat>Ευρεία οθόνη</PresentationFormat>
  <Paragraphs>258</Paragraphs>
  <Slides>53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8" baseType="lpstr">
      <vt:lpstr>ＭＳ Ｐゴシック</vt:lpstr>
      <vt:lpstr>Arial</vt:lpstr>
      <vt:lpstr>Calibri</vt:lpstr>
      <vt:lpstr>Wingdings</vt:lpstr>
      <vt:lpstr>1_Θέμα του Office</vt:lpstr>
      <vt:lpstr>Παιδαγωγικά</vt:lpstr>
      <vt:lpstr>Σκοποί  ενότητας</vt:lpstr>
      <vt:lpstr>Περιεχόμενα ενότητας</vt:lpstr>
      <vt:lpstr>Βασικές θέσεις και θεμελιώδεις έννοιες στο έργο του Piaget</vt:lpstr>
      <vt:lpstr>Η Γνώση (1)</vt:lpstr>
      <vt:lpstr>Η Γνώση (2)</vt:lpstr>
      <vt:lpstr>Κονστρουκτιβισμός</vt:lpstr>
      <vt:lpstr>Piaget ως Κονστρουκτιβιστής</vt:lpstr>
      <vt:lpstr>Οι Δομές (Structures)</vt:lpstr>
      <vt:lpstr>Δυναμικές δομές</vt:lpstr>
      <vt:lpstr>Οι κοινωνικοί παράγοντες</vt:lpstr>
      <vt:lpstr>Έννοια της δομής</vt:lpstr>
      <vt:lpstr>Αφομοίωση</vt:lpstr>
      <vt:lpstr>        Τρόποι Αφομοίωσης</vt:lpstr>
      <vt:lpstr>Συμμόρφωση-Accomodation</vt:lpstr>
      <vt:lpstr>Παράδειγμα</vt:lpstr>
      <vt:lpstr>Προσαρμογή (Adaptation)</vt:lpstr>
      <vt:lpstr>Η Νοημοσύνη</vt:lpstr>
      <vt:lpstr>Σχήμα (Scheme)</vt:lpstr>
      <vt:lpstr>Ο τρόπος εργασίας ενός σχήματος</vt:lpstr>
      <vt:lpstr>Η  βασική δραστηριότητα…</vt:lpstr>
      <vt:lpstr>Περίοδοι Ανάπτυξης</vt:lpstr>
      <vt:lpstr>Ασθησιοκινητική (1)</vt:lpstr>
      <vt:lpstr>Ασθησιοκινητική (2)</vt:lpstr>
      <vt:lpstr>Προενοιολογική σκέψη</vt:lpstr>
      <vt:lpstr>Μίμηση</vt:lpstr>
      <vt:lpstr>Ιχνογράφημα</vt:lpstr>
      <vt:lpstr>Γλώσσα</vt:lpstr>
      <vt:lpstr>Παιγνίδι</vt:lpstr>
      <vt:lpstr>Αυθόρμητη Σκέψη (1)</vt:lpstr>
      <vt:lpstr>Αυθόρμητη Σκέψη (2)</vt:lpstr>
      <vt:lpstr>Διατήρηση της ποσότητας</vt:lpstr>
      <vt:lpstr>Διατήρηση της έννοιας του αριθμού</vt:lpstr>
      <vt:lpstr>Διατήρηση της έκτασης</vt:lpstr>
      <vt:lpstr>Γλώσσα (2)</vt:lpstr>
      <vt:lpstr>Εγωκεντρική γλώσσα</vt:lpstr>
      <vt:lpstr>Παιγνίδι (1)</vt:lpstr>
      <vt:lpstr>Ηθικότητα</vt:lpstr>
      <vt:lpstr>Συγκεκριμένες Λειτουργίες</vt:lpstr>
      <vt:lpstr>Γλώσσα (1)</vt:lpstr>
      <vt:lpstr>Παιγνίδι (2)</vt:lpstr>
      <vt:lpstr>Μορφοποιημένες Λειτουργίες (11ο – 15ο έτος)</vt:lpstr>
      <vt:lpstr>Μορφοποιημένες Λειτουργίες (1)</vt:lpstr>
      <vt:lpstr>Μορφοποιημένες Λειτουργίες (2)</vt:lpstr>
      <vt:lpstr>Συναισθηματική ζωή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Παιδαγωγικά</dc:title>
  <dc:creator>Slim</dc:creator>
  <cp:lastModifiedBy>Slim</cp:lastModifiedBy>
  <cp:revision>69</cp:revision>
  <dcterms:created xsi:type="dcterms:W3CDTF">2014-09-24T17:26:07Z</dcterms:created>
  <dcterms:modified xsi:type="dcterms:W3CDTF">2015-01-14T17:46:06Z</dcterms:modified>
</cp:coreProperties>
</file>