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9" r:id="rId23"/>
    <p:sldId id="281" r:id="rId24"/>
    <p:sldId id="276" r:id="rId25"/>
    <p:sldId id="277" r:id="rId26"/>
    <p:sldId id="278" r:id="rId27"/>
    <p:sldId id="280" r:id="rId2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A51B85-2346-474C-B568-DFFBC390EDD2}" type="datetimeFigureOut">
              <a:rPr lang="el-GR" smtClean="0"/>
              <a:t>14/1/2015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AC334A-89E7-4FA6-B9B3-A030F110EB95}" type="slidenum">
              <a:rPr lang="el-GR" smtClean="0"/>
              <a:t>‹#›</a:t>
            </a:fld>
            <a:endParaRPr lang="el-GR"/>
          </a:p>
        </p:txBody>
      </p:sp>
    </p:spTree>
    <p:extLst>
      <p:ext uri="{BB962C8B-B14F-4D97-AF65-F5344CB8AC3E}">
        <p14:creationId xmlns:p14="http://schemas.microsoft.com/office/powerpoint/2010/main" val="1282968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2061448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3DFBAC5-11B3-48E7-BAAE-F33A1F6DB68F}" type="slidenum">
              <a:rPr lang="el-GR" smtClean="0">
                <a:solidFill>
                  <a:prstClr val="black"/>
                </a:solidFill>
              </a:rPr>
              <a:pPr/>
              <a:t>10</a:t>
            </a:fld>
            <a:endParaRPr lang="el-GR">
              <a:solidFill>
                <a:prstClr val="black"/>
              </a:solidFill>
            </a:endParaRPr>
          </a:p>
        </p:txBody>
      </p:sp>
    </p:spTree>
    <p:extLst>
      <p:ext uri="{BB962C8B-B14F-4D97-AF65-F5344CB8AC3E}">
        <p14:creationId xmlns:p14="http://schemas.microsoft.com/office/powerpoint/2010/main" val="3472355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3DFBAC5-11B3-48E7-BAAE-F33A1F6DB68F}"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3902047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3DFBAC5-11B3-48E7-BAAE-F33A1F6DB68F}"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4178121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3DFBAC5-11B3-48E7-BAAE-F33A1F6DB68F}"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2965501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3DFBAC5-11B3-48E7-BAAE-F33A1F6DB68F}"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871374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3DFBAC5-11B3-48E7-BAAE-F33A1F6DB68F}" type="slidenum">
              <a:rPr lang="el-GR" smtClean="0">
                <a:solidFill>
                  <a:prstClr val="black"/>
                </a:solidFill>
              </a:rPr>
              <a:pPr/>
              <a:t>15</a:t>
            </a:fld>
            <a:endParaRPr lang="el-GR">
              <a:solidFill>
                <a:prstClr val="black"/>
              </a:solidFill>
            </a:endParaRPr>
          </a:p>
        </p:txBody>
      </p:sp>
    </p:spTree>
    <p:extLst>
      <p:ext uri="{BB962C8B-B14F-4D97-AF65-F5344CB8AC3E}">
        <p14:creationId xmlns:p14="http://schemas.microsoft.com/office/powerpoint/2010/main" val="1863778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3DFBAC5-11B3-48E7-BAAE-F33A1F6DB68F}"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2299012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3DFBAC5-11B3-48E7-BAAE-F33A1F6DB68F}"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3896781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3DFBAC5-11B3-48E7-BAAE-F33A1F6DB68F}"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288746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474977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1682654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2542349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117962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111108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3204919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507875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val="18453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1922660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3106614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3DFBAC5-11B3-48E7-BAAE-F33A1F6DB68F}" type="slidenum">
              <a:rPr lang="el-GR" smtClean="0">
                <a:solidFill>
                  <a:prstClr val="black"/>
                </a:solidFill>
              </a:rPr>
              <a:pPr/>
              <a:t>5</a:t>
            </a:fld>
            <a:endParaRPr lang="el-GR">
              <a:solidFill>
                <a:prstClr val="black"/>
              </a:solidFill>
            </a:endParaRPr>
          </a:p>
        </p:txBody>
      </p:sp>
    </p:spTree>
    <p:extLst>
      <p:ext uri="{BB962C8B-B14F-4D97-AF65-F5344CB8AC3E}">
        <p14:creationId xmlns:p14="http://schemas.microsoft.com/office/powerpoint/2010/main" val="985059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3DFBAC5-11B3-48E7-BAAE-F33A1F6DB68F}" type="slidenum">
              <a:rPr lang="el-GR" smtClean="0">
                <a:solidFill>
                  <a:prstClr val="black"/>
                </a:solidFill>
              </a:rPr>
              <a:pPr/>
              <a:t>6</a:t>
            </a:fld>
            <a:endParaRPr lang="el-GR">
              <a:solidFill>
                <a:prstClr val="black"/>
              </a:solidFill>
            </a:endParaRPr>
          </a:p>
        </p:txBody>
      </p:sp>
    </p:spTree>
    <p:extLst>
      <p:ext uri="{BB962C8B-B14F-4D97-AF65-F5344CB8AC3E}">
        <p14:creationId xmlns:p14="http://schemas.microsoft.com/office/powerpoint/2010/main" val="2318188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3DFBAC5-11B3-48E7-BAAE-F33A1F6DB68F}"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val="2391179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3DFBAC5-11B3-48E7-BAAE-F33A1F6DB68F}" type="slidenum">
              <a:rPr lang="el-GR" smtClean="0">
                <a:solidFill>
                  <a:prstClr val="black"/>
                </a:solidFill>
              </a:rPr>
              <a:pPr/>
              <a:t>8</a:t>
            </a:fld>
            <a:endParaRPr lang="el-GR">
              <a:solidFill>
                <a:prstClr val="black"/>
              </a:solidFill>
            </a:endParaRPr>
          </a:p>
        </p:txBody>
      </p:sp>
    </p:spTree>
    <p:extLst>
      <p:ext uri="{BB962C8B-B14F-4D97-AF65-F5344CB8AC3E}">
        <p14:creationId xmlns:p14="http://schemas.microsoft.com/office/powerpoint/2010/main" val="3499586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3DFBAC5-11B3-48E7-BAAE-F33A1F6DB68F}" type="slidenum">
              <a:rPr lang="el-GR" smtClean="0">
                <a:solidFill>
                  <a:prstClr val="black"/>
                </a:solidFill>
              </a:rPr>
              <a:pPr/>
              <a:t>9</a:t>
            </a:fld>
            <a:endParaRPr lang="el-GR">
              <a:solidFill>
                <a:prstClr val="black"/>
              </a:solidFill>
            </a:endParaRPr>
          </a:p>
        </p:txBody>
      </p:sp>
    </p:spTree>
    <p:extLst>
      <p:ext uri="{BB962C8B-B14F-4D97-AF65-F5344CB8AC3E}">
        <p14:creationId xmlns:p14="http://schemas.microsoft.com/office/powerpoint/2010/main" val="330084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A315BDF5-6FED-4E81-B6E0-BDB474CE88D9}" type="datetimeFigureOut">
              <a:rPr lang="el-GR" smtClean="0"/>
              <a:t>14/1/2015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492E6E-5812-483C-B180-0F7ED7E08526}" type="slidenum">
              <a:rPr lang="el-GR" smtClean="0"/>
              <a:t>‹#›</a:t>
            </a:fld>
            <a:endParaRPr lang="el-GR"/>
          </a:p>
        </p:txBody>
      </p:sp>
    </p:spTree>
    <p:extLst>
      <p:ext uri="{BB962C8B-B14F-4D97-AF65-F5344CB8AC3E}">
        <p14:creationId xmlns:p14="http://schemas.microsoft.com/office/powerpoint/2010/main" val="3615290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315BDF5-6FED-4E81-B6E0-BDB474CE88D9}" type="datetimeFigureOut">
              <a:rPr lang="el-GR" smtClean="0"/>
              <a:t>14/1/2015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492E6E-5812-483C-B180-0F7ED7E08526}" type="slidenum">
              <a:rPr lang="el-GR" smtClean="0"/>
              <a:t>‹#›</a:t>
            </a:fld>
            <a:endParaRPr lang="el-GR"/>
          </a:p>
        </p:txBody>
      </p:sp>
    </p:spTree>
    <p:extLst>
      <p:ext uri="{BB962C8B-B14F-4D97-AF65-F5344CB8AC3E}">
        <p14:creationId xmlns:p14="http://schemas.microsoft.com/office/powerpoint/2010/main" val="359733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315BDF5-6FED-4E81-B6E0-BDB474CE88D9}" type="datetimeFigureOut">
              <a:rPr lang="el-GR" smtClean="0"/>
              <a:t>14/1/2015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492E6E-5812-483C-B180-0F7ED7E08526}" type="slidenum">
              <a:rPr lang="el-GR" smtClean="0"/>
              <a:t>‹#›</a:t>
            </a:fld>
            <a:endParaRPr lang="el-GR"/>
          </a:p>
        </p:txBody>
      </p:sp>
    </p:spTree>
    <p:extLst>
      <p:ext uri="{BB962C8B-B14F-4D97-AF65-F5344CB8AC3E}">
        <p14:creationId xmlns:p14="http://schemas.microsoft.com/office/powerpoint/2010/main" val="886061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911424" y="3886200"/>
            <a:ext cx="10369152"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29762993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618875" y="1556793"/>
            <a:ext cx="109728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Εισαγωγή στις </a:t>
            </a:r>
            <a:r>
              <a:rPr lang="el-GR" sz="1000" dirty="0" smtClean="0">
                <a:solidFill>
                  <a:srgbClr val="5075BC"/>
                </a:solidFill>
              </a:rPr>
              <a:t>βασικές</a:t>
            </a:r>
            <a:r>
              <a:rPr lang="en-US" sz="1000" baseline="0" dirty="0" smtClean="0">
                <a:solidFill>
                  <a:srgbClr val="5075BC"/>
                </a:solidFill>
              </a:rPr>
              <a:t> </a:t>
            </a:r>
            <a:r>
              <a:rPr lang="el-GR" sz="1000" baseline="0" dirty="0" smtClean="0">
                <a:solidFill>
                  <a:srgbClr val="5075BC"/>
                </a:solidFill>
              </a:rPr>
              <a:t>Παιδαγωγικές έννοιες</a:t>
            </a:r>
            <a:endParaRPr lang="en-US" sz="1000" dirty="0">
              <a:solidFill>
                <a:srgbClr val="5075BC"/>
              </a:solidFill>
              <a:ea typeface="ＭＳ Ｐゴシック" pitchFamily="34" charset="-128"/>
            </a:endParaRPr>
          </a:p>
        </p:txBody>
      </p:sp>
      <p:pic>
        <p:nvPicPr>
          <p:cNvPr id="6" name="Picture 5"/>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7845216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63084" y="4406901"/>
            <a:ext cx="103632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49156043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7" name="Picture 6"/>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315318079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609600" y="157425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09600" y="2214016"/>
            <a:ext cx="5386917"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93368" y="157425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93368" y="2214016"/>
            <a:ext cx="5389033"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9" name="Picture 8"/>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92761303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5" name="Picture 4"/>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23784166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709064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766733" y="1556792"/>
            <a:ext cx="6815667"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09601" y="1556792"/>
            <a:ext cx="4011084"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609600" y="273600"/>
            <a:ext cx="109728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8" name="Picture 7"/>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31868220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315BDF5-6FED-4E81-B6E0-BDB474CE88D9}" type="datetimeFigureOut">
              <a:rPr lang="el-GR" smtClean="0"/>
              <a:t>14/1/2015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492E6E-5812-483C-B180-0F7ED7E08526}" type="slidenum">
              <a:rPr lang="el-GR" smtClean="0"/>
              <a:t>‹#›</a:t>
            </a:fld>
            <a:endParaRPr lang="el-GR"/>
          </a:p>
        </p:txBody>
      </p:sp>
    </p:spTree>
    <p:extLst>
      <p:ext uri="{BB962C8B-B14F-4D97-AF65-F5344CB8AC3E}">
        <p14:creationId xmlns:p14="http://schemas.microsoft.com/office/powerpoint/2010/main" val="3195603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2389717" y="1556792"/>
            <a:ext cx="73152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2389717" y="5157192"/>
            <a:ext cx="73152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609600" y="273600"/>
            <a:ext cx="109728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7" name="Picture 6"/>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135595625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6" name="Picture 5"/>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272792644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609600" y="274639"/>
            <a:ext cx="80264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9543481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A315BDF5-6FED-4E81-B6E0-BDB474CE88D9}" type="datetimeFigureOut">
              <a:rPr lang="el-GR" smtClean="0"/>
              <a:t>14/1/2015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492E6E-5812-483C-B180-0F7ED7E08526}" type="slidenum">
              <a:rPr lang="el-GR" smtClean="0"/>
              <a:t>‹#›</a:t>
            </a:fld>
            <a:endParaRPr lang="el-GR"/>
          </a:p>
        </p:txBody>
      </p:sp>
    </p:spTree>
    <p:extLst>
      <p:ext uri="{BB962C8B-B14F-4D97-AF65-F5344CB8AC3E}">
        <p14:creationId xmlns:p14="http://schemas.microsoft.com/office/powerpoint/2010/main" val="711258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A315BDF5-6FED-4E81-B6E0-BDB474CE88D9}" type="datetimeFigureOut">
              <a:rPr lang="el-GR" smtClean="0"/>
              <a:t>14/1/2015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1492E6E-5812-483C-B180-0F7ED7E08526}" type="slidenum">
              <a:rPr lang="el-GR" smtClean="0"/>
              <a:t>‹#›</a:t>
            </a:fld>
            <a:endParaRPr lang="el-GR"/>
          </a:p>
        </p:txBody>
      </p:sp>
    </p:spTree>
    <p:extLst>
      <p:ext uri="{BB962C8B-B14F-4D97-AF65-F5344CB8AC3E}">
        <p14:creationId xmlns:p14="http://schemas.microsoft.com/office/powerpoint/2010/main" val="172357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A315BDF5-6FED-4E81-B6E0-BDB474CE88D9}" type="datetimeFigureOut">
              <a:rPr lang="el-GR" smtClean="0"/>
              <a:t>14/1/2015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D1492E6E-5812-483C-B180-0F7ED7E08526}" type="slidenum">
              <a:rPr lang="el-GR" smtClean="0"/>
              <a:t>‹#›</a:t>
            </a:fld>
            <a:endParaRPr lang="el-GR"/>
          </a:p>
        </p:txBody>
      </p:sp>
    </p:spTree>
    <p:extLst>
      <p:ext uri="{BB962C8B-B14F-4D97-AF65-F5344CB8AC3E}">
        <p14:creationId xmlns:p14="http://schemas.microsoft.com/office/powerpoint/2010/main" val="341833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A315BDF5-6FED-4E81-B6E0-BDB474CE88D9}" type="datetimeFigureOut">
              <a:rPr lang="el-GR" smtClean="0"/>
              <a:t>14/1/2015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D1492E6E-5812-483C-B180-0F7ED7E08526}" type="slidenum">
              <a:rPr lang="el-GR" smtClean="0"/>
              <a:t>‹#›</a:t>
            </a:fld>
            <a:endParaRPr lang="el-GR"/>
          </a:p>
        </p:txBody>
      </p:sp>
    </p:spTree>
    <p:extLst>
      <p:ext uri="{BB962C8B-B14F-4D97-AF65-F5344CB8AC3E}">
        <p14:creationId xmlns:p14="http://schemas.microsoft.com/office/powerpoint/2010/main" val="2864541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315BDF5-6FED-4E81-B6E0-BDB474CE88D9}" type="datetimeFigureOut">
              <a:rPr lang="el-GR" smtClean="0"/>
              <a:t>14/1/2015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1492E6E-5812-483C-B180-0F7ED7E08526}" type="slidenum">
              <a:rPr lang="el-GR" smtClean="0"/>
              <a:t>‹#›</a:t>
            </a:fld>
            <a:endParaRPr lang="el-GR"/>
          </a:p>
        </p:txBody>
      </p:sp>
    </p:spTree>
    <p:extLst>
      <p:ext uri="{BB962C8B-B14F-4D97-AF65-F5344CB8AC3E}">
        <p14:creationId xmlns:p14="http://schemas.microsoft.com/office/powerpoint/2010/main" val="3871167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315BDF5-6FED-4E81-B6E0-BDB474CE88D9}" type="datetimeFigureOut">
              <a:rPr lang="el-GR" smtClean="0"/>
              <a:t>14/1/2015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1492E6E-5812-483C-B180-0F7ED7E08526}" type="slidenum">
              <a:rPr lang="el-GR" smtClean="0"/>
              <a:t>‹#›</a:t>
            </a:fld>
            <a:endParaRPr lang="el-GR"/>
          </a:p>
        </p:txBody>
      </p:sp>
    </p:spTree>
    <p:extLst>
      <p:ext uri="{BB962C8B-B14F-4D97-AF65-F5344CB8AC3E}">
        <p14:creationId xmlns:p14="http://schemas.microsoft.com/office/powerpoint/2010/main" val="1750344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315BDF5-6FED-4E81-B6E0-BDB474CE88D9}" type="datetimeFigureOut">
              <a:rPr lang="el-GR" smtClean="0"/>
              <a:t>14/1/2015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1492E6E-5812-483C-B180-0F7ED7E08526}" type="slidenum">
              <a:rPr lang="el-GR" smtClean="0"/>
              <a:t>‹#›</a:t>
            </a:fld>
            <a:endParaRPr lang="el-GR"/>
          </a:p>
        </p:txBody>
      </p:sp>
    </p:spTree>
    <p:extLst>
      <p:ext uri="{BB962C8B-B14F-4D97-AF65-F5344CB8AC3E}">
        <p14:creationId xmlns:p14="http://schemas.microsoft.com/office/powerpoint/2010/main" val="4189642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15BDF5-6FED-4E81-B6E0-BDB474CE88D9}" type="datetimeFigureOut">
              <a:rPr lang="el-GR" smtClean="0"/>
              <a:t>14/1/2015</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92E6E-5812-483C-B180-0F7ED7E08526}" type="slidenum">
              <a:rPr lang="el-GR" smtClean="0"/>
              <a:t>‹#›</a:t>
            </a:fld>
            <a:endParaRPr lang="el-GR"/>
          </a:p>
        </p:txBody>
      </p:sp>
    </p:spTree>
    <p:extLst>
      <p:ext uri="{BB962C8B-B14F-4D97-AF65-F5344CB8AC3E}">
        <p14:creationId xmlns:p14="http://schemas.microsoft.com/office/powerpoint/2010/main" val="1210388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640926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03512" y="404664"/>
            <a:ext cx="4147938" cy="817388"/>
          </a:xfrm>
          <a:prstGeom prst="rect">
            <a:avLst/>
          </a:prstGeom>
        </p:spPr>
      </p:pic>
      <p:sp>
        <p:nvSpPr>
          <p:cNvPr id="2" name="Τίτλος 1"/>
          <p:cNvSpPr>
            <a:spLocks noGrp="1"/>
          </p:cNvSpPr>
          <p:nvPr>
            <p:ph type="ctrTitle"/>
          </p:nvPr>
        </p:nvSpPr>
        <p:spPr>
          <a:xfrm>
            <a:off x="2209800" y="2006576"/>
            <a:ext cx="7772400" cy="1470025"/>
          </a:xfrm>
        </p:spPr>
        <p:txBody>
          <a:bodyPr/>
          <a:lstStyle/>
          <a:p>
            <a:r>
              <a:rPr lang="el-GR" dirty="0">
                <a:solidFill>
                  <a:srgbClr val="5075BC"/>
                </a:solidFill>
              </a:rPr>
              <a:t>Παιδαγωγικά</a:t>
            </a:r>
          </a:p>
        </p:txBody>
      </p:sp>
      <p:sp>
        <p:nvSpPr>
          <p:cNvPr id="3" name="Υπότιτλος 2"/>
          <p:cNvSpPr>
            <a:spLocks noGrp="1"/>
          </p:cNvSpPr>
          <p:nvPr>
            <p:ph type="subTitle" idx="1"/>
          </p:nvPr>
        </p:nvSpPr>
        <p:spPr>
          <a:xfrm>
            <a:off x="2207568" y="3384823"/>
            <a:ext cx="7776864" cy="1752600"/>
          </a:xfrm>
        </p:spPr>
        <p:txBody>
          <a:bodyPr>
            <a:noAutofit/>
          </a:bodyPr>
          <a:lstStyle/>
          <a:p>
            <a:r>
              <a:rPr lang="el-GR" sz="2800" dirty="0">
                <a:solidFill>
                  <a:srgbClr val="5075BC"/>
                </a:solidFill>
                <a:latin typeface="+mj-lt"/>
                <a:ea typeface="+mj-ea"/>
                <a:cs typeface="+mj-cs"/>
              </a:rPr>
              <a:t>Ενότητα </a:t>
            </a:r>
            <a:r>
              <a:rPr lang="en-US" sz="2800" dirty="0">
                <a:solidFill>
                  <a:srgbClr val="5075BC"/>
                </a:solidFill>
                <a:latin typeface="+mj-lt"/>
                <a:ea typeface="+mj-ea"/>
                <a:cs typeface="+mj-cs"/>
              </a:rPr>
              <a:t>A</a:t>
            </a:r>
            <a:r>
              <a:rPr lang="el-GR" sz="2800" dirty="0">
                <a:solidFill>
                  <a:srgbClr val="5075BC"/>
                </a:solidFill>
                <a:latin typeface="+mj-lt"/>
                <a:ea typeface="+mj-ea"/>
                <a:cs typeface="+mj-cs"/>
              </a:rPr>
              <a:t>:</a:t>
            </a:r>
            <a:r>
              <a:rPr lang="en-US" sz="2800" dirty="0">
                <a:solidFill>
                  <a:srgbClr val="5075BC"/>
                </a:solidFill>
                <a:latin typeface="+mj-lt"/>
                <a:ea typeface="+mj-ea"/>
                <a:cs typeface="+mj-cs"/>
              </a:rPr>
              <a:t> </a:t>
            </a:r>
            <a:r>
              <a:rPr lang="el-GR" sz="2800" dirty="0"/>
              <a:t>Διασάφηση βασικών παιδαγωγικών εννοιών</a:t>
            </a:r>
            <a:endParaRPr lang="en-US" sz="2800" dirty="0"/>
          </a:p>
          <a:p>
            <a:endParaRPr lang="en-US" sz="2800" dirty="0"/>
          </a:p>
          <a:p>
            <a:r>
              <a:rPr lang="el-GR" sz="2800" dirty="0"/>
              <a:t>Ζαχαρούλα Σμυρναίου</a:t>
            </a:r>
          </a:p>
          <a:p>
            <a:r>
              <a:rPr lang="el-GR" sz="2800" dirty="0"/>
              <a:t>Σχολή Φιλοσοφίας</a:t>
            </a:r>
          </a:p>
          <a:p>
            <a:r>
              <a:rPr lang="el-GR" sz="2800" dirty="0"/>
              <a:t>Τμήμα Παιδαγωγικής και Ψυχολογίας</a:t>
            </a:r>
          </a:p>
        </p:txBody>
      </p:sp>
    </p:spTree>
    <p:extLst>
      <p:ext uri="{BB962C8B-B14F-4D97-AF65-F5344CB8AC3E}">
        <p14:creationId xmlns:p14="http://schemas.microsoft.com/office/powerpoint/2010/main" val="1431686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Εκπαίδευση</a:t>
            </a:r>
            <a:endParaRPr lang="el-GR" dirty="0"/>
          </a:p>
        </p:txBody>
      </p:sp>
      <p:sp>
        <p:nvSpPr>
          <p:cNvPr id="3" name="Θέση περιεχομένου 2"/>
          <p:cNvSpPr>
            <a:spLocks noGrp="1"/>
          </p:cNvSpPr>
          <p:nvPr>
            <p:ph idx="1"/>
          </p:nvPr>
        </p:nvSpPr>
        <p:spPr/>
        <p:txBody>
          <a:bodyPr>
            <a:noAutofit/>
          </a:bodyPr>
          <a:lstStyle/>
          <a:p>
            <a:r>
              <a:rPr lang="el-GR" sz="2800" dirty="0"/>
              <a:t>Εκπαίδευση είναι η θεσμοθετημένη αγωγή, η οποία περιλαμβάνει τη συνειδητή, συστηματική και σκόπιμη μετάδοση γνώσεων από κάποιον που τις κατέχει προς κάποιον που τις αγνοεί, καθώς και η καλλιέργεια στο εκπαιδευόμενο άτομο ποικίλων δεξιοτήτων από κάποιον έμπειρο στον αντίστοιχο τομέα. </a:t>
            </a:r>
            <a:endParaRPr lang="el-GR" sz="2800" dirty="0" smtClean="0"/>
          </a:p>
          <a:p>
            <a:pPr marL="0" indent="0">
              <a:buNone/>
            </a:pPr>
            <a:r>
              <a:rPr lang="el-GR" sz="2800" dirty="0" smtClean="0"/>
              <a:t>Η </a:t>
            </a:r>
            <a:r>
              <a:rPr lang="el-GR" sz="2800" dirty="0"/>
              <a:t>διαδικασία αυτή λαμβάνει συνήθως χώρα σε ειδικά ιδρύματα που διαθέτουν το κατάλληλο προσωπικό και λειτουργούν σύμφωνα με καθορισμένους κανόνες (εκπαιδευτικά ή σχολικά ιδρύματα). </a:t>
            </a:r>
          </a:p>
          <a:p>
            <a:r>
              <a:rPr lang="el-GR" sz="2800" dirty="0" smtClean="0"/>
              <a:t>Τυπική</a:t>
            </a:r>
            <a:r>
              <a:rPr lang="el-GR" sz="2800" dirty="0"/>
              <a:t>, Άτυπη, Δια-βίου Εκπαίδευση</a:t>
            </a:r>
          </a:p>
        </p:txBody>
      </p:sp>
    </p:spTree>
    <p:extLst>
      <p:ext uri="{BB962C8B-B14F-4D97-AF65-F5344CB8AC3E}">
        <p14:creationId xmlns:p14="http://schemas.microsoft.com/office/powerpoint/2010/main" val="1203509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Μάθηση</a:t>
            </a:r>
            <a:r>
              <a:rPr lang="en-US" dirty="0" smtClean="0"/>
              <a:t> (1)</a:t>
            </a:r>
            <a:endParaRPr lang="el-GR" dirty="0"/>
          </a:p>
        </p:txBody>
      </p:sp>
      <p:sp>
        <p:nvSpPr>
          <p:cNvPr id="3" name="Θέση περιεχομένου 2"/>
          <p:cNvSpPr>
            <a:spLocks noGrp="1"/>
          </p:cNvSpPr>
          <p:nvPr>
            <p:ph idx="1"/>
          </p:nvPr>
        </p:nvSpPr>
        <p:spPr/>
        <p:txBody>
          <a:bodyPr>
            <a:noAutofit/>
          </a:bodyPr>
          <a:lstStyle/>
          <a:p>
            <a:r>
              <a:rPr lang="el-GR" sz="3000" dirty="0"/>
              <a:t>Μάθηση είναι η μόνιμη τροποποίηση της συμπεριφοράς. Αγωγή και εκπαίδευση προϋποθέτουν την πραγματοποίηση μάθησης. Η διδασκαλία δεν συνεπάγεται υποχρεωτικά μάθηση. Μάθηση μπορεί να πραγματοποιείται και χωρίς διδασκαλία</a:t>
            </a:r>
          </a:p>
          <a:p>
            <a:r>
              <a:rPr lang="el-GR" sz="3000" dirty="0"/>
              <a:t>Τα </a:t>
            </a:r>
            <a:r>
              <a:rPr lang="el-GR" sz="3000" dirty="0" smtClean="0"/>
              <a:t>«σχήματα» </a:t>
            </a:r>
            <a:r>
              <a:rPr lang="el-GR" sz="3000" dirty="0"/>
              <a:t>είναι μικρές ή μεγάλες  μονάδες επίγνωσης και επικοινωνίας του οργανισμού με το περιβάλλον </a:t>
            </a:r>
            <a:r>
              <a:rPr lang="el-GR" sz="3000" dirty="0" smtClean="0"/>
              <a:t>(όπως </a:t>
            </a:r>
            <a:r>
              <a:rPr lang="el-GR" sz="3000" dirty="0"/>
              <a:t>είναι τα συμπλέγματα). Είναι ένα είδος </a:t>
            </a:r>
            <a:r>
              <a:rPr lang="el-GR" sz="3000" dirty="0" smtClean="0"/>
              <a:t>«μάθησης» </a:t>
            </a:r>
            <a:r>
              <a:rPr lang="el-GR" sz="3000" dirty="0"/>
              <a:t>όπως το S </a:t>
            </a:r>
            <a:r>
              <a:rPr lang="el-GR" sz="3000" dirty="0" smtClean="0"/>
              <a:t>→ </a:t>
            </a:r>
            <a:r>
              <a:rPr lang="el-GR" sz="3000" dirty="0"/>
              <a:t>R των συμπεριφοριστών αλλά πολύ πιο πολύπλοκο από μια απλή απά­ντηση (R)  σ' ένα αρχικό ερέθισμα (S</a:t>
            </a:r>
            <a:r>
              <a:rPr lang="el-GR" sz="3000" dirty="0" smtClean="0"/>
              <a:t>).</a:t>
            </a:r>
            <a:endParaRPr lang="el-GR" sz="3000" dirty="0"/>
          </a:p>
        </p:txBody>
      </p:sp>
    </p:spTree>
    <p:extLst>
      <p:ext uri="{BB962C8B-B14F-4D97-AF65-F5344CB8AC3E}">
        <p14:creationId xmlns:p14="http://schemas.microsoft.com/office/powerpoint/2010/main" val="3958664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Μάθηση (2)</a:t>
            </a:r>
            <a:endParaRPr lang="el-GR" dirty="0"/>
          </a:p>
        </p:txBody>
      </p:sp>
      <p:sp>
        <p:nvSpPr>
          <p:cNvPr id="3" name="Θέση περιεχομένου 2"/>
          <p:cNvSpPr>
            <a:spLocks noGrp="1"/>
          </p:cNvSpPr>
          <p:nvPr>
            <p:ph idx="1"/>
          </p:nvPr>
        </p:nvSpPr>
        <p:spPr/>
        <p:txBody>
          <a:bodyPr>
            <a:noAutofit/>
          </a:bodyPr>
          <a:lstStyle/>
          <a:p>
            <a:r>
              <a:rPr lang="el-GR" dirty="0"/>
              <a:t>Οι Συνειρμικές θεωρίες </a:t>
            </a:r>
            <a:r>
              <a:rPr lang="el-GR" dirty="0" smtClean="0"/>
              <a:t>(Pavlov, Thorndike,</a:t>
            </a:r>
            <a:r>
              <a:rPr lang="en-US" dirty="0" smtClean="0"/>
              <a:t> </a:t>
            </a:r>
            <a:r>
              <a:rPr lang="el-GR" dirty="0" smtClean="0"/>
              <a:t>Skinner, Watson) </a:t>
            </a:r>
            <a:r>
              <a:rPr lang="el-GR" dirty="0"/>
              <a:t>πιστεύουν ότι η μάθηση συνιστάται στον δημιουργούμενο δεσμό ανά­μεσα σ' ένα (ελεγχόμενο) ερέθισμα (S) και μια αντίδραση (R) δηλ. Ε-Α ή Ε-Ο-Α.</a:t>
            </a:r>
          </a:p>
        </p:txBody>
      </p:sp>
    </p:spTree>
    <p:extLst>
      <p:ext uri="{BB962C8B-B14F-4D97-AF65-F5344CB8AC3E}">
        <p14:creationId xmlns:p14="http://schemas.microsoft.com/office/powerpoint/2010/main" val="2919989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Μορφολογική </a:t>
            </a:r>
            <a:r>
              <a:rPr lang="el-GR" dirty="0" smtClean="0"/>
              <a:t>Ψυχολογία (1)</a:t>
            </a:r>
            <a:endParaRPr lang="el-GR" dirty="0"/>
          </a:p>
        </p:txBody>
      </p:sp>
      <p:sp>
        <p:nvSpPr>
          <p:cNvPr id="3" name="Θέση περιεχομένου 2"/>
          <p:cNvSpPr>
            <a:spLocks noGrp="1"/>
          </p:cNvSpPr>
          <p:nvPr>
            <p:ph idx="1"/>
          </p:nvPr>
        </p:nvSpPr>
        <p:spPr/>
        <p:txBody>
          <a:bodyPr>
            <a:noAutofit/>
          </a:bodyPr>
          <a:lstStyle/>
          <a:p>
            <a:r>
              <a:rPr lang="el-GR" sz="2800" dirty="0"/>
              <a:t>Κατά την Μορφολογική Ψυχολογία η μάθηση συνίσταται  σε άμεση κατανόηση </a:t>
            </a:r>
            <a:r>
              <a:rPr lang="el-GR" sz="2800" dirty="0" smtClean="0"/>
              <a:t>είτε με διαίσθηση </a:t>
            </a:r>
            <a:r>
              <a:rPr lang="el-GR" sz="2800" dirty="0"/>
              <a:t>και ενόραση, </a:t>
            </a:r>
            <a:r>
              <a:rPr lang="el-GR" sz="2800" dirty="0" smtClean="0"/>
              <a:t>είτε με </a:t>
            </a:r>
            <a:r>
              <a:rPr lang="el-GR" sz="2800" dirty="0"/>
              <a:t>άμεση αντίληψη των μερών ενός </a:t>
            </a:r>
            <a:r>
              <a:rPr lang="el-GR" sz="2800" dirty="0" smtClean="0"/>
              <a:t>όλου που στην </a:t>
            </a:r>
            <a:r>
              <a:rPr lang="el-GR" sz="2800" dirty="0"/>
              <a:t>αρχή τουλάχιστον είναι </a:t>
            </a:r>
            <a:r>
              <a:rPr lang="el-GR" sz="2800" dirty="0" smtClean="0"/>
              <a:t>ασαφές</a:t>
            </a:r>
            <a:r>
              <a:rPr lang="el-GR" sz="2800" dirty="0"/>
              <a:t>, συμφωνά με την πνευματική εμπειρία του ανθρώπου που </a:t>
            </a:r>
            <a:r>
              <a:rPr lang="el-GR" sz="2800" dirty="0" smtClean="0"/>
              <a:t>είναι </a:t>
            </a:r>
            <a:r>
              <a:rPr lang="el-GR" sz="2800" dirty="0"/>
              <a:t>οργανωμένη σε μορφές </a:t>
            </a:r>
            <a:r>
              <a:rPr lang="en-US" sz="2800" dirty="0" smtClean="0"/>
              <a:t>(</a:t>
            </a:r>
            <a:r>
              <a:rPr lang="el-GR" sz="2800" dirty="0" smtClean="0"/>
              <a:t>GESTALTE).</a:t>
            </a:r>
            <a:endParaRPr lang="en-US" sz="2800" dirty="0" smtClean="0"/>
          </a:p>
          <a:p>
            <a:r>
              <a:rPr lang="el-GR" sz="2800" dirty="0"/>
              <a:t>Η </a:t>
            </a:r>
            <a:r>
              <a:rPr lang="el-GR" sz="2800" dirty="0" smtClean="0"/>
              <a:t>Μορφολογικ</a:t>
            </a:r>
            <a:r>
              <a:rPr lang="el-GR" sz="2800" dirty="0"/>
              <a:t>ή</a:t>
            </a:r>
            <a:r>
              <a:rPr lang="el-GR" sz="2800" dirty="0" smtClean="0"/>
              <a:t> Ψυχολογία </a:t>
            </a:r>
            <a:r>
              <a:rPr lang="el-GR" sz="2800" dirty="0"/>
              <a:t>επισημαίνει : </a:t>
            </a:r>
          </a:p>
          <a:p>
            <a:pPr marL="914400" lvl="1" indent="-514350">
              <a:buFont typeface="+mj-lt"/>
              <a:buAutoNum type="alphaLcParenR"/>
            </a:pPr>
            <a:r>
              <a:rPr lang="el-GR" sz="2400" dirty="0" smtClean="0"/>
              <a:t>την </a:t>
            </a:r>
            <a:r>
              <a:rPr lang="el-GR" sz="2400" dirty="0"/>
              <a:t>κατάσταση που βρίσκεται το άτομο κατά </a:t>
            </a:r>
            <a:r>
              <a:rPr lang="el-GR" sz="2400" dirty="0" smtClean="0"/>
              <a:t>τη μάθηση,</a:t>
            </a:r>
          </a:p>
          <a:p>
            <a:pPr marL="914400" lvl="1" indent="-514350">
              <a:buFont typeface="+mj-lt"/>
              <a:buAutoNum type="alphaLcParenR"/>
            </a:pPr>
            <a:r>
              <a:rPr lang="el-GR" sz="2400" dirty="0" smtClean="0"/>
              <a:t>την </a:t>
            </a:r>
            <a:r>
              <a:rPr lang="el-GR" sz="2400" dirty="0"/>
              <a:t>ωριμότητα του ανθρώπου </a:t>
            </a:r>
            <a:r>
              <a:rPr lang="el-GR" sz="2400" dirty="0" smtClean="0"/>
              <a:t>που είναι αποτέλεσμα </a:t>
            </a:r>
            <a:r>
              <a:rPr lang="el-GR" sz="2400" dirty="0"/>
              <a:t>εσωτερικών </a:t>
            </a:r>
            <a:r>
              <a:rPr lang="el-GR" sz="2400" dirty="0" smtClean="0"/>
              <a:t>και εξωτερικών </a:t>
            </a:r>
            <a:r>
              <a:rPr lang="el-GR" sz="2400" dirty="0"/>
              <a:t>επιδράσεων, </a:t>
            </a:r>
          </a:p>
          <a:p>
            <a:pPr marL="914400" lvl="1" indent="-514350">
              <a:buFont typeface="+mj-lt"/>
              <a:buAutoNum type="alphaLcParenR"/>
            </a:pPr>
            <a:r>
              <a:rPr lang="el-GR" sz="2400" dirty="0" smtClean="0"/>
              <a:t>τους </a:t>
            </a:r>
            <a:r>
              <a:rPr lang="el-GR" sz="2400" dirty="0"/>
              <a:t>όρους </a:t>
            </a:r>
            <a:r>
              <a:rPr lang="el-GR" sz="2400" dirty="0" smtClean="0"/>
              <a:t>«μέσα</a:t>
            </a:r>
            <a:r>
              <a:rPr lang="el-GR" sz="2400" dirty="0"/>
              <a:t>» στους οποίους  πραγματοποιείται  η μάθηση.</a:t>
            </a:r>
          </a:p>
        </p:txBody>
      </p:sp>
    </p:spTree>
    <p:extLst>
      <p:ext uri="{BB962C8B-B14F-4D97-AF65-F5344CB8AC3E}">
        <p14:creationId xmlns:p14="http://schemas.microsoft.com/office/powerpoint/2010/main" val="1886142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Μορφολογική </a:t>
            </a:r>
            <a:r>
              <a:rPr lang="el-GR" dirty="0" smtClean="0"/>
              <a:t>Ψυχολογία (2)</a:t>
            </a:r>
            <a:endParaRPr lang="el-GR" dirty="0"/>
          </a:p>
        </p:txBody>
      </p:sp>
      <p:sp>
        <p:nvSpPr>
          <p:cNvPr id="3" name="Θέση περιεχομένου 2"/>
          <p:cNvSpPr>
            <a:spLocks noGrp="1"/>
          </p:cNvSpPr>
          <p:nvPr>
            <p:ph idx="1"/>
          </p:nvPr>
        </p:nvSpPr>
        <p:spPr/>
        <p:txBody>
          <a:bodyPr>
            <a:noAutofit/>
          </a:bodyPr>
          <a:lstStyle/>
          <a:p>
            <a:r>
              <a:rPr lang="el-GR" dirty="0"/>
              <a:t>Οι Κονστρουκτιβιστικές απόψεις του </a:t>
            </a:r>
            <a:r>
              <a:rPr lang="en-US" dirty="0" smtClean="0"/>
              <a:t>Piaget</a:t>
            </a:r>
            <a:r>
              <a:rPr lang="el-GR" dirty="0" smtClean="0"/>
              <a:t> </a:t>
            </a:r>
            <a:r>
              <a:rPr lang="el-GR" dirty="0"/>
              <a:t>υιοθετούν στο χώρο της εκπαίδευσης τις ενεργητικές μεθόδους διδασκαλίας και κατά συνέπεια την μάθηση με κατανόηση, εφεύρεση ή ανακάλυψη.</a:t>
            </a:r>
          </a:p>
        </p:txBody>
      </p:sp>
    </p:spTree>
    <p:extLst>
      <p:ext uri="{BB962C8B-B14F-4D97-AF65-F5344CB8AC3E}">
        <p14:creationId xmlns:p14="http://schemas.microsoft.com/office/powerpoint/2010/main" val="672722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Διδασκαλία</a:t>
            </a:r>
            <a:endParaRPr lang="el-GR" dirty="0"/>
          </a:p>
        </p:txBody>
      </p:sp>
      <p:sp>
        <p:nvSpPr>
          <p:cNvPr id="3" name="Θέση περιεχομένου 2"/>
          <p:cNvSpPr>
            <a:spLocks noGrp="1"/>
          </p:cNvSpPr>
          <p:nvPr>
            <p:ph idx="1"/>
          </p:nvPr>
        </p:nvSpPr>
        <p:spPr/>
        <p:txBody>
          <a:bodyPr>
            <a:noAutofit/>
          </a:bodyPr>
          <a:lstStyle/>
          <a:p>
            <a:r>
              <a:rPr lang="el-GR" dirty="0"/>
              <a:t>Διδασκαλία είναι το κύριο μέσο με τη βοήθεια του οποίου πραγματώνεται η εκπαίδευση. </a:t>
            </a:r>
            <a:endParaRPr lang="el-GR" dirty="0" smtClean="0"/>
          </a:p>
          <a:p>
            <a:r>
              <a:rPr lang="el-GR" dirty="0" smtClean="0"/>
              <a:t>Περιλαμβάνει </a:t>
            </a:r>
            <a:r>
              <a:rPr lang="el-GR" dirty="0"/>
              <a:t>το σύνολο των ενεργειών που εκτελεί ο διδάσκων, στόχος των οποίων είναι η πρόκληση μάθησης. Μεταξύ των ενεργειών αυτών την κύρια θέση κατέχει η μετάδοση με τη βοήθεια του προφορικού λόγου των γνώσεων και της εμπειρίας του διδάσκοντος στους διδασκόμενους.</a:t>
            </a:r>
          </a:p>
        </p:txBody>
      </p:sp>
    </p:spTree>
    <p:extLst>
      <p:ext uri="{BB962C8B-B14F-4D97-AF65-F5344CB8AC3E}">
        <p14:creationId xmlns:p14="http://schemas.microsoft.com/office/powerpoint/2010/main" val="9080538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Μόρφωση</a:t>
            </a:r>
            <a:endParaRPr lang="el-GR" dirty="0"/>
          </a:p>
        </p:txBody>
      </p:sp>
      <p:sp>
        <p:nvSpPr>
          <p:cNvPr id="3" name="Θέση περιεχομένου 2"/>
          <p:cNvSpPr>
            <a:spLocks noGrp="1"/>
          </p:cNvSpPr>
          <p:nvPr>
            <p:ph idx="1"/>
          </p:nvPr>
        </p:nvSpPr>
        <p:spPr/>
        <p:txBody>
          <a:bodyPr>
            <a:noAutofit/>
          </a:bodyPr>
          <a:lstStyle/>
          <a:p>
            <a:r>
              <a:rPr lang="el-GR" dirty="0" smtClean="0"/>
              <a:t>Μόρφωση είναι </a:t>
            </a:r>
            <a:r>
              <a:rPr lang="el-GR" dirty="0"/>
              <a:t>η πνευματική καλλιέργεια του ανθρώπου (η μορφοποίηση του </a:t>
            </a:r>
            <a:r>
              <a:rPr lang="el-GR" dirty="0" smtClean="0"/>
              <a:t>πνεύματος - formatio </a:t>
            </a:r>
            <a:r>
              <a:rPr lang="el-GR" dirty="0"/>
              <a:t>animi) με στόχο την ανύψωση και την ανάτασή </a:t>
            </a:r>
            <a:r>
              <a:rPr lang="el-GR" dirty="0" smtClean="0"/>
              <a:t>του.  </a:t>
            </a:r>
          </a:p>
          <a:p>
            <a:r>
              <a:rPr lang="el-GR" dirty="0" smtClean="0"/>
              <a:t>Άλλοι </a:t>
            </a:r>
            <a:r>
              <a:rPr lang="el-GR" dirty="0"/>
              <a:t>ορίζουν τη μόρφωση </a:t>
            </a:r>
            <a:r>
              <a:rPr lang="el-GR" dirty="0" smtClean="0"/>
              <a:t>«ως </a:t>
            </a:r>
            <a:r>
              <a:rPr lang="el-GR" dirty="0"/>
              <a:t>τη συμμετοχή ενός επί μέρους ανθρώπου ή μιας </a:t>
            </a:r>
            <a:r>
              <a:rPr lang="el-GR" dirty="0" smtClean="0"/>
              <a:t>ομάδας </a:t>
            </a:r>
            <a:r>
              <a:rPr lang="el-GR" dirty="0"/>
              <a:t>εις την πνευματικότητα του κόσμου όλου, την οποίαν συμμετοχήν ή έχει ήδη παρουσιάσει ή προορίζεται να πράξη εις το μέλλον</a:t>
            </a:r>
            <a:r>
              <a:rPr lang="el-GR" dirty="0" smtClean="0"/>
              <a:t>».</a:t>
            </a:r>
            <a:endParaRPr lang="el-GR" dirty="0"/>
          </a:p>
        </p:txBody>
      </p:sp>
    </p:spTree>
    <p:extLst>
      <p:ext uri="{BB962C8B-B14F-4D97-AF65-F5344CB8AC3E}">
        <p14:creationId xmlns:p14="http://schemas.microsoft.com/office/powerpoint/2010/main" val="2697547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Παιδεία</a:t>
            </a:r>
            <a:endParaRPr lang="el-GR" dirty="0"/>
          </a:p>
        </p:txBody>
      </p:sp>
      <p:sp>
        <p:nvSpPr>
          <p:cNvPr id="3" name="Θέση περιεχομένου 2"/>
          <p:cNvSpPr>
            <a:spLocks noGrp="1"/>
          </p:cNvSpPr>
          <p:nvPr>
            <p:ph idx="1"/>
          </p:nvPr>
        </p:nvSpPr>
        <p:spPr/>
        <p:txBody>
          <a:bodyPr>
            <a:noAutofit/>
          </a:bodyPr>
          <a:lstStyle/>
          <a:p>
            <a:r>
              <a:rPr lang="el-GR" dirty="0" smtClean="0"/>
              <a:t>Παιδεία = </a:t>
            </a:r>
            <a:r>
              <a:rPr lang="el-GR" dirty="0"/>
              <a:t>πνευματικός πολιτισμός ως αποτέλεσμα συστηματικής άσκησης και καλλιέργειας (</a:t>
            </a:r>
            <a:r>
              <a:rPr lang="el-GR" dirty="0" smtClean="0"/>
              <a:t>παιδεύω &gt; παίδευσις</a:t>
            </a:r>
            <a:r>
              <a:rPr lang="el-GR" dirty="0"/>
              <a:t> </a:t>
            </a:r>
            <a:r>
              <a:rPr lang="el-GR" dirty="0" smtClean="0"/>
              <a:t>&gt; </a:t>
            </a:r>
            <a:r>
              <a:rPr lang="el-GR" dirty="0"/>
              <a:t>παιδεία). Ο όρος παιδεία είναι εννοιολογικά ευρύτερος του όρου εκπαίδευση</a:t>
            </a:r>
            <a:r>
              <a:rPr lang="el-GR" dirty="0" smtClean="0"/>
              <a:t>.</a:t>
            </a:r>
            <a:endParaRPr lang="el-GR" dirty="0"/>
          </a:p>
        </p:txBody>
      </p:sp>
    </p:spTree>
    <p:extLst>
      <p:ext uri="{BB962C8B-B14F-4D97-AF65-F5344CB8AC3E}">
        <p14:creationId xmlns:p14="http://schemas.microsoft.com/office/powerpoint/2010/main" val="2797126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Κατάρτιση</a:t>
            </a:r>
            <a:endParaRPr lang="el-GR" dirty="0"/>
          </a:p>
        </p:txBody>
      </p:sp>
      <p:sp>
        <p:nvSpPr>
          <p:cNvPr id="3" name="Θέση περιεχομένου 2"/>
          <p:cNvSpPr>
            <a:spLocks noGrp="1"/>
          </p:cNvSpPr>
          <p:nvPr>
            <p:ph idx="1"/>
          </p:nvPr>
        </p:nvSpPr>
        <p:spPr/>
        <p:txBody>
          <a:bodyPr>
            <a:noAutofit/>
          </a:bodyPr>
          <a:lstStyle/>
          <a:p>
            <a:r>
              <a:rPr lang="el-GR" dirty="0" smtClean="0"/>
              <a:t>Νεότερος </a:t>
            </a:r>
            <a:r>
              <a:rPr lang="el-GR" dirty="0"/>
              <a:t>όρος που υποδηλώνει τη σύντομης διάρκειας εκπαίδευση, η οποία αποσκοπεί στην προετοιμασία του ατόμου για την άσκηση ορισμένης επαγγελματικής δραστηριότητας ή στη βελτίωσή της. </a:t>
            </a:r>
            <a:endParaRPr lang="el-GR" dirty="0" smtClean="0"/>
          </a:p>
          <a:p>
            <a:r>
              <a:rPr lang="el-GR" dirty="0" smtClean="0"/>
              <a:t>Μπορεί </a:t>
            </a:r>
            <a:r>
              <a:rPr lang="el-GR" dirty="0"/>
              <a:t>να παρέχεται είτε σε ειδικά κέντρα ή ινστιτούτα κατάρτισης είτε στο χώρο εργασίας. </a:t>
            </a:r>
          </a:p>
        </p:txBody>
      </p:sp>
    </p:spTree>
    <p:extLst>
      <p:ext uri="{BB962C8B-B14F-4D97-AF65-F5344CB8AC3E}">
        <p14:creationId xmlns:p14="http://schemas.microsoft.com/office/powerpoint/2010/main" val="7413945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smtClean="0"/>
              <a:t>Τέλος</a:t>
            </a:r>
            <a:endParaRPr lang="el-GR" dirty="0"/>
          </a:p>
        </p:txBody>
      </p:sp>
      <p:sp>
        <p:nvSpPr>
          <p:cNvPr id="8" name="Υπότιτλος 7"/>
          <p:cNvSpPr>
            <a:spLocks noGrp="1"/>
          </p:cNvSpPr>
          <p:nvPr>
            <p:ph type="subTitle" idx="1"/>
          </p:nvPr>
        </p:nvSpPr>
        <p:spPr/>
        <p:txBody>
          <a:bodyPr/>
          <a:lstStyle/>
          <a:p>
            <a:r>
              <a:rPr lang="el-GR" dirty="0" smtClean="0"/>
              <a:t>Εισαγωγή στις βασικές Παιδαγωγικές έννοιες</a:t>
            </a:r>
            <a:endParaRPr lang="el-GR" dirty="0"/>
          </a:p>
        </p:txBody>
      </p:sp>
    </p:spTree>
    <p:extLst>
      <p:ext uri="{BB962C8B-B14F-4D97-AF65-F5344CB8AC3E}">
        <p14:creationId xmlns:p14="http://schemas.microsoft.com/office/powerpoint/2010/main" val="3141663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indent="0" algn="ctr">
              <a:buNone/>
            </a:pPr>
            <a:r>
              <a:rPr lang="el-GR" dirty="0"/>
              <a:t>Εννοιολογική προσέγγιση των βασικών εννοιών της Παιδαγωγικής, όπως: Αγωγή, Εκπαίδευση, Μόρφωση, μάθηση, διδασκαλία, μόρφωση και κατάρτιση.</a:t>
            </a:r>
          </a:p>
        </p:txBody>
      </p:sp>
    </p:spTree>
    <p:extLst>
      <p:ext uri="{BB962C8B-B14F-4D97-AF65-F5344CB8AC3E}">
        <p14:creationId xmlns:p14="http://schemas.microsoft.com/office/powerpoint/2010/main" val="565110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1981200" y="1340769"/>
            <a:ext cx="8229600" cy="4525963"/>
          </a:xfrm>
        </p:spPr>
        <p:txBody>
          <a:bodyPr>
            <a:normAutofit/>
          </a:bodyPr>
          <a:lstStyle/>
          <a:p>
            <a:r>
              <a:rPr lang="el-GR" sz="2000" dirty="0"/>
              <a:t>Το παρόν εκπαιδευτικό υλικό έχει αναπτυχθεί </a:t>
            </a:r>
            <a:r>
              <a:rPr lang="el-GR" sz="2000" dirty="0" err="1"/>
              <a:t>στ</a:t>
            </a:r>
            <a:r>
              <a:rPr lang="en-US" sz="2000" dirty="0"/>
              <a:t>o</a:t>
            </a:r>
            <a:r>
              <a:rPr lang="el-GR" sz="2000" dirty="0"/>
              <a:t> </a:t>
            </a:r>
            <a:r>
              <a:rPr lang="el-GR" sz="2000" dirty="0" err="1"/>
              <a:t>πλαίσι</a:t>
            </a:r>
            <a:r>
              <a:rPr lang="en-US" sz="2000" dirty="0"/>
              <a:t>o</a:t>
            </a:r>
            <a:r>
              <a:rPr lang="el-GR" sz="2000" dirty="0"/>
              <a:t> του εκπαιδευτικού έργου του διδάσκοντα.</a:t>
            </a:r>
            <a:endParaRPr lang="en-US" sz="2000" dirty="0"/>
          </a:p>
          <a:p>
            <a:r>
              <a:rPr lang="el-GR" sz="2000" dirty="0"/>
              <a:t>Το έργο «</a:t>
            </a:r>
            <a:r>
              <a:rPr lang="el-GR" sz="2000" b="1" dirty="0"/>
              <a:t>Ανοικτά Ακαδημαϊκά Μαθήματα στο Πανεπιστήμιο Αθηνών</a:t>
            </a:r>
            <a:r>
              <a:rPr lang="el-GR" sz="2000" dirty="0"/>
              <a:t>» έχει χρηματοδοτήσει μόνο την αναδιαμόρφωση του εκπαιδευτικού υλικού. </a:t>
            </a:r>
            <a:endParaRPr lang="en-US" sz="2000" dirty="0"/>
          </a:p>
          <a:p>
            <a:r>
              <a:rPr lang="el-GR" sz="20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672" y="4653136"/>
            <a:ext cx="5501640" cy="1386840"/>
          </a:xfrm>
          <a:prstGeom prst="rect">
            <a:avLst/>
          </a:prstGeom>
        </p:spPr>
      </p:pic>
    </p:spTree>
    <p:extLst>
      <p:ext uri="{BB962C8B-B14F-4D97-AF65-F5344CB8AC3E}">
        <p14:creationId xmlns:p14="http://schemas.microsoft.com/office/powerpoint/2010/main" val="27914714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a:t>Σημειώματα</a:t>
            </a: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3059818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623392" y="1556793"/>
            <a:ext cx="10945216" cy="4525963"/>
          </a:xfrm>
        </p:spPr>
        <p:txBody>
          <a:bodyPr>
            <a:normAutofit/>
          </a:bodyPr>
          <a:lstStyle/>
          <a:p>
            <a:pPr marL="0" indent="0">
              <a:buNone/>
            </a:pPr>
            <a:r>
              <a:rPr lang="el-GR" sz="2000" dirty="0"/>
              <a:t>Το παρόν έργο αποτελεί την έκδοση </a:t>
            </a:r>
            <a:r>
              <a:rPr lang="en-US" sz="2000" dirty="0" smtClean="0"/>
              <a:t>1.0</a:t>
            </a:r>
            <a:r>
              <a:rPr lang="el-GR" sz="2000" dirty="0" smtClean="0"/>
              <a:t>.  </a:t>
            </a:r>
            <a:endParaRPr lang="el-GR" sz="2000" dirty="0"/>
          </a:p>
        </p:txBody>
      </p:sp>
    </p:spTree>
    <p:extLst>
      <p:ext uri="{BB962C8B-B14F-4D97-AF65-F5344CB8AC3E}">
        <p14:creationId xmlns:p14="http://schemas.microsoft.com/office/powerpoint/2010/main" val="42287990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Copyright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a:t>
            </a:r>
            <a:r>
              <a:rPr lang="en-US" sz="2000" dirty="0"/>
              <a:t>, </a:t>
            </a:r>
            <a:r>
              <a:rPr lang="el-GR" sz="2000" dirty="0" smtClean="0"/>
              <a:t>Ζαχαρούλα Σμυρναίου. «Παιδαγωγικά, </a:t>
            </a:r>
            <a:r>
              <a:rPr lang="el-GR" sz="2000" dirty="0"/>
              <a:t>Διασάφηση βασικών παιδαγωγικών </a:t>
            </a:r>
            <a:r>
              <a:rPr lang="el-GR" sz="2000" dirty="0" smtClean="0"/>
              <a:t>εννοιών, Εισαγωγή στις βασικές Παιδαγωγικές έννοιες»</a:t>
            </a:r>
            <a:r>
              <a:rPr lang="en-US" sz="2000" dirty="0"/>
              <a:t>.</a:t>
            </a:r>
            <a:r>
              <a:rPr lang="el-GR" sz="2000" dirty="0" smtClean="0"/>
              <a:t> </a:t>
            </a:r>
            <a:r>
              <a:rPr lang="el-GR" sz="2000" dirty="0"/>
              <a:t>Έκδοση: 1.0. Αθήνα 2014. Διαθέσιμο από τη δικτυακή </a:t>
            </a:r>
            <a:r>
              <a:rPr lang="el-GR" sz="2000" dirty="0" smtClean="0"/>
              <a:t>διεύθυνση:</a:t>
            </a:r>
            <a:r>
              <a:rPr lang="en-US" sz="2000" dirty="0" smtClean="0"/>
              <a:t> http</a:t>
            </a:r>
            <a:r>
              <a:rPr lang="en-US" sz="2000" dirty="0"/>
              <a:t>://opencourses.uoa.gr/courses/MATH18</a:t>
            </a:r>
            <a:r>
              <a:rPr lang="en-US" sz="2000" dirty="0" smtClean="0"/>
              <a:t>/</a:t>
            </a:r>
            <a:r>
              <a:rPr lang="el-GR" sz="2000" dirty="0" smtClean="0"/>
              <a:t>.</a:t>
            </a:r>
            <a:endParaRPr lang="el-GR" sz="2000" dirty="0"/>
          </a:p>
        </p:txBody>
      </p:sp>
    </p:spTree>
    <p:extLst>
      <p:ext uri="{BB962C8B-B14F-4D97-AF65-F5344CB8AC3E}">
        <p14:creationId xmlns:p14="http://schemas.microsoft.com/office/powerpoint/2010/main" val="3048655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631504" y="764705"/>
            <a:ext cx="8928992" cy="1440159"/>
          </a:xfrm>
        </p:spPr>
        <p:txBody>
          <a:bodyPr>
            <a:noAutofit/>
          </a:bodyPr>
          <a:lstStyle/>
          <a:p>
            <a:pPr marL="0" indent="0">
              <a:buNone/>
            </a:pPr>
            <a:r>
              <a:rPr lang="el-GR" sz="2000" dirty="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1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31504" y="2924944"/>
            <a:ext cx="9036496" cy="3456384"/>
          </a:xfrm>
          <a:prstGeom prst="rect">
            <a:avLst/>
          </a:prstGeom>
        </p:spPr>
        <p:txBody>
          <a:bodyPr vert="horz" wrap="square" lIns="91440" tIns="45720" rIns="91440" bIns="45720" rtlCol="0" anchor="ctr">
            <a:normAutofit/>
          </a:bodyPr>
          <a:lstStyle/>
          <a:p>
            <a:r>
              <a:rPr lang="el-GR" dirty="0">
                <a:solidFill>
                  <a:prstClr val="black"/>
                </a:solidFill>
              </a:rPr>
              <a:t>[1] http://creativecommons.org/licenses/by-nc-sa/4.0/ </a:t>
            </a:r>
            <a:endParaRPr lang="en-US">
              <a:solidFill>
                <a:prstClr val="black"/>
              </a:solidFill>
            </a:endParaRPr>
          </a:p>
          <a:p>
            <a:endParaRPr lang="el-GR" dirty="0">
              <a:solidFill>
                <a:prstClr val="black"/>
              </a:solidFill>
            </a:endParaRPr>
          </a:p>
          <a:p>
            <a:r>
              <a:rPr lang="el-GR" dirty="0">
                <a:solidFill>
                  <a:prstClr val="black"/>
                </a:solidFill>
              </a:rPr>
              <a:t>Ως </a:t>
            </a:r>
            <a:r>
              <a:rPr lang="el-GR" b="1" dirty="0">
                <a:solidFill>
                  <a:prstClr val="black"/>
                </a:solidFill>
              </a:rPr>
              <a:t>Μη Εμπορική</a:t>
            </a:r>
            <a:r>
              <a:rPr lang="el-GR" dirty="0">
                <a:solidFill>
                  <a:prstClr val="black"/>
                </a:solidFill>
              </a:rPr>
              <a:t> ορίζεται η χρήση:</a:t>
            </a:r>
          </a:p>
          <a:p>
            <a:pPr marL="342900" indent="-342900">
              <a:buFont typeface="Arial" panose="020B0604020202020204" pitchFamily="34" charset="0"/>
              <a:buChar char="•"/>
            </a:pPr>
            <a:r>
              <a:rPr lang="el-GR" dirty="0">
                <a:solidFill>
                  <a:prstClr val="black"/>
                </a:solidFill>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rPr>
              <a:t>αδειοδόχο</a:t>
            </a:r>
            <a:endParaRPr lang="el-GR" dirty="0">
              <a:solidFill>
                <a:prstClr val="black"/>
              </a:solidFill>
            </a:endParaRP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προσπορίζει στο διανομέα του έργου και</a:t>
            </a:r>
            <a:r>
              <a:rPr lang="en-GB" dirty="0">
                <a:solidFill>
                  <a:prstClr val="black"/>
                </a:solidFill>
              </a:rPr>
              <a:t> </a:t>
            </a:r>
            <a:r>
              <a:rPr lang="el-GR" dirty="0" err="1">
                <a:solidFill>
                  <a:prstClr val="black"/>
                </a:solidFill>
              </a:rPr>
              <a:t>αδειοδόχο</a:t>
            </a:r>
            <a:r>
              <a:rPr lang="en-GB" dirty="0">
                <a:solidFill>
                  <a:prstClr val="black"/>
                </a:solidFill>
              </a:rPr>
              <a:t> </a:t>
            </a:r>
            <a:r>
              <a:rPr lang="el-GR" dirty="0">
                <a:solidFill>
                  <a:prstClr val="black"/>
                </a:solidFill>
              </a:rPr>
              <a:t>έμμεσο οικονομικό όφελος (π.χ. διαφημίσεις) από την προβολή του έργου σε διαδικτυακό τόπο</a:t>
            </a:r>
            <a:endParaRPr lang="en-US" dirty="0">
              <a:solidFill>
                <a:prstClr val="black"/>
              </a:solidFill>
            </a:endParaRPr>
          </a:p>
          <a:p>
            <a:pPr marL="342900" indent="-342900">
              <a:buFont typeface="Arial" panose="020B0604020202020204" pitchFamily="34" charset="0"/>
              <a:buChar char="•"/>
            </a:pPr>
            <a:endParaRPr lang="el-GR" dirty="0">
              <a:solidFill>
                <a:prstClr val="black"/>
              </a:solidFill>
            </a:endParaRPr>
          </a:p>
          <a:p>
            <a:r>
              <a:rPr lang="el-GR" dirty="0">
                <a:solidFill>
                  <a:prstClr val="black"/>
                </a:solidFill>
              </a:rPr>
              <a:t>Ο δικαιούχος μπορεί να παρέχει στον </a:t>
            </a:r>
            <a:r>
              <a:rPr lang="el-GR" dirty="0" err="1">
                <a:solidFill>
                  <a:prstClr val="black"/>
                </a:solidFill>
              </a:rPr>
              <a:t>αδειοδόχο</a:t>
            </a:r>
            <a:r>
              <a:rPr lang="el-GR" dirty="0">
                <a:solidFill>
                  <a:prstClr val="black"/>
                </a:solidFill>
              </a:rPr>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5113285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a:buFont typeface="Wingdings" panose="05000000000000000000" pitchFamily="2" charset="2"/>
              <a:buChar char="§"/>
            </a:pPr>
            <a:r>
              <a:rPr lang="el-GR" sz="2000" dirty="0"/>
              <a:t>το Σημείωμα Χρήσης Έργων Τρίτων (εφόσον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0257025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5" name="Content Placeholder 2"/>
          <p:cNvSpPr>
            <a:spLocks noGrp="1"/>
          </p:cNvSpPr>
          <p:nvPr>
            <p:ph idx="1"/>
          </p:nvPr>
        </p:nvSpPr>
        <p:spPr/>
        <p:txBody>
          <a:bodyPr>
            <a:noAutofit/>
          </a:bodyPr>
          <a:lstStyle/>
          <a:p>
            <a:pPr marL="0" indent="0">
              <a:buNone/>
            </a:pPr>
            <a:r>
              <a:rPr lang="el-GR" sz="2000" dirty="0"/>
              <a:t>Το Έργο αυτό κάνει χρήση των ακόλουθων έργων</a:t>
            </a:r>
            <a:r>
              <a:rPr lang="el-GR" sz="2000" dirty="0" smtClean="0"/>
              <a:t>:</a:t>
            </a:r>
          </a:p>
          <a:p>
            <a:pPr marL="0" indent="0">
              <a:buNone/>
            </a:pPr>
            <a:r>
              <a:rPr lang="el-GR" sz="2000" b="1" dirty="0" smtClean="0"/>
              <a:t>Εικόνες/Σχήματα/Διαγράμματα</a:t>
            </a:r>
            <a:r>
              <a:rPr lang="en-US" sz="2000" b="1" dirty="0" smtClean="0"/>
              <a:t>/</a:t>
            </a:r>
            <a:r>
              <a:rPr lang="el-GR" sz="2000" b="1" dirty="0" smtClean="0"/>
              <a:t>Φωτογραφίες</a:t>
            </a:r>
          </a:p>
        </p:txBody>
      </p:sp>
    </p:spTree>
    <p:extLst>
      <p:ext uri="{BB962C8B-B14F-4D97-AF65-F5344CB8AC3E}">
        <p14:creationId xmlns:p14="http://schemas.microsoft.com/office/powerpoint/2010/main" val="3714968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r>
              <a:rPr lang="el-GR" dirty="0"/>
              <a:t>Εισαγωγή στις βασικές έννοιες </a:t>
            </a:r>
            <a:r>
              <a:rPr lang="el-GR" dirty="0" smtClean="0"/>
              <a:t>Διδακτικής</a:t>
            </a:r>
          </a:p>
          <a:p>
            <a:r>
              <a:rPr lang="el-GR" dirty="0"/>
              <a:t>Εισαγωγή </a:t>
            </a:r>
            <a:r>
              <a:rPr lang="el-GR"/>
              <a:t>στις </a:t>
            </a:r>
            <a:r>
              <a:rPr lang="el-GR" smtClean="0"/>
              <a:t>βασικές </a:t>
            </a:r>
            <a:r>
              <a:rPr lang="el-GR" dirty="0"/>
              <a:t>Παιδαγωγικές </a:t>
            </a:r>
            <a:r>
              <a:rPr lang="el-GR" dirty="0" smtClean="0"/>
              <a:t>έννοιες</a:t>
            </a:r>
          </a:p>
          <a:p>
            <a:r>
              <a:rPr lang="el-GR" dirty="0"/>
              <a:t>Παιδαγωγικά Φιλοσοφικά ρεύματα</a:t>
            </a:r>
          </a:p>
        </p:txBody>
      </p:sp>
    </p:spTree>
    <p:extLst>
      <p:ext uri="{BB962C8B-B14F-4D97-AF65-F5344CB8AC3E}">
        <p14:creationId xmlns:p14="http://schemas.microsoft.com/office/powerpoint/2010/main" val="2885474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r>
              <a:rPr lang="el-GR" dirty="0"/>
              <a:t>Εισαγωγή στις </a:t>
            </a:r>
            <a:r>
              <a:rPr lang="el-GR" dirty="0" smtClean="0"/>
              <a:t>βασικές </a:t>
            </a:r>
            <a:r>
              <a:rPr lang="el-GR" dirty="0"/>
              <a:t>Παιδαγωγικές έννοιες</a:t>
            </a:r>
          </a:p>
        </p:txBody>
      </p:sp>
      <p:sp>
        <p:nvSpPr>
          <p:cNvPr id="5" name="Υπότιτλος 4"/>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445476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 όρος «Ανάπτυξη»</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lnSpcReduction="10000"/>
              </a:bodyPr>
              <a:lstStyle/>
              <a:p>
                <a:r>
                  <a:rPr lang="el-GR" sz="2800" dirty="0" smtClean="0"/>
                  <a:t>Βιολογικά ο  όρος  ανάπτυξη  σημαίνει   προοδευτική εκδίπλωση και  παρουσίαση των  κληρονομικών χαρακτηριστικών,   γνωρισμάτων  ιδιοτήτων,   προδιαθέσεων  που  βρίσκονται αρχικά κρυμμένα και σε σπερματική κατάσταση  (προκαθορισμός).  </a:t>
                </a:r>
              </a:p>
              <a:p>
                <a:r>
                  <a:rPr lang="el-GR" sz="2800" dirty="0" smtClean="0"/>
                  <a:t>Ψυχολογικά ως «Ανάπτυξη» θεωρείται  </a:t>
                </a:r>
                <a:r>
                  <a:rPr lang="el-GR" sz="2800" dirty="0"/>
                  <a:t>η  προο­δευτική επανεμφάνιση  παλιών  και   γνωστών προγονικών χαρακτηριστικών κατά τη σταδιακή ψυχοπνευματική ολοκλήρωση του  νέου ανθρώπου </a:t>
                </a:r>
                <a:r>
                  <a:rPr lang="el-GR" sz="2800" dirty="0" smtClean="0"/>
                  <a:t>(Αναπτυξιακή ψυχολογία)</a:t>
                </a:r>
                <a14:m>
                  <m:oMath xmlns:m="http://schemas.openxmlformats.org/officeDocument/2006/math">
                    <m:sSup>
                      <m:sSupPr>
                        <m:ctrlPr>
                          <a:rPr lang="el-GR" sz="2800" i="1" smtClean="0">
                            <a:latin typeface="Cambria Math" panose="02040503050406030204" pitchFamily="18" charset="0"/>
                          </a:rPr>
                        </m:ctrlPr>
                      </m:sSupPr>
                      <m:e>
                        <m:r>
                          <a:rPr lang="el-GR" sz="2800" b="0" i="1" smtClean="0">
                            <a:latin typeface="Cambria Math" panose="02040503050406030204" pitchFamily="18" charset="0"/>
                          </a:rPr>
                          <m:t> </m:t>
                        </m:r>
                      </m:e>
                      <m:sup>
                        <m:r>
                          <a:rPr lang="el-GR" sz="2800" b="0" i="1" smtClean="0">
                            <a:latin typeface="Cambria Math" panose="02040503050406030204" pitchFamily="18" charset="0"/>
                          </a:rPr>
                          <m:t>1</m:t>
                        </m:r>
                      </m:sup>
                    </m:sSup>
                  </m:oMath>
                </a14:m>
                <a:endParaRPr lang="el-GR" sz="2000" dirty="0" smtClean="0"/>
              </a:p>
              <a:p>
                <a:pPr marL="0" indent="0">
                  <a:buNone/>
                </a:pPr>
                <a:endParaRPr lang="el-GR" sz="2000" dirty="0" smtClean="0"/>
              </a:p>
              <a:p>
                <a:pPr marL="0" indent="0">
                  <a:buNone/>
                </a:pPr>
                <a:r>
                  <a:rPr lang="el-GR" sz="2000" dirty="0" smtClean="0"/>
                  <a:t>1. </a:t>
                </a:r>
                <a:r>
                  <a:rPr lang="el-GR" sz="2000" dirty="0"/>
                  <a:t>Κουτσούκος Α. &amp; Σμυρναίου Ζ. (2007): «Γνωστική Ψυχολογία και Διδακτική: Η συμβολή του </a:t>
                </a:r>
                <a:r>
                  <a:rPr lang="el-GR" sz="2000" dirty="0" err="1"/>
                  <a:t>Jean</a:t>
                </a:r>
                <a:r>
                  <a:rPr lang="el-GR" sz="2000" dirty="0"/>
                  <a:t> Piaget στη σύγχρονη παιδαγωγική και διδακτική σκέψη», Εκδόσεις Ηρόδοτος, Αθήνα, σελ. 255.</a:t>
                </a:r>
              </a:p>
              <a:p>
                <a:pPr marL="0" indent="0">
                  <a:buNone/>
                </a:pPr>
                <a:endParaRPr lang="el-GR" sz="2000" dirty="0" smtClean="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3"/>
                <a:stretch>
                  <a:fillRect l="-1000" t="-2153" r="-833" b="-538"/>
                </a:stretch>
              </a:blipFill>
            </p:spPr>
            <p:txBody>
              <a:bodyPr/>
              <a:lstStyle/>
              <a:p>
                <a:r>
                  <a:rPr lang="el-GR">
                    <a:noFill/>
                  </a:rPr>
                  <a:t> </a:t>
                </a:r>
              </a:p>
            </p:txBody>
          </p:sp>
        </mc:Fallback>
      </mc:AlternateContent>
    </p:spTree>
    <p:extLst>
      <p:ext uri="{BB962C8B-B14F-4D97-AF65-F5344CB8AC3E}">
        <p14:creationId xmlns:p14="http://schemas.microsoft.com/office/powerpoint/2010/main" val="1547618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 όρος «Εξέλιξη»</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lnSpcReduction="10000"/>
              </a:bodyPr>
              <a:lstStyle/>
              <a:p>
                <a:r>
                  <a:rPr lang="el-GR" sz="2800" dirty="0" smtClean="0"/>
                  <a:t>Βιολογικά σημαίνει την τροποποίηση  και   μεταβολή των μορφών και καταστάσεων  που  προϋπάρχουν,  την  εμφάνιση  νέων  γνωρισμάτων </a:t>
                </a:r>
                <a:r>
                  <a:rPr lang="el-GR" sz="2800" dirty="0" err="1" smtClean="0"/>
                  <a:t>κ.λ.π</a:t>
                </a:r>
                <a:r>
                  <a:rPr lang="el-GR" sz="2800" dirty="0" smtClean="0"/>
                  <a:t>. </a:t>
                </a:r>
              </a:p>
              <a:p>
                <a:r>
                  <a:rPr lang="el-GR" sz="2800" dirty="0" smtClean="0"/>
                  <a:t>Ψυχολογικά </a:t>
                </a:r>
                <a:r>
                  <a:rPr lang="el-GR" sz="2800" dirty="0"/>
                  <a:t>ως </a:t>
                </a:r>
                <a:r>
                  <a:rPr lang="el-GR" sz="2800" dirty="0" smtClean="0"/>
                  <a:t>«Εξέλιξη» </a:t>
                </a:r>
                <a:r>
                  <a:rPr lang="el-GR" sz="2800" dirty="0"/>
                  <a:t>θεωρούνται  οι   μεταβολές   και   διαφοροποιήσεις που επέρχονται   σε  σύγκριση  με  ανάλογες  μορφές  και   καταστάσεις  που προϋπάρχουν,   κατά τη  διάρκεια του  κύκλου της   προοδευτικής  ολοκλήρωσης του ατόμου και   όχι   εις  την  ολοκλήρωση </a:t>
                </a:r>
                <a:r>
                  <a:rPr lang="el-GR" sz="2800" dirty="0" smtClean="0"/>
                  <a:t>«καθ</a:t>
                </a:r>
                <a:r>
                  <a:rPr lang="el-GR" sz="2800" dirty="0"/>
                  <a:t>’ </a:t>
                </a:r>
                <a:r>
                  <a:rPr lang="el-GR" sz="2800" dirty="0" smtClean="0"/>
                  <a:t>εαυτήν» (Εξελικτική ψυχολογία)</a:t>
                </a:r>
                <a14:m>
                  <m:oMath xmlns:m="http://schemas.openxmlformats.org/officeDocument/2006/math">
                    <m:sSup>
                      <m:sSupPr>
                        <m:ctrlPr>
                          <a:rPr lang="el-GR" sz="2800" i="1" smtClean="0">
                            <a:latin typeface="Cambria Math" panose="02040503050406030204" pitchFamily="18" charset="0"/>
                          </a:rPr>
                        </m:ctrlPr>
                      </m:sSupPr>
                      <m:e>
                        <m:r>
                          <a:rPr lang="el-GR" sz="2800" b="0" i="1" smtClean="0">
                            <a:latin typeface="Cambria Math" panose="02040503050406030204" pitchFamily="18" charset="0"/>
                          </a:rPr>
                          <m:t> </m:t>
                        </m:r>
                      </m:e>
                      <m:sup>
                        <m:r>
                          <a:rPr lang="el-GR" sz="2800" b="0" i="1" smtClean="0">
                            <a:latin typeface="Cambria Math" panose="02040503050406030204" pitchFamily="18" charset="0"/>
                          </a:rPr>
                          <m:t>1</m:t>
                        </m:r>
                      </m:sup>
                    </m:sSup>
                  </m:oMath>
                </a14:m>
                <a:endParaRPr lang="el-GR" sz="2800" dirty="0" smtClean="0"/>
              </a:p>
              <a:p>
                <a:pPr marL="0" indent="0">
                  <a:buNone/>
                </a:pPr>
                <a:endParaRPr lang="el-GR" sz="2000" dirty="0" smtClean="0"/>
              </a:p>
              <a:p>
                <a:pPr marL="0" indent="0">
                  <a:buNone/>
                </a:pPr>
                <a:r>
                  <a:rPr lang="el-GR" sz="2000" dirty="0" smtClean="0"/>
                  <a:t>1. </a:t>
                </a:r>
                <a:r>
                  <a:rPr lang="el-GR" sz="2000" dirty="0"/>
                  <a:t>Κουτσούκος Α. &amp; Σμυρναίου Ζ. (2007): «Γνωστική Ψυχολογία και Διδακτική: Η συμβολή του </a:t>
                </a:r>
                <a:r>
                  <a:rPr lang="el-GR" sz="2000" dirty="0" err="1"/>
                  <a:t>Jean</a:t>
                </a:r>
                <a:r>
                  <a:rPr lang="el-GR" sz="2000" dirty="0"/>
                  <a:t> Piaget στη σύγχρονη παιδαγωγική και διδακτική σκέψη», Εκδόσεις Ηρόδοτος, Αθήνα, σελ. 255.</a:t>
                </a:r>
              </a:p>
              <a:p>
                <a:pPr marL="0" indent="0">
                  <a:buNone/>
                </a:pPr>
                <a:endParaRPr lang="el-GR" sz="2000" dirty="0" smtClean="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3"/>
                <a:stretch>
                  <a:fillRect l="-1000" t="-2153" r="-1611" b="-538"/>
                </a:stretch>
              </a:blipFill>
            </p:spPr>
            <p:txBody>
              <a:bodyPr/>
              <a:lstStyle/>
              <a:p>
                <a:r>
                  <a:rPr lang="el-GR">
                    <a:noFill/>
                  </a:rPr>
                  <a:t> </a:t>
                </a:r>
              </a:p>
            </p:txBody>
          </p:sp>
        </mc:Fallback>
      </mc:AlternateContent>
    </p:spTree>
    <p:extLst>
      <p:ext uri="{BB962C8B-B14F-4D97-AF65-F5344CB8AC3E}">
        <p14:creationId xmlns:p14="http://schemas.microsoft.com/office/powerpoint/2010/main" val="2653119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Σύγκριση</a:t>
            </a:r>
            <a:endParaRPr lang="el-GR" dirty="0"/>
          </a:p>
        </p:txBody>
      </p:sp>
      <p:sp>
        <p:nvSpPr>
          <p:cNvPr id="3" name="Θέση περιεχομένου 2"/>
          <p:cNvSpPr>
            <a:spLocks noGrp="1"/>
          </p:cNvSpPr>
          <p:nvPr>
            <p:ph idx="1"/>
          </p:nvPr>
        </p:nvSpPr>
        <p:spPr/>
        <p:txBody>
          <a:bodyPr>
            <a:normAutofit/>
          </a:bodyPr>
          <a:lstStyle/>
          <a:p>
            <a:r>
              <a:rPr lang="el-GR" dirty="0"/>
              <a:t>Ο </a:t>
            </a:r>
            <a:r>
              <a:rPr lang="el-GR" dirty="0" smtClean="0"/>
              <a:t>όρος «Ανάπτυξη» υποδηλώνει </a:t>
            </a:r>
            <a:r>
              <a:rPr lang="el-GR" dirty="0"/>
              <a:t>μια  προκατάληψη  υπέρ του Κληρονομικού προκαθορισμού των χαρακτηριστικών  ενός  ατόμου  που  </a:t>
            </a:r>
            <a:r>
              <a:rPr lang="el-GR" dirty="0" smtClean="0"/>
              <a:t>έρχεται στη </a:t>
            </a:r>
            <a:r>
              <a:rPr lang="el-GR" dirty="0"/>
              <a:t>ζωή. Αντίθετα </a:t>
            </a:r>
            <a:r>
              <a:rPr lang="el-GR" dirty="0" smtClean="0"/>
              <a:t>ο </a:t>
            </a:r>
            <a:r>
              <a:rPr lang="el-GR" smtClean="0"/>
              <a:t>όρος «Εξέλιξη»  </a:t>
            </a:r>
            <a:r>
              <a:rPr lang="el-GR" dirty="0"/>
              <a:t>υποδηλώνει  μια υπεραξιολόγηση των  εξωτερι­κών γνωρισμάτων της  ανάπτυξης</a:t>
            </a:r>
            <a:r>
              <a:rPr lang="el-GR" dirty="0" smtClean="0"/>
              <a:t>.</a:t>
            </a:r>
            <a:endParaRPr lang="el-GR" dirty="0"/>
          </a:p>
        </p:txBody>
      </p:sp>
    </p:spTree>
    <p:extLst>
      <p:ext uri="{BB962C8B-B14F-4D97-AF65-F5344CB8AC3E}">
        <p14:creationId xmlns:p14="http://schemas.microsoft.com/office/powerpoint/2010/main" val="3318257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 όρος «Γένεση»</a:t>
            </a:r>
            <a:endParaRPr lang="el-GR" dirty="0"/>
          </a:p>
        </p:txBody>
      </p:sp>
      <p:sp>
        <p:nvSpPr>
          <p:cNvPr id="3" name="Θέση περιεχομένου 2"/>
          <p:cNvSpPr>
            <a:spLocks noGrp="1"/>
          </p:cNvSpPr>
          <p:nvPr>
            <p:ph idx="1"/>
          </p:nvPr>
        </p:nvSpPr>
        <p:spPr/>
        <p:txBody>
          <a:bodyPr>
            <a:noAutofit/>
          </a:bodyPr>
          <a:lstStyle/>
          <a:p>
            <a:r>
              <a:rPr lang="el-GR" sz="2800" dirty="0"/>
              <a:t>Ο όρος </a:t>
            </a:r>
            <a:r>
              <a:rPr lang="el-GR" sz="2800" dirty="0" smtClean="0"/>
              <a:t>«Γένεση»  είναι   </a:t>
            </a:r>
            <a:r>
              <a:rPr lang="el-GR" sz="2800" dirty="0"/>
              <a:t>ένας  συγκερασμός των  όρων </a:t>
            </a:r>
            <a:r>
              <a:rPr lang="el-GR" sz="2800" dirty="0" smtClean="0"/>
              <a:t>«Ανάπτυξη» </a:t>
            </a:r>
            <a:r>
              <a:rPr lang="el-GR" sz="2800" dirty="0"/>
              <a:t>και  </a:t>
            </a:r>
            <a:r>
              <a:rPr lang="el-GR" sz="2800" dirty="0" smtClean="0"/>
              <a:t>«Εξέλιξη». </a:t>
            </a:r>
            <a:r>
              <a:rPr lang="el-GR" sz="2800" dirty="0"/>
              <a:t>Ο </a:t>
            </a:r>
            <a:r>
              <a:rPr lang="el-GR" sz="2800" dirty="0" smtClean="0"/>
              <a:t>όρος «Γένεση», έχει </a:t>
            </a:r>
            <a:r>
              <a:rPr lang="el-GR" sz="2800" dirty="0"/>
              <a:t>κάποια διαχρονικότητα  που  σημαίνει ότι στην </a:t>
            </a:r>
            <a:r>
              <a:rPr lang="el-GR" sz="2800" dirty="0" smtClean="0"/>
              <a:t>προοδευτική </a:t>
            </a:r>
            <a:r>
              <a:rPr lang="el-GR" sz="2800" dirty="0"/>
              <a:t>διαμόρφωση </a:t>
            </a:r>
            <a:r>
              <a:rPr lang="el-GR" sz="2800" dirty="0" smtClean="0"/>
              <a:t>της προσωπικότητας συμβάλλουν μαζί: </a:t>
            </a:r>
          </a:p>
          <a:p>
            <a:pPr lvl="1"/>
            <a:r>
              <a:rPr lang="el-GR" sz="2400" dirty="0" smtClean="0"/>
              <a:t>ο έμφυτος κληρονομικός παράγοντας που προκαθορίζει τα όρια των αναπτυξιακών </a:t>
            </a:r>
            <a:r>
              <a:rPr lang="el-GR" sz="2400" dirty="0"/>
              <a:t>δυνατοτήτων </a:t>
            </a:r>
            <a:r>
              <a:rPr lang="el-GR" sz="2400" dirty="0" smtClean="0"/>
              <a:t>του όντος και </a:t>
            </a:r>
          </a:p>
          <a:p>
            <a:pPr lvl="1"/>
            <a:r>
              <a:rPr lang="el-GR" sz="2400" dirty="0" smtClean="0"/>
              <a:t>οι  </a:t>
            </a:r>
            <a:r>
              <a:rPr lang="el-GR" sz="2400" dirty="0"/>
              <a:t>απροσδιόριστες  επιδράσεις του περιβάλλοντος  που επεμβαίνουν  στην διαμόρφωση της συγκεκριμένης πορείας και προοδευτικής ολοκλήρωσης της προσωπικότητας οι επιδράσεις του περιβάλλοντος συ­ντελούν στο να εμφανιστούν νέα γνωρίσματα που δεν απαντώνται σε προγενέστερες μορφές (Γενετική ψυχολογία).</a:t>
            </a:r>
          </a:p>
        </p:txBody>
      </p:sp>
    </p:spTree>
    <p:extLst>
      <p:ext uri="{BB962C8B-B14F-4D97-AF65-F5344CB8AC3E}">
        <p14:creationId xmlns:p14="http://schemas.microsoft.com/office/powerpoint/2010/main" val="2033886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Αγωγή</a:t>
            </a:r>
            <a:endParaRPr lang="el-GR" dirty="0"/>
          </a:p>
        </p:txBody>
      </p:sp>
      <p:sp>
        <p:nvSpPr>
          <p:cNvPr id="3" name="Θέση περιεχομένου 2"/>
          <p:cNvSpPr>
            <a:spLocks noGrp="1"/>
          </p:cNvSpPr>
          <p:nvPr>
            <p:ph idx="1"/>
          </p:nvPr>
        </p:nvSpPr>
        <p:spPr/>
        <p:txBody>
          <a:bodyPr>
            <a:noAutofit/>
          </a:bodyPr>
          <a:lstStyle/>
          <a:p>
            <a:r>
              <a:rPr lang="el-GR" dirty="0"/>
              <a:t>Αγωγή είναι η επίδραση που ασκούν στη διαμόρφωση της προσωπικότητας του ατόμου διάφοροι παράγοντες του περιβάλλοντος μέσα στο οποίο ζει. Η επίδραση των παραγόντων αυτών μπορεί να είναι σκόπιμη και συνειδητή (π.χ. αγωγή που ασκείται από τους εκπαιδευτικούς φορείς) ή τυχαία (π.χ. επίδραση τυχαίων γεγονότων, καταστάσεων ή προσώπων). </a:t>
            </a:r>
          </a:p>
        </p:txBody>
      </p:sp>
    </p:spTree>
    <p:extLst>
      <p:ext uri="{BB962C8B-B14F-4D97-AF65-F5344CB8AC3E}">
        <p14:creationId xmlns:p14="http://schemas.microsoft.com/office/powerpoint/2010/main" val="890086345"/>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1225</Words>
  <Application>Microsoft Office PowerPoint</Application>
  <PresentationFormat>Ευρεία οθόνη</PresentationFormat>
  <Paragraphs>118</Paragraphs>
  <Slides>26</Slides>
  <Notes>25</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26</vt:i4>
      </vt:variant>
    </vt:vector>
  </HeadingPairs>
  <TitlesOfParts>
    <vt:vector size="34" baseType="lpstr">
      <vt:lpstr>ＭＳ Ｐゴシック</vt:lpstr>
      <vt:lpstr>Arial</vt:lpstr>
      <vt:lpstr>Calibri</vt:lpstr>
      <vt:lpstr>Calibri Light</vt:lpstr>
      <vt:lpstr>Cambria Math</vt:lpstr>
      <vt:lpstr>Wingdings</vt:lpstr>
      <vt:lpstr>Θέμα του Office</vt:lpstr>
      <vt:lpstr>1_Θέμα του Office</vt:lpstr>
      <vt:lpstr>Παιδαγωγικά</vt:lpstr>
      <vt:lpstr>Σκοποί  ενότητας</vt:lpstr>
      <vt:lpstr>Περιεχόμενα ενότητας</vt:lpstr>
      <vt:lpstr>Εισαγωγή στις βασικές Παιδαγωγικές έννοιες</vt:lpstr>
      <vt:lpstr>Ο όρος «Ανάπτυξη»</vt:lpstr>
      <vt:lpstr>Ο όρος «Εξέλιξη»</vt:lpstr>
      <vt:lpstr>Σύγκριση</vt:lpstr>
      <vt:lpstr>Ο όρος «Γένεση»</vt:lpstr>
      <vt:lpstr>Αγωγή</vt:lpstr>
      <vt:lpstr>Εκπαίδευση</vt:lpstr>
      <vt:lpstr>Μάθηση (1)</vt:lpstr>
      <vt:lpstr>Μάθηση (2)</vt:lpstr>
      <vt:lpstr>Μορφολογική Ψυχολογία (1)</vt:lpstr>
      <vt:lpstr>Μορφολογική Ψυχολογία (2)</vt:lpstr>
      <vt:lpstr>Διδασκαλία</vt:lpstr>
      <vt:lpstr>Μόρφωση</vt:lpstr>
      <vt:lpstr>Παιδεία</vt:lpstr>
      <vt:lpstr>Κατάρτιση</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Παιδαγωγικά</dc:title>
  <dc:creator>Slim</dc:creator>
  <cp:lastModifiedBy>Slim</cp:lastModifiedBy>
  <cp:revision>7</cp:revision>
  <dcterms:created xsi:type="dcterms:W3CDTF">2014-09-23T16:08:27Z</dcterms:created>
  <dcterms:modified xsi:type="dcterms:W3CDTF">2015-01-14T17:38:09Z</dcterms:modified>
</cp:coreProperties>
</file>