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66"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280" r:id="rId45"/>
    <p:sldId id="290" r:id="rId46"/>
    <p:sldId id="295" r:id="rId47"/>
    <p:sldId id="299" r:id="rId48"/>
    <p:sldId id="292" r:id="rId49"/>
    <p:sldId id="291" r:id="rId50"/>
    <p:sldId id="294" r:id="rId51"/>
    <p:sldId id="293" r:id="rId5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300"/>
            <p14:sldId id="301"/>
            <p14:sldId id="302"/>
            <p14:sldId id="303"/>
            <p14:sldId id="304"/>
            <p14:sldId id="305"/>
            <p14:sldId id="306"/>
            <p14:sldId id="307"/>
            <p14:sldId id="308"/>
            <p14:sldId id="309"/>
            <p14:sldId id="310"/>
            <p14:sldId id="311"/>
            <p14:sldId id="312"/>
            <p14:sldId id="313"/>
            <p14:sldId id="314"/>
            <p14:sldId id="315"/>
            <p14:sldId id="316"/>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280"/>
            <p14:sldId id="29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9309" autoAdjust="0"/>
  </p:normalViewPr>
  <p:slideViewPr>
    <p:cSldViewPr>
      <p:cViewPr varScale="1">
        <p:scale>
          <a:sx n="74" d="100"/>
          <a:sy n="74" d="100"/>
        </p:scale>
        <p:origin x="133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27/11/2015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merga.net.au/sites/default/files/editor/document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t>Ποιοτική μεθοδολογία έρευνας στη Διδακτική των Μαθηματικών</a:t>
            </a: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2</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Η εξέλιξη της έρευνας και η πρόσφατη </a:t>
            </a:r>
            <a:r>
              <a:rPr lang="el-GR" sz="2800" dirty="0" smtClean="0"/>
              <a:t>στροφή</a:t>
            </a:r>
            <a:endParaRPr lang="en-US" sz="2800" dirty="0" smtClean="0"/>
          </a:p>
          <a:p>
            <a:endParaRPr lang="en-US" sz="2800" dirty="0"/>
          </a:p>
          <a:p>
            <a:r>
              <a:rPr lang="el-GR" sz="2800" dirty="0" err="1"/>
              <a:t>Πόταρη</a:t>
            </a:r>
            <a:r>
              <a:rPr lang="el-GR" sz="2800" dirty="0"/>
              <a:t> Δέσποινα, </a:t>
            </a:r>
            <a:r>
              <a:rPr lang="el-GR" sz="2800" dirty="0" err="1"/>
              <a:t>Σακονίδης</a:t>
            </a:r>
            <a:r>
              <a:rPr lang="el-GR" sz="2800"/>
              <a:t> Χαράλαμπος</a:t>
            </a:r>
          </a:p>
          <a:p>
            <a:r>
              <a:rPr lang="el-GR" sz="2800" smtClean="0"/>
              <a:t>Σχολή </a:t>
            </a:r>
            <a:r>
              <a:rPr lang="el-GR" sz="2800" dirty="0" smtClean="0"/>
              <a:t>Θετικών επιστημών</a:t>
            </a:r>
          </a:p>
          <a:p>
            <a:r>
              <a:rPr lang="el-GR" sz="2800" dirty="0" smtClean="0"/>
              <a:t>Τμήμα Μαθηματικών</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Killpatrick’s</a:t>
            </a:r>
            <a:r>
              <a:rPr lang="en-US" dirty="0"/>
              <a:t> criteria (1)</a:t>
            </a:r>
            <a:endParaRPr lang="el-GR" dirty="0"/>
          </a:p>
        </p:txBody>
      </p:sp>
      <p:sp>
        <p:nvSpPr>
          <p:cNvPr id="3" name="Θέση περιεχομένου 2"/>
          <p:cNvSpPr>
            <a:spLocks noGrp="1"/>
          </p:cNvSpPr>
          <p:nvPr>
            <p:ph idx="1"/>
          </p:nvPr>
        </p:nvSpPr>
        <p:spPr/>
        <p:txBody>
          <a:bodyPr/>
          <a:lstStyle/>
          <a:p>
            <a:r>
              <a:rPr lang="en-US" dirty="0"/>
              <a:t>Relevance</a:t>
            </a:r>
          </a:p>
          <a:p>
            <a:pPr lvl="1"/>
            <a:r>
              <a:rPr lang="en-US" dirty="0"/>
              <a:t>What is the use of it?</a:t>
            </a:r>
          </a:p>
          <a:p>
            <a:pPr lvl="1"/>
            <a:r>
              <a:rPr lang="en-US" dirty="0"/>
              <a:t>For whom? (</a:t>
            </a:r>
            <a:r>
              <a:rPr lang="en-US" dirty="0" err="1"/>
              <a:t>eg</a:t>
            </a:r>
            <a:r>
              <a:rPr lang="en-US" dirty="0"/>
              <a:t>. to teachers? To researches?)</a:t>
            </a:r>
          </a:p>
          <a:p>
            <a:pPr lvl="1"/>
            <a:r>
              <a:rPr lang="en-US" dirty="0"/>
              <a:t>Basic versus applied research (the link between research and </a:t>
            </a:r>
            <a:r>
              <a:rPr lang="en-US" dirty="0" smtClean="0"/>
              <a:t>practice)</a:t>
            </a:r>
          </a:p>
          <a:p>
            <a:r>
              <a:rPr lang="en-US" dirty="0" smtClean="0"/>
              <a:t>Quality </a:t>
            </a:r>
            <a:r>
              <a:rPr lang="en-US" dirty="0"/>
              <a:t>– relevance and usefulness are bound </a:t>
            </a:r>
            <a:r>
              <a:rPr lang="en-US" dirty="0" err="1"/>
              <a:t>togethter</a:t>
            </a:r>
            <a:endParaRPr lang="en-US" dirty="0"/>
          </a:p>
          <a:p>
            <a:endParaRPr lang="el-GR" dirty="0"/>
          </a:p>
        </p:txBody>
      </p:sp>
    </p:spTree>
    <p:extLst>
      <p:ext uri="{BB962C8B-B14F-4D97-AF65-F5344CB8AC3E}">
        <p14:creationId xmlns:p14="http://schemas.microsoft.com/office/powerpoint/2010/main" val="230198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Killpatrick’s</a:t>
            </a:r>
            <a:r>
              <a:rPr lang="en-US" dirty="0"/>
              <a:t> criteria (2)</a:t>
            </a:r>
            <a:endParaRPr lang="el-GR" dirty="0"/>
          </a:p>
        </p:txBody>
      </p:sp>
      <p:sp>
        <p:nvSpPr>
          <p:cNvPr id="3" name="Θέση περιεχομένου 2"/>
          <p:cNvSpPr>
            <a:spLocks noGrp="1"/>
          </p:cNvSpPr>
          <p:nvPr>
            <p:ph idx="1"/>
          </p:nvPr>
        </p:nvSpPr>
        <p:spPr/>
        <p:txBody>
          <a:bodyPr/>
          <a:lstStyle/>
          <a:p>
            <a:r>
              <a:rPr lang="en-US" dirty="0"/>
              <a:t>Validity</a:t>
            </a:r>
          </a:p>
          <a:p>
            <a:pPr lvl="1"/>
            <a:r>
              <a:rPr lang="en-US" dirty="0"/>
              <a:t>Has our research method allowed us to investigate what we intended to investigate?</a:t>
            </a:r>
            <a:r>
              <a:rPr lang="el-GR" dirty="0"/>
              <a:t> </a:t>
            </a:r>
            <a:endParaRPr lang="en-US" dirty="0"/>
          </a:p>
          <a:p>
            <a:pPr lvl="1"/>
            <a:r>
              <a:rPr lang="en-US" dirty="0"/>
              <a:t>What is it that we have studied? What is the case of?</a:t>
            </a:r>
          </a:p>
          <a:p>
            <a:pPr lvl="1"/>
            <a:r>
              <a:rPr lang="en-US" dirty="0"/>
              <a:t>What are the consequences of the research?</a:t>
            </a:r>
          </a:p>
          <a:p>
            <a:endParaRPr lang="el-GR" dirty="0"/>
          </a:p>
        </p:txBody>
      </p:sp>
    </p:spTree>
    <p:extLst>
      <p:ext uri="{BB962C8B-B14F-4D97-AF65-F5344CB8AC3E}">
        <p14:creationId xmlns:p14="http://schemas.microsoft.com/office/powerpoint/2010/main" val="755710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Killpatrick’s</a:t>
            </a:r>
            <a:r>
              <a:rPr lang="en-US" dirty="0"/>
              <a:t> criteria (3)</a:t>
            </a:r>
            <a:endParaRPr lang="el-GR" dirty="0"/>
          </a:p>
        </p:txBody>
      </p:sp>
      <p:sp>
        <p:nvSpPr>
          <p:cNvPr id="3" name="Θέση περιεχομένου 2"/>
          <p:cNvSpPr>
            <a:spLocks noGrp="1"/>
          </p:cNvSpPr>
          <p:nvPr>
            <p:ph idx="1"/>
          </p:nvPr>
        </p:nvSpPr>
        <p:spPr/>
        <p:txBody>
          <a:bodyPr/>
          <a:lstStyle/>
          <a:p>
            <a:r>
              <a:rPr lang="en-US" dirty="0"/>
              <a:t>Objectivity</a:t>
            </a:r>
          </a:p>
          <a:p>
            <a:pPr lvl="1"/>
            <a:r>
              <a:rPr lang="en-US" dirty="0"/>
              <a:t>Different opposing opinions</a:t>
            </a:r>
          </a:p>
          <a:p>
            <a:pPr lvl="1"/>
            <a:r>
              <a:rPr lang="en-US" dirty="0"/>
              <a:t>Researchers need to reflect on their own biases and provide evidence on their role in their study</a:t>
            </a:r>
          </a:p>
          <a:p>
            <a:pPr lvl="1"/>
            <a:r>
              <a:rPr lang="en-US" dirty="0"/>
              <a:t>Researchers need to refute their own conclusions to strengthen their argument.</a:t>
            </a:r>
          </a:p>
          <a:p>
            <a:endParaRPr lang="el-GR" dirty="0"/>
          </a:p>
        </p:txBody>
      </p:sp>
    </p:spTree>
    <p:extLst>
      <p:ext uri="{BB962C8B-B14F-4D97-AF65-F5344CB8AC3E}">
        <p14:creationId xmlns:p14="http://schemas.microsoft.com/office/powerpoint/2010/main" val="27819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Killpatrick’s</a:t>
            </a:r>
            <a:r>
              <a:rPr lang="en-US" dirty="0"/>
              <a:t> criteria (4)</a:t>
            </a:r>
            <a:endParaRPr lang="el-GR" dirty="0"/>
          </a:p>
        </p:txBody>
      </p:sp>
      <p:sp>
        <p:nvSpPr>
          <p:cNvPr id="3" name="Θέση περιεχομένου 2"/>
          <p:cNvSpPr>
            <a:spLocks noGrp="1"/>
          </p:cNvSpPr>
          <p:nvPr>
            <p:ph idx="1"/>
          </p:nvPr>
        </p:nvSpPr>
        <p:spPr/>
        <p:txBody>
          <a:bodyPr/>
          <a:lstStyle/>
          <a:p>
            <a:r>
              <a:rPr lang="en-US" dirty="0"/>
              <a:t>Originality</a:t>
            </a:r>
          </a:p>
          <a:p>
            <a:pPr lvl="1"/>
            <a:r>
              <a:rPr lang="en-US" dirty="0"/>
              <a:t>Relative and not absolute</a:t>
            </a:r>
          </a:p>
          <a:p>
            <a:pPr lvl="1"/>
            <a:r>
              <a:rPr lang="en-US" dirty="0"/>
              <a:t>Old things with a new light</a:t>
            </a:r>
          </a:p>
          <a:p>
            <a:pPr lvl="1"/>
            <a:r>
              <a:rPr lang="en-US" dirty="0"/>
              <a:t>It does not mean a lack of connection to prior research</a:t>
            </a:r>
          </a:p>
          <a:p>
            <a:endParaRPr lang="el-GR" dirty="0"/>
          </a:p>
        </p:txBody>
      </p:sp>
    </p:spTree>
    <p:extLst>
      <p:ext uri="{BB962C8B-B14F-4D97-AF65-F5344CB8AC3E}">
        <p14:creationId xmlns:p14="http://schemas.microsoft.com/office/powerpoint/2010/main" val="9316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Killpatrick’s</a:t>
            </a:r>
            <a:r>
              <a:rPr lang="en-US" dirty="0"/>
              <a:t> criteria (</a:t>
            </a:r>
            <a:r>
              <a:rPr lang="el-GR" dirty="0"/>
              <a:t>5</a:t>
            </a:r>
            <a:r>
              <a:rPr lang="en-US" dirty="0"/>
              <a:t>)</a:t>
            </a:r>
            <a:endParaRPr lang="el-GR" dirty="0"/>
          </a:p>
        </p:txBody>
      </p:sp>
      <p:sp>
        <p:nvSpPr>
          <p:cNvPr id="3" name="Θέση περιεχομένου 2"/>
          <p:cNvSpPr>
            <a:spLocks noGrp="1"/>
          </p:cNvSpPr>
          <p:nvPr>
            <p:ph idx="1"/>
          </p:nvPr>
        </p:nvSpPr>
        <p:spPr/>
        <p:txBody>
          <a:bodyPr>
            <a:normAutofit fontScale="92500"/>
          </a:bodyPr>
          <a:lstStyle/>
          <a:p>
            <a:r>
              <a:rPr lang="en-US" dirty="0"/>
              <a:t>Rigor and Precision</a:t>
            </a:r>
          </a:p>
          <a:p>
            <a:pPr lvl="1"/>
            <a:r>
              <a:rPr lang="en-US" dirty="0"/>
              <a:t>Rigor versus relevance</a:t>
            </a:r>
          </a:p>
          <a:p>
            <a:pPr lvl="1"/>
            <a:r>
              <a:rPr lang="en-US" dirty="0"/>
              <a:t>Negative and positive sides (rigidity, inflexibility, procedural; accuracy)</a:t>
            </a:r>
          </a:p>
          <a:p>
            <a:pPr lvl="1"/>
            <a:r>
              <a:rPr lang="en-US" dirty="0"/>
              <a:t>Moving from the precision of measurement to the precision of </a:t>
            </a:r>
            <a:r>
              <a:rPr lang="en-US" dirty="0" smtClean="0"/>
              <a:t>meaning</a:t>
            </a:r>
          </a:p>
          <a:p>
            <a:r>
              <a:rPr lang="en-US" dirty="0" smtClean="0"/>
              <a:t>“Care </a:t>
            </a:r>
            <a:r>
              <a:rPr lang="en-US" dirty="0"/>
              <a:t>taken in observation, the attention to detail, the willingness to test alternatives than from fidelity to any standard procedure” (p. 27)</a:t>
            </a:r>
          </a:p>
          <a:p>
            <a:endParaRPr lang="el-GR" dirty="0"/>
          </a:p>
        </p:txBody>
      </p:sp>
    </p:spTree>
    <p:extLst>
      <p:ext uri="{BB962C8B-B14F-4D97-AF65-F5344CB8AC3E}">
        <p14:creationId xmlns:p14="http://schemas.microsoft.com/office/powerpoint/2010/main" val="357646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Killpatrick’s</a:t>
            </a:r>
            <a:r>
              <a:rPr lang="en-US" dirty="0"/>
              <a:t> criteria </a:t>
            </a:r>
            <a:r>
              <a:rPr lang="en-US" dirty="0" smtClean="0"/>
              <a:t>(6)</a:t>
            </a:r>
            <a:endParaRPr lang="el-GR" dirty="0"/>
          </a:p>
        </p:txBody>
      </p:sp>
      <p:sp>
        <p:nvSpPr>
          <p:cNvPr id="3" name="Θέση περιεχομένου 2"/>
          <p:cNvSpPr>
            <a:spLocks noGrp="1"/>
          </p:cNvSpPr>
          <p:nvPr>
            <p:ph idx="1"/>
          </p:nvPr>
        </p:nvSpPr>
        <p:spPr/>
        <p:txBody>
          <a:bodyPr>
            <a:normAutofit fontScale="92500" lnSpcReduction="10000"/>
          </a:bodyPr>
          <a:lstStyle/>
          <a:p>
            <a:r>
              <a:rPr lang="en-US" dirty="0"/>
              <a:t>Predictability</a:t>
            </a:r>
          </a:p>
          <a:p>
            <a:pPr lvl="1"/>
            <a:r>
              <a:rPr lang="en-US" dirty="0" err="1"/>
              <a:t>Eg</a:t>
            </a:r>
            <a:r>
              <a:rPr lang="en-US" dirty="0"/>
              <a:t>. predict how students or teachers will respond to a task</a:t>
            </a:r>
          </a:p>
          <a:p>
            <a:pPr lvl="1"/>
            <a:r>
              <a:rPr lang="en-US" dirty="0"/>
              <a:t>Patterns of regularity </a:t>
            </a:r>
          </a:p>
          <a:p>
            <a:pPr lvl="1"/>
            <a:r>
              <a:rPr lang="en-US" dirty="0"/>
              <a:t>Traditionally a cause-effect relation</a:t>
            </a:r>
          </a:p>
          <a:p>
            <a:pPr lvl="1"/>
            <a:r>
              <a:rPr lang="en-US" dirty="0"/>
              <a:t>Prediction is not possible in a classroom (not a closed system)</a:t>
            </a:r>
          </a:p>
          <a:p>
            <a:pPr lvl="1"/>
            <a:r>
              <a:rPr lang="en-US" dirty="0"/>
              <a:t>How well the inferences made from the literature review and the theory allow us to anticipate what will happen in a particular phenomenon</a:t>
            </a:r>
          </a:p>
          <a:p>
            <a:endParaRPr lang="el-GR" dirty="0"/>
          </a:p>
        </p:txBody>
      </p:sp>
    </p:spTree>
    <p:extLst>
      <p:ext uri="{BB962C8B-B14F-4D97-AF65-F5344CB8AC3E}">
        <p14:creationId xmlns:p14="http://schemas.microsoft.com/office/powerpoint/2010/main" val="208659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Killpatrick’s</a:t>
            </a:r>
            <a:r>
              <a:rPr lang="en-US" dirty="0"/>
              <a:t> criteria (7)</a:t>
            </a:r>
            <a:endParaRPr lang="el-GR" dirty="0"/>
          </a:p>
        </p:txBody>
      </p:sp>
      <p:sp>
        <p:nvSpPr>
          <p:cNvPr id="3" name="Θέση περιεχομένου 2"/>
          <p:cNvSpPr>
            <a:spLocks noGrp="1"/>
          </p:cNvSpPr>
          <p:nvPr>
            <p:ph idx="1"/>
          </p:nvPr>
        </p:nvSpPr>
        <p:spPr/>
        <p:txBody>
          <a:bodyPr/>
          <a:lstStyle/>
          <a:p>
            <a:r>
              <a:rPr lang="en-US" dirty="0"/>
              <a:t>Reproducibility</a:t>
            </a:r>
          </a:p>
          <a:p>
            <a:pPr lvl="1"/>
            <a:r>
              <a:rPr lang="en-US" dirty="0"/>
              <a:t>Research procedure, observations, patterns of results clearly stated to be reproduced</a:t>
            </a:r>
          </a:p>
          <a:p>
            <a:pPr lvl="1"/>
            <a:r>
              <a:rPr lang="en-US" dirty="0"/>
              <a:t>Make the research public</a:t>
            </a:r>
          </a:p>
          <a:p>
            <a:pPr lvl="1"/>
            <a:r>
              <a:rPr lang="en-US" dirty="0"/>
              <a:t>Reproducibility is related to </a:t>
            </a:r>
            <a:r>
              <a:rPr lang="en-US" dirty="0" err="1"/>
              <a:t>generalisation</a:t>
            </a:r>
            <a:endParaRPr lang="en-US" dirty="0"/>
          </a:p>
          <a:p>
            <a:endParaRPr lang="el-GR" dirty="0"/>
          </a:p>
        </p:txBody>
      </p:sp>
    </p:spTree>
    <p:extLst>
      <p:ext uri="{BB962C8B-B14F-4D97-AF65-F5344CB8AC3E}">
        <p14:creationId xmlns:p14="http://schemas.microsoft.com/office/powerpoint/2010/main" val="707247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Killpatrick’s</a:t>
            </a:r>
            <a:r>
              <a:rPr lang="en-US" dirty="0"/>
              <a:t> criteria (8)</a:t>
            </a:r>
            <a:endParaRPr lang="el-GR" dirty="0"/>
          </a:p>
        </p:txBody>
      </p:sp>
      <p:sp>
        <p:nvSpPr>
          <p:cNvPr id="3" name="Θέση περιεχομένου 2"/>
          <p:cNvSpPr>
            <a:spLocks noGrp="1"/>
          </p:cNvSpPr>
          <p:nvPr>
            <p:ph idx="1"/>
          </p:nvPr>
        </p:nvSpPr>
        <p:spPr/>
        <p:txBody>
          <a:bodyPr/>
          <a:lstStyle/>
          <a:p>
            <a:r>
              <a:rPr lang="en-US" dirty="0"/>
              <a:t>Relatedness</a:t>
            </a:r>
          </a:p>
          <a:p>
            <a:pPr lvl="1"/>
            <a:r>
              <a:rPr lang="en-US" dirty="0"/>
              <a:t>Both to mathematics and to the educational process</a:t>
            </a:r>
          </a:p>
          <a:p>
            <a:pPr lvl="1"/>
            <a:r>
              <a:rPr lang="en-US" dirty="0"/>
              <a:t>What about studies that mathematics is only a placeholder? </a:t>
            </a:r>
          </a:p>
          <a:p>
            <a:pPr lvl="1"/>
            <a:r>
              <a:rPr lang="en-US" dirty="0"/>
              <a:t>The interdisciplinary character of research in Mathematics Education (try theories from other research domains) </a:t>
            </a:r>
          </a:p>
          <a:p>
            <a:endParaRPr lang="el-GR" dirty="0"/>
          </a:p>
        </p:txBody>
      </p:sp>
    </p:spTree>
    <p:extLst>
      <p:ext uri="{BB962C8B-B14F-4D97-AF65-F5344CB8AC3E}">
        <p14:creationId xmlns:p14="http://schemas.microsoft.com/office/powerpoint/2010/main" val="3608121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Why do we need criteria?</a:t>
            </a:r>
            <a:endParaRPr lang="el-GR" dirty="0"/>
          </a:p>
        </p:txBody>
      </p:sp>
      <p:sp>
        <p:nvSpPr>
          <p:cNvPr id="3" name="Θέση περιεχομένου 2"/>
          <p:cNvSpPr>
            <a:spLocks noGrp="1"/>
          </p:cNvSpPr>
          <p:nvPr>
            <p:ph idx="1"/>
          </p:nvPr>
        </p:nvSpPr>
        <p:spPr/>
        <p:txBody>
          <a:bodyPr/>
          <a:lstStyle/>
          <a:p>
            <a:r>
              <a:rPr lang="en-US" dirty="0"/>
              <a:t>To assess our own work and the work of others</a:t>
            </a:r>
          </a:p>
          <a:p>
            <a:r>
              <a:rPr lang="en-US" dirty="0"/>
              <a:t>The offer us lenses through which the research landscape can be viewed.</a:t>
            </a:r>
          </a:p>
          <a:p>
            <a:endParaRPr lang="el-GR" dirty="0"/>
          </a:p>
        </p:txBody>
      </p:sp>
    </p:spTree>
    <p:extLst>
      <p:ext uri="{BB962C8B-B14F-4D97-AF65-F5344CB8AC3E}">
        <p14:creationId xmlns:p14="http://schemas.microsoft.com/office/powerpoint/2010/main" val="2154871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200" dirty="0"/>
              <a:t>Task1: What are the criteria of the international research journals of the quality of Research (1)</a:t>
            </a:r>
            <a:endParaRPr lang="el-GR" sz="3200" dirty="0"/>
          </a:p>
        </p:txBody>
      </p:sp>
      <p:sp>
        <p:nvSpPr>
          <p:cNvPr id="3" name="Θέση περιεχομένου 2"/>
          <p:cNvSpPr>
            <a:spLocks noGrp="1"/>
          </p:cNvSpPr>
          <p:nvPr>
            <p:ph idx="1"/>
          </p:nvPr>
        </p:nvSpPr>
        <p:spPr/>
        <p:txBody>
          <a:bodyPr>
            <a:normAutofit fontScale="77500" lnSpcReduction="20000"/>
          </a:bodyPr>
          <a:lstStyle/>
          <a:p>
            <a:r>
              <a:rPr lang="en-US" b="1" dirty="0"/>
              <a:t>Educational Studies in Mathematics</a:t>
            </a:r>
            <a:r>
              <a:rPr lang="en-US" dirty="0"/>
              <a:t> is an international journal of research and scholarship in mathematics education. It aims to illuminate </a:t>
            </a:r>
            <a:r>
              <a:rPr lang="en-US" b="1" dirty="0"/>
              <a:t>issues of principle, policy and practice in the field</a:t>
            </a:r>
            <a:r>
              <a:rPr lang="en-US" dirty="0">
                <a:solidFill>
                  <a:srgbClr val="0000FF"/>
                </a:solidFill>
              </a:rPr>
              <a:t> </a:t>
            </a:r>
            <a:r>
              <a:rPr lang="en-US" dirty="0"/>
              <a:t>and to promote </a:t>
            </a:r>
            <a:r>
              <a:rPr lang="en-US" b="1" dirty="0"/>
              <a:t>the development of coherent bodies of theorized knowledge </a:t>
            </a:r>
            <a:r>
              <a:rPr lang="en-US" dirty="0"/>
              <a:t>which can be brought to bear on these issues.</a:t>
            </a:r>
          </a:p>
          <a:p>
            <a:r>
              <a:rPr lang="en-US" dirty="0"/>
              <a:t>The journal seeks to publish </a:t>
            </a:r>
            <a:r>
              <a:rPr lang="en-US" b="1" dirty="0"/>
              <a:t>original articles </a:t>
            </a:r>
            <a:r>
              <a:rPr lang="en-US" dirty="0"/>
              <a:t>which address the aims set out above, </a:t>
            </a:r>
            <a:r>
              <a:rPr lang="en-US" b="1" dirty="0"/>
              <a:t>make a significant contribution to the field</a:t>
            </a:r>
            <a:r>
              <a:rPr lang="en-US" dirty="0"/>
              <a:t>, and are </a:t>
            </a:r>
            <a:r>
              <a:rPr lang="en-US" b="1" dirty="0"/>
              <a:t>interesting and accessible to a diverse international readership</a:t>
            </a:r>
            <a:r>
              <a:rPr lang="en-US" dirty="0"/>
              <a:t>.</a:t>
            </a:r>
          </a:p>
          <a:p>
            <a:r>
              <a:rPr lang="en-US" dirty="0"/>
              <a:t>Many </a:t>
            </a:r>
            <a:r>
              <a:rPr lang="en-US" b="1" dirty="0"/>
              <a:t>different forms of research and scholarship </a:t>
            </a:r>
            <a:r>
              <a:rPr lang="en-US" dirty="0"/>
              <a:t>can contribute to the aims of the journal, and that these will draw on </a:t>
            </a:r>
            <a:r>
              <a:rPr lang="en-US" b="1" dirty="0"/>
              <a:t>differing perspectives and approaches</a:t>
            </a:r>
            <a:r>
              <a:rPr lang="en-US" dirty="0"/>
              <a:t>.</a:t>
            </a:r>
          </a:p>
          <a:p>
            <a:endParaRPr lang="el-GR" dirty="0"/>
          </a:p>
        </p:txBody>
      </p:sp>
    </p:spTree>
    <p:extLst>
      <p:ext uri="{BB962C8B-B14F-4D97-AF65-F5344CB8AC3E}">
        <p14:creationId xmlns:p14="http://schemas.microsoft.com/office/powerpoint/2010/main" val="293462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r>
              <a:rPr lang="en-US" dirty="0" smtClean="0"/>
              <a:t>Quality </a:t>
            </a:r>
            <a:r>
              <a:rPr lang="en-US" dirty="0"/>
              <a:t>of research in Mathematics </a:t>
            </a:r>
            <a:r>
              <a:rPr lang="en-US" dirty="0" smtClean="0"/>
              <a:t>Education</a:t>
            </a:r>
            <a:endParaRPr lang="el-GR" dirty="0"/>
          </a:p>
        </p:txBody>
      </p:sp>
      <p:sp>
        <p:nvSpPr>
          <p:cNvPr id="5" name="Υπότιτλος 4"/>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200" dirty="0"/>
              <a:t>Task1: What are the criteria of the international research journals of the quality of Research </a:t>
            </a:r>
            <a:r>
              <a:rPr lang="en-US" sz="3200" dirty="0" smtClean="0"/>
              <a:t>(2)</a:t>
            </a:r>
            <a:endParaRPr lang="el-GR" sz="3200" dirty="0"/>
          </a:p>
        </p:txBody>
      </p:sp>
      <p:sp>
        <p:nvSpPr>
          <p:cNvPr id="3" name="Θέση περιεχομένου 2"/>
          <p:cNvSpPr>
            <a:spLocks noGrp="1"/>
          </p:cNvSpPr>
          <p:nvPr>
            <p:ph idx="1"/>
          </p:nvPr>
        </p:nvSpPr>
        <p:spPr/>
        <p:txBody>
          <a:bodyPr>
            <a:normAutofit fontScale="92500" lnSpcReduction="20000"/>
          </a:bodyPr>
          <a:lstStyle/>
          <a:p>
            <a:r>
              <a:rPr lang="en-US" dirty="0"/>
              <a:t>A submission should </a:t>
            </a:r>
            <a:r>
              <a:rPr lang="en-US" b="1" dirty="0"/>
              <a:t>make explicit the theoretical and methodological framework</a:t>
            </a:r>
            <a:r>
              <a:rPr lang="en-US" dirty="0">
                <a:solidFill>
                  <a:srgbClr val="0000FF"/>
                </a:solidFill>
              </a:rPr>
              <a:t> </a:t>
            </a:r>
            <a:r>
              <a:rPr lang="en-US" dirty="0"/>
              <a:t>within which this evidence has been gathered and </a:t>
            </a:r>
            <a:r>
              <a:rPr lang="en-US" dirty="0" err="1"/>
              <a:t>analysed</a:t>
            </a:r>
            <a:r>
              <a:rPr lang="en-US" dirty="0"/>
              <a:t>. A submission should show </a:t>
            </a:r>
            <a:r>
              <a:rPr lang="en-US" b="1" dirty="0"/>
              <a:t>critical awareness of other possible approaches</a:t>
            </a:r>
            <a:r>
              <a:rPr lang="en-US" dirty="0"/>
              <a:t>. </a:t>
            </a:r>
          </a:p>
          <a:p>
            <a:r>
              <a:rPr lang="en-US" dirty="0"/>
              <a:t>The submission will be evaluated in terms of appropriate criteria of </a:t>
            </a:r>
            <a:r>
              <a:rPr lang="en-US" b="1" dirty="0" err="1"/>
              <a:t>rigour</a:t>
            </a:r>
            <a:r>
              <a:rPr lang="en-US" dirty="0"/>
              <a:t>, intended to ensure that the analysis is well-founded, that it develops a </a:t>
            </a:r>
            <a:r>
              <a:rPr lang="en-US" b="1" dirty="0"/>
              <a:t>cogent argument</a:t>
            </a:r>
            <a:r>
              <a:rPr lang="en-US" dirty="0"/>
              <a:t>, and that it </a:t>
            </a:r>
            <a:r>
              <a:rPr lang="en-US" b="1" dirty="0"/>
              <a:t>takes account of other relevant research</a:t>
            </a:r>
            <a:r>
              <a:rPr lang="en-US" dirty="0"/>
              <a:t> and scholarship in the field.</a:t>
            </a:r>
          </a:p>
          <a:p>
            <a:endParaRPr lang="el-GR" dirty="0"/>
          </a:p>
        </p:txBody>
      </p:sp>
    </p:spTree>
    <p:extLst>
      <p:ext uri="{BB962C8B-B14F-4D97-AF65-F5344CB8AC3E}">
        <p14:creationId xmlns:p14="http://schemas.microsoft.com/office/powerpoint/2010/main" val="1171733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200" dirty="0"/>
              <a:t>Task1: What are the criteria of the international research journals of the quality of Research </a:t>
            </a:r>
            <a:r>
              <a:rPr lang="en-US" sz="3200" dirty="0" smtClean="0"/>
              <a:t>(3)</a:t>
            </a:r>
            <a:endParaRPr lang="el-GR" sz="3200" dirty="0"/>
          </a:p>
        </p:txBody>
      </p:sp>
      <p:sp>
        <p:nvSpPr>
          <p:cNvPr id="3" name="Θέση περιεχομένου 2"/>
          <p:cNvSpPr>
            <a:spLocks noGrp="1"/>
          </p:cNvSpPr>
          <p:nvPr>
            <p:ph idx="1"/>
          </p:nvPr>
        </p:nvSpPr>
        <p:spPr/>
        <p:txBody>
          <a:bodyPr>
            <a:normAutofit fontScale="92500"/>
          </a:bodyPr>
          <a:lstStyle/>
          <a:p>
            <a:r>
              <a:rPr lang="en-US" b="1" dirty="0"/>
              <a:t>Journal for research in mathematics education</a:t>
            </a:r>
          </a:p>
          <a:p>
            <a:r>
              <a:rPr lang="en-US" dirty="0"/>
              <a:t>Criteria: </a:t>
            </a:r>
            <a:r>
              <a:rPr lang="en-US" b="1" dirty="0"/>
              <a:t>Worthwhileness , Coherence, competence, openness, ethics, credibility, other qualities (clarity – originality)</a:t>
            </a:r>
            <a:endParaRPr lang="en-US" dirty="0"/>
          </a:p>
          <a:p>
            <a:r>
              <a:rPr lang="en-US" b="1" dirty="0" err="1"/>
              <a:t>Wothwhileness</a:t>
            </a:r>
            <a:r>
              <a:rPr lang="en-US" dirty="0"/>
              <a:t> has to do with the potential of a research study for adding to and deepening our understanding of issues associated with mathematics teaching and learning</a:t>
            </a:r>
          </a:p>
          <a:p>
            <a:endParaRPr lang="el-GR" dirty="0"/>
          </a:p>
        </p:txBody>
      </p:sp>
    </p:spTree>
    <p:extLst>
      <p:ext uri="{BB962C8B-B14F-4D97-AF65-F5344CB8AC3E}">
        <p14:creationId xmlns:p14="http://schemas.microsoft.com/office/powerpoint/2010/main" val="2454272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200" dirty="0"/>
              <a:t>Task1: What are the criteria of the international research journals of the quality of Research </a:t>
            </a:r>
            <a:r>
              <a:rPr lang="en-US" sz="3200" dirty="0" smtClean="0"/>
              <a:t>(4)</a:t>
            </a:r>
            <a:endParaRPr lang="el-GR" sz="3200" dirty="0"/>
          </a:p>
        </p:txBody>
      </p:sp>
      <p:sp>
        <p:nvSpPr>
          <p:cNvPr id="3" name="Θέση περιεχομένου 2"/>
          <p:cNvSpPr>
            <a:spLocks noGrp="1"/>
          </p:cNvSpPr>
          <p:nvPr>
            <p:ph idx="1"/>
          </p:nvPr>
        </p:nvSpPr>
        <p:spPr/>
        <p:txBody>
          <a:bodyPr>
            <a:normAutofit fontScale="92500" lnSpcReduction="20000"/>
          </a:bodyPr>
          <a:lstStyle/>
          <a:p>
            <a:r>
              <a:rPr lang="en-US" b="1" dirty="0"/>
              <a:t>Coherence</a:t>
            </a:r>
            <a:r>
              <a:rPr lang="en-US" dirty="0"/>
              <a:t>. Thoughtful researchers first give serious attention to identifying interesting and worthwhile research questions and then to selecting the </a:t>
            </a:r>
            <a:r>
              <a:rPr lang="en-US" b="1" dirty="0"/>
              <a:t>research methods and techniques that best fit the nature of those questions</a:t>
            </a:r>
            <a:r>
              <a:rPr lang="en-US" dirty="0"/>
              <a:t>.</a:t>
            </a:r>
          </a:p>
          <a:p>
            <a:r>
              <a:rPr lang="en-US" b="1" dirty="0"/>
              <a:t>Competence</a:t>
            </a:r>
            <a:r>
              <a:rPr lang="en-US" dirty="0"/>
              <a:t>. The study it must include the effective application of appropriate data collection, analysis and interpretation techniques.</a:t>
            </a:r>
          </a:p>
          <a:p>
            <a:r>
              <a:rPr lang="en-US" b="1" dirty="0"/>
              <a:t>Credibility</a:t>
            </a:r>
            <a:r>
              <a:rPr lang="en-US" dirty="0"/>
              <a:t>. The claims made and conclusions drawn should be </a:t>
            </a:r>
            <a:r>
              <a:rPr lang="en-US" b="1" dirty="0"/>
              <a:t>justified</a:t>
            </a:r>
            <a:r>
              <a:rPr lang="en-US" dirty="0"/>
              <a:t> in some acceptable way.</a:t>
            </a:r>
            <a:r>
              <a:rPr lang="en-US" b="1" dirty="0">
                <a:solidFill>
                  <a:srgbClr val="0000FF"/>
                </a:solidFill>
              </a:rPr>
              <a:t> </a:t>
            </a:r>
          </a:p>
          <a:p>
            <a:endParaRPr lang="el-GR" dirty="0"/>
          </a:p>
        </p:txBody>
      </p:sp>
    </p:spTree>
    <p:extLst>
      <p:ext uri="{BB962C8B-B14F-4D97-AF65-F5344CB8AC3E}">
        <p14:creationId xmlns:p14="http://schemas.microsoft.com/office/powerpoint/2010/main" val="2372767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200" dirty="0"/>
              <a:t>Task1: What are the criteria of the international research journals of the quality of Research </a:t>
            </a:r>
            <a:r>
              <a:rPr lang="en-US" sz="3200" dirty="0" smtClean="0"/>
              <a:t>(5)</a:t>
            </a:r>
            <a:endParaRPr lang="el-GR" sz="3200" dirty="0"/>
          </a:p>
        </p:txBody>
      </p:sp>
      <p:sp>
        <p:nvSpPr>
          <p:cNvPr id="3" name="Θέση περιεχομένου 2"/>
          <p:cNvSpPr>
            <a:spLocks noGrp="1"/>
          </p:cNvSpPr>
          <p:nvPr>
            <p:ph idx="1"/>
          </p:nvPr>
        </p:nvSpPr>
        <p:spPr/>
        <p:txBody>
          <a:bodyPr>
            <a:normAutofit fontScale="77500" lnSpcReduction="20000"/>
          </a:bodyPr>
          <a:lstStyle/>
          <a:p>
            <a:r>
              <a:rPr lang="en-US" b="1" dirty="0" err="1"/>
              <a:t>Openess</a:t>
            </a:r>
            <a:r>
              <a:rPr lang="en-US" b="1" dirty="0"/>
              <a:t>.</a:t>
            </a:r>
            <a:r>
              <a:rPr lang="en-US" dirty="0"/>
              <a:t> A) Good researchers are </a:t>
            </a:r>
            <a:r>
              <a:rPr lang="en-US" b="1" dirty="0"/>
              <a:t>cognizant of the personal biases</a:t>
            </a:r>
            <a:r>
              <a:rPr lang="en-US" dirty="0">
                <a:solidFill>
                  <a:srgbClr val="0000FF"/>
                </a:solidFill>
              </a:rPr>
              <a:t> </a:t>
            </a:r>
            <a:r>
              <a:rPr lang="en-US" dirty="0"/>
              <a:t>and assumptions that underlie their inquiry</a:t>
            </a:r>
          </a:p>
          <a:p>
            <a:r>
              <a:rPr lang="en-US" dirty="0"/>
              <a:t>b) the conceptual/theoretical bases for a study and the research methods and techniques used </a:t>
            </a:r>
            <a:r>
              <a:rPr lang="en-US" b="1" dirty="0"/>
              <a:t>should be described in sufficient detail</a:t>
            </a:r>
            <a:r>
              <a:rPr lang="en-US" dirty="0"/>
              <a:t> to allow the research community to scrutinize them thoroughly.  </a:t>
            </a:r>
          </a:p>
          <a:p>
            <a:r>
              <a:rPr lang="en-US" b="1" dirty="0"/>
              <a:t>Originality</a:t>
            </a:r>
            <a:r>
              <a:rPr lang="en-US" dirty="0"/>
              <a:t>. An original study is not a necessarily one that has never been done before. Rather, originality can also result </a:t>
            </a:r>
            <a:r>
              <a:rPr lang="en-US" b="1" dirty="0"/>
              <a:t>from looking at an old question in a novel manner, </a:t>
            </a:r>
            <a:r>
              <a:rPr lang="en-US" dirty="0"/>
              <a:t>using a </a:t>
            </a:r>
            <a:r>
              <a:rPr lang="en-US" b="1" dirty="0"/>
              <a:t>new technique of analysis, synthesizing evidence in a different way</a:t>
            </a:r>
            <a:r>
              <a:rPr lang="en-US" dirty="0"/>
              <a:t>, or </a:t>
            </a:r>
            <a:r>
              <a:rPr lang="en-US" b="1" dirty="0"/>
              <a:t>providing a new interpretation for old </a:t>
            </a:r>
            <a:r>
              <a:rPr lang="en-US" b="1" dirty="0" smtClean="0"/>
              <a:t>data</a:t>
            </a:r>
            <a:r>
              <a:rPr lang="en-US" dirty="0">
                <a:solidFill>
                  <a:srgbClr val="0000FF"/>
                </a:solidFill>
              </a:rPr>
              <a:t>.</a:t>
            </a:r>
          </a:p>
        </p:txBody>
      </p:sp>
    </p:spTree>
    <p:extLst>
      <p:ext uri="{BB962C8B-B14F-4D97-AF65-F5344CB8AC3E}">
        <p14:creationId xmlns:p14="http://schemas.microsoft.com/office/powerpoint/2010/main" val="3258026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The role of the researchers’ epistemological choices</a:t>
            </a:r>
            <a:endParaRPr lang="el-GR" dirty="0"/>
          </a:p>
        </p:txBody>
      </p:sp>
      <p:sp>
        <p:nvSpPr>
          <p:cNvPr id="3" name="Θέση περιεχομένου 2"/>
          <p:cNvSpPr>
            <a:spLocks noGrp="1"/>
          </p:cNvSpPr>
          <p:nvPr>
            <p:ph idx="1"/>
          </p:nvPr>
        </p:nvSpPr>
        <p:spPr/>
        <p:txBody>
          <a:bodyPr>
            <a:normAutofit fontScale="92500" lnSpcReduction="20000"/>
          </a:bodyPr>
          <a:lstStyle/>
          <a:p>
            <a:r>
              <a:rPr lang="en-US" dirty="0"/>
              <a:t>There is not agreement among the researchers about the criteria</a:t>
            </a:r>
          </a:p>
          <a:p>
            <a:r>
              <a:rPr lang="en-US" dirty="0"/>
              <a:t>Problem- led perspective versus method-led perspective </a:t>
            </a:r>
          </a:p>
          <a:p>
            <a:pPr lvl="1"/>
            <a:r>
              <a:rPr lang="en-US" dirty="0"/>
              <a:t>In the first we have multiplicity of methods to access the problem. The method is related to the problem</a:t>
            </a:r>
          </a:p>
          <a:p>
            <a:pPr lvl="1"/>
            <a:r>
              <a:rPr lang="en-US" dirty="0"/>
              <a:t> in the second, quality criteria are linked to the method used (</a:t>
            </a:r>
            <a:r>
              <a:rPr lang="en-US" dirty="0" err="1"/>
              <a:t>eg</a:t>
            </a:r>
            <a:r>
              <a:rPr lang="en-US" dirty="0"/>
              <a:t> sociological, anthropological, ethnographical research)</a:t>
            </a:r>
          </a:p>
          <a:p>
            <a:r>
              <a:rPr lang="en-US" dirty="0"/>
              <a:t>Design research versus phenomenological research</a:t>
            </a:r>
          </a:p>
          <a:p>
            <a:endParaRPr lang="el-GR" dirty="0"/>
          </a:p>
        </p:txBody>
      </p:sp>
    </p:spTree>
    <p:extLst>
      <p:ext uri="{BB962C8B-B14F-4D97-AF65-F5344CB8AC3E}">
        <p14:creationId xmlns:p14="http://schemas.microsoft.com/office/powerpoint/2010/main" val="683961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An example</a:t>
            </a:r>
            <a:r>
              <a:rPr lang="el-GR" dirty="0"/>
              <a:t> </a:t>
            </a:r>
            <a:r>
              <a:rPr lang="en-US" dirty="0"/>
              <a:t>to illustrate epistemological differences</a:t>
            </a:r>
            <a:endParaRPr lang="el-GR" dirty="0"/>
          </a:p>
        </p:txBody>
      </p:sp>
      <p:sp>
        <p:nvSpPr>
          <p:cNvPr id="3" name="Θέση περιεχομένου 2"/>
          <p:cNvSpPr>
            <a:spLocks noGrp="1"/>
          </p:cNvSpPr>
          <p:nvPr>
            <p:ph idx="1"/>
          </p:nvPr>
        </p:nvSpPr>
        <p:spPr/>
        <p:txBody>
          <a:bodyPr>
            <a:normAutofit fontScale="92500" lnSpcReduction="20000"/>
          </a:bodyPr>
          <a:lstStyle/>
          <a:p>
            <a:r>
              <a:rPr lang="en-US" dirty="0"/>
              <a:t>The relation between relevance and utility</a:t>
            </a:r>
          </a:p>
          <a:p>
            <a:r>
              <a:rPr lang="en-US" dirty="0"/>
              <a:t>Research on teachers’ decisions and the factors that frame them</a:t>
            </a:r>
          </a:p>
          <a:p>
            <a:r>
              <a:rPr lang="en-US" dirty="0"/>
              <a:t>The recognition of the teachers’ role is very important</a:t>
            </a:r>
          </a:p>
          <a:p>
            <a:r>
              <a:rPr lang="en-US" dirty="0"/>
              <a:t>Usefulness is not to use the research results immediately in the classroom but to influence teachers’ decision making.</a:t>
            </a:r>
          </a:p>
          <a:p>
            <a:r>
              <a:rPr lang="en-US" dirty="0"/>
              <a:t>The relation between theory and practice and the responsibility of the researcher.</a:t>
            </a:r>
          </a:p>
          <a:p>
            <a:endParaRPr lang="el-GR" dirty="0"/>
          </a:p>
        </p:txBody>
      </p:sp>
    </p:spTree>
    <p:extLst>
      <p:ext uri="{BB962C8B-B14F-4D97-AF65-F5344CB8AC3E}">
        <p14:creationId xmlns:p14="http://schemas.microsoft.com/office/powerpoint/2010/main" val="481106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600" dirty="0"/>
              <a:t>A dynamic dimension of quality of research in mathematics education (ME)</a:t>
            </a:r>
            <a:endParaRPr lang="el-GR" sz="3600" dirty="0"/>
          </a:p>
        </p:txBody>
      </p:sp>
      <p:sp>
        <p:nvSpPr>
          <p:cNvPr id="3" name="Θέση περιεχομένου 2"/>
          <p:cNvSpPr>
            <a:spLocks noGrp="1"/>
          </p:cNvSpPr>
          <p:nvPr>
            <p:ph idx="1"/>
          </p:nvPr>
        </p:nvSpPr>
        <p:spPr/>
        <p:txBody>
          <a:bodyPr/>
          <a:lstStyle/>
          <a:p>
            <a:r>
              <a:rPr lang="en-US" dirty="0"/>
              <a:t>Simon (2004)</a:t>
            </a:r>
          </a:p>
          <a:p>
            <a:r>
              <a:rPr lang="en-US" dirty="0"/>
              <a:t>“In mathematics education research, as in mathematics, there is a need to reflect on the state of the field, endeavor to make canons for quality explicit, and consider the process by which new researchers are acculturated into the field” </a:t>
            </a:r>
          </a:p>
          <a:p>
            <a:endParaRPr lang="el-GR" dirty="0"/>
          </a:p>
        </p:txBody>
      </p:sp>
    </p:spTree>
    <p:extLst>
      <p:ext uri="{BB962C8B-B14F-4D97-AF65-F5344CB8AC3E}">
        <p14:creationId xmlns:p14="http://schemas.microsoft.com/office/powerpoint/2010/main" val="1166883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Issues of research quality (1)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n-US" dirty="0"/>
              <a:t>An empirical research study as an argument:</a:t>
            </a:r>
          </a:p>
          <a:p>
            <a:pPr lvl="1"/>
            <a:r>
              <a:rPr lang="en-US" dirty="0"/>
              <a:t>Justification of the research questions (importance in relation to what is known)</a:t>
            </a:r>
          </a:p>
          <a:p>
            <a:pPr lvl="1"/>
            <a:r>
              <a:rPr lang="en-US" dirty="0"/>
              <a:t>Justification of the methodology</a:t>
            </a:r>
          </a:p>
          <a:p>
            <a:pPr lvl="1"/>
            <a:r>
              <a:rPr lang="en-US" dirty="0"/>
              <a:t>Justification of the analysis of data (make clear the chain of reasoning that lead to interpretations – present a part of the data- convince the </a:t>
            </a:r>
            <a:r>
              <a:rPr lang="en-US" dirty="0" err="1"/>
              <a:t>communtity</a:t>
            </a:r>
            <a:r>
              <a:rPr lang="en-US" dirty="0"/>
              <a:t> that data analyzed were central to the problems)</a:t>
            </a:r>
          </a:p>
          <a:p>
            <a:pPr lvl="1"/>
            <a:r>
              <a:rPr lang="en-US" dirty="0"/>
              <a:t>Justification of conclusions</a:t>
            </a:r>
            <a:r>
              <a:rPr lang="el-GR" dirty="0"/>
              <a:t> (</a:t>
            </a:r>
            <a:r>
              <a:rPr lang="en-US" dirty="0"/>
              <a:t>contribution to knowledge linking to other research)</a:t>
            </a:r>
          </a:p>
          <a:p>
            <a:endParaRPr lang="el-GR" dirty="0"/>
          </a:p>
        </p:txBody>
      </p:sp>
    </p:spTree>
    <p:extLst>
      <p:ext uri="{BB962C8B-B14F-4D97-AF65-F5344CB8AC3E}">
        <p14:creationId xmlns:p14="http://schemas.microsoft.com/office/powerpoint/2010/main" val="3389324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Issues of research quality (2)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n-US" dirty="0"/>
              <a:t>Theoretical Research as an argument (based on prior empirical and theoretical work)</a:t>
            </a:r>
          </a:p>
          <a:p>
            <a:r>
              <a:rPr lang="en-US" dirty="0"/>
              <a:t>Description is generally not enough</a:t>
            </a:r>
          </a:p>
          <a:p>
            <a:pPr lvl="1"/>
            <a:r>
              <a:rPr lang="en-US" dirty="0"/>
              <a:t>Researcher’s responsibility to frame his or her case as a paradigm case, articulating what is a case of and explicating conclusions</a:t>
            </a:r>
          </a:p>
          <a:p>
            <a:r>
              <a:rPr lang="en-US" dirty="0"/>
              <a:t>When is empirical work at a level for publication?</a:t>
            </a:r>
          </a:p>
          <a:p>
            <a:pPr lvl="1"/>
            <a:r>
              <a:rPr lang="en-US" dirty="0"/>
              <a:t>It makes a contribution to knowledge</a:t>
            </a:r>
          </a:p>
          <a:p>
            <a:pPr lvl="1"/>
            <a:r>
              <a:rPr lang="en-US" dirty="0"/>
              <a:t>It warrants for the claims to be strong</a:t>
            </a:r>
          </a:p>
          <a:p>
            <a:endParaRPr lang="el-GR" dirty="0"/>
          </a:p>
        </p:txBody>
      </p:sp>
    </p:spTree>
    <p:extLst>
      <p:ext uri="{BB962C8B-B14F-4D97-AF65-F5344CB8AC3E}">
        <p14:creationId xmlns:p14="http://schemas.microsoft.com/office/powerpoint/2010/main" val="3942639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Issues of research quality (3) </a:t>
            </a:r>
            <a:endParaRPr lang="el-GR" dirty="0"/>
          </a:p>
        </p:txBody>
      </p:sp>
      <p:sp>
        <p:nvSpPr>
          <p:cNvPr id="3" name="Θέση περιεχομένου 2"/>
          <p:cNvSpPr>
            <a:spLocks noGrp="1"/>
          </p:cNvSpPr>
          <p:nvPr>
            <p:ph idx="1"/>
          </p:nvPr>
        </p:nvSpPr>
        <p:spPr/>
        <p:txBody>
          <a:bodyPr/>
          <a:lstStyle/>
          <a:p>
            <a:r>
              <a:rPr lang="en-US" dirty="0"/>
              <a:t>Rigorous application of methodologies is not sufficient</a:t>
            </a:r>
          </a:p>
          <a:p>
            <a:pPr lvl="1"/>
            <a:r>
              <a:rPr lang="en-US" dirty="0"/>
              <a:t>Methodology must respond to the different purposes and contexts of research</a:t>
            </a:r>
          </a:p>
          <a:p>
            <a:pPr lvl="1"/>
            <a:r>
              <a:rPr lang="en-US" dirty="0" err="1"/>
              <a:t>Analysing</a:t>
            </a:r>
            <a:r>
              <a:rPr lang="en-US" dirty="0"/>
              <a:t> qualitative data is much like solving a mathematics problem – each step leads to greater insight as to what might be tried subsequently</a:t>
            </a:r>
          </a:p>
          <a:p>
            <a:r>
              <a:rPr lang="en-US" dirty="0"/>
              <a:t>Research questions evolve</a:t>
            </a:r>
          </a:p>
          <a:p>
            <a:endParaRPr lang="el-GR" dirty="0"/>
          </a:p>
        </p:txBody>
      </p:sp>
    </p:spTree>
    <p:extLst>
      <p:ext uri="{BB962C8B-B14F-4D97-AF65-F5344CB8AC3E}">
        <p14:creationId xmlns:p14="http://schemas.microsoft.com/office/powerpoint/2010/main" val="2508783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What is quality in mathematics education research?</a:t>
            </a:r>
            <a:endParaRPr lang="el-GR" dirty="0"/>
          </a:p>
        </p:txBody>
      </p:sp>
      <p:sp>
        <p:nvSpPr>
          <p:cNvPr id="5" name="Θέση κειμένου 4"/>
          <p:cNvSpPr>
            <a:spLocks noGrp="1"/>
          </p:cNvSpPr>
          <p:nvPr>
            <p:ph type="body" idx="1"/>
          </p:nvPr>
        </p:nvSpPr>
        <p:spPr/>
        <p:txBody>
          <a:bodyPr/>
          <a:lstStyle/>
          <a:p>
            <a:endParaRPr lang="el-GR"/>
          </a:p>
        </p:txBody>
      </p:sp>
    </p:spTree>
    <p:extLst>
      <p:ext uri="{BB962C8B-B14F-4D97-AF65-F5344CB8AC3E}">
        <p14:creationId xmlns:p14="http://schemas.microsoft.com/office/powerpoint/2010/main" val="1580359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Issues of research quality (4) </a:t>
            </a:r>
            <a:endParaRPr lang="el-GR" dirty="0"/>
          </a:p>
        </p:txBody>
      </p:sp>
      <p:sp>
        <p:nvSpPr>
          <p:cNvPr id="3" name="Θέση περιεχομένου 2"/>
          <p:cNvSpPr>
            <a:spLocks noGrp="1"/>
          </p:cNvSpPr>
          <p:nvPr>
            <p:ph idx="1"/>
          </p:nvPr>
        </p:nvSpPr>
        <p:spPr/>
        <p:txBody>
          <a:bodyPr>
            <a:normAutofit lnSpcReduction="10000"/>
          </a:bodyPr>
          <a:lstStyle/>
          <a:p>
            <a:r>
              <a:rPr lang="en-US" dirty="0"/>
              <a:t>What are we looking for? – An epistemologically based question </a:t>
            </a:r>
          </a:p>
          <a:p>
            <a:pPr lvl="1"/>
            <a:r>
              <a:rPr lang="en-US" dirty="0"/>
              <a:t>“ what is” versus “developing an empirically based construct </a:t>
            </a:r>
            <a:r>
              <a:rPr lang="en-US" dirty="0" err="1"/>
              <a:t>fo</a:t>
            </a:r>
            <a:r>
              <a:rPr lang="en-US" dirty="0"/>
              <a:t> account for interesting aspects of the data”</a:t>
            </a:r>
          </a:p>
          <a:p>
            <a:r>
              <a:rPr lang="en-US" dirty="0"/>
              <a:t>Building on the work of others to</a:t>
            </a:r>
          </a:p>
          <a:p>
            <a:pPr lvl="1"/>
            <a:r>
              <a:rPr lang="en-US" dirty="0"/>
              <a:t> show the importance of your research questions</a:t>
            </a:r>
          </a:p>
          <a:p>
            <a:pPr lvl="1"/>
            <a:r>
              <a:rPr lang="en-US" dirty="0"/>
              <a:t>Relate the new contributions to existing knowledge</a:t>
            </a:r>
          </a:p>
          <a:p>
            <a:endParaRPr lang="el-GR" dirty="0"/>
          </a:p>
        </p:txBody>
      </p:sp>
    </p:spTree>
    <p:extLst>
      <p:ext uri="{BB962C8B-B14F-4D97-AF65-F5344CB8AC3E}">
        <p14:creationId xmlns:p14="http://schemas.microsoft.com/office/powerpoint/2010/main" val="1579085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Researching Research: the role of theories in research and practice (1)</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err="1"/>
              <a:t>Lerman</a:t>
            </a:r>
            <a:r>
              <a:rPr lang="en-US" dirty="0"/>
              <a:t>, Xu and </a:t>
            </a:r>
            <a:r>
              <a:rPr lang="en-US" dirty="0" err="1"/>
              <a:t>Tsatsaroni</a:t>
            </a:r>
            <a:r>
              <a:rPr lang="en-US" dirty="0"/>
              <a:t> (2003) ( need to consider the  social dimension)</a:t>
            </a:r>
          </a:p>
          <a:p>
            <a:r>
              <a:rPr lang="en-US" dirty="0" smtClean="0"/>
              <a:t>(</a:t>
            </a:r>
            <a:r>
              <a:rPr lang="en-US" dirty="0" err="1"/>
              <a:t>Pais</a:t>
            </a:r>
            <a:r>
              <a:rPr lang="en-US" dirty="0"/>
              <a:t> and Valero (2012) (need to consider the  political dimension)</a:t>
            </a:r>
          </a:p>
          <a:p>
            <a:r>
              <a:rPr lang="en-US" dirty="0"/>
              <a:t>The theoretical and analytical lenses we deploy in the research underlie ideological motivations and trends of which we are not aware.</a:t>
            </a:r>
          </a:p>
          <a:p>
            <a:r>
              <a:rPr lang="en-US" dirty="0"/>
              <a:t>What is the object of research in mathematics education reported in journals, books, conference proceedings?</a:t>
            </a:r>
          </a:p>
          <a:p>
            <a:r>
              <a:rPr lang="en-US" dirty="0"/>
              <a:t>Issues of relevance of research and a broadening perception of the specificity of mathematics; research that addresses social, cultural, political dimensions</a:t>
            </a:r>
          </a:p>
          <a:p>
            <a:pPr marL="0" indent="0">
              <a:buNone/>
            </a:pPr>
            <a:endParaRPr lang="el-GR" dirty="0"/>
          </a:p>
        </p:txBody>
      </p:sp>
    </p:spTree>
    <p:extLst>
      <p:ext uri="{BB962C8B-B14F-4D97-AF65-F5344CB8AC3E}">
        <p14:creationId xmlns:p14="http://schemas.microsoft.com/office/powerpoint/2010/main" val="3215524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Researching Research: the role of theories in research and practice (2)</a:t>
            </a:r>
            <a:endParaRPr lang="el-GR" dirty="0"/>
          </a:p>
        </p:txBody>
      </p:sp>
      <p:sp>
        <p:nvSpPr>
          <p:cNvPr id="3" name="Θέση περιεχομένου 2"/>
          <p:cNvSpPr>
            <a:spLocks noGrp="1"/>
          </p:cNvSpPr>
          <p:nvPr>
            <p:ph idx="1"/>
          </p:nvPr>
        </p:nvSpPr>
        <p:spPr/>
        <p:txBody>
          <a:bodyPr>
            <a:normAutofit fontScale="85000" lnSpcReduction="20000"/>
          </a:bodyPr>
          <a:lstStyle/>
          <a:p>
            <a:r>
              <a:rPr lang="en-US" dirty="0"/>
              <a:t>Bergsten (2007) investigates the role of theory through comparing three studies that all investigate learning and teaching the limit of functions</a:t>
            </a:r>
          </a:p>
          <a:p>
            <a:r>
              <a:rPr lang="en-US" dirty="0"/>
              <a:t>“A research framework defines the world in which the research live, pointing to difficulties to compare research results within different frameworks” (p. 1638)</a:t>
            </a:r>
          </a:p>
          <a:p>
            <a:r>
              <a:rPr lang="en-US" dirty="0"/>
              <a:t>This paper poses different issues about the important role of theory in research in terms of the research questions, the methodological choices, the interpretations and the nature of findings. How these different parts of a research are linked (consistency and coherency) is related to the quality of research.</a:t>
            </a:r>
          </a:p>
          <a:p>
            <a:endParaRPr lang="el-GR" dirty="0"/>
          </a:p>
        </p:txBody>
      </p:sp>
    </p:spTree>
    <p:extLst>
      <p:ext uri="{BB962C8B-B14F-4D97-AF65-F5344CB8AC3E}">
        <p14:creationId xmlns:p14="http://schemas.microsoft.com/office/powerpoint/2010/main" val="4163413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Typical format of a research </a:t>
            </a:r>
            <a:r>
              <a:rPr lang="en-US" dirty="0" smtClean="0"/>
              <a:t>report (1)</a:t>
            </a:r>
            <a:endParaRPr lang="el-GR" dirty="0"/>
          </a:p>
        </p:txBody>
      </p:sp>
      <p:sp>
        <p:nvSpPr>
          <p:cNvPr id="3" name="Θέση περιεχομένου 2"/>
          <p:cNvSpPr>
            <a:spLocks noGrp="1"/>
          </p:cNvSpPr>
          <p:nvPr>
            <p:ph idx="1"/>
          </p:nvPr>
        </p:nvSpPr>
        <p:spPr/>
        <p:txBody>
          <a:bodyPr>
            <a:normAutofit fontScale="92500" lnSpcReduction="20000"/>
          </a:bodyPr>
          <a:lstStyle/>
          <a:p>
            <a:r>
              <a:rPr lang="en-AU" i="1" dirty="0"/>
              <a:t>Abstract: What was done and found</a:t>
            </a:r>
          </a:p>
          <a:p>
            <a:pPr lvl="1"/>
            <a:r>
              <a:rPr lang="en-AU" dirty="0"/>
              <a:t>summarise the research aim, its design, and the main results.</a:t>
            </a:r>
            <a:endParaRPr lang="en-US" dirty="0"/>
          </a:p>
          <a:p>
            <a:r>
              <a:rPr lang="en-AU" i="1" dirty="0"/>
              <a:t>Introduction: What is the problem?</a:t>
            </a:r>
            <a:endParaRPr lang="en-US" i="1" dirty="0"/>
          </a:p>
          <a:p>
            <a:pPr lvl="1"/>
            <a:r>
              <a:rPr lang="en-US" dirty="0"/>
              <a:t>the area of concern (setting the scene);</a:t>
            </a:r>
          </a:p>
          <a:p>
            <a:pPr lvl="1"/>
            <a:r>
              <a:rPr lang="en-US" dirty="0"/>
              <a:t>the problem (usually stated as a research question); and </a:t>
            </a:r>
          </a:p>
          <a:p>
            <a:pPr lvl="1"/>
            <a:r>
              <a:rPr lang="en-US" dirty="0"/>
              <a:t>the significance of the problem (the theoretical and/or practical reasons for exploring the research questions </a:t>
            </a:r>
            <a:endParaRPr lang="en-US" i="1" dirty="0"/>
          </a:p>
          <a:p>
            <a:endParaRPr lang="el-GR" dirty="0"/>
          </a:p>
        </p:txBody>
      </p:sp>
    </p:spTree>
    <p:extLst>
      <p:ext uri="{BB962C8B-B14F-4D97-AF65-F5344CB8AC3E}">
        <p14:creationId xmlns:p14="http://schemas.microsoft.com/office/powerpoint/2010/main" val="3113936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Typical format of a research </a:t>
            </a:r>
            <a:r>
              <a:rPr lang="en-US" dirty="0" smtClean="0"/>
              <a:t>report (2)</a:t>
            </a:r>
            <a:endParaRPr lang="el-GR" dirty="0"/>
          </a:p>
        </p:txBody>
      </p:sp>
      <p:sp>
        <p:nvSpPr>
          <p:cNvPr id="3" name="Θέση περιεχομένου 2"/>
          <p:cNvSpPr>
            <a:spLocks noGrp="1"/>
          </p:cNvSpPr>
          <p:nvPr>
            <p:ph idx="1"/>
          </p:nvPr>
        </p:nvSpPr>
        <p:spPr/>
        <p:txBody>
          <a:bodyPr>
            <a:normAutofit fontScale="92500" lnSpcReduction="20000"/>
          </a:bodyPr>
          <a:lstStyle/>
          <a:p>
            <a:r>
              <a:rPr lang="en-AU" i="1" dirty="0"/>
              <a:t>Literature review: What is already known?</a:t>
            </a:r>
            <a:endParaRPr lang="en-US" i="1" dirty="0"/>
          </a:p>
          <a:p>
            <a:pPr lvl="1"/>
            <a:r>
              <a:rPr lang="en-US" dirty="0"/>
              <a:t>Theoretical framework </a:t>
            </a:r>
          </a:p>
          <a:p>
            <a:pPr lvl="2"/>
            <a:r>
              <a:rPr lang="en-US" dirty="0"/>
              <a:t>theories related to the research study</a:t>
            </a:r>
          </a:p>
          <a:p>
            <a:pPr lvl="2"/>
            <a:r>
              <a:rPr lang="en-US" dirty="0"/>
              <a:t>It frames the design, the entire discussion and provides explanatory power for the data </a:t>
            </a:r>
          </a:p>
          <a:p>
            <a:pPr lvl="2"/>
            <a:r>
              <a:rPr lang="en-US" dirty="0"/>
              <a:t>the lens that you use to interpret what is happening and why </a:t>
            </a:r>
          </a:p>
          <a:p>
            <a:pPr lvl="1"/>
            <a:r>
              <a:rPr lang="en-US" dirty="0"/>
              <a:t>A synthesis of literature review</a:t>
            </a:r>
          </a:p>
          <a:p>
            <a:pPr lvl="2"/>
            <a:r>
              <a:rPr lang="en-US" dirty="0"/>
              <a:t>Summarize the studies that are related you your research goal.</a:t>
            </a:r>
          </a:p>
          <a:p>
            <a:pPr lvl="2"/>
            <a:r>
              <a:rPr lang="en-US" dirty="0"/>
              <a:t>What common threads hold these studies together?</a:t>
            </a:r>
          </a:p>
          <a:p>
            <a:pPr lvl="2"/>
            <a:r>
              <a:rPr lang="en-US" dirty="0"/>
              <a:t>What does your study come to contribute (possible gaps)</a:t>
            </a:r>
          </a:p>
          <a:p>
            <a:endParaRPr lang="el-GR" dirty="0"/>
          </a:p>
        </p:txBody>
      </p:sp>
    </p:spTree>
    <p:extLst>
      <p:ext uri="{BB962C8B-B14F-4D97-AF65-F5344CB8AC3E}">
        <p14:creationId xmlns:p14="http://schemas.microsoft.com/office/powerpoint/2010/main" val="64136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Typical format of a research </a:t>
            </a:r>
            <a:r>
              <a:rPr lang="en-US" dirty="0" smtClean="0"/>
              <a:t>report (3)</a:t>
            </a:r>
            <a:endParaRPr lang="el-GR" dirty="0"/>
          </a:p>
        </p:txBody>
      </p:sp>
      <p:sp>
        <p:nvSpPr>
          <p:cNvPr id="3" name="Θέση περιεχομένου 2"/>
          <p:cNvSpPr>
            <a:spLocks noGrp="1"/>
          </p:cNvSpPr>
          <p:nvPr>
            <p:ph idx="1"/>
          </p:nvPr>
        </p:nvSpPr>
        <p:spPr/>
        <p:txBody>
          <a:bodyPr>
            <a:normAutofit fontScale="92500"/>
          </a:bodyPr>
          <a:lstStyle/>
          <a:p>
            <a:r>
              <a:rPr lang="en-AU" i="1" dirty="0"/>
              <a:t>Methodology: How was the research undertaken?</a:t>
            </a:r>
          </a:p>
          <a:p>
            <a:pPr lvl="1"/>
            <a:r>
              <a:rPr lang="en-US" dirty="0"/>
              <a:t>Why were your methods of data collection and analysis used? (collection versus generation/construction)</a:t>
            </a:r>
          </a:p>
          <a:p>
            <a:pPr lvl="1"/>
            <a:r>
              <a:rPr lang="en-US" dirty="0"/>
              <a:t>How do they fit with the theoretical framework outlined above?</a:t>
            </a:r>
          </a:p>
          <a:p>
            <a:pPr lvl="1"/>
            <a:r>
              <a:rPr lang="en-US" dirty="0"/>
              <a:t>Provide information about participants, the context of the study, the process of data collection (research instruments) and the process of data </a:t>
            </a:r>
            <a:r>
              <a:rPr lang="en-US" dirty="0" err="1"/>
              <a:t>analyis</a:t>
            </a:r>
            <a:endParaRPr lang="en-US" dirty="0"/>
          </a:p>
          <a:p>
            <a:endParaRPr lang="el-GR" dirty="0"/>
          </a:p>
        </p:txBody>
      </p:sp>
    </p:spTree>
    <p:extLst>
      <p:ext uri="{BB962C8B-B14F-4D97-AF65-F5344CB8AC3E}">
        <p14:creationId xmlns:p14="http://schemas.microsoft.com/office/powerpoint/2010/main" val="348097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Typical format of a research </a:t>
            </a:r>
            <a:r>
              <a:rPr lang="en-US" dirty="0" smtClean="0"/>
              <a:t>report (4)</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AU" i="1" dirty="0"/>
              <a:t>Results and discussion: What was found?</a:t>
            </a:r>
            <a:endParaRPr lang="en-US" i="1" dirty="0"/>
          </a:p>
          <a:p>
            <a:pPr lvl="1"/>
            <a:r>
              <a:rPr lang="en-US" dirty="0"/>
              <a:t>Results and discussion separate or integrated</a:t>
            </a:r>
          </a:p>
          <a:p>
            <a:pPr lvl="1"/>
            <a:r>
              <a:rPr lang="en-US" dirty="0"/>
              <a:t>summarize the evidence that was collected and analyzed in terms of your research questions</a:t>
            </a:r>
          </a:p>
          <a:p>
            <a:pPr lvl="1"/>
            <a:r>
              <a:rPr lang="en-US" dirty="0"/>
              <a:t>interpret these data</a:t>
            </a:r>
          </a:p>
          <a:p>
            <a:pPr lvl="1"/>
            <a:r>
              <a:rPr lang="en-US" dirty="0"/>
              <a:t>draw hint at some conclusions  (relate to relevant research)</a:t>
            </a:r>
          </a:p>
          <a:p>
            <a:r>
              <a:rPr lang="en-AU" i="1" dirty="0"/>
              <a:t>Conclusion: So what?</a:t>
            </a:r>
          </a:p>
          <a:p>
            <a:pPr lvl="1"/>
            <a:r>
              <a:rPr lang="en-AU" dirty="0"/>
              <a:t>Summarise your research findings </a:t>
            </a:r>
          </a:p>
          <a:p>
            <a:pPr lvl="1"/>
            <a:r>
              <a:rPr lang="en-AU" dirty="0"/>
              <a:t>Discuss consequences, implications, limitations. </a:t>
            </a:r>
          </a:p>
          <a:p>
            <a:pPr lvl="1"/>
            <a:r>
              <a:rPr lang="en-AU" dirty="0"/>
              <a:t>Claims follow logically from results section. </a:t>
            </a:r>
            <a:endParaRPr lang="en-US" dirty="0"/>
          </a:p>
          <a:p>
            <a:endParaRPr lang="el-GR" dirty="0"/>
          </a:p>
        </p:txBody>
      </p:sp>
    </p:spTree>
    <p:extLst>
      <p:ext uri="{BB962C8B-B14F-4D97-AF65-F5344CB8AC3E}">
        <p14:creationId xmlns:p14="http://schemas.microsoft.com/office/powerpoint/2010/main" val="3097065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Example of the methodological part of a paper: data </a:t>
            </a:r>
            <a:r>
              <a:rPr lang="en-US" dirty="0" smtClean="0"/>
              <a:t>analysis (1)</a:t>
            </a:r>
            <a:endParaRPr lang="el-GR" dirty="0"/>
          </a:p>
        </p:txBody>
      </p:sp>
      <p:pic>
        <p:nvPicPr>
          <p:cNvPr id="4" name="Content Placeholder 5"/>
          <p:cNvPicPr>
            <a:picLocks noChangeAspect="1"/>
          </p:cNvPicPr>
          <p:nvPr/>
        </p:nvPicPr>
        <p:blipFill rotWithShape="1">
          <a:blip r:embed="rId2"/>
          <a:srcRect b="5500"/>
          <a:stretch/>
        </p:blipFill>
        <p:spPr>
          <a:xfrm>
            <a:off x="457200" y="1600200"/>
            <a:ext cx="8229600" cy="4723063"/>
          </a:xfrm>
          <a:prstGeom prst="rect">
            <a:avLst/>
          </a:prstGeom>
        </p:spPr>
      </p:pic>
    </p:spTree>
    <p:extLst>
      <p:ext uri="{BB962C8B-B14F-4D97-AF65-F5344CB8AC3E}">
        <p14:creationId xmlns:p14="http://schemas.microsoft.com/office/powerpoint/2010/main" val="2639292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Example of the methodological part of a paper: data </a:t>
            </a:r>
            <a:r>
              <a:rPr lang="en-US" dirty="0" smtClean="0"/>
              <a:t>analysis (2)</a:t>
            </a:r>
            <a:endParaRPr lang="el-GR" dirty="0"/>
          </a:p>
        </p:txBody>
      </p:sp>
      <p:pic>
        <p:nvPicPr>
          <p:cNvPr id="5" name="Content Placeholder 3"/>
          <p:cNvPicPr>
            <a:picLocks noChangeAspect="1"/>
          </p:cNvPicPr>
          <p:nvPr/>
        </p:nvPicPr>
        <p:blipFill rotWithShape="1">
          <a:blip r:embed="rId2"/>
          <a:srcRect/>
          <a:stretch/>
        </p:blipFill>
        <p:spPr>
          <a:xfrm>
            <a:off x="457200" y="1600200"/>
            <a:ext cx="8229600" cy="4525963"/>
          </a:xfrm>
          <a:prstGeom prst="rect">
            <a:avLst/>
          </a:prstGeom>
        </p:spPr>
      </p:pic>
    </p:spTree>
    <p:extLst>
      <p:ext uri="{BB962C8B-B14F-4D97-AF65-F5344CB8AC3E}">
        <p14:creationId xmlns:p14="http://schemas.microsoft.com/office/powerpoint/2010/main" val="29196506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Task 2: Analyzing reviews</a:t>
            </a:r>
            <a:endParaRPr lang="el-GR" dirty="0"/>
          </a:p>
        </p:txBody>
      </p:sp>
      <p:sp>
        <p:nvSpPr>
          <p:cNvPr id="3" name="Θέση περιεχομένου 2"/>
          <p:cNvSpPr>
            <a:spLocks noGrp="1"/>
          </p:cNvSpPr>
          <p:nvPr>
            <p:ph idx="1"/>
          </p:nvPr>
        </p:nvSpPr>
        <p:spPr/>
        <p:txBody>
          <a:bodyPr>
            <a:normAutofit fontScale="85000" lnSpcReduction="10000"/>
          </a:bodyPr>
          <a:lstStyle/>
          <a:p>
            <a:r>
              <a:rPr lang="en-US" dirty="0"/>
              <a:t>You have been given a review of a researcher for a paper submitted in an international journal. </a:t>
            </a:r>
            <a:endParaRPr lang="en-US" dirty="0" smtClean="0"/>
          </a:p>
          <a:p>
            <a:r>
              <a:rPr lang="en-US" dirty="0" smtClean="0"/>
              <a:t>Work </a:t>
            </a:r>
            <a:r>
              <a:rPr lang="en-US" dirty="0"/>
              <a:t>in groups of 4 persons for 15 minutes to highlight how the researcher sees the quality of the research in his review (in general and more specifically in terms of the particular parts of the paper (literature review, research goals/questions, methodology, results, conclusions</a:t>
            </a:r>
            <a:r>
              <a:rPr lang="en-US" dirty="0" smtClean="0"/>
              <a:t>).</a:t>
            </a:r>
          </a:p>
          <a:p>
            <a:r>
              <a:rPr lang="en-US" dirty="0" smtClean="0"/>
              <a:t>Summarize </a:t>
            </a:r>
            <a:r>
              <a:rPr lang="en-US" dirty="0"/>
              <a:t>your group observations so that one member of the group to present them for 2 minutes in the class.</a:t>
            </a:r>
          </a:p>
          <a:p>
            <a:endParaRPr lang="el-GR" dirty="0"/>
          </a:p>
        </p:txBody>
      </p:sp>
    </p:spTree>
    <p:extLst>
      <p:ext uri="{BB962C8B-B14F-4D97-AF65-F5344CB8AC3E}">
        <p14:creationId xmlns:p14="http://schemas.microsoft.com/office/powerpoint/2010/main" val="1116463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dirty="0"/>
              <a:t>What are the main assumptions about research?</a:t>
            </a:r>
            <a:endParaRPr lang="el-GR" dirty="0"/>
          </a:p>
        </p:txBody>
      </p:sp>
      <p:sp>
        <p:nvSpPr>
          <p:cNvPr id="5" name="Θέση περιεχομένου 4"/>
          <p:cNvSpPr>
            <a:spLocks noGrp="1"/>
          </p:cNvSpPr>
          <p:nvPr>
            <p:ph idx="1"/>
          </p:nvPr>
        </p:nvSpPr>
        <p:spPr/>
        <p:txBody>
          <a:bodyPr/>
          <a:lstStyle/>
          <a:p>
            <a:r>
              <a:rPr lang="en-US" dirty="0"/>
              <a:t>Research is authentic inquiry – attempt to answer significant questions</a:t>
            </a:r>
          </a:p>
          <a:p>
            <a:r>
              <a:rPr lang="en-US" dirty="0"/>
              <a:t>Research advances knowledge in the field (practitioners of all kinds)</a:t>
            </a:r>
          </a:p>
          <a:p>
            <a:pPr marL="0" indent="0">
              <a:buNone/>
            </a:pPr>
            <a:endParaRPr lang="el-GR" dirty="0"/>
          </a:p>
        </p:txBody>
      </p:sp>
    </p:spTree>
    <p:extLst>
      <p:ext uri="{BB962C8B-B14F-4D97-AF65-F5344CB8AC3E}">
        <p14:creationId xmlns:p14="http://schemas.microsoft.com/office/powerpoint/2010/main" val="783958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Questions addressed</a:t>
            </a:r>
            <a:endParaRPr lang="el-GR" dirty="0"/>
          </a:p>
        </p:txBody>
      </p:sp>
      <p:sp>
        <p:nvSpPr>
          <p:cNvPr id="3" name="Θέση περιεχομένου 2"/>
          <p:cNvSpPr>
            <a:spLocks noGrp="1"/>
          </p:cNvSpPr>
          <p:nvPr>
            <p:ph idx="1"/>
          </p:nvPr>
        </p:nvSpPr>
        <p:spPr/>
        <p:txBody>
          <a:bodyPr/>
          <a:lstStyle/>
          <a:p>
            <a:r>
              <a:rPr lang="en-US" dirty="0"/>
              <a:t>What are the emerging issues in relation to the quality of the study in each review?</a:t>
            </a:r>
          </a:p>
          <a:p>
            <a:r>
              <a:rPr lang="en-US" dirty="0"/>
              <a:t>Are there differences in relation to the different theoretical perspectives (qualitative – quantitative, psychological- sociocultural-social-sociopolitical)?</a:t>
            </a:r>
          </a:p>
          <a:p>
            <a:endParaRPr lang="el-GR" dirty="0"/>
          </a:p>
        </p:txBody>
      </p:sp>
    </p:spTree>
    <p:extLst>
      <p:ext uri="{BB962C8B-B14F-4D97-AF65-F5344CB8AC3E}">
        <p14:creationId xmlns:p14="http://schemas.microsoft.com/office/powerpoint/2010/main" val="528446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Task 3: Evaluating a proposal for a short-oral presentation</a:t>
            </a:r>
            <a:endParaRPr lang="el-GR" dirty="0"/>
          </a:p>
        </p:txBody>
      </p:sp>
      <p:sp>
        <p:nvSpPr>
          <p:cNvPr id="3" name="Θέση περιεχομένου 2"/>
          <p:cNvSpPr>
            <a:spLocks noGrp="1"/>
          </p:cNvSpPr>
          <p:nvPr>
            <p:ph idx="1"/>
          </p:nvPr>
        </p:nvSpPr>
        <p:spPr/>
        <p:txBody>
          <a:bodyPr>
            <a:normAutofit fontScale="62500" lnSpcReduction="20000"/>
          </a:bodyPr>
          <a:lstStyle/>
          <a:p>
            <a:r>
              <a:rPr lang="en-US" dirty="0"/>
              <a:t>Work in groups of 4 persons. Read the short oral and identify </a:t>
            </a:r>
            <a:endParaRPr lang="en-US" dirty="0" smtClean="0"/>
          </a:p>
          <a:p>
            <a:pPr marL="971550" lvl="1" indent="-514350">
              <a:buFont typeface="+mj-lt"/>
              <a:buAutoNum type="alphaUcPeriod"/>
            </a:pPr>
            <a:r>
              <a:rPr lang="en-US" dirty="0" smtClean="0"/>
              <a:t>the </a:t>
            </a:r>
            <a:r>
              <a:rPr lang="en-US" dirty="0"/>
              <a:t>research goal and the research questions</a:t>
            </a:r>
          </a:p>
          <a:p>
            <a:pPr marL="971550" lvl="1" indent="-514350">
              <a:buFont typeface="+mj-lt"/>
              <a:buAutoNum type="alphaUcPeriod"/>
            </a:pPr>
            <a:r>
              <a:rPr lang="en-US" dirty="0" smtClean="0"/>
              <a:t>The </a:t>
            </a:r>
            <a:r>
              <a:rPr lang="en-US" dirty="0"/>
              <a:t>theoretical concepts that frame the study</a:t>
            </a:r>
          </a:p>
          <a:p>
            <a:pPr marL="971550" lvl="1" indent="-514350">
              <a:buFont typeface="+mj-lt"/>
              <a:buAutoNum type="alphaUcPeriod"/>
            </a:pPr>
            <a:r>
              <a:rPr lang="en-US" dirty="0" smtClean="0"/>
              <a:t>The </a:t>
            </a:r>
            <a:r>
              <a:rPr lang="en-US" dirty="0"/>
              <a:t>methodological part</a:t>
            </a:r>
          </a:p>
          <a:p>
            <a:pPr marL="971550" lvl="1" indent="-514350">
              <a:buFont typeface="+mj-lt"/>
              <a:buAutoNum type="alphaUcPeriod"/>
            </a:pPr>
            <a:r>
              <a:rPr lang="en-US" dirty="0" smtClean="0"/>
              <a:t>The </a:t>
            </a:r>
            <a:r>
              <a:rPr lang="en-US" dirty="0"/>
              <a:t>main findings </a:t>
            </a:r>
          </a:p>
          <a:p>
            <a:r>
              <a:rPr lang="en-US" dirty="0"/>
              <a:t>Discuss in your group if you judge that this study</a:t>
            </a:r>
          </a:p>
          <a:p>
            <a:pPr lvl="1"/>
            <a:r>
              <a:rPr lang="en-US" dirty="0"/>
              <a:t>Addresses an important question</a:t>
            </a:r>
          </a:p>
          <a:p>
            <a:pPr lvl="1"/>
            <a:r>
              <a:rPr lang="en-US" dirty="0"/>
              <a:t>It offers justified arguments in A,B,C and D</a:t>
            </a:r>
          </a:p>
          <a:p>
            <a:pPr lvl="1"/>
            <a:r>
              <a:rPr lang="en-US" dirty="0"/>
              <a:t>The way that A, B, C, D link</a:t>
            </a:r>
          </a:p>
          <a:p>
            <a:pPr lvl="1"/>
            <a:r>
              <a:rPr lang="en-US" dirty="0"/>
              <a:t>What you think that it should change </a:t>
            </a:r>
          </a:p>
          <a:p>
            <a:r>
              <a:rPr lang="en-US" dirty="0"/>
              <a:t>(15 minutes</a:t>
            </a:r>
            <a:r>
              <a:rPr lang="en-US" dirty="0" smtClean="0"/>
              <a:t>)</a:t>
            </a:r>
            <a:endParaRPr lang="en-US" dirty="0"/>
          </a:p>
          <a:p>
            <a:r>
              <a:rPr lang="en-US" dirty="0"/>
              <a:t>Prepare a short presentation to report in the class (2 minutes</a:t>
            </a:r>
            <a:r>
              <a:rPr lang="en-US" dirty="0" smtClean="0"/>
              <a:t>)</a:t>
            </a:r>
            <a:endParaRPr lang="en-US" dirty="0"/>
          </a:p>
        </p:txBody>
      </p:sp>
    </p:spTree>
    <p:extLst>
      <p:ext uri="{BB962C8B-B14F-4D97-AF65-F5344CB8AC3E}">
        <p14:creationId xmlns:p14="http://schemas.microsoft.com/office/powerpoint/2010/main" val="3450628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Reflections</a:t>
            </a:r>
            <a:endParaRPr lang="el-GR" dirty="0"/>
          </a:p>
        </p:txBody>
      </p:sp>
      <p:sp>
        <p:nvSpPr>
          <p:cNvPr id="3" name="Θέση περιεχομένου 2"/>
          <p:cNvSpPr>
            <a:spLocks noGrp="1"/>
          </p:cNvSpPr>
          <p:nvPr>
            <p:ph idx="1"/>
          </p:nvPr>
        </p:nvSpPr>
        <p:spPr/>
        <p:txBody>
          <a:bodyPr/>
          <a:lstStyle/>
          <a:p>
            <a:r>
              <a:rPr lang="en-US" dirty="0"/>
              <a:t>If you would like to design a research state 3 things that would be the most important to consider?</a:t>
            </a:r>
          </a:p>
          <a:p>
            <a:endParaRPr lang="el-GR" dirty="0"/>
          </a:p>
        </p:txBody>
      </p:sp>
    </p:spTree>
    <p:extLst>
      <p:ext uri="{BB962C8B-B14F-4D97-AF65-F5344CB8AC3E}">
        <p14:creationId xmlns:p14="http://schemas.microsoft.com/office/powerpoint/2010/main" val="186022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References</a:t>
            </a:r>
            <a:endParaRPr lang="el-GR" dirty="0"/>
          </a:p>
        </p:txBody>
      </p:sp>
      <p:sp>
        <p:nvSpPr>
          <p:cNvPr id="3" name="Θέση περιεχομένου 2"/>
          <p:cNvSpPr>
            <a:spLocks noGrp="1"/>
          </p:cNvSpPr>
          <p:nvPr>
            <p:ph idx="1"/>
          </p:nvPr>
        </p:nvSpPr>
        <p:spPr>
          <a:xfrm>
            <a:off x="464156" y="1556792"/>
            <a:ext cx="8229600" cy="4968552"/>
          </a:xfrm>
        </p:spPr>
        <p:txBody>
          <a:bodyPr>
            <a:normAutofit fontScale="55000" lnSpcReduction="20000"/>
          </a:bodyPr>
          <a:lstStyle/>
          <a:p>
            <a:r>
              <a:rPr lang="en-US" dirty="0"/>
              <a:t>Bergsten, Ch. (2007). How do theories influence the research on teaching and learning limits of functions? Working group 11, CERME 5, </a:t>
            </a:r>
            <a:r>
              <a:rPr lang="en-US" dirty="0" err="1"/>
              <a:t>Larnaca</a:t>
            </a:r>
            <a:r>
              <a:rPr lang="en-US" dirty="0"/>
              <a:t>, Cyprus.</a:t>
            </a:r>
          </a:p>
          <a:p>
            <a:r>
              <a:rPr lang="en-US" dirty="0" err="1" smtClean="0"/>
              <a:t>Killpatric</a:t>
            </a:r>
            <a:r>
              <a:rPr lang="en-US" dirty="0"/>
              <a:t>, J. (1993). Beyond Face value: Assessing Research in mathematics education. In G. </a:t>
            </a:r>
            <a:r>
              <a:rPr lang="en-US" dirty="0" err="1"/>
              <a:t>Nissen</a:t>
            </a:r>
            <a:r>
              <a:rPr lang="en-US" dirty="0"/>
              <a:t> &amp; M. </a:t>
            </a:r>
            <a:r>
              <a:rPr lang="en-US" dirty="0" err="1"/>
              <a:t>Blomboj</a:t>
            </a:r>
            <a:r>
              <a:rPr lang="en-US" dirty="0"/>
              <a:t> (eds. ), </a:t>
            </a:r>
            <a:r>
              <a:rPr lang="en-US" i="1" dirty="0"/>
              <a:t>Criteria for scientific quality and relevance in the didactics of mathematics</a:t>
            </a:r>
            <a:r>
              <a:rPr lang="en-US" dirty="0"/>
              <a:t> (pp. 15-34). Roskilde: Danish Research Council for the Humanities. </a:t>
            </a:r>
          </a:p>
          <a:p>
            <a:r>
              <a:rPr lang="en-US" dirty="0" err="1"/>
              <a:t>Lerman</a:t>
            </a:r>
            <a:r>
              <a:rPr lang="en-US" dirty="0"/>
              <a:t>, S., Xu, G and </a:t>
            </a:r>
            <a:r>
              <a:rPr lang="en-US" dirty="0" err="1"/>
              <a:t>Tsatsaroni</a:t>
            </a:r>
            <a:r>
              <a:rPr lang="en-US" dirty="0"/>
              <a:t> (2003). Developing theories of mathematics education research: The ESM story, Educational Studies in Mathematics, 51, 23-40.</a:t>
            </a:r>
          </a:p>
          <a:p>
            <a:r>
              <a:rPr lang="en-US" dirty="0" err="1"/>
              <a:t>Mousley</a:t>
            </a:r>
            <a:r>
              <a:rPr lang="en-US" dirty="0"/>
              <a:t>, J. Some advice about writing MERGA </a:t>
            </a:r>
            <a:r>
              <a:rPr lang="en-US" dirty="0" smtClean="0"/>
              <a:t>articles. </a:t>
            </a:r>
            <a:r>
              <a:rPr lang="en-US" dirty="0" smtClean="0">
                <a:hlinkClick r:id="rId2"/>
              </a:rPr>
              <a:t>http</a:t>
            </a:r>
            <a:r>
              <a:rPr lang="en-US" dirty="0">
                <a:hlinkClick r:id="rId2"/>
              </a:rPr>
              <a:t>://www.merga.net.au//</a:t>
            </a:r>
            <a:r>
              <a:rPr lang="en-US" dirty="0" smtClean="0">
                <a:hlinkClick r:id="rId2"/>
              </a:rPr>
              <a:t>sites/default/files/editor/documents/</a:t>
            </a:r>
            <a:r>
              <a:rPr lang="en-US" dirty="0" smtClean="0"/>
              <a:t>. Giving </a:t>
            </a:r>
            <a:r>
              <a:rPr lang="en-US" dirty="0"/>
              <a:t>%20papers%20a%20chance.doc</a:t>
            </a:r>
          </a:p>
          <a:p>
            <a:r>
              <a:rPr lang="en-US" dirty="0" err="1"/>
              <a:t>Pais</a:t>
            </a:r>
            <a:r>
              <a:rPr lang="en-US" dirty="0"/>
              <a:t>, A. &amp; Valero, P. (2012). Researching Research: Mathematics Education in the Political. </a:t>
            </a:r>
            <a:r>
              <a:rPr lang="en-US" i="1" dirty="0"/>
              <a:t>Educational Studies in Mathematics</a:t>
            </a:r>
            <a:r>
              <a:rPr lang="en-US" dirty="0"/>
              <a:t>, 80, 9-24.  </a:t>
            </a:r>
          </a:p>
          <a:p>
            <a:r>
              <a:rPr lang="en-US" dirty="0"/>
              <a:t>Simon, M. (2004). Raising Issues of Quality in Mathematics Education Research, </a:t>
            </a:r>
            <a:r>
              <a:rPr lang="en-US" i="1" dirty="0"/>
              <a:t>Journal for Research in Mathematics Education</a:t>
            </a:r>
            <a:r>
              <a:rPr lang="en-US" dirty="0"/>
              <a:t>, 35, 157-163.</a:t>
            </a:r>
          </a:p>
          <a:p>
            <a:r>
              <a:rPr lang="en-US" dirty="0" err="1"/>
              <a:t>Zan</a:t>
            </a:r>
            <a:r>
              <a:rPr lang="en-US" dirty="0"/>
              <a:t>, R. (1999). The quality of Research in Mathematics Education, Paper presented in the Plenary Panel on “Quality of Research in Mathematics Education”, Santarem, Spain.</a:t>
            </a:r>
          </a:p>
          <a:p>
            <a:pPr marL="0" indent="0">
              <a:buNone/>
            </a:pPr>
            <a:endParaRPr lang="el-GR" dirty="0"/>
          </a:p>
        </p:txBody>
      </p:sp>
    </p:spTree>
    <p:extLst>
      <p:ext uri="{BB962C8B-B14F-4D97-AF65-F5344CB8AC3E}">
        <p14:creationId xmlns:p14="http://schemas.microsoft.com/office/powerpoint/2010/main" val="37014184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err="1" smtClean="0"/>
              <a:t>Υποενότητας</a:t>
            </a:r>
            <a:endParaRPr lang="el-GR" dirty="0"/>
          </a:p>
        </p:txBody>
      </p:sp>
      <p:sp>
        <p:nvSpPr>
          <p:cNvPr id="8" name="Υπότιτλος 7"/>
          <p:cNvSpPr>
            <a:spLocks noGrp="1"/>
          </p:cNvSpPr>
          <p:nvPr>
            <p:ph type="subTitle" idx="1"/>
          </p:nvPr>
        </p:nvSpPr>
        <p:spPr/>
        <p:txBody>
          <a:bodyPr/>
          <a:lstStyle/>
          <a:p>
            <a:r>
              <a:rPr lang="en-US" dirty="0"/>
              <a:t>Quality of research in Mathematics Education</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err="1"/>
              <a:t>Πόταρη</a:t>
            </a:r>
            <a:r>
              <a:rPr lang="el-GR" sz="2000" dirty="0"/>
              <a:t> Δέσποινα, </a:t>
            </a:r>
            <a:r>
              <a:rPr lang="el-GR" sz="2000" dirty="0" err="1"/>
              <a:t>Σακονίδης</a:t>
            </a:r>
            <a:r>
              <a:rPr lang="el-GR" sz="2000" dirty="0"/>
              <a:t> Χαράλαμπος. «Ποιοτική μεθοδολογία έρευνας στη Διδακτική των Μαθηματικών, </a:t>
            </a:r>
            <a:r>
              <a:rPr lang="el-GR" sz="2000" dirty="0" smtClean="0"/>
              <a:t>Η εξέλιξη της έρευνας και η πρόσφατη στροφή». Έκδοση: 1.0. Αθήνα 2015. Διαθέσιμο από τη δικτυακή διεύθυνση: </a:t>
            </a:r>
            <a:r>
              <a:rPr lang="en-US" sz="2000" dirty="0" smtClean="0"/>
              <a:t>http://opencourses.uoa.gr/courses/MATH17/</a:t>
            </a:r>
            <a:r>
              <a:rPr lang="el-GR" sz="2000" dirty="0" smtClean="0"/>
              <a:t>.</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What are the characteristics of research in ME? (1)</a:t>
            </a:r>
            <a:endParaRPr lang="el-GR" dirty="0"/>
          </a:p>
        </p:txBody>
      </p:sp>
      <p:pic>
        <p:nvPicPr>
          <p:cNvPr id="4" name="Εικόνα 3"/>
          <p:cNvPicPr>
            <a:picLocks noChangeAspect="1"/>
          </p:cNvPicPr>
          <p:nvPr/>
        </p:nvPicPr>
        <p:blipFill>
          <a:blip r:embed="rId2"/>
          <a:stretch>
            <a:fillRect/>
          </a:stretch>
        </p:blipFill>
        <p:spPr>
          <a:xfrm>
            <a:off x="414167" y="1410327"/>
            <a:ext cx="8315665" cy="4572396"/>
          </a:xfrm>
          <a:prstGeom prst="rect">
            <a:avLst/>
          </a:prstGeom>
        </p:spPr>
      </p:pic>
    </p:spTree>
    <p:extLst>
      <p:ext uri="{BB962C8B-B14F-4D97-AF65-F5344CB8AC3E}">
        <p14:creationId xmlns:p14="http://schemas.microsoft.com/office/powerpoint/2010/main" val="1918892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n-US" dirty="0"/>
              <a:t>What are the characteristics of research in ME? </a:t>
            </a:r>
            <a:r>
              <a:rPr lang="en-US" dirty="0" smtClean="0"/>
              <a:t>(2)</a:t>
            </a:r>
            <a:endParaRPr lang="el-GR" dirty="0"/>
          </a:p>
        </p:txBody>
      </p:sp>
      <p:sp>
        <p:nvSpPr>
          <p:cNvPr id="4" name="Θέση περιεχομένου 3"/>
          <p:cNvSpPr>
            <a:spLocks noGrp="1"/>
          </p:cNvSpPr>
          <p:nvPr>
            <p:ph idx="1"/>
          </p:nvPr>
        </p:nvSpPr>
        <p:spPr/>
        <p:txBody>
          <a:bodyPr/>
          <a:lstStyle/>
          <a:p>
            <a:r>
              <a:rPr lang="en-US" dirty="0" err="1"/>
              <a:t>Zan</a:t>
            </a:r>
            <a:r>
              <a:rPr lang="en-US" dirty="0"/>
              <a:t> (1999)</a:t>
            </a:r>
          </a:p>
          <a:p>
            <a:r>
              <a:rPr lang="en-US" dirty="0"/>
              <a:t>Research requires personal commitment</a:t>
            </a:r>
          </a:p>
          <a:p>
            <a:pPr lvl="1"/>
            <a:r>
              <a:rPr lang="en-US" dirty="0"/>
              <a:t>The choice of the problem of the theoretical framework, of the methodology, of the process of data analysis, of the interpretations involves the researchers’ decisional processes.</a:t>
            </a:r>
          </a:p>
          <a:p>
            <a:pPr lvl="1"/>
            <a:r>
              <a:rPr lang="en-US" dirty="0"/>
              <a:t>These decisional processes depend on the researcher’s epistemology, beliefs and values and need to </a:t>
            </a:r>
            <a:r>
              <a:rPr lang="en-US"/>
              <a:t>become </a:t>
            </a:r>
            <a:r>
              <a:rPr lang="en-US" smtClean="0"/>
              <a:t>explicit.</a:t>
            </a:r>
            <a:endParaRPr lang="en-US" dirty="0"/>
          </a:p>
          <a:p>
            <a:endParaRPr lang="el-GR" dirty="0"/>
          </a:p>
        </p:txBody>
      </p:sp>
    </p:spTree>
    <p:extLst>
      <p:ext uri="{BB962C8B-B14F-4D97-AF65-F5344CB8AC3E}">
        <p14:creationId xmlns:p14="http://schemas.microsoft.com/office/powerpoint/2010/main" val="2842511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What are the main changes in Research in Mathematics Education?</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a:t>A new research domain (about 50 years, since 1960 the first research journals)</a:t>
            </a:r>
          </a:p>
          <a:p>
            <a:r>
              <a:rPr lang="en-US" dirty="0"/>
              <a:t>Research has involved significantly the last 30 years with the predominance of qualitative research methodologies</a:t>
            </a:r>
          </a:p>
          <a:p>
            <a:r>
              <a:rPr lang="en-US" dirty="0"/>
              <a:t>New theoretical perspectives and research methodologies</a:t>
            </a:r>
          </a:p>
          <a:p>
            <a:r>
              <a:rPr lang="en-US" dirty="0"/>
              <a:t>Major challenges with respect to standards for research quality</a:t>
            </a:r>
          </a:p>
          <a:p>
            <a:r>
              <a:rPr lang="en-US" dirty="0"/>
              <a:t>There is a dynamic and ongoing discussion of research quality versus a set of criteria and personal accounts about </a:t>
            </a:r>
            <a:r>
              <a:rPr lang="en-US" dirty="0" smtClean="0"/>
              <a:t>research</a:t>
            </a:r>
            <a:endParaRPr lang="en-US" dirty="0"/>
          </a:p>
        </p:txBody>
      </p:sp>
    </p:spTree>
    <p:extLst>
      <p:ext uri="{BB962C8B-B14F-4D97-AF65-F5344CB8AC3E}">
        <p14:creationId xmlns:p14="http://schemas.microsoft.com/office/powerpoint/2010/main" val="1861123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Theoretical perspectives and quality of research in ME</a:t>
            </a:r>
            <a:endParaRPr lang="el-GR" dirty="0"/>
          </a:p>
        </p:txBody>
      </p:sp>
      <p:sp>
        <p:nvSpPr>
          <p:cNvPr id="3" name="Θέση περιεχομένου 2"/>
          <p:cNvSpPr>
            <a:spLocks noGrp="1"/>
          </p:cNvSpPr>
          <p:nvPr>
            <p:ph idx="1"/>
          </p:nvPr>
        </p:nvSpPr>
        <p:spPr/>
        <p:txBody>
          <a:bodyPr>
            <a:normAutofit fontScale="85000" lnSpcReduction="20000"/>
          </a:bodyPr>
          <a:lstStyle/>
          <a:p>
            <a:r>
              <a:rPr lang="en-US" dirty="0"/>
              <a:t>(</a:t>
            </a:r>
            <a:r>
              <a:rPr lang="en-US" dirty="0" err="1"/>
              <a:t>Killpatric</a:t>
            </a:r>
            <a:r>
              <a:rPr lang="en-US" dirty="0"/>
              <a:t>, 1992) </a:t>
            </a:r>
          </a:p>
          <a:p>
            <a:r>
              <a:rPr lang="en-US" dirty="0"/>
              <a:t>Positivistic (behavioristic) view </a:t>
            </a:r>
          </a:p>
          <a:p>
            <a:pPr lvl="1"/>
            <a:r>
              <a:rPr lang="en-US" dirty="0"/>
              <a:t>teaching and learning as a system of interacting variables </a:t>
            </a:r>
          </a:p>
          <a:p>
            <a:r>
              <a:rPr lang="en-US" dirty="0" err="1"/>
              <a:t>Interpretivist</a:t>
            </a:r>
            <a:r>
              <a:rPr lang="en-US" dirty="0"/>
              <a:t> view</a:t>
            </a:r>
          </a:p>
          <a:p>
            <a:pPr lvl="1"/>
            <a:r>
              <a:rPr lang="en-US" dirty="0"/>
              <a:t>Meaning that the teaching and learning of mathematics have for the participants by living in a classroom</a:t>
            </a:r>
          </a:p>
          <a:p>
            <a:r>
              <a:rPr lang="en-US" dirty="0"/>
              <a:t>Critical view</a:t>
            </a:r>
          </a:p>
          <a:p>
            <a:pPr lvl="1"/>
            <a:r>
              <a:rPr lang="en-US" dirty="0"/>
              <a:t>Change the environment </a:t>
            </a:r>
          </a:p>
          <a:p>
            <a:r>
              <a:rPr lang="en-US" dirty="0"/>
              <a:t> </a:t>
            </a:r>
            <a:r>
              <a:rPr lang="en-US" dirty="0" smtClean="0"/>
              <a:t>Quantitative/qualitative </a:t>
            </a:r>
            <a:r>
              <a:rPr lang="en-US" dirty="0"/>
              <a:t>– </a:t>
            </a:r>
            <a:r>
              <a:rPr lang="en-US" dirty="0" smtClean="0"/>
              <a:t>analytical</a:t>
            </a:r>
            <a:r>
              <a:rPr lang="en-US" dirty="0"/>
              <a:t>/ systemic </a:t>
            </a:r>
            <a:r>
              <a:rPr lang="en-US" dirty="0" smtClean="0"/>
              <a:t>approach</a:t>
            </a:r>
            <a:r>
              <a:rPr lang="en-US" dirty="0"/>
              <a:t> – </a:t>
            </a:r>
            <a:r>
              <a:rPr lang="en-US" dirty="0" smtClean="0"/>
              <a:t>precision/authenticity</a:t>
            </a:r>
            <a:endParaRPr lang="en-US" dirty="0"/>
          </a:p>
        </p:txBody>
      </p:sp>
    </p:spTree>
    <p:extLst>
      <p:ext uri="{BB962C8B-B14F-4D97-AF65-F5344CB8AC3E}">
        <p14:creationId xmlns:p14="http://schemas.microsoft.com/office/powerpoint/2010/main" val="81523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Challenges about defining criteria</a:t>
            </a:r>
            <a:endParaRPr lang="el-GR" dirty="0"/>
          </a:p>
        </p:txBody>
      </p:sp>
      <p:sp>
        <p:nvSpPr>
          <p:cNvPr id="3" name="Θέση περιεχομένου 2"/>
          <p:cNvSpPr>
            <a:spLocks noGrp="1"/>
          </p:cNvSpPr>
          <p:nvPr>
            <p:ph idx="1"/>
          </p:nvPr>
        </p:nvSpPr>
        <p:spPr/>
        <p:txBody>
          <a:bodyPr>
            <a:normAutofit fontScale="92500" lnSpcReduction="20000"/>
          </a:bodyPr>
          <a:lstStyle/>
          <a:p>
            <a:r>
              <a:rPr lang="en-US" dirty="0"/>
              <a:t>The difference between quality of a study and quality of a report</a:t>
            </a:r>
          </a:p>
          <a:p>
            <a:r>
              <a:rPr lang="en-US" dirty="0"/>
              <a:t>Can we talk about the same criteria for the different research paradigms?</a:t>
            </a:r>
          </a:p>
          <a:p>
            <a:r>
              <a:rPr lang="en-US" dirty="0"/>
              <a:t>Are the criteria relevant to the current research in  the field?</a:t>
            </a:r>
          </a:p>
          <a:p>
            <a:r>
              <a:rPr lang="en-US" dirty="0"/>
              <a:t>Are the criteria shared by all researchers in the field?</a:t>
            </a:r>
          </a:p>
          <a:p>
            <a:r>
              <a:rPr lang="en-US" dirty="0"/>
              <a:t>Are the criteria refer to specific parts of the research or to the research as a whole?</a:t>
            </a:r>
          </a:p>
          <a:p>
            <a:endParaRPr lang="el-GR" dirty="0"/>
          </a:p>
        </p:txBody>
      </p:sp>
    </p:spTree>
    <p:extLst>
      <p:ext uri="{BB962C8B-B14F-4D97-AF65-F5344CB8AC3E}">
        <p14:creationId xmlns:p14="http://schemas.microsoft.com/office/powerpoint/2010/main" val="283116489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1621</TotalTime>
  <Words>2959</Words>
  <Application>Microsoft Office PowerPoint</Application>
  <PresentationFormat>Προβολή στην οθόνη (4:3)</PresentationFormat>
  <Paragraphs>259</Paragraphs>
  <Slides>51</Slides>
  <Notes>10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51</vt:i4>
      </vt:variant>
    </vt:vector>
  </HeadingPairs>
  <TitlesOfParts>
    <vt:vector size="55" baseType="lpstr">
      <vt:lpstr>Arial</vt:lpstr>
      <vt:lpstr>Calibri</vt:lpstr>
      <vt:lpstr>Wingdings</vt:lpstr>
      <vt:lpstr>Θέμα του Office</vt:lpstr>
      <vt:lpstr>Ποιοτική μεθοδολογία έρευνας στη Διδακτική των Μαθηματικών</vt:lpstr>
      <vt:lpstr>Quality of research in Mathematics Education</vt:lpstr>
      <vt:lpstr>What is quality in mathematics education research?</vt:lpstr>
      <vt:lpstr>What are the main assumptions about research?</vt:lpstr>
      <vt:lpstr>What are the characteristics of research in ME? (1)</vt:lpstr>
      <vt:lpstr>What are the characteristics of research in ME? (2)</vt:lpstr>
      <vt:lpstr>What are the main changes in Research in Mathematics Education?</vt:lpstr>
      <vt:lpstr>Theoretical perspectives and quality of research in ME</vt:lpstr>
      <vt:lpstr>Challenges about defining criteria</vt:lpstr>
      <vt:lpstr>Killpatrick’s criteria (1)</vt:lpstr>
      <vt:lpstr>Killpatrick’s criteria (2)</vt:lpstr>
      <vt:lpstr>Killpatrick’s criteria (3)</vt:lpstr>
      <vt:lpstr>Killpatrick’s criteria (4)</vt:lpstr>
      <vt:lpstr>Killpatrick’s criteria (5)</vt:lpstr>
      <vt:lpstr>Killpatrick’s criteria (6)</vt:lpstr>
      <vt:lpstr>Killpatrick’s criteria (7)</vt:lpstr>
      <vt:lpstr>Killpatrick’s criteria (8)</vt:lpstr>
      <vt:lpstr>Why do we need criteria?</vt:lpstr>
      <vt:lpstr>Task1: What are the criteria of the international research journals of the quality of Research (1)</vt:lpstr>
      <vt:lpstr>Task1: What are the criteria of the international research journals of the quality of Research (2)</vt:lpstr>
      <vt:lpstr>Task1: What are the criteria of the international research journals of the quality of Research (3)</vt:lpstr>
      <vt:lpstr>Task1: What are the criteria of the international research journals of the quality of Research (4)</vt:lpstr>
      <vt:lpstr>Task1: What are the criteria of the international research journals of the quality of Research (5)</vt:lpstr>
      <vt:lpstr>The role of the researchers’ epistemological choices</vt:lpstr>
      <vt:lpstr>An example to illustrate epistemological differences</vt:lpstr>
      <vt:lpstr>A dynamic dimension of quality of research in mathematics education (ME)</vt:lpstr>
      <vt:lpstr>Issues of research quality (1) </vt:lpstr>
      <vt:lpstr>Issues of research quality (2) </vt:lpstr>
      <vt:lpstr>Issues of research quality (3) </vt:lpstr>
      <vt:lpstr>Issues of research quality (4) </vt:lpstr>
      <vt:lpstr>Researching Research: the role of theories in research and practice (1)</vt:lpstr>
      <vt:lpstr>Researching Research: the role of theories in research and practice (2)</vt:lpstr>
      <vt:lpstr>Typical format of a research report (1)</vt:lpstr>
      <vt:lpstr>Typical format of a research report (2)</vt:lpstr>
      <vt:lpstr>Typical format of a research report (3)</vt:lpstr>
      <vt:lpstr>Typical format of a research report (4)</vt:lpstr>
      <vt:lpstr>Example of the methodological part of a paper: data analysis (1)</vt:lpstr>
      <vt:lpstr>Example of the methodological part of a paper: data analysis (2)</vt:lpstr>
      <vt:lpstr>Task 2: Analyzing reviews</vt:lpstr>
      <vt:lpstr>Questions addressed</vt:lpstr>
      <vt:lpstr>Task 3: Evaluating a proposal for a short-oral presentation</vt:lpstr>
      <vt:lpstr>Reflections</vt:lpstr>
      <vt:lpstr>References</vt:lpstr>
      <vt:lpstr>Τέλος Υποενότητας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slim</cp:lastModifiedBy>
  <cp:revision>195</cp:revision>
  <dcterms:created xsi:type="dcterms:W3CDTF">2012-09-06T09:03:05Z</dcterms:created>
  <dcterms:modified xsi:type="dcterms:W3CDTF">2015-11-27T18:35:29Z</dcterms:modified>
</cp:coreProperties>
</file>