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6" r:id="rId3"/>
    <p:sldId id="344" r:id="rId4"/>
    <p:sldId id="345" r:id="rId5"/>
    <p:sldId id="346" r:id="rId6"/>
    <p:sldId id="347" r:id="rId7"/>
    <p:sldId id="348" r:id="rId8"/>
    <p:sldId id="349" r:id="rId9"/>
    <p:sldId id="350" r:id="rId10"/>
    <p:sldId id="351" r:id="rId11"/>
    <p:sldId id="352" r:id="rId12"/>
    <p:sldId id="353" r:id="rId13"/>
    <p:sldId id="354" r:id="rId14"/>
    <p:sldId id="355" r:id="rId15"/>
    <p:sldId id="356" r:id="rId16"/>
    <p:sldId id="357" r:id="rId17"/>
    <p:sldId id="358" r:id="rId18"/>
    <p:sldId id="359" r:id="rId19"/>
    <p:sldId id="280" r:id="rId20"/>
    <p:sldId id="290" r:id="rId21"/>
    <p:sldId id="295" r:id="rId22"/>
    <p:sldId id="292" r:id="rId23"/>
    <p:sldId id="291" r:id="rId24"/>
    <p:sldId id="294" r:id="rId2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266"/>
            <p14:sldId id="344"/>
            <p14:sldId id="345"/>
            <p14:sldId id="346"/>
            <p14:sldId id="347"/>
            <p14:sldId id="348"/>
            <p14:sldId id="349"/>
            <p14:sldId id="350"/>
            <p14:sldId id="351"/>
            <p14:sldId id="352"/>
            <p14:sldId id="353"/>
            <p14:sldId id="354"/>
            <p14:sldId id="355"/>
            <p14:sldId id="356"/>
            <p14:sldId id="357"/>
            <p14:sldId id="358"/>
            <p14:sldId id="359"/>
            <p14:sldId id="280"/>
            <p14:sldId id="290"/>
            <p14:sldId id="295"/>
            <p14:sldId id="292"/>
            <p14:sldId id="291"/>
            <p14:sldId id="29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71" d="100"/>
          <a:sy n="71" d="100"/>
        </p:scale>
        <p:origin x="72" y="83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12/10/2015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3602841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3272820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727011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3416188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1151315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1836815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456277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460349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341543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3762533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875164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494003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2413632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2954146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1828860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3124272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Επιστημολογίες για τη Διδακτική των Μαθηματικών </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package" Target="../embeddings/Microsoft_PowerPoint_Presentation1.pptx"/></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dirty="0"/>
              <a:t>ΕΠΙΣΤΗΜΟΛΟΓΙΑ ΚΑΙ ΔΙΔΑΚΤΙΚΗ ΤΩΝ ΜΑΘΗΜΑΤΙΚΩΝ</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a:t>
            </a:r>
            <a:r>
              <a:rPr lang="en-US" sz="2800" dirty="0" smtClean="0">
                <a:solidFill>
                  <a:srgbClr val="5075BC"/>
                </a:solidFill>
                <a:latin typeface="+mj-lt"/>
                <a:ea typeface="+mj-ea"/>
                <a:cs typeface="+mj-cs"/>
              </a:rPr>
              <a:t>10</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n-US" altLang="el-GR" sz="2800" dirty="0" err="1"/>
              <a:t>Didertik</a:t>
            </a:r>
            <a:r>
              <a:rPr lang="en-US" altLang="el-GR" sz="2800" dirty="0"/>
              <a:t> </a:t>
            </a:r>
            <a:r>
              <a:rPr lang="en-US" altLang="el-GR" sz="2800" dirty="0" err="1"/>
              <a:t>Batens</a:t>
            </a:r>
            <a:r>
              <a:rPr lang="en-US" altLang="el-GR" sz="2800" dirty="0"/>
              <a:t/>
            </a:r>
            <a:br>
              <a:rPr lang="en-US" altLang="el-GR" sz="2800" dirty="0"/>
            </a:br>
            <a:r>
              <a:rPr lang="el-GR" altLang="el-GR" sz="2800" dirty="0"/>
              <a:t> Ανθρώπινη Γνώση, συνηγορία υπέρ μιας χρήσιμης ορθολογικότητας</a:t>
            </a:r>
            <a:endParaRPr lang="en-US" sz="2800" dirty="0" smtClean="0"/>
          </a:p>
          <a:p>
            <a:r>
              <a:rPr lang="el-GR" sz="2800" dirty="0" smtClean="0"/>
              <a:t>ΣΠΥΡΟΥ </a:t>
            </a:r>
            <a:r>
              <a:rPr lang="el-GR" sz="2800" dirty="0"/>
              <a:t>ΠΑΝΑΓΙΩΤΗΣ</a:t>
            </a:r>
          </a:p>
          <a:p>
            <a:r>
              <a:rPr lang="el-GR" sz="2800" dirty="0"/>
              <a:t>Σχολή Θετικών επιστημών</a:t>
            </a:r>
          </a:p>
          <a:p>
            <a:r>
              <a:rPr lang="el-GR" sz="2800" dirty="0"/>
              <a:t>Τμήμα Μαθηματικό</a:t>
            </a:r>
            <a:endParaRPr lang="en-US" sz="2800" dirty="0"/>
          </a:p>
          <a:p>
            <a:endParaRPr lang="el-GR" sz="2800" dirty="0"/>
          </a:p>
          <a:p>
            <a:endParaRPr lang="el-GR" sz="2800" dirty="0" smtClean="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t>Ανθρώπινη Γνώση, συνηγορία υπέρ μιας χρήσιμης ορθολογικότητας</a:t>
            </a:r>
            <a:r>
              <a:rPr lang="en-US" altLang="el-GR" dirty="0"/>
              <a:t> </a:t>
            </a:r>
            <a:r>
              <a:rPr lang="en-US" altLang="el-GR" dirty="0" smtClean="0"/>
              <a:t>(8/15</a:t>
            </a:r>
            <a:r>
              <a:rPr lang="en-US" altLang="el-GR" dirty="0"/>
              <a:t>)</a:t>
            </a:r>
            <a:endParaRPr lang="el-GR" dirty="0"/>
          </a:p>
        </p:txBody>
      </p:sp>
      <p:sp>
        <p:nvSpPr>
          <p:cNvPr id="3" name="Θέση περιεχομένου 2"/>
          <p:cNvSpPr>
            <a:spLocks noGrp="1"/>
          </p:cNvSpPr>
          <p:nvPr>
            <p:ph idx="1"/>
          </p:nvPr>
        </p:nvSpPr>
        <p:spPr/>
        <p:txBody>
          <a:bodyPr>
            <a:normAutofit fontScale="85000" lnSpcReduction="20000"/>
          </a:bodyPr>
          <a:lstStyle/>
          <a:p>
            <a:r>
              <a:rPr lang="el-GR" altLang="el-GR" sz="2800" dirty="0"/>
              <a:t>Χαρακτηριστική αντίληψη που οδήγησε αυτή η εξέλιξη είναι ότι οι επιστημονικές μέθοδοι όσο και οι αξίες που υπεισέρχονται κατά την κρίση και αξιολόγηση δεν είναι ούτε μοναδικές ούτε αμετάβλητες. </a:t>
            </a:r>
          </a:p>
          <a:p>
            <a:r>
              <a:rPr lang="el-GR" altLang="el-GR" sz="2800" dirty="0"/>
              <a:t>Η πάλη προγραμμάτων που περιγράφει ο </a:t>
            </a:r>
            <a:r>
              <a:rPr lang="el-GR" altLang="el-GR" sz="2800" dirty="0" err="1"/>
              <a:t>Λάκατος</a:t>
            </a:r>
            <a:r>
              <a:rPr lang="el-GR" altLang="el-GR" sz="2800" dirty="0"/>
              <a:t> δεν αποκλείει τις χρηματοδοτήσεις αυτών των προγραμμάτων μήτε οικονομικές και πολιτικές σκοπιμότητες. </a:t>
            </a:r>
          </a:p>
          <a:p>
            <a:r>
              <a:rPr lang="el-GR" altLang="el-GR" sz="2800" dirty="0"/>
              <a:t>Επίσης η πρόοδος της επιστήμης δεν είναι πάντα ανοδική σε όλους τις παραμέτρους καθώς νεότερες μέθοδοι μπορεί να υστερούν εξηγητικά σε σχέση με παλιότερες. </a:t>
            </a:r>
          </a:p>
          <a:p>
            <a:r>
              <a:rPr lang="el-GR" altLang="el-GR" sz="2800" dirty="0"/>
              <a:t>Ο </a:t>
            </a:r>
            <a:r>
              <a:rPr lang="el-GR" altLang="el-GR" sz="2800" dirty="0" err="1"/>
              <a:t>Νεύτων</a:t>
            </a:r>
            <a:r>
              <a:rPr lang="el-GR" altLang="el-GR" sz="2800" dirty="0"/>
              <a:t>, σε αντίθεση με τον Καρτέσιο, δεν μπορούσε να εξηγήσει γιατί όλοι οι πλανήτες περιστρέφονται γύρω από τον ήλιο με την ίδια φορά. </a:t>
            </a:r>
          </a:p>
        </p:txBody>
      </p:sp>
    </p:spTree>
    <p:extLst>
      <p:ext uri="{BB962C8B-B14F-4D97-AF65-F5344CB8AC3E}">
        <p14:creationId xmlns:p14="http://schemas.microsoft.com/office/powerpoint/2010/main" val="12778110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t>Ανθρώπινη Γνώση, συνηγορία υπέρ μιας χρήσιμης ορθολογικότητας</a:t>
            </a:r>
            <a:r>
              <a:rPr lang="en-US" altLang="el-GR" dirty="0"/>
              <a:t> </a:t>
            </a:r>
            <a:r>
              <a:rPr lang="en-US" altLang="el-GR" dirty="0" smtClean="0"/>
              <a:t>(9/15</a:t>
            </a:r>
            <a:r>
              <a:rPr lang="en-US" altLang="el-GR" dirty="0"/>
              <a:t>)</a:t>
            </a:r>
            <a:endParaRPr lang="el-GR" dirty="0"/>
          </a:p>
        </p:txBody>
      </p:sp>
      <p:sp>
        <p:nvSpPr>
          <p:cNvPr id="3" name="Θέση περιεχομένου 2"/>
          <p:cNvSpPr>
            <a:spLocks noGrp="1"/>
          </p:cNvSpPr>
          <p:nvPr>
            <p:ph idx="1"/>
          </p:nvPr>
        </p:nvSpPr>
        <p:spPr/>
        <p:txBody>
          <a:bodyPr>
            <a:normAutofit fontScale="85000" lnSpcReduction="20000"/>
          </a:bodyPr>
          <a:lstStyle/>
          <a:p>
            <a:r>
              <a:rPr lang="el-GR" altLang="el-GR" sz="2800" dirty="0"/>
              <a:t>Δεν ισχύει πάντα ότι τα ορθότερα διαθέσιμα κριτήρια εξασφαλίζουν την απόλυτη κυριαρχία σε όλο τα σημεία με μια παλαιότερη θεωρία.</a:t>
            </a:r>
          </a:p>
          <a:p>
            <a:r>
              <a:rPr lang="el-GR" altLang="el-GR" sz="2800" dirty="0"/>
              <a:t>Η ισχύ της σε μια ιστορική στιγμή φαίνεται σε συνάρτηση με το όλον επίπεδο γνώσης μας.</a:t>
            </a:r>
          </a:p>
          <a:p>
            <a:r>
              <a:rPr lang="el-GR" altLang="el-GR" sz="2800" dirty="0"/>
              <a:t>Το ίδιο και για τις τεχνικές μας ικανότητες, </a:t>
            </a:r>
            <a:r>
              <a:rPr lang="el-GR" altLang="el-GR" sz="2800" dirty="0" err="1"/>
              <a:t>π.χ</a:t>
            </a:r>
            <a:r>
              <a:rPr lang="el-GR" altLang="el-GR" sz="2800" dirty="0"/>
              <a:t> σήμερα λείπουν τεχνίτες του επιπέδου των καθεδρικών ναών. </a:t>
            </a:r>
          </a:p>
          <a:p>
            <a:r>
              <a:rPr lang="el-GR" altLang="el-GR" sz="2800" dirty="0"/>
              <a:t>Οι απόλυτες βεβαιότητες, οι ολιστικές αλήθειες, οι θεμελιωτικές απόψεις και οι αυθεντίες η μια καθιερωμένη ιεράρχηση αξιών εγκαταλείπονται ως παρωχημένα. </a:t>
            </a:r>
          </a:p>
          <a:p>
            <a:r>
              <a:rPr lang="el-GR" altLang="el-GR" sz="2800" dirty="0"/>
              <a:t>Παρακάτω δίνουμε ένα πίνακα των τριών περιόδων από το βιβλίο του  </a:t>
            </a:r>
            <a:r>
              <a:rPr lang="en-US" altLang="el-GR" sz="2800" dirty="0" err="1"/>
              <a:t>Batens</a:t>
            </a:r>
            <a:r>
              <a:rPr lang="el-GR" altLang="el-GR" sz="2800" dirty="0"/>
              <a:t>.</a:t>
            </a:r>
          </a:p>
        </p:txBody>
      </p:sp>
    </p:spTree>
    <p:extLst>
      <p:ext uri="{BB962C8B-B14F-4D97-AF65-F5344CB8AC3E}">
        <p14:creationId xmlns:p14="http://schemas.microsoft.com/office/powerpoint/2010/main" val="27443536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Autofit/>
          </a:bodyPr>
          <a:lstStyle/>
          <a:p>
            <a:r>
              <a:rPr lang="el-GR" altLang="el-GR" sz="3600" dirty="0"/>
              <a:t>Ανθρώπινη Γνώση, συνηγορία υπέρ μιας χρήσιμης ορθολογικότητας</a:t>
            </a:r>
            <a:r>
              <a:rPr lang="en-US" altLang="el-GR" sz="3600" dirty="0"/>
              <a:t> (</a:t>
            </a:r>
            <a:r>
              <a:rPr lang="en-US" altLang="el-GR" sz="3600" dirty="0" smtClean="0"/>
              <a:t>10/15</a:t>
            </a:r>
            <a:r>
              <a:rPr lang="en-US" altLang="el-GR" sz="3600" dirty="0"/>
              <a:t>)</a:t>
            </a:r>
            <a:endParaRPr lang="el-GR" sz="3600" dirty="0"/>
          </a:p>
        </p:txBody>
      </p:sp>
      <p:graphicFrame>
        <p:nvGraphicFramePr>
          <p:cNvPr id="6" name="Αντικείμενο 3"/>
          <p:cNvGraphicFramePr>
            <a:graphicFrameLocks noChangeAspect="1"/>
          </p:cNvGraphicFramePr>
          <p:nvPr>
            <p:extLst>
              <p:ext uri="{D42A27DB-BD31-4B8C-83A1-F6EECF244321}">
                <p14:modId xmlns:p14="http://schemas.microsoft.com/office/powerpoint/2010/main" val="3104761385"/>
              </p:ext>
            </p:extLst>
          </p:nvPr>
        </p:nvGraphicFramePr>
        <p:xfrm>
          <a:off x="1328412" y="1556792"/>
          <a:ext cx="7324979" cy="4825380"/>
        </p:xfrm>
        <a:graphic>
          <a:graphicData uri="http://schemas.openxmlformats.org/presentationml/2006/ole">
            <mc:AlternateContent xmlns:mc="http://schemas.openxmlformats.org/markup-compatibility/2006">
              <mc:Choice xmlns:v="urn:schemas-microsoft-com:vml" Requires="v">
                <p:oleObj spid="_x0000_s1027" name="Παρουσίαση" r:id="rId4" imgW="6094361" imgH="3427618" progId="PowerPoint.Show.12">
                  <p:embed/>
                </p:oleObj>
              </mc:Choice>
              <mc:Fallback>
                <p:oleObj name="Παρουσίαση" r:id="rId4" imgW="6094361" imgH="3427618" progId="PowerPoint.Show.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8412" y="1556792"/>
                        <a:ext cx="7324979" cy="482538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788259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sz="3600" dirty="0"/>
              <a:t>Ανθρώπινη Γνώση, συνηγορία υπέρ μιας χρήσιμης ορθολογικότητας</a:t>
            </a:r>
            <a:r>
              <a:rPr lang="en-US" altLang="el-GR" sz="3600" dirty="0"/>
              <a:t> </a:t>
            </a:r>
            <a:r>
              <a:rPr lang="en-US" altLang="el-GR" sz="3600" dirty="0" smtClean="0"/>
              <a:t>(11/15</a:t>
            </a:r>
            <a:r>
              <a:rPr lang="en-US" altLang="el-GR" sz="3600" dirty="0"/>
              <a:t>)</a:t>
            </a:r>
            <a:endParaRPr lang="el-GR" sz="3600" dirty="0"/>
          </a:p>
        </p:txBody>
      </p:sp>
      <p:sp>
        <p:nvSpPr>
          <p:cNvPr id="3" name="Θέση περιεχομένου 2"/>
          <p:cNvSpPr>
            <a:spLocks noGrp="1"/>
          </p:cNvSpPr>
          <p:nvPr>
            <p:ph idx="1"/>
          </p:nvPr>
        </p:nvSpPr>
        <p:spPr/>
        <p:txBody>
          <a:bodyPr>
            <a:normAutofit fontScale="92500" lnSpcReduction="10000"/>
          </a:bodyPr>
          <a:lstStyle/>
          <a:p>
            <a:r>
              <a:rPr lang="el-GR" altLang="el-GR" sz="2800" dirty="0"/>
              <a:t>Ο Διαφωτισμός έχει δικαιωθεί περισσότερο απ’ ότι θα μπορούσαν να φανταστούν οι οπαδοί του. </a:t>
            </a:r>
            <a:endParaRPr lang="en-US" altLang="el-GR" sz="2800" dirty="0"/>
          </a:p>
          <a:p>
            <a:r>
              <a:rPr lang="el-GR" altLang="el-GR" sz="2800" dirty="0"/>
              <a:t>Ωστόσο δεν έκρυβε, ο διαφωτισμός την αξίωσή του για μια και μόνη αλήθεια ιδέα που θα καταρρεύσει στην εποχή του </a:t>
            </a:r>
            <a:r>
              <a:rPr lang="el-GR" altLang="el-GR" sz="2800" dirty="0" err="1"/>
              <a:t>μεταδομισμού</a:t>
            </a:r>
            <a:r>
              <a:rPr lang="el-GR" altLang="el-GR" sz="2800" dirty="0"/>
              <a:t> που θα δούμε αργότερα.</a:t>
            </a:r>
            <a:endParaRPr lang="en-US" altLang="el-GR" sz="2800" dirty="0"/>
          </a:p>
          <a:p>
            <a:r>
              <a:rPr lang="el-GR" altLang="el-GR" sz="2800" dirty="0"/>
              <a:t> Ο τρόπος που σκεφτόμαστε δέχεται την επίδραση όχι μόνο των γεγονότων της επιστήμης αλλά την εκείνων που αφορούν τις επιπτώσεις των τεχνολογιών, της πολιτικής και της οικονομίας.    </a:t>
            </a:r>
          </a:p>
          <a:p>
            <a:r>
              <a:rPr lang="el-GR" altLang="el-GR" sz="2800" dirty="0"/>
              <a:t>Οι αντιρρήσεις για απόλυτες βεβαιότητες μπορεί να οδηγήσουν σε τριών ειδών παρεξηγήσεις. </a:t>
            </a:r>
          </a:p>
          <a:p>
            <a:endParaRPr lang="el-GR" altLang="el-GR" sz="2800" dirty="0"/>
          </a:p>
        </p:txBody>
      </p:sp>
    </p:spTree>
    <p:extLst>
      <p:ext uri="{BB962C8B-B14F-4D97-AF65-F5344CB8AC3E}">
        <p14:creationId xmlns:p14="http://schemas.microsoft.com/office/powerpoint/2010/main" val="3116059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sz="3600" dirty="0"/>
              <a:t>Ανθρώπινη Γνώση, συνηγορία υπέρ μιας χρήσιμης ορθολογικότητας</a:t>
            </a:r>
            <a:r>
              <a:rPr lang="en-US" altLang="el-GR" sz="3600" dirty="0"/>
              <a:t> (</a:t>
            </a:r>
            <a:r>
              <a:rPr lang="en-US" altLang="el-GR" sz="3600" dirty="0" smtClean="0"/>
              <a:t>12/15</a:t>
            </a:r>
            <a:r>
              <a:rPr lang="en-US" altLang="el-GR" sz="3600" dirty="0"/>
              <a:t>)</a:t>
            </a:r>
            <a:endParaRPr lang="el-GR" sz="3600" dirty="0"/>
          </a:p>
        </p:txBody>
      </p:sp>
      <p:sp>
        <p:nvSpPr>
          <p:cNvPr id="3" name="Θέση περιεχομένου 2"/>
          <p:cNvSpPr>
            <a:spLocks noGrp="1"/>
          </p:cNvSpPr>
          <p:nvPr>
            <p:ph idx="1"/>
          </p:nvPr>
        </p:nvSpPr>
        <p:spPr/>
        <p:txBody>
          <a:bodyPr>
            <a:normAutofit fontScale="85000" lnSpcReduction="20000"/>
          </a:bodyPr>
          <a:lstStyle/>
          <a:p>
            <a:r>
              <a:rPr lang="el-GR" altLang="el-GR" sz="2800" dirty="0"/>
              <a:t>Όταν πράττουμε, και όταν επιχειρούμε να κατανοήσουμε τον κόσμο επικαλούμαστε συνεχώς κάθε είδους βεβαιότητες.</a:t>
            </a:r>
            <a:endParaRPr lang="en-US" altLang="el-GR" sz="2800" dirty="0"/>
          </a:p>
          <a:p>
            <a:r>
              <a:rPr lang="el-GR" altLang="el-GR" sz="2800" dirty="0"/>
              <a:t>Ωστόσο, αυτές οι βεβαιότητες δεν είναι απόλυτες, αλλά απλώς σχετικές που μπορούν να χρησιμεύσουν σε ορισμένα, αλλά όχι σε  όλα</a:t>
            </a:r>
            <a:r>
              <a:rPr lang="en-US" altLang="el-GR" sz="2800" dirty="0"/>
              <a:t>.</a:t>
            </a:r>
            <a:r>
              <a:rPr lang="el-GR" altLang="el-GR" sz="2800" dirty="0"/>
              <a:t> </a:t>
            </a:r>
            <a:endParaRPr lang="en-US" altLang="el-GR" sz="2800" dirty="0"/>
          </a:p>
          <a:p>
            <a:r>
              <a:rPr lang="el-GR" altLang="el-GR" sz="2800" dirty="0"/>
              <a:t>Τις βεβαιότητες αυτές είμαστε πρόθυμοι να αναθεωρήσουμε αν χρειαστεί. </a:t>
            </a:r>
            <a:endParaRPr lang="en-US" altLang="el-GR" sz="2800" dirty="0"/>
          </a:p>
          <a:p>
            <a:r>
              <a:rPr lang="el-GR" altLang="el-GR" sz="2800" dirty="0"/>
              <a:t>Έτσι, απομένουν τρεις εναλλακτικές λύσεις.</a:t>
            </a:r>
            <a:endParaRPr lang="en-US" altLang="el-GR" sz="2800" dirty="0"/>
          </a:p>
          <a:p>
            <a:r>
              <a:rPr lang="el-GR" altLang="el-GR" sz="2800" dirty="0"/>
              <a:t>Η πρώτη και σημαντικότερη είναι η αποδοχή </a:t>
            </a:r>
            <a:r>
              <a:rPr lang="el-GR" altLang="el-GR" sz="2800" i="1" dirty="0" err="1"/>
              <a:t>πλαισιακών</a:t>
            </a:r>
            <a:r>
              <a:rPr lang="el-GR" altLang="el-GR" sz="2800" dirty="0"/>
              <a:t> βεβαιοτήτων.</a:t>
            </a:r>
            <a:endParaRPr lang="en-US" altLang="el-GR" sz="2800" dirty="0"/>
          </a:p>
          <a:p>
            <a:r>
              <a:rPr lang="el-GR" altLang="el-GR" sz="2800" dirty="0"/>
              <a:t>Η δεύτερη μας παραπέμπει σε μια </a:t>
            </a:r>
            <a:r>
              <a:rPr lang="el-GR" altLang="el-GR" sz="2800" dirty="0" err="1"/>
              <a:t>πιθανοκρατική</a:t>
            </a:r>
            <a:r>
              <a:rPr lang="el-GR" altLang="el-GR" sz="2800" dirty="0"/>
              <a:t> θεώρηση, διαφορετική από το μηδέ και την μονάδα. </a:t>
            </a:r>
            <a:endParaRPr lang="en-US" altLang="el-GR" sz="2800" dirty="0"/>
          </a:p>
        </p:txBody>
      </p:sp>
    </p:spTree>
    <p:extLst>
      <p:ext uri="{BB962C8B-B14F-4D97-AF65-F5344CB8AC3E}">
        <p14:creationId xmlns:p14="http://schemas.microsoft.com/office/powerpoint/2010/main" val="556911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sz="3600" dirty="0"/>
              <a:t>Ανθρώπινη Γνώση, συνηγορία υπέρ μιας χρήσιμης ορθολογικότητας</a:t>
            </a:r>
            <a:r>
              <a:rPr lang="en-US" altLang="el-GR" sz="3600" dirty="0"/>
              <a:t> (</a:t>
            </a:r>
            <a:r>
              <a:rPr lang="en-US" altLang="el-GR" sz="3600" dirty="0" smtClean="0"/>
              <a:t>13/15</a:t>
            </a:r>
            <a:r>
              <a:rPr lang="en-US" altLang="el-GR" sz="3600" dirty="0"/>
              <a:t>)</a:t>
            </a:r>
            <a:endParaRPr lang="el-GR" sz="3600" dirty="0"/>
          </a:p>
        </p:txBody>
      </p:sp>
      <p:sp>
        <p:nvSpPr>
          <p:cNvPr id="3" name="Θέση περιεχομένου 2"/>
          <p:cNvSpPr>
            <a:spLocks noGrp="1"/>
          </p:cNvSpPr>
          <p:nvPr>
            <p:ph idx="1"/>
          </p:nvPr>
        </p:nvSpPr>
        <p:spPr/>
        <p:txBody>
          <a:bodyPr>
            <a:normAutofit fontScale="85000" lnSpcReduction="20000"/>
          </a:bodyPr>
          <a:lstStyle/>
          <a:p>
            <a:pPr>
              <a:defRPr/>
            </a:pPr>
            <a:r>
              <a:rPr lang="el-GR" sz="2800" dirty="0"/>
              <a:t>Ενώ η Τρίτη είναι να εγκαταλείψουμε κάθε αξίωση για βεβαιότητα ή πιθανότητα εκπίπτοντας αναπόφευκτα στον σχετικισμό. </a:t>
            </a:r>
            <a:endParaRPr lang="en-US" sz="2800" dirty="0"/>
          </a:p>
          <a:p>
            <a:pPr>
              <a:defRPr/>
            </a:pPr>
            <a:r>
              <a:rPr lang="el-GR" sz="2800" dirty="0"/>
              <a:t>Η Τρίτη λύση καταλήγει ότι κάθε πράξη, σε κάθε περίσταση θα ήταν εξίσου αποτελεσματική και αναποτελεσματική για την επίτευξη ενός δεδομένου στόχου, και για τούτο απορρίπτεται. </a:t>
            </a:r>
            <a:endParaRPr lang="en-US" sz="2800" dirty="0"/>
          </a:p>
          <a:p>
            <a:pPr>
              <a:defRPr/>
            </a:pPr>
            <a:r>
              <a:rPr lang="el-GR" sz="2800" dirty="0"/>
              <a:t>Η ιδέα κατά την οποία θα έπρεπε  να οδηγηθούμε σε μια βάση καθαρά </a:t>
            </a:r>
            <a:r>
              <a:rPr lang="el-GR" sz="2800" dirty="0" err="1"/>
              <a:t>πιθανοκρατική</a:t>
            </a:r>
            <a:r>
              <a:rPr lang="el-GR" sz="2800" dirty="0"/>
              <a:t> επίσης αποκλείεται .</a:t>
            </a:r>
            <a:endParaRPr lang="en-US" sz="2800" dirty="0"/>
          </a:p>
          <a:p>
            <a:pPr>
              <a:defRPr/>
            </a:pPr>
            <a:r>
              <a:rPr lang="el-GR" sz="2800" dirty="0"/>
              <a:t> Δεν είναι διόλου σαφές αν μπορεί να βρεθεί μια επαρκής γενική μέθοδος για να αποδίδουμε τιμές πιθανότητας. </a:t>
            </a:r>
            <a:endParaRPr lang="en-US" sz="2800" dirty="0"/>
          </a:p>
          <a:p>
            <a:pPr>
              <a:defRPr/>
            </a:pPr>
            <a:r>
              <a:rPr lang="el-GR" sz="2800" dirty="0"/>
              <a:t>Η ανθρώπινη κατάσταση είναι πολύ πολύπλοκη και το </a:t>
            </a:r>
            <a:r>
              <a:rPr lang="el-GR" sz="2800" dirty="0" err="1"/>
              <a:t>πλείστον</a:t>
            </a:r>
            <a:r>
              <a:rPr lang="el-GR" sz="2800" dirty="0"/>
              <a:t> </a:t>
            </a:r>
            <a:r>
              <a:rPr lang="el-GR" sz="2800" i="1" dirty="0" err="1"/>
              <a:t>ενδεχομενική</a:t>
            </a:r>
            <a:r>
              <a:rPr lang="el-GR" sz="2800" i="1" dirty="0"/>
              <a:t> </a:t>
            </a:r>
            <a:r>
              <a:rPr lang="el-GR" sz="2800" dirty="0"/>
              <a:t>και εν γένει απρόβλεπτη.</a:t>
            </a:r>
          </a:p>
          <a:p>
            <a:pPr>
              <a:defRPr/>
            </a:pPr>
            <a:endParaRPr lang="en-US" sz="2800" dirty="0"/>
          </a:p>
        </p:txBody>
      </p:sp>
    </p:spTree>
    <p:extLst>
      <p:ext uri="{BB962C8B-B14F-4D97-AF65-F5344CB8AC3E}">
        <p14:creationId xmlns:p14="http://schemas.microsoft.com/office/powerpoint/2010/main" val="12212600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sz="3600" dirty="0"/>
              <a:t>Ανθρώπινη Γνώση, συνηγορία υπέρ μιας χρήσιμης ορθολογικότητας</a:t>
            </a:r>
            <a:r>
              <a:rPr lang="en-US" altLang="el-GR" sz="3600" dirty="0"/>
              <a:t> (</a:t>
            </a:r>
            <a:r>
              <a:rPr lang="en-US" altLang="el-GR" sz="3600" dirty="0" smtClean="0"/>
              <a:t>14/15</a:t>
            </a:r>
            <a:r>
              <a:rPr lang="en-US" altLang="el-GR" sz="3600" dirty="0"/>
              <a:t>)</a:t>
            </a:r>
            <a:endParaRPr lang="el-GR" sz="3600" dirty="0"/>
          </a:p>
        </p:txBody>
      </p:sp>
      <p:sp>
        <p:nvSpPr>
          <p:cNvPr id="3" name="Θέση περιεχομένου 2"/>
          <p:cNvSpPr>
            <a:spLocks noGrp="1"/>
          </p:cNvSpPr>
          <p:nvPr>
            <p:ph idx="1"/>
          </p:nvPr>
        </p:nvSpPr>
        <p:spPr/>
        <p:txBody>
          <a:bodyPr>
            <a:normAutofit fontScale="92500"/>
          </a:bodyPr>
          <a:lstStyle/>
          <a:p>
            <a:pPr>
              <a:defRPr/>
            </a:pPr>
            <a:r>
              <a:rPr lang="el-GR" sz="2800" dirty="0"/>
              <a:t>Η λύση του πλαισίου επιδέχεται καλύτερης υποστήριξης. </a:t>
            </a:r>
            <a:endParaRPr lang="en-US" sz="2800" dirty="0"/>
          </a:p>
          <a:p>
            <a:pPr>
              <a:defRPr/>
            </a:pPr>
            <a:r>
              <a:rPr lang="el-GR" sz="2800" dirty="0"/>
              <a:t>Δηλαδή ότι για κάθε ζήτημα πρόκειται για την επιδίωξή μας να προσεγγίσουμε ένα συγκεκριμένο στόχο.  </a:t>
            </a:r>
            <a:endParaRPr lang="en-US" sz="2800" dirty="0"/>
          </a:p>
          <a:p>
            <a:pPr>
              <a:defRPr/>
            </a:pPr>
            <a:r>
              <a:rPr lang="el-GR" sz="2800" dirty="0"/>
              <a:t>Μας επιτρέπεται δηλαδή να χρησιμοποιούμε </a:t>
            </a:r>
            <a:r>
              <a:rPr lang="el-GR" sz="2800" dirty="0" err="1"/>
              <a:t>πλαισιακές</a:t>
            </a:r>
            <a:r>
              <a:rPr lang="el-GR" sz="2800" dirty="0"/>
              <a:t> βεβαιότητες, καθορισμένες στις ειδικές παραμέτρους του πλαισίου, δίχως να είναι απαραίτητο να ξεκινούμε από απόλυτες βεβαιότητες, τις οποίες θεωρούμε υπεράνω κάθε συζήτησης και σε κάθε δυνατό πλαίσιο. </a:t>
            </a:r>
            <a:endParaRPr lang="en-US" sz="2800" dirty="0"/>
          </a:p>
          <a:p>
            <a:pPr marL="0" indent="0">
              <a:buFontTx/>
              <a:buNone/>
              <a:defRPr/>
            </a:pPr>
            <a:endParaRPr lang="el-GR" sz="2800" dirty="0"/>
          </a:p>
          <a:p>
            <a:pPr>
              <a:defRPr/>
            </a:pPr>
            <a:endParaRPr lang="el-GR" sz="2800" dirty="0"/>
          </a:p>
        </p:txBody>
      </p:sp>
    </p:spTree>
    <p:extLst>
      <p:ext uri="{BB962C8B-B14F-4D97-AF65-F5344CB8AC3E}">
        <p14:creationId xmlns:p14="http://schemas.microsoft.com/office/powerpoint/2010/main" val="36026390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sz="3600" dirty="0"/>
              <a:t>Ανθρώπινη Γνώση, συνηγορία υπέρ μιας χρήσιμης ορθολογικότητας</a:t>
            </a:r>
            <a:r>
              <a:rPr lang="en-US" altLang="el-GR" sz="3600" dirty="0"/>
              <a:t> (</a:t>
            </a:r>
            <a:r>
              <a:rPr lang="en-US" altLang="el-GR" sz="3600" dirty="0" smtClean="0"/>
              <a:t>15/15</a:t>
            </a:r>
            <a:r>
              <a:rPr lang="en-US" altLang="el-GR" sz="3600" dirty="0"/>
              <a:t>)</a:t>
            </a:r>
            <a:endParaRPr lang="el-GR" sz="3600" dirty="0"/>
          </a:p>
        </p:txBody>
      </p:sp>
      <p:sp>
        <p:nvSpPr>
          <p:cNvPr id="3" name="Θέση περιεχομένου 2"/>
          <p:cNvSpPr>
            <a:spLocks noGrp="1"/>
          </p:cNvSpPr>
          <p:nvPr>
            <p:ph idx="1"/>
          </p:nvPr>
        </p:nvSpPr>
        <p:spPr/>
        <p:txBody>
          <a:bodyPr>
            <a:normAutofit fontScale="85000" lnSpcReduction="20000"/>
          </a:bodyPr>
          <a:lstStyle/>
          <a:p>
            <a:r>
              <a:rPr lang="el-GR" altLang="el-GR" sz="2800" dirty="0"/>
              <a:t>Οι συζητήσεις ανάμεσα σε ομάδες ή άτομα με διαφορετικές παραδόσεις και πολιτισμικές παραδοχές ή άτομα που ασπάζονται τελείως ασύμβατες μεταξύ τους αξίες δεν είναι δυνατόν να επιφέρουν σημαντικό αποτέλεσμα. </a:t>
            </a:r>
            <a:endParaRPr lang="en-US" altLang="el-GR" sz="2800" dirty="0"/>
          </a:p>
          <a:p>
            <a:r>
              <a:rPr lang="el-GR" altLang="el-GR" sz="2800" dirty="0"/>
              <a:t>Δεν υπάρχει το αρχιμήδειο σημείο και εκεί είναι αυτό που λέμε για την </a:t>
            </a:r>
            <a:r>
              <a:rPr lang="el-GR" altLang="el-GR" sz="2800" i="1" dirty="0"/>
              <a:t>διαπάλη ερμηνειών</a:t>
            </a:r>
            <a:r>
              <a:rPr lang="el-GR" altLang="el-GR" sz="2800" dirty="0"/>
              <a:t> </a:t>
            </a:r>
            <a:r>
              <a:rPr lang="el-GR" altLang="el-GR" sz="2800" i="1" dirty="0"/>
              <a:t>διαπάλη λόγων</a:t>
            </a:r>
            <a:r>
              <a:rPr lang="el-GR" altLang="el-GR" sz="2800" dirty="0"/>
              <a:t> καθόσον οι ερμηνείες και ιδεολογίες συγκροτούν σύνολα απόψεων </a:t>
            </a:r>
            <a:r>
              <a:rPr lang="el-GR" altLang="el-GR" sz="2800" dirty="0" err="1"/>
              <a:t>αυτοαναφορικά</a:t>
            </a:r>
            <a:r>
              <a:rPr lang="el-GR" altLang="el-GR" sz="2800" dirty="0"/>
              <a:t> που επιδιώκουν αποκλειστικά την επιβεβαίωσή τους. </a:t>
            </a:r>
          </a:p>
          <a:p>
            <a:r>
              <a:rPr lang="el-GR" altLang="el-GR" sz="2800" dirty="0"/>
              <a:t>Εκεί αναπτύχθηκε η μετά τον Χάιντεγκερ θεωρία των ερμηνειών του </a:t>
            </a:r>
            <a:r>
              <a:rPr lang="el-GR" altLang="el-GR" sz="2800" dirty="0" err="1"/>
              <a:t>Γκάνταμερ</a:t>
            </a:r>
            <a:r>
              <a:rPr lang="el-GR" altLang="el-GR" sz="2800" dirty="0"/>
              <a:t>, </a:t>
            </a:r>
            <a:r>
              <a:rPr lang="el-GR" altLang="el-GR" sz="2800" dirty="0" err="1"/>
              <a:t>Χάμπερμας</a:t>
            </a:r>
            <a:r>
              <a:rPr lang="el-GR" altLang="el-GR" sz="2800" dirty="0"/>
              <a:t>, </a:t>
            </a:r>
            <a:r>
              <a:rPr lang="el-GR" altLang="el-GR" sz="2800" dirty="0" err="1"/>
              <a:t>Ρικέρ</a:t>
            </a:r>
            <a:r>
              <a:rPr lang="el-GR" altLang="el-GR" sz="2800" dirty="0"/>
              <a:t>. Ακόμη περεταίρω οι Θεωρίες Λόγων και το </a:t>
            </a:r>
            <a:r>
              <a:rPr lang="el-GR" altLang="el-GR" sz="2800" dirty="0" err="1"/>
              <a:t>μεταδομιστικό</a:t>
            </a:r>
            <a:r>
              <a:rPr lang="el-GR" altLang="el-GR" sz="2800" dirty="0"/>
              <a:t> κλίμα των </a:t>
            </a:r>
            <a:r>
              <a:rPr lang="el-GR" altLang="el-GR" sz="2800" dirty="0" err="1"/>
              <a:t>Αλτουσερ</a:t>
            </a:r>
            <a:r>
              <a:rPr lang="el-GR" altLang="el-GR" sz="2800" dirty="0"/>
              <a:t>, </a:t>
            </a:r>
            <a:r>
              <a:rPr lang="el-GR" altLang="el-GR" sz="2800" dirty="0" err="1"/>
              <a:t>Φουκώ</a:t>
            </a:r>
            <a:r>
              <a:rPr lang="el-GR" altLang="el-GR" sz="2800" dirty="0"/>
              <a:t>, </a:t>
            </a:r>
            <a:r>
              <a:rPr lang="el-GR" altLang="el-GR" sz="2800" dirty="0" err="1"/>
              <a:t>Ντεριντά</a:t>
            </a:r>
            <a:r>
              <a:rPr lang="el-GR" altLang="el-GR" sz="2800" dirty="0"/>
              <a:t>, </a:t>
            </a:r>
            <a:r>
              <a:rPr lang="el-GR" altLang="el-GR" sz="2800" dirty="0" err="1"/>
              <a:t>Ντελέζ</a:t>
            </a:r>
            <a:r>
              <a:rPr lang="el-GR" altLang="el-GR" sz="2800" dirty="0"/>
              <a:t>.</a:t>
            </a:r>
          </a:p>
        </p:txBody>
      </p:sp>
    </p:spTree>
    <p:extLst>
      <p:ext uri="{BB962C8B-B14F-4D97-AF65-F5344CB8AC3E}">
        <p14:creationId xmlns:p14="http://schemas.microsoft.com/office/powerpoint/2010/main" val="35267844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altLang="el-GR" dirty="0" err="1"/>
              <a:t>Moebious</a:t>
            </a:r>
            <a:r>
              <a:rPr lang="en-US" altLang="el-GR" dirty="0"/>
              <a:t> </a:t>
            </a:r>
            <a:r>
              <a:rPr lang="en-US" altLang="el-GR" dirty="0" smtClean="0"/>
              <a:t>bend</a:t>
            </a:r>
            <a:endParaRPr lang="el-GR" dirty="0"/>
          </a:p>
        </p:txBody>
      </p:sp>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4687" y="2586037"/>
            <a:ext cx="2714625" cy="1685925"/>
          </a:xfrm>
          <a:prstGeom prst="rect">
            <a:avLst/>
          </a:prstGeom>
        </p:spPr>
      </p:pic>
    </p:spTree>
    <p:extLst>
      <p:ext uri="{BB962C8B-B14F-4D97-AF65-F5344CB8AC3E}">
        <p14:creationId xmlns:p14="http://schemas.microsoft.com/office/powerpoint/2010/main" val="22103875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a:xfrm>
            <a:off x="611560" y="620688"/>
            <a:ext cx="7772400" cy="1470025"/>
          </a:xfrm>
        </p:spPr>
        <p:txBody>
          <a:bodyPr>
            <a:normAutofit fontScale="90000"/>
          </a:bodyPr>
          <a:lstStyle/>
          <a:p>
            <a:r>
              <a:rPr lang="en-US" altLang="el-GR" b="1" dirty="0" err="1"/>
              <a:t>Didertik</a:t>
            </a:r>
            <a:r>
              <a:rPr lang="en-US" altLang="el-GR" b="1" dirty="0"/>
              <a:t> </a:t>
            </a:r>
            <a:r>
              <a:rPr lang="en-US" altLang="el-GR" b="1" dirty="0" err="1"/>
              <a:t>Batens</a:t>
            </a:r>
            <a:r>
              <a:rPr lang="en-US" altLang="el-GR" b="1" dirty="0"/>
              <a:t/>
            </a:r>
            <a:br>
              <a:rPr lang="en-US" altLang="el-GR" b="1" dirty="0"/>
            </a:br>
            <a:r>
              <a:rPr lang="el-GR" altLang="el-GR" dirty="0"/>
              <a:t> Ανθρώπινη Γνώση, συνηγορία υπέρ μιας χρήσιμης ορθολογικότητας</a:t>
            </a:r>
            <a:endParaRPr lang="el-GR" dirty="0"/>
          </a:p>
        </p:txBody>
      </p:sp>
      <p:pic>
        <p:nvPicPr>
          <p:cNvPr id="3" name="Εικόνα 2"/>
          <p:cNvPicPr>
            <a:picLocks noChangeAspect="1"/>
          </p:cNvPicPr>
          <p:nvPr/>
        </p:nvPicPr>
        <p:blipFill>
          <a:blip r:embed="rId3"/>
          <a:stretch>
            <a:fillRect/>
          </a:stretch>
        </p:blipFill>
        <p:spPr>
          <a:xfrm>
            <a:off x="2275575" y="2492896"/>
            <a:ext cx="4444369" cy="3816427"/>
          </a:xfrm>
          <a:prstGeom prst="rect">
            <a:avLst/>
          </a:prstGeom>
        </p:spPr>
      </p:pic>
    </p:spTree>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r>
              <a:rPr lang="el-GR" sz="2000" dirty="0" err="1"/>
              <a:t>Copyright</a:t>
            </a:r>
            <a:r>
              <a:rPr lang="el-GR" sz="2000" dirty="0"/>
              <a:t> </a:t>
            </a:r>
            <a:r>
              <a:rPr lang="el-GR" sz="2000" dirty="0" err="1"/>
              <a:t>Εθνικόν</a:t>
            </a:r>
            <a:r>
              <a:rPr lang="el-GR" sz="2000" dirty="0"/>
              <a:t> και </a:t>
            </a:r>
            <a:r>
              <a:rPr lang="el-GR" sz="2000" dirty="0" err="1"/>
              <a:t>Καποδιστριακόν</a:t>
            </a:r>
            <a:r>
              <a:rPr lang="el-GR" sz="2000" dirty="0"/>
              <a:t> </a:t>
            </a:r>
            <a:r>
              <a:rPr lang="el-GR" sz="2000" dirty="0" err="1"/>
              <a:t>Πανεπιστήμιον</a:t>
            </a:r>
            <a:r>
              <a:rPr lang="el-GR" sz="2000" dirty="0"/>
              <a:t> Αθηνών</a:t>
            </a:r>
            <a:r>
              <a:rPr lang="en-US" sz="2000" dirty="0"/>
              <a:t>, </a:t>
            </a:r>
            <a:r>
              <a:rPr lang="el-GR" sz="2000" dirty="0"/>
              <a:t>Σπύρου Παναγιώτης 2014. Σπύρου Παναγιώτης. «Επιστημολογία και διδακτική των μαθηματικών. </a:t>
            </a:r>
            <a:r>
              <a:rPr lang="en-US" altLang="el-GR" sz="2000" dirty="0" err="1"/>
              <a:t>Didertik</a:t>
            </a:r>
            <a:r>
              <a:rPr lang="en-US" altLang="el-GR" sz="2000" dirty="0"/>
              <a:t> </a:t>
            </a:r>
            <a:r>
              <a:rPr lang="en-US" altLang="el-GR" sz="2000" dirty="0" err="1" smtClean="0"/>
              <a:t>Batens</a:t>
            </a:r>
            <a:r>
              <a:rPr lang="en-US" altLang="el-GR" sz="2000" dirty="0" smtClean="0"/>
              <a:t>. </a:t>
            </a:r>
            <a:r>
              <a:rPr lang="el-GR" altLang="el-GR" sz="2000" dirty="0" smtClean="0"/>
              <a:t>Ανθρώπινη </a:t>
            </a:r>
            <a:r>
              <a:rPr lang="el-GR" altLang="el-GR" sz="2000" dirty="0"/>
              <a:t>Γνώση, συνηγορία υπέρ μιας χρήσιμης </a:t>
            </a:r>
            <a:r>
              <a:rPr lang="el-GR" altLang="el-GR" sz="2000" dirty="0" smtClean="0"/>
              <a:t>ορθολογικότητα</a:t>
            </a:r>
            <a:r>
              <a:rPr lang="el-GR" sz="2000" dirty="0" smtClean="0"/>
              <a:t>». </a:t>
            </a:r>
            <a:r>
              <a:rPr lang="el-GR" sz="2000" dirty="0"/>
              <a:t>Έκδοση: 1.0. Αθήνα 2014. Διαθέσιμο από τη δικτυακή διεύθυνση: </a:t>
            </a:r>
            <a:r>
              <a:rPr lang="en-US" sz="2000" dirty="0"/>
              <a:t>http://opencourses.uoa.gr/courses/ MATH129</a:t>
            </a:r>
            <a:r>
              <a:rPr lang="el-GR" sz="2000" dirty="0"/>
              <a:t>.</a:t>
            </a:r>
          </a:p>
          <a:p>
            <a:endParaRPr lang="el-GR" sz="2000"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t>Ανθρώπινη Γνώση, συνηγορία υπέρ μιας χρήσιμης </a:t>
            </a:r>
            <a:r>
              <a:rPr lang="el-GR" altLang="el-GR" dirty="0" smtClean="0"/>
              <a:t>ορθολογικότητας</a:t>
            </a:r>
            <a:r>
              <a:rPr lang="en-US" altLang="el-GR" dirty="0" smtClean="0"/>
              <a:t> (1/15)</a:t>
            </a:r>
            <a:endParaRPr lang="el-GR" dirty="0"/>
          </a:p>
        </p:txBody>
      </p:sp>
      <p:sp>
        <p:nvSpPr>
          <p:cNvPr id="3" name="Θέση περιεχομένου 2"/>
          <p:cNvSpPr>
            <a:spLocks noGrp="1"/>
          </p:cNvSpPr>
          <p:nvPr>
            <p:ph idx="1"/>
          </p:nvPr>
        </p:nvSpPr>
        <p:spPr/>
        <p:txBody>
          <a:bodyPr>
            <a:normAutofit fontScale="92500"/>
          </a:bodyPr>
          <a:lstStyle/>
          <a:p>
            <a:r>
              <a:rPr lang="el-GR" altLang="el-GR" sz="2800" dirty="0"/>
              <a:t>Σύνοψη </a:t>
            </a:r>
            <a:r>
              <a:rPr lang="en-US" altLang="el-GR" sz="2800" dirty="0" err="1"/>
              <a:t>Batens</a:t>
            </a:r>
            <a:r>
              <a:rPr lang="en-US" altLang="el-GR" sz="2800" dirty="0"/>
              <a:t> </a:t>
            </a:r>
            <a:r>
              <a:rPr lang="el-GR" altLang="el-GR" sz="2800" dirty="0"/>
              <a:t>των </a:t>
            </a:r>
            <a:r>
              <a:rPr lang="el-GR" altLang="el-GR" sz="2800" dirty="0" err="1"/>
              <a:t>διαψευστικών</a:t>
            </a:r>
            <a:r>
              <a:rPr lang="el-GR" altLang="el-GR" sz="2800" dirty="0"/>
              <a:t> θεωριών στο  πλαίσιο των αγγλοσαξονικών θεωρήσεων.</a:t>
            </a:r>
          </a:p>
          <a:p>
            <a:r>
              <a:rPr lang="el-GR" altLang="el-GR" sz="2800" dirty="0"/>
              <a:t>Επιχειρηματολογεί μέσα στις σύγχρονες επιστημολογικές θεωρήσεις όπως αυτές ξετυλίχθηκαν κατά την διάρκεια του 20</a:t>
            </a:r>
            <a:r>
              <a:rPr lang="el-GR" altLang="el-GR" sz="2800" baseline="30000" dirty="0"/>
              <a:t>ου</a:t>
            </a:r>
            <a:r>
              <a:rPr lang="el-GR" altLang="el-GR" sz="2800" dirty="0"/>
              <a:t> αιώνα και επαναφέρει τα συμπεράσματά τους και τις επιφυλάξεις τους για την διατύπωση απολύτων βεβαιοτήτων που έχουν ήδη απορριφθεί στο εσωτερικό των επιστημών με πρώτα </a:t>
            </a:r>
            <a:r>
              <a:rPr lang="el-GR" altLang="el-GR" sz="2800" dirty="0" err="1"/>
              <a:t>απ’όλα</a:t>
            </a:r>
            <a:r>
              <a:rPr lang="el-GR" altLang="el-GR" sz="2800" dirty="0"/>
              <a:t> τα Μαθηματικά μετά τα θεωρήματα του </a:t>
            </a:r>
            <a:r>
              <a:rPr lang="en-US" altLang="el-GR" sz="2800" dirty="0" err="1"/>
              <a:t>Goedel</a:t>
            </a:r>
            <a:r>
              <a:rPr lang="el-GR" altLang="el-GR" sz="2800" dirty="0"/>
              <a:t>. </a:t>
            </a:r>
          </a:p>
          <a:p>
            <a:r>
              <a:rPr lang="el-GR" altLang="el-GR" sz="2800" dirty="0"/>
              <a:t>Διακρίνει στην επιστήμη τρεις περιόδους:</a:t>
            </a:r>
          </a:p>
        </p:txBody>
      </p:sp>
    </p:spTree>
    <p:extLst>
      <p:ext uri="{BB962C8B-B14F-4D97-AF65-F5344CB8AC3E}">
        <p14:creationId xmlns:p14="http://schemas.microsoft.com/office/powerpoint/2010/main" val="28349604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t>Ανθρώπινη Γνώση, συνηγορία υπέρ μιας χρήσιμης ορθολογικότητας</a:t>
            </a:r>
            <a:r>
              <a:rPr lang="en-US" altLang="el-GR" dirty="0"/>
              <a:t> </a:t>
            </a:r>
            <a:r>
              <a:rPr lang="en-US" altLang="el-GR" dirty="0" smtClean="0"/>
              <a:t>(2/15</a:t>
            </a:r>
            <a:r>
              <a:rPr lang="en-US" altLang="el-GR" dirty="0"/>
              <a:t>)</a:t>
            </a:r>
            <a:endParaRPr lang="el-GR" dirty="0"/>
          </a:p>
        </p:txBody>
      </p:sp>
      <p:sp>
        <p:nvSpPr>
          <p:cNvPr id="3" name="Θέση περιεχομένου 2"/>
          <p:cNvSpPr>
            <a:spLocks noGrp="1"/>
          </p:cNvSpPr>
          <p:nvPr>
            <p:ph idx="1"/>
          </p:nvPr>
        </p:nvSpPr>
        <p:spPr/>
        <p:txBody>
          <a:bodyPr>
            <a:normAutofit fontScale="85000" lnSpcReduction="20000"/>
          </a:bodyPr>
          <a:lstStyle/>
          <a:p>
            <a:r>
              <a:rPr lang="el-GR" altLang="el-GR" sz="2800" b="1" dirty="0"/>
              <a:t>Πρώτη περίοδος:</a:t>
            </a:r>
            <a:r>
              <a:rPr lang="el-GR" altLang="el-GR" sz="2800" dirty="0"/>
              <a:t>  Τον 17</a:t>
            </a:r>
            <a:r>
              <a:rPr lang="el-GR" altLang="el-GR" sz="2800" baseline="30000" dirty="0"/>
              <a:t>ο</a:t>
            </a:r>
            <a:r>
              <a:rPr lang="el-GR" altLang="el-GR" sz="2800" dirty="0"/>
              <a:t> αιώνα κυριαρχεί στον η πεποίθηση ότι οι παρατηρήσεις που διεξάγονται κάτω από ορισμένες προϋποθέσεις μπορούν να θεωρούνται απόλυτα αξιόπιστες, έστω και εντός ορισμένων ορίων που σχετίζονται με την ακρίβεια τους.</a:t>
            </a:r>
          </a:p>
          <a:p>
            <a:r>
              <a:rPr lang="el-GR" altLang="el-GR" sz="2800" dirty="0"/>
              <a:t>Οι προϋποθέσεις αυτές αφορούν κυρίως τη χρήση οργάνων μέτρησης και την εκτέλεση πειραμάτων.</a:t>
            </a:r>
          </a:p>
          <a:p>
            <a:r>
              <a:rPr lang="el-GR" altLang="el-GR" sz="2800" dirty="0"/>
              <a:t>Την περίοδο αυτή οι επιστήμονες ήταν πεπεισμένοι ότι διέθεταν μία μέθοδο, τη λεγόμενη παλαιά επαγωγική μέθοδο, που τους επέτρεπε να οικοδομούν θεωρίες ξεκινώντας από έναν αρκούντως μεγάλο πλήθος παρόμοιων αισθητηριακών δεδομένων. (Με λίγα μόνο φιλέτα </a:t>
            </a:r>
            <a:r>
              <a:rPr lang="el-GR" altLang="el-GR" sz="2800" dirty="0" err="1"/>
              <a:t>απ΄το</a:t>
            </a:r>
            <a:r>
              <a:rPr lang="el-GR" altLang="el-GR" sz="2800" dirty="0"/>
              <a:t> σωστό είδος, εμφανίζεται η αγελάδα ολόκληρη, σαρκάζει εύλογα ο </a:t>
            </a:r>
            <a:r>
              <a:rPr lang="en-US" altLang="el-GR" sz="2800" dirty="0" err="1"/>
              <a:t>Batens</a:t>
            </a:r>
            <a:r>
              <a:rPr lang="el-GR" altLang="el-GR" sz="2800" dirty="0"/>
              <a:t>).</a:t>
            </a:r>
          </a:p>
        </p:txBody>
      </p:sp>
    </p:spTree>
    <p:extLst>
      <p:ext uri="{BB962C8B-B14F-4D97-AF65-F5344CB8AC3E}">
        <p14:creationId xmlns:p14="http://schemas.microsoft.com/office/powerpoint/2010/main" val="17621471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t>Ανθρώπινη Γνώση, συνηγορία υπέρ μιας χρήσιμης ορθολογικότητας</a:t>
            </a:r>
            <a:r>
              <a:rPr lang="en-US" altLang="el-GR" dirty="0"/>
              <a:t> </a:t>
            </a:r>
            <a:r>
              <a:rPr lang="en-US" altLang="el-GR" dirty="0" smtClean="0"/>
              <a:t>(3/15</a:t>
            </a:r>
            <a:r>
              <a:rPr lang="en-US" altLang="el-GR" dirty="0"/>
              <a:t>)</a:t>
            </a:r>
            <a:endParaRPr lang="el-GR" dirty="0"/>
          </a:p>
        </p:txBody>
      </p:sp>
      <p:sp>
        <p:nvSpPr>
          <p:cNvPr id="3" name="Θέση περιεχομένου 2"/>
          <p:cNvSpPr>
            <a:spLocks noGrp="1"/>
          </p:cNvSpPr>
          <p:nvPr>
            <p:ph idx="1"/>
          </p:nvPr>
        </p:nvSpPr>
        <p:spPr/>
        <p:txBody>
          <a:bodyPr>
            <a:normAutofit fontScale="85000" lnSpcReduction="10000"/>
          </a:bodyPr>
          <a:lstStyle/>
          <a:p>
            <a:r>
              <a:rPr lang="el-GR" altLang="el-GR" sz="2800" dirty="0"/>
              <a:t>Περιγραφή αυτής της μεθόδου βρίσκουμε στον Μπέικον και υπονοεί ο </a:t>
            </a:r>
            <a:r>
              <a:rPr lang="el-GR" altLang="el-GR" sz="2800" dirty="0" err="1"/>
              <a:t>Νεύτων</a:t>
            </a:r>
            <a:r>
              <a:rPr lang="el-GR" altLang="el-GR" sz="2800" dirty="0"/>
              <a:t> λέγοντας ότι δεν επινοεί υποθέσεις αλλά στηρίζεται στην παρατήρηση και την επαγωγή. </a:t>
            </a:r>
          </a:p>
          <a:p>
            <a:r>
              <a:rPr lang="el-GR" altLang="el-GR" sz="2800" dirty="0"/>
              <a:t>Οι ορθολογιστές πίστευαν ότι οι αξιοπιστία των παρατηρήσεων θα πρέπει να θεμελιώνεται στον Λόγο, ενώ οι εμπειριστές ότι ο Λόγος είναι προϊόν της εμπειρίας.</a:t>
            </a:r>
          </a:p>
          <a:p>
            <a:r>
              <a:rPr lang="el-GR" altLang="el-GR" sz="2800" dirty="0"/>
              <a:t>Διχογνωμία που προσπάθησε να παρακάμψει ο </a:t>
            </a:r>
            <a:r>
              <a:rPr lang="el-GR" altLang="el-GR" sz="2800" dirty="0" err="1"/>
              <a:t>Καντ</a:t>
            </a:r>
            <a:r>
              <a:rPr lang="el-GR" altLang="el-GR" sz="2800" dirty="0"/>
              <a:t>. </a:t>
            </a:r>
          </a:p>
          <a:p>
            <a:r>
              <a:rPr lang="el-GR" altLang="el-GR" sz="2800" dirty="0"/>
              <a:t>Έτσι την εποχή του Διαφωτισμού κυριαρχεί η πίστης ότι η γνώση έχει ένα γραμμικό ανοδικό χαρακτήρα, ότι αποκτούμε διαρκώς περισσότερες αληθείς θεωρίες, και έτσι επεκτείνεται το σύνολο της γνώσης μας.</a:t>
            </a:r>
          </a:p>
          <a:p>
            <a:endParaRPr lang="el-GR" altLang="el-GR" sz="2800" dirty="0"/>
          </a:p>
        </p:txBody>
      </p:sp>
    </p:spTree>
    <p:extLst>
      <p:ext uri="{BB962C8B-B14F-4D97-AF65-F5344CB8AC3E}">
        <p14:creationId xmlns:p14="http://schemas.microsoft.com/office/powerpoint/2010/main" val="3565306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t>Ανθρώπινη Γνώση, συνηγορία υπέρ μιας χρήσιμης ορθολογικότητας</a:t>
            </a:r>
            <a:r>
              <a:rPr lang="en-US" altLang="el-GR" dirty="0"/>
              <a:t> </a:t>
            </a:r>
            <a:r>
              <a:rPr lang="en-US" altLang="el-GR" dirty="0" smtClean="0"/>
              <a:t>(4/15</a:t>
            </a:r>
            <a:r>
              <a:rPr lang="en-US" altLang="el-GR" dirty="0"/>
              <a:t>)</a:t>
            </a:r>
            <a:endParaRPr lang="el-GR" dirty="0"/>
          </a:p>
        </p:txBody>
      </p:sp>
      <p:sp>
        <p:nvSpPr>
          <p:cNvPr id="3" name="Θέση περιεχομένου 2"/>
          <p:cNvSpPr>
            <a:spLocks noGrp="1"/>
          </p:cNvSpPr>
          <p:nvPr>
            <p:ph idx="1"/>
          </p:nvPr>
        </p:nvSpPr>
        <p:spPr/>
        <p:txBody>
          <a:bodyPr>
            <a:normAutofit fontScale="70000" lnSpcReduction="20000"/>
          </a:bodyPr>
          <a:lstStyle/>
          <a:p>
            <a:r>
              <a:rPr lang="el-GR" altLang="el-GR" sz="2800" dirty="0"/>
              <a:t>Υποψιασμένοι από την εποχή του Μπέικον ότι πρέπει να χρησιμοποιούμε την Λογική μας και να αποφεύγουμε τις προκαλύψεις μας και τα δόγματα τα οποία θεωρούσαν ότι ήταν γνωρίσματα περασμένων περιόδων.</a:t>
            </a:r>
          </a:p>
          <a:p>
            <a:r>
              <a:rPr lang="el-GR" altLang="el-GR" sz="2800" dirty="0"/>
              <a:t>Οι διαφωτιστές εναντιώνονται στην ιδέα της  αυθεντίας. </a:t>
            </a:r>
          </a:p>
          <a:p>
            <a:r>
              <a:rPr lang="el-GR" altLang="el-GR" sz="2800" dirty="0"/>
              <a:t>Οι άνθρωποι όλοι είναι ίσοι μπροστά στην αλήθεια και αν αποβάλουν την διστακτικότητα και την ανελευθερία του πνεύματος μπορούν να την αναζητήσουν ισότιμα.</a:t>
            </a:r>
          </a:p>
          <a:p>
            <a:r>
              <a:rPr lang="el-GR" altLang="el-GR" sz="2800" b="1" dirty="0"/>
              <a:t>Δεύτερη περίοδος:</a:t>
            </a:r>
            <a:r>
              <a:rPr lang="el-GR" altLang="el-GR" sz="2800" dirty="0"/>
              <a:t> Κατά την διάρκεια του 19</a:t>
            </a:r>
            <a:r>
              <a:rPr lang="el-GR" altLang="el-GR" sz="2800" baseline="30000" dirty="0"/>
              <a:t>ου</a:t>
            </a:r>
            <a:r>
              <a:rPr lang="el-GR" altLang="el-GR" sz="2800" dirty="0"/>
              <a:t> αιώνα αναπτύσσεται μια κριτική ενάντια στην παλαιά επαγωγική μέθοδο και στις αξιώσεις της για αξιοπιστία. </a:t>
            </a:r>
          </a:p>
          <a:p>
            <a:r>
              <a:rPr lang="el-GR" altLang="el-GR" sz="2800" dirty="0"/>
              <a:t>Το κύριο ζήτημα της επιστήμης εκείνο τον καιρό είναι ότι ερευνά πια όχι άμεσα αντιληπτά αντικείμενα: άτομα, αιθέρες και τα παρεμφερή που διέφεραν από τους νόμους του Γαλιλαίου   ή του </a:t>
            </a:r>
            <a:r>
              <a:rPr lang="el-GR" altLang="el-GR" sz="2800" dirty="0" err="1"/>
              <a:t>Κέπλερ</a:t>
            </a:r>
            <a:r>
              <a:rPr lang="el-GR" altLang="el-GR" sz="2800" dirty="0"/>
              <a:t> και του Νεύτωνα.</a:t>
            </a:r>
          </a:p>
        </p:txBody>
      </p:sp>
    </p:spTree>
    <p:extLst>
      <p:ext uri="{BB962C8B-B14F-4D97-AF65-F5344CB8AC3E}">
        <p14:creationId xmlns:p14="http://schemas.microsoft.com/office/powerpoint/2010/main" val="1105402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t>Ανθρώπινη Γνώση, συνηγορία υπέρ μιας χρήσιμης ορθολογικότητας</a:t>
            </a:r>
            <a:r>
              <a:rPr lang="en-US" altLang="el-GR" dirty="0"/>
              <a:t> </a:t>
            </a:r>
            <a:r>
              <a:rPr lang="en-US" altLang="el-GR" dirty="0" smtClean="0"/>
              <a:t>(5/15</a:t>
            </a:r>
            <a:r>
              <a:rPr lang="en-US" altLang="el-GR" dirty="0"/>
              <a:t>)</a:t>
            </a:r>
            <a:endParaRPr lang="el-GR" dirty="0"/>
          </a:p>
        </p:txBody>
      </p:sp>
      <p:sp>
        <p:nvSpPr>
          <p:cNvPr id="3" name="Θέση περιεχομένου 2"/>
          <p:cNvSpPr>
            <a:spLocks noGrp="1"/>
          </p:cNvSpPr>
          <p:nvPr>
            <p:ph idx="1"/>
          </p:nvPr>
        </p:nvSpPr>
        <p:spPr/>
        <p:txBody>
          <a:bodyPr>
            <a:normAutofit fontScale="77500" lnSpcReduction="20000"/>
          </a:bodyPr>
          <a:lstStyle/>
          <a:p>
            <a:pPr>
              <a:defRPr/>
            </a:pPr>
            <a:r>
              <a:rPr lang="el-GR" altLang="el-GR" sz="2800" dirty="0"/>
              <a:t>Οι νέες θεωρίες δεν αποτελούν γενικεύσεις αισθητηριακών δεδομένων και δεν μπορούν κατά συνέπεια να παραχθούν με επαγωγή.</a:t>
            </a:r>
          </a:p>
          <a:p>
            <a:pPr>
              <a:defRPr/>
            </a:pPr>
            <a:r>
              <a:rPr lang="el-GR" altLang="el-GR" sz="2800" dirty="0"/>
              <a:t>Η επιστημονική μέθοδος αλλάζει, διατυπώνει υποθέσεις που τις ελέγχει πειραματικά.  </a:t>
            </a:r>
          </a:p>
          <a:p>
            <a:pPr>
              <a:defRPr/>
            </a:pPr>
            <a:r>
              <a:rPr lang="el-GR" altLang="el-GR" sz="2800" dirty="0"/>
              <a:t>Η πειραματική επιβεβαίωση καθίσταται αποφασιστική.</a:t>
            </a:r>
          </a:p>
          <a:p>
            <a:pPr>
              <a:defRPr/>
            </a:pPr>
            <a:r>
              <a:rPr lang="el-GR" altLang="el-GR" sz="2800" dirty="0"/>
              <a:t>Οι νέες ιδέες είχαν ανάγκη μιας έμπνευσης και το πείραμα εγγυάτο την επιβεβαίωση.</a:t>
            </a:r>
          </a:p>
          <a:p>
            <a:pPr>
              <a:defRPr/>
            </a:pPr>
            <a:r>
              <a:rPr lang="el-GR" altLang="el-GR" sz="2800" dirty="0"/>
              <a:t>Η ιδέες αυτές είχαν κάτι από το Ρομαντισμό της εποχής. </a:t>
            </a:r>
          </a:p>
          <a:p>
            <a:pPr>
              <a:defRPr/>
            </a:pPr>
            <a:r>
              <a:rPr lang="el-GR" altLang="el-GR" sz="2800" dirty="0"/>
              <a:t>Η ανακάλυψη θεωριών έμοιαζε ως ανορθολογική διαδικασία που είχε να κάνει με την έμπνευση και την ιδιοφυία. </a:t>
            </a:r>
          </a:p>
          <a:p>
            <a:pPr>
              <a:defRPr/>
            </a:pPr>
            <a:r>
              <a:rPr lang="el-GR" altLang="el-GR" sz="2800" dirty="0"/>
              <a:t>Το ορθολογικό στοιχείο της επιστημονικής μεθόδου εντοπίζεται στον έλεγχο.</a:t>
            </a:r>
          </a:p>
        </p:txBody>
      </p:sp>
    </p:spTree>
    <p:extLst>
      <p:ext uri="{BB962C8B-B14F-4D97-AF65-F5344CB8AC3E}">
        <p14:creationId xmlns:p14="http://schemas.microsoft.com/office/powerpoint/2010/main" val="3951767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t>Ανθρώπινη Γνώση, συνηγορία υπέρ μιας χρήσιμης ορθολογικότητας</a:t>
            </a:r>
            <a:r>
              <a:rPr lang="en-US" altLang="el-GR" dirty="0"/>
              <a:t> </a:t>
            </a:r>
            <a:r>
              <a:rPr lang="en-US" altLang="el-GR" dirty="0" smtClean="0"/>
              <a:t>(6/15</a:t>
            </a:r>
            <a:r>
              <a:rPr lang="en-US" altLang="el-GR" dirty="0"/>
              <a:t>)</a:t>
            </a:r>
            <a:endParaRPr lang="el-GR" dirty="0"/>
          </a:p>
        </p:txBody>
      </p:sp>
      <p:sp>
        <p:nvSpPr>
          <p:cNvPr id="3" name="Θέση περιεχομένου 2"/>
          <p:cNvSpPr>
            <a:spLocks noGrp="1"/>
          </p:cNvSpPr>
          <p:nvPr>
            <p:ph idx="1"/>
          </p:nvPr>
        </p:nvSpPr>
        <p:spPr/>
        <p:txBody>
          <a:bodyPr>
            <a:normAutofit fontScale="77500" lnSpcReduction="20000"/>
          </a:bodyPr>
          <a:lstStyle/>
          <a:p>
            <a:r>
              <a:rPr lang="el-GR" altLang="el-GR" sz="2800" dirty="0"/>
              <a:t>Η λογική παραγωγή νέων ιδεών φαντάζει τυχαία.</a:t>
            </a:r>
          </a:p>
          <a:p>
            <a:r>
              <a:rPr lang="el-GR" altLang="el-GR" sz="2800" dirty="0"/>
              <a:t>Η μέθοδος για αιτιολόγηση των θεωριών και των υποθέσεων, συνήθως, εξακολουθεί να ονομάζεται με εξαίρεση τον </a:t>
            </a:r>
            <a:r>
              <a:rPr lang="el-GR" altLang="el-GR" sz="2800" dirty="0" err="1"/>
              <a:t>Πόπερ</a:t>
            </a:r>
            <a:r>
              <a:rPr lang="el-GR" altLang="el-GR" sz="2800" dirty="0"/>
              <a:t> – επαγωγική μέθοδος. </a:t>
            </a:r>
          </a:p>
          <a:p>
            <a:r>
              <a:rPr lang="el-GR" altLang="el-GR" sz="2800" dirty="0"/>
              <a:t>Την διακρίνουμε σε </a:t>
            </a:r>
            <a:r>
              <a:rPr lang="el-GR" altLang="el-GR" sz="2800" i="1" dirty="0" err="1"/>
              <a:t>απαριθμητική</a:t>
            </a:r>
            <a:r>
              <a:rPr lang="el-GR" altLang="el-GR" sz="2800" i="1" dirty="0"/>
              <a:t> </a:t>
            </a:r>
            <a:r>
              <a:rPr lang="el-GR" altLang="el-GR" sz="2800" dirty="0"/>
              <a:t>(σωρευτική) και την </a:t>
            </a:r>
            <a:r>
              <a:rPr lang="el-GR" altLang="el-GR" sz="2800" i="1" dirty="0"/>
              <a:t>αποκλειστική </a:t>
            </a:r>
            <a:r>
              <a:rPr lang="el-GR" altLang="el-GR" sz="2800" dirty="0"/>
              <a:t>επαγωγή που μοιάζει με την μέθοδο </a:t>
            </a:r>
            <a:r>
              <a:rPr lang="el-GR" altLang="el-GR" sz="2800" i="1" dirty="0"/>
              <a:t>διάψευσης </a:t>
            </a:r>
            <a:r>
              <a:rPr lang="el-GR" altLang="el-GR" sz="2800" dirty="0"/>
              <a:t>του </a:t>
            </a:r>
            <a:r>
              <a:rPr lang="el-GR" altLang="el-GR" sz="2800" dirty="0" err="1"/>
              <a:t>Πόπερ</a:t>
            </a:r>
            <a:r>
              <a:rPr lang="el-GR" altLang="el-GR" sz="2800" dirty="0"/>
              <a:t>. </a:t>
            </a:r>
          </a:p>
          <a:p>
            <a:r>
              <a:rPr lang="el-GR" altLang="el-GR" sz="2800" dirty="0"/>
              <a:t>Σε αυτή την περίοδο καταρρίπτεται η πίστη σε απόλυτες βεβαιότητες, όσον αφορά τις θεωρίες. </a:t>
            </a:r>
          </a:p>
          <a:p>
            <a:r>
              <a:rPr lang="el-GR" altLang="el-GR" sz="2800" dirty="0"/>
              <a:t>Διατηρείται σε γενικές γραμμές η πίστη στην απόλυτη αξιοπιστία ορισμένων ειδών αισθητηριακών δεδομένων. </a:t>
            </a:r>
          </a:p>
          <a:p>
            <a:r>
              <a:rPr lang="el-GR" altLang="el-GR" sz="2800" dirty="0"/>
              <a:t>Το να βασίζεται κανείς σε αισθητηριακά δεδομένα και όχι σε προκαταλήψεις θεωρείται ως η σωστή ορθολογική συμπεριφορά.   </a:t>
            </a:r>
          </a:p>
        </p:txBody>
      </p:sp>
    </p:spTree>
    <p:extLst>
      <p:ext uri="{BB962C8B-B14F-4D97-AF65-F5344CB8AC3E}">
        <p14:creationId xmlns:p14="http://schemas.microsoft.com/office/powerpoint/2010/main" val="38782480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t>Ανθρώπινη Γνώση, συνηγορία υπέρ μιας χρήσιμης ορθολογικότητας</a:t>
            </a:r>
            <a:r>
              <a:rPr lang="en-US" altLang="el-GR" dirty="0"/>
              <a:t> </a:t>
            </a:r>
            <a:r>
              <a:rPr lang="en-US" altLang="el-GR" dirty="0" smtClean="0"/>
              <a:t>(7/15</a:t>
            </a:r>
            <a:r>
              <a:rPr lang="en-US" altLang="el-GR" dirty="0"/>
              <a:t>)</a:t>
            </a:r>
            <a:endParaRPr lang="el-GR" dirty="0"/>
          </a:p>
        </p:txBody>
      </p:sp>
      <p:sp>
        <p:nvSpPr>
          <p:cNvPr id="3" name="Θέση περιεχομένου 2"/>
          <p:cNvSpPr>
            <a:spLocks noGrp="1"/>
          </p:cNvSpPr>
          <p:nvPr>
            <p:ph idx="1"/>
          </p:nvPr>
        </p:nvSpPr>
        <p:spPr/>
        <p:txBody>
          <a:bodyPr>
            <a:normAutofit fontScale="77500" lnSpcReduction="20000"/>
          </a:bodyPr>
          <a:lstStyle/>
          <a:p>
            <a:r>
              <a:rPr lang="el-GR" altLang="el-GR" sz="2800" dirty="0"/>
              <a:t>Κυριαρχεί μια έννοια προόδου που προκύπτει όπως διατυπώνει ο </a:t>
            </a:r>
            <a:r>
              <a:rPr lang="en-US" altLang="el-GR" sz="2800" dirty="0"/>
              <a:t>Peirce </a:t>
            </a:r>
            <a:r>
              <a:rPr lang="el-GR" altLang="el-GR" sz="2800" dirty="0"/>
              <a:t>ως </a:t>
            </a:r>
            <a:r>
              <a:rPr lang="el-GR" altLang="el-GR" sz="2800" i="1" dirty="0" err="1"/>
              <a:t>αυτοδιόρθωση</a:t>
            </a:r>
            <a:r>
              <a:rPr lang="el-GR" altLang="el-GR" sz="2800" i="1" dirty="0"/>
              <a:t>. </a:t>
            </a:r>
          </a:p>
          <a:p>
            <a:r>
              <a:rPr lang="el-GR" altLang="el-GR" sz="2800" dirty="0"/>
              <a:t>Δηλαδή οι θεωρίες προσεγγίζουν όλο και περισσότερο και με καλύτερο τρόπο την αλήθεια.</a:t>
            </a:r>
          </a:p>
          <a:p>
            <a:r>
              <a:rPr lang="el-GR" altLang="el-GR" sz="2800" dirty="0"/>
              <a:t>Η αντίληψη αυτή συναντάται στον Χέγκελ, τον Μαρξ και τους μετέπειτα οπαδούς όπως ο </a:t>
            </a:r>
            <a:r>
              <a:rPr lang="el-GR" altLang="el-GR" sz="2800" dirty="0" err="1"/>
              <a:t>Μαρκούζε</a:t>
            </a:r>
            <a:r>
              <a:rPr lang="el-GR" altLang="el-GR" sz="2800" dirty="0"/>
              <a:t>, και στον  νεοθετικιστή </a:t>
            </a:r>
            <a:r>
              <a:rPr lang="el-GR" altLang="el-GR" sz="2800" dirty="0" err="1"/>
              <a:t>Ράιχενμπαχ</a:t>
            </a:r>
            <a:r>
              <a:rPr lang="el-GR" altLang="el-GR" sz="2800" dirty="0"/>
              <a:t>.</a:t>
            </a:r>
          </a:p>
          <a:p>
            <a:r>
              <a:rPr lang="el-GR" altLang="el-GR" sz="2800" b="1" dirty="0"/>
              <a:t>Τρίτη περίοδος:</a:t>
            </a:r>
            <a:r>
              <a:rPr lang="el-GR" altLang="el-GR" sz="2800" dirty="0"/>
              <a:t> Στο εσωτερικό της φιλοσοφίας των επιστημών εξέλιξη που συνδέεται με το έργο των Κουν, </a:t>
            </a:r>
            <a:r>
              <a:rPr lang="el-GR" altLang="el-GR" sz="2800" dirty="0" err="1"/>
              <a:t>Λάκατος</a:t>
            </a:r>
            <a:r>
              <a:rPr lang="el-GR" altLang="el-GR" sz="2800" dirty="0"/>
              <a:t>,  </a:t>
            </a:r>
            <a:r>
              <a:rPr lang="el-GR" altLang="el-GR" sz="2800" dirty="0" err="1"/>
              <a:t>Φαγεράμπεντ</a:t>
            </a:r>
            <a:r>
              <a:rPr lang="el-GR" altLang="el-GR" sz="2800" dirty="0"/>
              <a:t>,  </a:t>
            </a:r>
            <a:r>
              <a:rPr lang="el-GR" altLang="el-GR" sz="2800" dirty="0" err="1"/>
              <a:t>Λάουνταν</a:t>
            </a:r>
            <a:r>
              <a:rPr lang="el-GR" altLang="el-GR" sz="2800" dirty="0"/>
              <a:t>…</a:t>
            </a:r>
          </a:p>
          <a:p>
            <a:r>
              <a:rPr lang="el-GR" altLang="el-GR" sz="2800" dirty="0"/>
              <a:t>Απόψεις που σχετίζονται με το θέμα του θεωρητικού εμποτισμού της παρατήρησης κάτι που υποσκάπτει την πίστη ότι τα δεδομένα των αισθήσεων μας μπορούν να είναι απολύτως αξιόπιστα. </a:t>
            </a:r>
          </a:p>
        </p:txBody>
      </p:sp>
    </p:spTree>
    <p:extLst>
      <p:ext uri="{BB962C8B-B14F-4D97-AF65-F5344CB8AC3E}">
        <p14:creationId xmlns:p14="http://schemas.microsoft.com/office/powerpoint/2010/main" val="2679321778"/>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1618</TotalTime>
  <Words>1782</Words>
  <Application>Microsoft Office PowerPoint</Application>
  <PresentationFormat>Προβολή στην οθόνη (4:3)</PresentationFormat>
  <Paragraphs>151</Paragraphs>
  <Slides>24</Slides>
  <Notes>24</Notes>
  <HiddenSlides>0</HiddenSlides>
  <MMClips>0</MMClips>
  <ScaleCrop>false</ScaleCrop>
  <HeadingPairs>
    <vt:vector size="8" baseType="variant">
      <vt:variant>
        <vt:lpstr>Γραμματοσειρές που χρησιμοποιούνται</vt:lpstr>
      </vt:variant>
      <vt:variant>
        <vt:i4>4</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24</vt:i4>
      </vt:variant>
    </vt:vector>
  </HeadingPairs>
  <TitlesOfParts>
    <vt:vector size="30" baseType="lpstr">
      <vt:lpstr>ＭＳ Ｐゴシック</vt:lpstr>
      <vt:lpstr>Arial</vt:lpstr>
      <vt:lpstr>Calibri</vt:lpstr>
      <vt:lpstr>Wingdings</vt:lpstr>
      <vt:lpstr>Θέμα του Office</vt:lpstr>
      <vt:lpstr>Microsoft PowerPoint Presentation</vt:lpstr>
      <vt:lpstr>ΕΠΙΣΤΗΜΟΛΟΓΙΑ ΚΑΙ ΔΙΔΑΚΤΙΚΗ ΤΩΝ ΜΑΘΗΜΑΤΙΚΩΝ</vt:lpstr>
      <vt:lpstr>Didertik Batens  Ανθρώπινη Γνώση, συνηγορία υπέρ μιας χρήσιμης ορθολογικότητας</vt:lpstr>
      <vt:lpstr>Ανθρώπινη Γνώση, συνηγορία υπέρ μιας χρήσιμης ορθολογικότητας (1/15)</vt:lpstr>
      <vt:lpstr>Ανθρώπινη Γνώση, συνηγορία υπέρ μιας χρήσιμης ορθολογικότητας (2/15)</vt:lpstr>
      <vt:lpstr>Ανθρώπινη Γνώση, συνηγορία υπέρ μιας χρήσιμης ορθολογικότητας (3/15)</vt:lpstr>
      <vt:lpstr>Ανθρώπινη Γνώση, συνηγορία υπέρ μιας χρήσιμης ορθολογικότητας (4/15)</vt:lpstr>
      <vt:lpstr>Ανθρώπινη Γνώση, συνηγορία υπέρ μιας χρήσιμης ορθολογικότητας (5/15)</vt:lpstr>
      <vt:lpstr>Ανθρώπινη Γνώση, συνηγορία υπέρ μιας χρήσιμης ορθολογικότητας (6/15)</vt:lpstr>
      <vt:lpstr>Ανθρώπινη Γνώση, συνηγορία υπέρ μιας χρήσιμης ορθολογικότητας (7/15)</vt:lpstr>
      <vt:lpstr>Ανθρώπινη Γνώση, συνηγορία υπέρ μιας χρήσιμης ορθολογικότητας (8/15)</vt:lpstr>
      <vt:lpstr>Ανθρώπινη Γνώση, συνηγορία υπέρ μιας χρήσιμης ορθολογικότητας (9/15)</vt:lpstr>
      <vt:lpstr>Ανθρώπινη Γνώση, συνηγορία υπέρ μιας χρήσιμης ορθολογικότητας (10/15)</vt:lpstr>
      <vt:lpstr>Ανθρώπινη Γνώση, συνηγορία υπέρ μιας χρήσιμης ορθολογικότητας (11/15)</vt:lpstr>
      <vt:lpstr>Ανθρώπινη Γνώση, συνηγορία υπέρ μιας χρήσιμης ορθολογικότητας (12/15)</vt:lpstr>
      <vt:lpstr>Ανθρώπινη Γνώση, συνηγορία υπέρ μιας χρήσιμης ορθολογικότητας (13/15)</vt:lpstr>
      <vt:lpstr>Ανθρώπινη Γνώση, συνηγορία υπέρ μιας χρήσιμης ορθολογικότητας (14/15)</vt:lpstr>
      <vt:lpstr>Ανθρώπινη Γνώση, συνηγορία υπέρ μιας χρήσιμης ορθολογικότητας (15/15)</vt:lpstr>
      <vt:lpstr>Moebious bend</vt:lpstr>
      <vt:lpstr>Τέλος Ενότητας</vt:lpstr>
      <vt:lpstr>Χρηματοδότηση</vt:lpstr>
      <vt:lpstr>Σημειώματα</vt:lpstr>
      <vt:lpstr>Σημείωμα Αναφοράς</vt:lpstr>
      <vt:lpstr>Σημείωμα Αδειοδότησης</vt:lpstr>
      <vt:lpstr>Διατήρηση Σημειωμάτων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Aggeliki Zoupa</cp:lastModifiedBy>
  <cp:revision>189</cp:revision>
  <dcterms:created xsi:type="dcterms:W3CDTF">2012-09-06T09:03:05Z</dcterms:created>
  <dcterms:modified xsi:type="dcterms:W3CDTF">2015-10-12T15:35:54Z</dcterms:modified>
</cp:coreProperties>
</file>