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280" r:id="rId12"/>
    <p:sldId id="290" r:id="rId13"/>
    <p:sldId id="295" r:id="rId14"/>
    <p:sldId id="292" r:id="rId15"/>
    <p:sldId id="291" r:id="rId16"/>
    <p:sldId id="294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15/7/2015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έννοια της γωνίας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tl.ppp.uoa.g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4: </a:t>
            </a:r>
            <a:r>
              <a:rPr lang="el-GR" sz="2800" dirty="0" smtClean="0">
                <a:latin typeface="+mj-lt"/>
                <a:ea typeface="+mj-ea"/>
                <a:cs typeface="+mj-cs"/>
              </a:rPr>
              <a:t>Η </a:t>
            </a:r>
            <a:r>
              <a:rPr lang="el-GR" sz="2800" dirty="0">
                <a:latin typeface="+mj-lt"/>
                <a:ea typeface="+mj-ea"/>
                <a:cs typeface="+mj-cs"/>
              </a:rPr>
              <a:t>έννοια της </a:t>
            </a:r>
            <a:r>
              <a:rPr lang="el-GR" sz="2800" dirty="0" smtClean="0">
                <a:latin typeface="+mj-lt"/>
                <a:ea typeface="+mj-ea"/>
                <a:cs typeface="+mj-cs"/>
              </a:rPr>
              <a:t>γωνίας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endParaRPr lang="en-US" sz="2800" dirty="0" smtClean="0"/>
          </a:p>
          <a:p>
            <a:r>
              <a:rPr lang="el-GR" altLang="el-GR" sz="2800" dirty="0"/>
              <a:t>Γιώργος Ψυχάρης</a:t>
            </a:r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err="1">
                <a:latin typeface="Calibri" panose="020F0502020204030204" pitchFamily="34" charset="0"/>
              </a:rPr>
              <a:t>MaLT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l-GR" altLang="el-GR" sz="2800" dirty="0">
                <a:latin typeface="Calibri" panose="020F0502020204030204" pitchFamily="34" charset="0"/>
              </a:rPr>
              <a:t>Το </a:t>
            </a:r>
            <a:r>
              <a:rPr lang="en-US" altLang="el-GR" sz="2800" dirty="0" err="1">
                <a:latin typeface="Calibri" panose="020F0502020204030204" pitchFamily="34" charset="0"/>
              </a:rPr>
              <a:t>MaLT</a:t>
            </a:r>
            <a:r>
              <a:rPr lang="en-US" altLang="el-GR" sz="2800" dirty="0">
                <a:latin typeface="Calibri" panose="020F0502020204030204" pitchFamily="34" charset="0"/>
              </a:rPr>
              <a:t> </a:t>
            </a:r>
            <a:r>
              <a:rPr lang="el-GR" altLang="el-GR" sz="2800" dirty="0">
                <a:latin typeface="Calibri" panose="020F0502020204030204" pitchFamily="34" charset="0"/>
              </a:rPr>
              <a:t>διατίθεται στην ιστοσελίδα του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l-GR" altLang="el-GR" sz="2800" dirty="0">
                <a:latin typeface="Calibri" panose="020F0502020204030204" pitchFamily="34" charset="0"/>
              </a:rPr>
              <a:t>Εργαστηρίου Εκπαιδευτικής Τεχνολογίας</a:t>
            </a:r>
            <a:r>
              <a:rPr lang="en-US" altLang="el-GR" sz="2800" dirty="0"/>
              <a:t> </a:t>
            </a:r>
            <a:r>
              <a:rPr lang="el-GR" altLang="el-GR" sz="2800" dirty="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l-GR" altLang="el-GR" sz="2800" dirty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l-GR" sz="4000" b="1" dirty="0">
                <a:hlinkClick r:id="rId3"/>
              </a:rPr>
              <a:t>http://etl.ppp.uoa.gr</a:t>
            </a:r>
            <a:endParaRPr lang="en-US" altLang="el-GR" sz="4000" b="1" dirty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altLang="el-GR" sz="4000" b="1" dirty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l-GR" sz="2800" b="1" dirty="0"/>
              <a:t>http://etl.ppp.uoa.gr/_content/download/index_download.htm</a:t>
            </a:r>
            <a:endParaRPr lang="en-US" alt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Πόταρη, Γιώργος Ψυχάρης</a:t>
            </a:r>
            <a:r>
              <a:rPr lang="el-GR" sz="2000" dirty="0" smtClean="0"/>
              <a:t> 2014. </a:t>
            </a:r>
            <a:r>
              <a:rPr lang="el-GR" altLang="el-GR" sz="2000" dirty="0"/>
              <a:t>Δέσποινα Πόταρη, Γιώργος </a:t>
            </a:r>
            <a:r>
              <a:rPr lang="el-GR" altLang="el-GR" sz="2000" dirty="0" smtClean="0"/>
              <a:t>Ψυχάρης</a:t>
            </a:r>
            <a:r>
              <a:rPr lang="el-GR" sz="2000" dirty="0" smtClean="0"/>
              <a:t>. «Πρακτική Άσκηση σε σχολεία της δευτεροβάθμιας εκπαίδευσης. </a:t>
            </a:r>
            <a:r>
              <a:rPr lang="el-GR" sz="2000" dirty="0"/>
              <a:t>Η έννοια της γωνίας και του </a:t>
            </a:r>
            <a:r>
              <a:rPr lang="el-GR" sz="2000" dirty="0" smtClean="0"/>
              <a:t>εμβαδού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2014. Διαθέσιμο από τη δικτυακή διεύθυνση: http://opencourses.uoa.gr</a:t>
            </a:r>
            <a:r>
              <a:rPr lang="en-US" sz="2000" dirty="0" smtClean="0"/>
              <a:t>/courses/MATH239/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/>
              <a:t>Γιώργος Ψυχάρης</a:t>
            </a:r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Επιστημολογική ανάλυση της έννοιας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000" dirty="0"/>
              <a:t>Προβλήματα κατανόησης της έννοιας - Αμφισβήτηση υπαρχόντων τρόπων διδασκαλίας - Έλλειψη εποπτικών μέσων</a:t>
            </a:r>
          </a:p>
          <a:p>
            <a:r>
              <a:rPr lang="el-GR" altLang="el-GR" sz="2000" dirty="0"/>
              <a:t>Ευκλείδεια Γεωμετρία: Η γωνία ως τομή  δύο </a:t>
            </a:r>
            <a:r>
              <a:rPr lang="el-GR" altLang="el-GR" sz="2000" dirty="0" err="1"/>
              <a:t>ημιεπιπέδων</a:t>
            </a:r>
            <a:r>
              <a:rPr lang="el-GR" altLang="el-GR" sz="2000" dirty="0"/>
              <a:t> </a:t>
            </a:r>
            <a:r>
              <a:rPr lang="en-US" altLang="el-GR" sz="2000" b="1" dirty="0">
                <a:latin typeface="Calibri" panose="020F0502020204030204" pitchFamily="34" charset="0"/>
              </a:rPr>
              <a:t>(“</a:t>
            </a:r>
            <a:r>
              <a:rPr lang="el-GR" altLang="el-GR" sz="2000" b="1" dirty="0"/>
              <a:t>στατικός ορισμός</a:t>
            </a:r>
            <a:r>
              <a:rPr lang="en-US" altLang="el-GR" sz="2000" b="1" dirty="0">
                <a:latin typeface="Calibri" panose="020F0502020204030204" pitchFamily="34" charset="0"/>
              </a:rPr>
              <a:t>”</a:t>
            </a:r>
            <a:r>
              <a:rPr lang="el-GR" altLang="el-GR" sz="2000" dirty="0"/>
              <a:t>) </a:t>
            </a:r>
          </a:p>
          <a:p>
            <a:r>
              <a:rPr lang="el-GR" altLang="el-GR" sz="2000" dirty="0"/>
              <a:t>Αναλυτική Γεωμετρία: Η γωνία (διανυσμάτων) ως ποσότητα στροφής του ενός διανύσματος ώστε να γίνει ομόρροπο με το άλλο (</a:t>
            </a:r>
            <a:r>
              <a:rPr lang="en-US" altLang="el-GR" sz="2000" b="1" dirty="0">
                <a:latin typeface="Calibri" panose="020F0502020204030204" pitchFamily="34" charset="0"/>
              </a:rPr>
              <a:t>“</a:t>
            </a:r>
            <a:r>
              <a:rPr lang="el-GR" altLang="el-GR" sz="2000" b="1" dirty="0"/>
              <a:t>δυναμικός ορισμός</a:t>
            </a:r>
            <a:r>
              <a:rPr lang="en-US" altLang="el-GR" sz="2000" b="1" dirty="0">
                <a:latin typeface="Calibri" panose="020F0502020204030204" pitchFamily="34" charset="0"/>
              </a:rPr>
              <a:t>”</a:t>
            </a:r>
            <a:r>
              <a:rPr lang="el-GR" altLang="el-GR" sz="2000" dirty="0"/>
              <a:t>)</a:t>
            </a:r>
          </a:p>
          <a:p>
            <a:r>
              <a:rPr lang="el-GR" altLang="el-GR" sz="2000" dirty="0"/>
              <a:t>Κάθε ορισμός είναι εστιασμένος σε </a:t>
            </a:r>
            <a:r>
              <a:rPr lang="el-GR" altLang="el-GR" sz="2000" b="1" dirty="0"/>
              <a:t>διαφορετικά ποιοτικά χαρακτηριστικά</a:t>
            </a:r>
            <a:r>
              <a:rPr lang="el-GR" altLang="el-GR" sz="2000" dirty="0"/>
              <a:t> της έννοιας. </a:t>
            </a:r>
          </a:p>
          <a:p>
            <a:r>
              <a:rPr lang="el-GR" altLang="el-GR" sz="2000" dirty="0"/>
              <a:t>Δεν είναι αυστηρά περιχαρακωμένη η χρήση του κάθε ορισμού στο αντίστοιχο γεωμετρικό σύστημα. 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l-GR" dirty="0" err="1"/>
              <a:t>ντιλήψεις</a:t>
            </a:r>
            <a:r>
              <a:rPr lang="el-GR" dirty="0"/>
              <a:t>/δυσκολίες των μαθητών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b="1" i="1" u="sng" dirty="0"/>
              <a:t>Η αναπαράσταση της γωνίας</a:t>
            </a:r>
            <a:r>
              <a:rPr lang="el-GR" altLang="el-GR" sz="2800" b="1" u="sng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Μια γωνία γίνεται συχνά αντιληπτή ως: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- το </a:t>
            </a:r>
            <a:r>
              <a:rPr lang="el-GR" altLang="el-GR" sz="2800" b="1" u="sng" dirty="0"/>
              <a:t>μήκος των τμημάτων</a:t>
            </a:r>
            <a:r>
              <a:rPr lang="el-GR" altLang="el-GR" sz="2800" dirty="0"/>
              <a:t> που χρησιμοποιούνται στην εικονική αναπαράστασή της.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- το </a:t>
            </a:r>
            <a:r>
              <a:rPr lang="el-GR" altLang="el-GR" sz="2800" b="1" u="sng" dirty="0"/>
              <a:t>μέγεθος του σχήματος</a:t>
            </a:r>
            <a:r>
              <a:rPr lang="el-GR" altLang="el-GR" sz="2800" dirty="0"/>
              <a:t> που σχηματίζουν οι τεμνόμενες ευθείες, οι οποίες συχνά εκλαμβάνονται ως ευθύγραμμα τμήματα με δεδομένο μήκος </a:t>
            </a:r>
          </a:p>
          <a:p>
            <a:pPr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el-GR" altLang="el-GR" sz="2800" dirty="0"/>
              <a:t>     - το </a:t>
            </a:r>
            <a:r>
              <a:rPr lang="el-GR" altLang="el-GR" sz="2800" b="1" u="sng" dirty="0"/>
              <a:t>μήκος του τόξου</a:t>
            </a:r>
            <a:r>
              <a:rPr lang="el-GR" altLang="el-GR" sz="2800" dirty="0"/>
              <a:t> που χρησιμοποιείται στο συμβολισμό του μεγέθους της γωνίας.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l-GR" dirty="0" err="1"/>
              <a:t>ντιλήψεις</a:t>
            </a:r>
            <a:r>
              <a:rPr lang="el-GR" dirty="0"/>
              <a:t>/δυσκολίες των μαθητών 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600" b="1" u="sng" dirty="0"/>
              <a:t>Οι διαισθητικές αντιλήψεις των μαθητών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400" dirty="0"/>
              <a:t>      - Στατικός ορισμός: διαισθήσεις από την πρόσληψη του χώρου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400" dirty="0"/>
              <a:t>      - Δυναμικός ορισμός: αίσθηση της κίνησης στο χώρο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400" dirty="0"/>
              <a:t>         Π.χ. Στροφή – Γωνία     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l-GR" dirty="0" err="1"/>
              <a:t>ντιλήψεις</a:t>
            </a:r>
            <a:r>
              <a:rPr lang="el-GR" dirty="0"/>
              <a:t>/δυσκολίες των μαθητών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l-GR" sz="2800" b="1" i="1" u="sng" dirty="0"/>
              <a:t>Η μέτρηση των γωνιών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Στην μέτρηση μιας γωνίας αφενός υποβόσκει ο δυναμικός ορισμός της και αφετέρου η αντιστοίχιση γωνίας και αριθμού. Η έρευνα  δείχνει ότι υπάρχει ανάγκη </a:t>
            </a:r>
            <a:r>
              <a:rPr lang="el-GR" altLang="el-GR" sz="2800" b="1" dirty="0"/>
              <a:t>σύνδεσης της κατασκευής μιας γωνίας ως αποτέλεσμα στροφής, με την απόδοση αριθμητικής τιμής</a:t>
            </a:r>
            <a:r>
              <a:rPr lang="el-GR" altLang="el-GR" sz="2800" dirty="0"/>
              <a:t>. </a:t>
            </a:r>
          </a:p>
          <a:p>
            <a:r>
              <a:rPr lang="el-GR" altLang="el-GR" sz="2800" b="1" i="1" u="sng" dirty="0"/>
              <a:t>Η γωνία στην φυσική γλώσσα και στα μαθηματικά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Η λέξη ‘γωνία’ χρησιμοποιείται με διαφορετικούς τρόπους και στη φυσική γλώσσα και είναι γνωστή στους μαθητές πολύ πριν την επίσημη σχολική διδασκαλία. 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Φυσική γλώσσα: </a:t>
            </a:r>
            <a:r>
              <a:rPr lang="el-GR" altLang="el-GR" sz="2800" b="1" dirty="0"/>
              <a:t>Διαφοροποίηση του γεωμετρικού αντικειμένου</a:t>
            </a:r>
            <a:r>
              <a:rPr lang="el-GR" altLang="el-GR" sz="2800" dirty="0"/>
              <a:t> (</a:t>
            </a:r>
            <a:r>
              <a:rPr lang="el-GR" altLang="el-GR" sz="2800" dirty="0" err="1"/>
              <a:t>διασδιάστατο</a:t>
            </a:r>
            <a:r>
              <a:rPr lang="el-GR" altLang="el-GR" sz="2800" dirty="0"/>
              <a:t> – τρισδιάστατο)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Π.χ. “Η γωνία του δρόμου’’, ενυπάρχουν τόσο το σχήμα που σχηματίζεται στη συμβολή των δύο κατευθύνσεων (δρόμων), όσο και η  στροφή που μπορεί να κάνουμε όταν συναντάμε γωνία (αλλαγή κατεύθυνσης).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γωνία στον τρισδιάστατο χώρο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ct val="30000"/>
              </a:spcAft>
            </a:pPr>
            <a:r>
              <a:rPr lang="el-GR" altLang="el-GR" sz="2600" b="1" i="1" u="sng" dirty="0"/>
              <a:t>Διάκριση γεωμετρικού αντικειμένου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l-GR" altLang="el-GR" sz="2400" dirty="0"/>
              <a:t>     - Πλευρές γωνίας: δισδιάστατα αντικείμενα 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l-GR" altLang="el-GR" sz="2400" dirty="0"/>
              <a:t>     - Στροφή στον τρισδιάστατο χώρο: εξεζητημένη έννοια καθώς η στροφή δεν αφήνει ίχνος και </a:t>
            </a:r>
            <a:r>
              <a:rPr lang="el-GR" altLang="el-GR" sz="2400" b="1" dirty="0"/>
              <a:t>η αρχική ‘ένδειξη–κατεύθυνση’ πρέπει να κρατηθεί στη μνήμη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l-GR" altLang="el-GR" sz="2400" dirty="0"/>
              <a:t>     - Σημαντικές δυσκολίες των μαθητών στο να συντονίσουν τις διαφορετικές πτυχές της έννοιας της γωνίας οι οποίες περιέχονται στα διάφορα </a:t>
            </a:r>
            <a:r>
              <a:rPr lang="el-GR" altLang="el-GR" sz="2400" b="1" dirty="0"/>
              <a:t>φυσικά πλαίσια (περικείμενα)</a:t>
            </a:r>
            <a:r>
              <a:rPr lang="el-GR" altLang="el-GR" sz="2400" dirty="0"/>
              <a:t> και οι οποίες περιλαμβάνουν επικλινείς επιφάνειες, στροφές, διασταυρώσεις.  </a:t>
            </a:r>
            <a:endParaRPr lang="el-GR" altLang="el-GR" sz="22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γωνία στον τρισδιάστατο χώρο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l-GR" sz="2800" b="1" i="1" u="sng" dirty="0"/>
              <a:t>Στόχοι έρευνας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(α) να συσχετίσουμε την κατασκευή νοημάτων σχετικών με την έννοια της γωνίας στον τρισδιάστατο χώρο με </a:t>
            </a:r>
            <a:r>
              <a:rPr lang="el-GR" altLang="el-GR" sz="2800" b="1" dirty="0"/>
              <a:t>σχετικές καθημερινές εμπειρίες των μαθητών</a:t>
            </a:r>
            <a:r>
              <a:rPr lang="el-GR" altLang="el-GR" sz="2800" dirty="0"/>
              <a:t> και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(β) να μελετήσουμε αν και με ποιους τρόπους οι μαθητές καταφέρνουν να </a:t>
            </a:r>
            <a:r>
              <a:rPr lang="el-GR" altLang="el-GR" sz="2800" b="1" dirty="0"/>
              <a:t>συντονίσουν διαφορετικές πτυχές της έννοιας της γωνίας</a:t>
            </a:r>
            <a:r>
              <a:rPr lang="el-GR" altLang="el-GR" sz="2800" dirty="0"/>
              <a:t> στον τρισδιάστατο χώρο.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- ως </a:t>
            </a:r>
            <a:r>
              <a:rPr lang="el-GR" altLang="el-GR" sz="2800" b="1" u="sng" dirty="0"/>
              <a:t>γεωμετρικό σχήμα</a:t>
            </a:r>
            <a:r>
              <a:rPr lang="el-GR" altLang="el-GR" sz="2800" dirty="0"/>
              <a:t>, που σχηματίζεται μεταξύ δύο γεωμετρικών αντικειμένων, τα οποία μπορεί να είναι είτε ευθύγραμμα τμήματα είτε δισδιάστατα γεωμετρικά σχήματα (π.χ. δίεδρες γωνίες)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- ως </a:t>
            </a:r>
            <a:r>
              <a:rPr lang="el-GR" altLang="el-GR" sz="2800" b="1" u="sng" dirty="0"/>
              <a:t>δυναμική ποσότητα</a:t>
            </a:r>
            <a:r>
              <a:rPr lang="el-GR" altLang="el-GR" sz="2800" dirty="0"/>
              <a:t>, που μπορεί να συμβολιστεί με μεταβλητή αναπαριστώντας τόσο την αλλαγή κατεύθυνσης ως στροφή όσο και το αποτέλεσμα αυτής της στροφής και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- ως </a:t>
            </a:r>
            <a:r>
              <a:rPr lang="el-GR" altLang="el-GR" sz="2800" b="1" u="sng" dirty="0"/>
              <a:t>μέτρο</a:t>
            </a:r>
            <a:r>
              <a:rPr lang="el-GR" altLang="el-GR" sz="2800" dirty="0"/>
              <a:t> που αναπαρίσταται από έναν αριθμό.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γωνία στον τρισδιάστατο χώρο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ct val="30000"/>
              </a:spcAft>
            </a:pPr>
            <a:r>
              <a:rPr lang="el-GR" altLang="el-GR" sz="2600" b="1" i="1" u="sng" dirty="0"/>
              <a:t>ΔΡΑΣΤΗΡΙΟΤΗΤΕΣ</a:t>
            </a:r>
            <a:r>
              <a:rPr lang="en-GB" altLang="el-GR" sz="2600" b="1" i="1" u="sng" dirty="0">
                <a:latin typeface="Calibri" panose="020F0502020204030204" pitchFamily="34" charset="0"/>
              </a:rPr>
              <a:t> </a:t>
            </a:r>
            <a:r>
              <a:rPr lang="el-GR" altLang="el-GR" sz="2600" b="1" i="1" u="sng" dirty="0"/>
              <a:t>ΜΕ ΤΟ ΥΠΟΛ. ΠΕΡΙΒΑΛΛΟΝ Μ</a:t>
            </a:r>
            <a:r>
              <a:rPr lang="en-US" altLang="el-GR" sz="2600" b="1" i="1" u="sng" dirty="0" err="1">
                <a:latin typeface="Calibri" panose="020F0502020204030204" pitchFamily="34" charset="0"/>
              </a:rPr>
              <a:t>aLT</a:t>
            </a:r>
            <a:r>
              <a:rPr lang="el-GR" altLang="el-GR" sz="2600" b="1" i="1" u="sng" dirty="0"/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400" dirty="0"/>
              <a:t>    </a:t>
            </a:r>
            <a:r>
              <a:rPr lang="el-GR" altLang="el-GR" sz="2400" i="1" u="sng" dirty="0"/>
              <a:t>- Α’ Φάση</a:t>
            </a:r>
            <a:r>
              <a:rPr lang="el-GR" altLang="el-GR" sz="2400" dirty="0"/>
              <a:t>. </a:t>
            </a:r>
            <a:r>
              <a:rPr lang="el-GR" altLang="el-GR" sz="2400" b="1" dirty="0"/>
              <a:t>Η γωνία ως στροφή</a:t>
            </a:r>
            <a:r>
              <a:rPr lang="el-GR" altLang="el-GR" sz="2400" dirty="0"/>
              <a:t> στον τρισδιάστατο χώρο – Διασύνδεση με εμπειρίες από την κίνηση στο χώρο. </a:t>
            </a:r>
          </a:p>
          <a:p>
            <a:pPr>
              <a:buFont typeface="Wingdings" panose="05000000000000000000" pitchFamily="2" charset="2"/>
              <a:buNone/>
            </a:pPr>
            <a:endParaRPr lang="el-GR" altLang="el-GR" sz="2400" dirty="0"/>
          </a:p>
          <a:p>
            <a:pPr>
              <a:spcAft>
                <a:spcPct val="40000"/>
              </a:spcAft>
              <a:buFont typeface="Wingdings" panose="05000000000000000000" pitchFamily="2" charset="2"/>
              <a:buNone/>
            </a:pPr>
            <a:r>
              <a:rPr lang="el-GR" altLang="el-GR" sz="2400" dirty="0"/>
              <a:t>     </a:t>
            </a:r>
            <a:r>
              <a:rPr lang="el-GR" altLang="el-GR" sz="2400" i="1" u="sng" dirty="0"/>
              <a:t>- Β’ Φάση</a:t>
            </a:r>
            <a:r>
              <a:rPr lang="el-GR" altLang="el-GR" sz="2400" dirty="0"/>
              <a:t>. Η γωνία ως δυναμική ποσότητα μέσα από την </a:t>
            </a:r>
            <a:r>
              <a:rPr lang="el-GR" altLang="el-GR" sz="2400" b="1" dirty="0"/>
              <a:t>προσομοίωση πραγματικών τρισδιάστατων αντικειμένων</a:t>
            </a:r>
            <a:r>
              <a:rPr lang="en-US" altLang="el-GR" sz="2400" b="1" dirty="0">
                <a:latin typeface="Calibri" panose="020F0502020204030204" pitchFamily="34" charset="0"/>
              </a:rPr>
              <a:t> </a:t>
            </a:r>
            <a:r>
              <a:rPr lang="en-US" altLang="el-GR" sz="2400" dirty="0">
                <a:latin typeface="Calibri" panose="020F0502020204030204" pitchFamily="34" charset="0"/>
              </a:rPr>
              <a:t>(</a:t>
            </a:r>
            <a:r>
              <a:rPr lang="el-GR" altLang="el-GR" sz="2400" dirty="0"/>
              <a:t>π.χ.</a:t>
            </a:r>
            <a:r>
              <a:rPr lang="el-GR" altLang="el-GR" sz="2400" b="1" dirty="0"/>
              <a:t> </a:t>
            </a:r>
            <a:r>
              <a:rPr lang="el-GR" altLang="el-GR" sz="2200" dirty="0"/>
              <a:t> ‘άνοιγμα/κλείσιμο’ πόρτας, κίνηση μοντέλου μιας περιστρεφόμενης πόρτας)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934</Words>
  <Application>Microsoft Office PowerPoint</Application>
  <PresentationFormat>Προβολή στην οθόνη (4:3)</PresentationFormat>
  <Paragraphs>106</Paragraphs>
  <Slides>16</Slides>
  <Notes>16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Θέμα του Office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Επιστημολογική ανάλυση της έννοιας</vt:lpstr>
      <vt:lpstr>Aντιλήψεις/δυσκολίες των μαθητών </vt:lpstr>
      <vt:lpstr>Aντιλήψεις/δυσκολίες των μαθητών </vt:lpstr>
      <vt:lpstr>Aντιλήψεις/δυσκολίες των μαθητών </vt:lpstr>
      <vt:lpstr>Η γωνία στον τρισδιάστατο χώρο</vt:lpstr>
      <vt:lpstr>Η γωνία στον τρισδιάστατο χώρο</vt:lpstr>
      <vt:lpstr>Η γωνία στον τρισδιάστατο χώρο</vt:lpstr>
      <vt:lpstr>MaLT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184</cp:revision>
  <dcterms:created xsi:type="dcterms:W3CDTF">2012-09-06T09:03:05Z</dcterms:created>
  <dcterms:modified xsi:type="dcterms:W3CDTF">2015-07-15T16:03:30Z</dcterms:modified>
</cp:coreProperties>
</file>