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280" r:id="rId10"/>
    <p:sldId id="290" r:id="rId11"/>
    <p:sldId id="295" r:id="rId12"/>
    <p:sldId id="292" r:id="rId13"/>
    <p:sldId id="291" r:id="rId14"/>
    <p:sldId id="294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  <p14:sldId id="280"/>
            <p14:sldId id="290"/>
            <p14:sldId id="295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12/7/2015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9817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6114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380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3340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Σημειώσεις παρατήρησης στη σχολική τάξη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2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Σημειώσεις παρατήρησης στη σχολική τάξη</a:t>
            </a:r>
          </a:p>
          <a:p>
            <a:endParaRPr lang="en-US" sz="2800" dirty="0" smtClean="0"/>
          </a:p>
          <a:p>
            <a:r>
              <a:rPr lang="el-GR" altLang="el-GR" sz="2800" dirty="0"/>
              <a:t>Γιώργος Ψυχάρης</a:t>
            </a:r>
          </a:p>
          <a:p>
            <a:r>
              <a:rPr lang="el-GR" sz="2800" dirty="0" smtClean="0"/>
              <a:t>Σχολή </a:t>
            </a:r>
            <a:r>
              <a:rPr lang="el-GR" sz="2800" dirty="0"/>
              <a:t>Θετικών επιστημών</a:t>
            </a:r>
          </a:p>
          <a:p>
            <a:r>
              <a:rPr lang="el-GR" sz="2800" dirty="0"/>
              <a:t>Τμήμα Μαθηματικό</a:t>
            </a:r>
            <a:endParaRPr lang="en-US" sz="2800" dirty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 smtClean="0"/>
              <a:t>Δέσποινα Πόταρη,</a:t>
            </a:r>
            <a:r>
              <a:rPr lang="el-GR" sz="2000" dirty="0" smtClean="0"/>
              <a:t> Γιώργος Ψυχάρης 2014. </a:t>
            </a:r>
            <a:r>
              <a:rPr lang="el-GR" altLang="el-GR" sz="2000" dirty="0"/>
              <a:t>Δέσποινα </a:t>
            </a:r>
            <a:r>
              <a:rPr lang="el-GR" altLang="el-GR" sz="2000" dirty="0" smtClean="0"/>
              <a:t>Πόταρη, </a:t>
            </a:r>
            <a:r>
              <a:rPr lang="el-GR" altLang="el-GR" sz="2000" dirty="0"/>
              <a:t>Γιώργος </a:t>
            </a:r>
            <a:r>
              <a:rPr lang="el-GR" altLang="el-GR" sz="2000" dirty="0" smtClean="0"/>
              <a:t>Ψυχάρης</a:t>
            </a:r>
            <a:r>
              <a:rPr lang="el-GR" sz="2000" dirty="0" smtClean="0"/>
              <a:t>. «Πρακτική Άσκηση σε σχολεία της δευτεροβάθμιας εκπαίδευσης. Σημειώσεις παρατήρησης στη σχολική τάξη». Έκδοση: 1.0. Αθήνα 2014. Διαθέσιμο από τη δικτυακή διεύθυνση: http://opencourses.uoa.gr</a:t>
            </a:r>
            <a:r>
              <a:rPr lang="en-US" sz="2000" dirty="0" smtClean="0"/>
              <a:t>/courses/MATH239/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Πρακτική Άσκηση σε σχολεία της δευτεροβάθμιας εκπαίδευσης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/>
              <a:t>Γιώργος Ψυχάρης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Σημειώσεις παρατήρησης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Σημειώσεις παρατήρησης: χρονολογική αφήγηση των αυτών που συνέβησαν κατά την παρατήρηση. </a:t>
            </a:r>
          </a:p>
          <a:p>
            <a:r>
              <a:rPr lang="el-GR" sz="2400" dirty="0"/>
              <a:t>Ο ίδιος ο παρατηρητής είναι το εργαλείο της παρατήρησης.</a:t>
            </a:r>
          </a:p>
          <a:p>
            <a:r>
              <a:rPr lang="el-GR" sz="2400" dirty="0"/>
              <a:t>Περιγραφή πλαισίου (1/10) και κοινωνικής αλληλεπίδρασης (9/10) </a:t>
            </a:r>
          </a:p>
          <a:p>
            <a:endParaRPr lang="el-GR" sz="2400" dirty="0"/>
          </a:p>
        </p:txBody>
      </p:sp>
      <p:graphicFrame>
        <p:nvGraphicFramePr>
          <p:cNvPr id="6" name="Group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516263"/>
              </p:ext>
            </p:extLst>
          </p:nvPr>
        </p:nvGraphicFramePr>
        <p:xfrm>
          <a:off x="1835696" y="3874892"/>
          <a:ext cx="5904656" cy="2226954"/>
        </p:xfrm>
        <a:graphic>
          <a:graphicData uri="http://schemas.openxmlformats.org/drawingml/2006/table">
            <a:tbl>
              <a:tblPr/>
              <a:tblGrid>
                <a:gridCol w="3077383"/>
                <a:gridCol w="2827273"/>
              </a:tblGrid>
              <a:tr h="477523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ΚΑΜΕΡΑ 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ΠΑΡΑΤΗΡΗΤΗΣ</a:t>
                      </a: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11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Λεπτομερής καταγραφή.  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Λιγότερη λεπτομέρεια. 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897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Καταγραφή μόνο στην περιοχή εστίασης. 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Καταγράφει ό,τι προσέχει. 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523"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Καταγράφει </a:t>
                      </a: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ασύνδετα</a:t>
                      </a: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7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ts val="55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ts val="500"/>
                        </a:spcBef>
                        <a:buClr>
                          <a:schemeClr val="accent2"/>
                        </a:buClr>
                        <a:buSzPct val="7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ts val="400"/>
                        </a:spcBef>
                        <a:buClr>
                          <a:srgbClr val="A5AB8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ts val="400"/>
                        </a:spcBef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D8B25C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Καταγράφει με νόημα.</a:t>
                      </a: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αρχές της παρατήρησης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 dirty="0"/>
              <a:t>Είναι περιγραφική.  </a:t>
            </a:r>
          </a:p>
          <a:p>
            <a:r>
              <a:rPr lang="el-GR" altLang="el-GR" sz="2800" dirty="0"/>
              <a:t>Χαρακτηριστικά καταγραφής.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- Καταγράφονται τα πάντα που μπορεί να παρατηρηθούν.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- Η επανάληψη έχει παραλλαγές και σημασία.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- Καταγραφή των </a:t>
            </a:r>
            <a:r>
              <a:rPr lang="el-GR" altLang="el-GR" sz="2800" b="1" dirty="0"/>
              <a:t>διαλόγων κατά λέξη</a:t>
            </a:r>
            <a:r>
              <a:rPr lang="el-GR" altLang="el-GR" sz="2800" dirty="0"/>
              <a:t> και χρήση </a:t>
            </a:r>
            <a:r>
              <a:rPr lang="el-GR" altLang="el-GR" sz="2800" b="1" dirty="0"/>
              <a:t>παραφράσεων</a:t>
            </a:r>
            <a:r>
              <a:rPr lang="el-GR" altLang="el-GR" sz="2800" dirty="0"/>
              <a:t>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     - Οι διάλογοι καταγράφονται όπως έγιναν γραμμή-γραμμή ή μπορεί να χρησιμοποιηθούν εισαγωγικά.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      - Οι παραφράσεις γράφονται σε μορφή απλού κειμένου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800" dirty="0"/>
              <a:t>    - Οι αναλυτικές κρίσεις γίνονται μετά (π.χ. πόσο σημαντικό είναι κάτι και γιατί).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καταγράφουμε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000" b="1" dirty="0"/>
              <a:t>ΠΛΑΙΣΙΟ (Χώρος, Χρόνος, Πρόσωπα, Μάθημα κ.λπ.)  </a:t>
            </a:r>
          </a:p>
          <a:p>
            <a:r>
              <a:rPr lang="el-GR" altLang="el-GR" sz="2000" b="1" dirty="0" smtClean="0"/>
              <a:t>- ΠΡΑΞΕΙΣ </a:t>
            </a:r>
            <a:r>
              <a:rPr lang="el-GR" altLang="el-GR" sz="2000" b="1" dirty="0"/>
              <a:t>(</a:t>
            </a:r>
            <a:r>
              <a:rPr lang="en-US" altLang="el-GR" sz="2000" b="1" dirty="0">
                <a:latin typeface="Calibri" panose="020F0502020204030204" pitchFamily="34" charset="0"/>
              </a:rPr>
              <a:t>actions</a:t>
            </a:r>
            <a:r>
              <a:rPr lang="el-GR" altLang="el-GR" sz="2000" b="1" dirty="0"/>
              <a:t>).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000" dirty="0"/>
              <a:t>      Π.χ. Ο μαθητής 1 σήκωσε το χέρι του.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000" b="1" dirty="0"/>
              <a:t>    - ΔΡΑΣΤΗΡΙΟΤΗΤΕΣ (</a:t>
            </a:r>
            <a:r>
              <a:rPr lang="en-US" altLang="el-GR" sz="2000" b="1" dirty="0">
                <a:latin typeface="Calibri" panose="020F0502020204030204" pitchFamily="34" charset="0"/>
              </a:rPr>
              <a:t>activities</a:t>
            </a:r>
            <a:r>
              <a:rPr lang="el-GR" altLang="el-GR" sz="2000" b="1" dirty="0"/>
              <a:t>).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000" b="1" dirty="0"/>
              <a:t>    </a:t>
            </a:r>
            <a:r>
              <a:rPr lang="el-GR" altLang="el-GR" sz="2000" dirty="0"/>
              <a:t>Σειρά από πράξεις. (π.χ. Οι μαθητές σχεδιάζουν ένα ορθογώνιο τρίγωνο)</a:t>
            </a:r>
            <a:r>
              <a:rPr lang="el-GR" altLang="el-GR" sz="2000" b="1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000" b="1" dirty="0"/>
              <a:t>    - ΣΥΜΒΑΝΤΑ (</a:t>
            </a:r>
            <a:r>
              <a:rPr lang="en-US" altLang="el-GR" sz="2000" b="1" dirty="0">
                <a:latin typeface="Calibri" panose="020F0502020204030204" pitchFamily="34" charset="0"/>
              </a:rPr>
              <a:t>events</a:t>
            </a:r>
            <a:r>
              <a:rPr lang="el-GR" altLang="el-GR" sz="2000" b="1" dirty="0"/>
              <a:t>). </a:t>
            </a:r>
          </a:p>
          <a:p>
            <a:pPr>
              <a:buFont typeface="Wingdings" panose="05000000000000000000" pitchFamily="2" charset="2"/>
              <a:buNone/>
            </a:pPr>
            <a:r>
              <a:rPr lang="el-GR" altLang="el-GR" sz="2000" dirty="0"/>
              <a:t>    Συμβάν: Μια σειρά από δραστηριότητες που εξελίσσονται στο χρόνο και έχουν συνοχή σε σχέση με ένα ερώτημα που θέτει ο παρατηρητής. Π.χ. Η επιχειρηματολογία ενός μαθητή, Το είδος των παρεμβάσεων του εκπαιδευτικού </a:t>
            </a:r>
            <a:endParaRPr lang="el-GR" altLang="el-GR" sz="2000" b="1" dirty="0"/>
          </a:p>
          <a:p>
            <a:r>
              <a:rPr lang="el-GR" altLang="el-GR" sz="2000" b="1" dirty="0"/>
              <a:t>ΑΝΤΙΚΕΙΜΕΝΑ. </a:t>
            </a:r>
            <a:r>
              <a:rPr lang="el-GR" altLang="el-GR" sz="2000" dirty="0"/>
              <a:t>Αντικείμενα που αποκτούν σημασία στο πλαίσιο δραστηριοτήτων και συμβάντων. Π.χ. Γεωμ. όργανα </a:t>
            </a:r>
          </a:p>
        </p:txBody>
      </p:sp>
    </p:spTree>
    <p:extLst>
      <p:ext uri="{BB962C8B-B14F-4D97-AF65-F5344CB8AC3E}">
        <p14:creationId xmlns:p14="http://schemas.microsoft.com/office/powerpoint/2010/main" val="5033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Παραγωγή τελικού κειμένου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l-GR" sz="2800" b="1" dirty="0"/>
              <a:t>Α. Κατά τη διάρκεια της παρατήρησης</a:t>
            </a:r>
            <a:r>
              <a:rPr lang="el-GR" altLang="el-GR" sz="2800" dirty="0"/>
              <a:t> </a:t>
            </a:r>
          </a:p>
          <a:p>
            <a:pPr lvl="1"/>
            <a:r>
              <a:rPr lang="el-GR" altLang="el-GR" sz="2400" dirty="0"/>
              <a:t>Οι σημειώσεις που παράγονται κατά τη διάρκεια της παρατήρησης είναι </a:t>
            </a:r>
            <a:r>
              <a:rPr lang="el-GR" altLang="el-GR" sz="2400" b="1" dirty="0"/>
              <a:t>‘ακατέργαστες’ (</a:t>
            </a:r>
            <a:r>
              <a:rPr lang="en-US" altLang="el-GR" sz="2400" b="1" dirty="0">
                <a:latin typeface="Calibri" panose="020F0502020204030204" pitchFamily="34" charset="0"/>
              </a:rPr>
              <a:t>scratch</a:t>
            </a:r>
            <a:r>
              <a:rPr lang="el-GR" altLang="el-GR" sz="2400" b="1" dirty="0"/>
              <a:t>-</a:t>
            </a:r>
            <a:r>
              <a:rPr lang="en-US" altLang="el-GR" sz="2400" b="1" dirty="0">
                <a:latin typeface="Calibri" panose="020F0502020204030204" pitchFamily="34" charset="0"/>
              </a:rPr>
              <a:t>notes</a:t>
            </a:r>
            <a:r>
              <a:rPr lang="el-GR" altLang="el-GR" sz="2400" b="1" dirty="0"/>
              <a:t>).</a:t>
            </a:r>
            <a:r>
              <a:rPr lang="el-GR" altLang="el-GR" sz="2400" dirty="0"/>
              <a:t> </a:t>
            </a:r>
            <a:endParaRPr lang="en-US" altLang="el-GR" sz="2400" dirty="0">
              <a:latin typeface="Calibri" panose="020F0502020204030204" pitchFamily="34" charset="0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l-GR" altLang="el-GR" sz="2400" dirty="0"/>
              <a:t>     - </a:t>
            </a:r>
            <a:r>
              <a:rPr lang="en-US" altLang="el-GR" sz="2400" dirty="0">
                <a:latin typeface="Calibri" panose="020F0502020204030204" pitchFamily="34" charset="0"/>
              </a:rPr>
              <a:t>Inscription</a:t>
            </a:r>
            <a:r>
              <a:rPr lang="el-GR" altLang="el-GR" sz="2400" dirty="0"/>
              <a:t>. Καταγραφή ακριβώς αυτού που γίνεται. </a:t>
            </a:r>
            <a:endParaRPr lang="en-US" altLang="el-GR" sz="2400" dirty="0">
              <a:latin typeface="Calibri" panose="020F0502020204030204" pitchFamily="34" charset="0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l-GR" altLang="el-GR" sz="2400" dirty="0"/>
              <a:t>     - </a:t>
            </a:r>
            <a:r>
              <a:rPr lang="en-US" altLang="el-GR" sz="2400" dirty="0">
                <a:latin typeface="Calibri" panose="020F0502020204030204" pitchFamily="34" charset="0"/>
              </a:rPr>
              <a:t>Transcription</a:t>
            </a:r>
            <a:r>
              <a:rPr lang="el-GR" altLang="el-GR" sz="2400" dirty="0"/>
              <a:t>. Μεταγραφή.  </a:t>
            </a:r>
          </a:p>
          <a:p>
            <a:pPr lvl="1">
              <a:buFont typeface="Wingdings 2" panose="05020102010507070707" pitchFamily="18" charset="2"/>
              <a:buNone/>
            </a:pPr>
            <a:r>
              <a:rPr lang="el-GR" altLang="el-GR" sz="2400" dirty="0"/>
              <a:t>     - </a:t>
            </a:r>
            <a:r>
              <a:rPr lang="en-US" altLang="el-GR" sz="2400" dirty="0">
                <a:latin typeface="Calibri" panose="020F0502020204030204" pitchFamily="34" charset="0"/>
              </a:rPr>
              <a:t>Description</a:t>
            </a:r>
            <a:r>
              <a:rPr lang="el-GR" altLang="el-GR" sz="2400" dirty="0"/>
              <a:t>. Περιγραφή. </a:t>
            </a:r>
          </a:p>
          <a:p>
            <a:pPr lvl="1"/>
            <a:r>
              <a:rPr lang="el-GR" altLang="el-GR" sz="2400" dirty="0"/>
              <a:t>Αν θέλουμε να γράψουμε προσωπική εντύπωση γράφουμε σε αγκύλη </a:t>
            </a:r>
            <a:r>
              <a:rPr lang="el-GR" altLang="el-GR" sz="2400" b="1" dirty="0"/>
              <a:t>[Σ.Π.]</a:t>
            </a:r>
            <a:r>
              <a:rPr lang="el-GR" altLang="el-GR" sz="2400" dirty="0"/>
              <a:t>. Τα αρχικά Σ.Π. σημαίνουν </a:t>
            </a:r>
            <a:r>
              <a:rPr lang="el-GR" altLang="el-GR" sz="2400" b="1" dirty="0"/>
              <a:t>Σχόλιο Παρατήρησης.   </a:t>
            </a:r>
          </a:p>
          <a:p>
            <a:pPr lvl="1"/>
            <a:r>
              <a:rPr lang="el-GR" altLang="el-GR" sz="2400" b="1" dirty="0"/>
              <a:t>Σημείο εστίασης.</a:t>
            </a:r>
            <a:r>
              <a:rPr lang="en-GB" altLang="el-GR" sz="2400" dirty="0">
                <a:latin typeface="Calibri" panose="020F0502020204030204" pitchFamily="34" charset="0"/>
              </a:rPr>
              <a:t> </a:t>
            </a:r>
            <a:r>
              <a:rPr lang="el-GR" altLang="el-GR" sz="2400" dirty="0"/>
              <a:t>Είναι σημαντικό να εστιαστούμε σε κάτι που θα παρατηρήσουμε με λεπτομέρεια. </a:t>
            </a:r>
          </a:p>
          <a:p>
            <a:pPr lvl="1"/>
            <a:r>
              <a:rPr lang="el-GR" altLang="el-GR" sz="2400" b="1" dirty="0"/>
              <a:t>Ρυθμός καταγραφής</a:t>
            </a:r>
            <a:r>
              <a:rPr lang="en-GB" altLang="el-GR" sz="2400" dirty="0">
                <a:latin typeface="Calibri" panose="020F0502020204030204" pitchFamily="34" charset="0"/>
              </a:rPr>
              <a:t>, </a:t>
            </a:r>
            <a:r>
              <a:rPr lang="el-GR" altLang="el-GR" sz="2400" dirty="0"/>
              <a:t>όσο το δυνατόν πιο σταθερός. </a:t>
            </a:r>
          </a:p>
          <a:p>
            <a:pPr lvl="1"/>
            <a:r>
              <a:rPr lang="el-GR" altLang="el-GR" sz="2400" b="1" dirty="0"/>
              <a:t>Περιοδική καταγραφή χρόνου. </a:t>
            </a:r>
          </a:p>
        </p:txBody>
      </p:sp>
    </p:spTree>
    <p:extLst>
      <p:ext uri="{BB962C8B-B14F-4D97-AF65-F5344CB8AC3E}">
        <p14:creationId xmlns:p14="http://schemas.microsoft.com/office/powerpoint/2010/main" val="167445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Παραγωγή τελικού κειμένου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ct val="20000"/>
              </a:spcAft>
            </a:pPr>
            <a:r>
              <a:rPr lang="el-GR" altLang="el-GR" sz="2800" b="1" dirty="0"/>
              <a:t>Β. Αμέσως μετά την παρατήρηση</a:t>
            </a:r>
            <a:r>
              <a:rPr lang="el-GR" altLang="el-GR" sz="2800" dirty="0"/>
              <a:t> </a:t>
            </a:r>
          </a:p>
          <a:p>
            <a:pPr lvl="1"/>
            <a:r>
              <a:rPr lang="el-GR" altLang="el-GR" sz="2400" dirty="0"/>
              <a:t>Με στυλό άλλου χρώματος συμπληρώνουμε τις λεπτομέρειες των σημειώσεων της τάξης. (</a:t>
            </a:r>
            <a:r>
              <a:rPr lang="en-US" altLang="el-GR" sz="2400" dirty="0">
                <a:latin typeface="Calibri" panose="020F0502020204030204" pitchFamily="34" charset="0"/>
              </a:rPr>
              <a:t>Scratch-notes + Head-notes). </a:t>
            </a:r>
            <a:endParaRPr lang="el-GR" altLang="el-GR" sz="2400" dirty="0"/>
          </a:p>
          <a:p>
            <a:pPr lvl="1"/>
            <a:r>
              <a:rPr lang="el-GR" altLang="el-GR" sz="2400" dirty="0"/>
              <a:t>Διασαφήνιση/συμπλήρωση/ολοκλήρωση επιχειρημάτων</a:t>
            </a:r>
          </a:p>
          <a:p>
            <a:pPr lvl="1"/>
            <a:r>
              <a:rPr lang="el-GR" altLang="el-GR" sz="2400" dirty="0"/>
              <a:t>Εδώ μπορεί να γίνουν αναφορές σε λεπτομέρειες ενός αξιοσημείωτου συμβάντος που δεν προφτάσαμε να ενσωματώσουμε στις αρχικές σημειώσεις  </a:t>
            </a:r>
          </a:p>
          <a:p>
            <a:pPr lvl="1"/>
            <a:r>
              <a:rPr lang="el-GR" altLang="el-GR" sz="2400" dirty="0" err="1"/>
              <a:t>Αιτιακές</a:t>
            </a:r>
            <a:r>
              <a:rPr lang="el-GR" altLang="el-GR" sz="2400" dirty="0"/>
              <a:t> συσχετίσεις </a:t>
            </a:r>
          </a:p>
          <a:p>
            <a:pPr lvl="1"/>
            <a:r>
              <a:rPr lang="el-GR" altLang="el-GR" sz="2400" dirty="0"/>
              <a:t>Τι ακολούθησε</a:t>
            </a:r>
          </a:p>
        </p:txBody>
      </p:sp>
    </p:spTree>
    <p:extLst>
      <p:ext uri="{BB962C8B-B14F-4D97-AF65-F5344CB8AC3E}">
        <p14:creationId xmlns:p14="http://schemas.microsoft.com/office/powerpoint/2010/main" val="28024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Παραγωγή τελικού κειμένου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r>
              <a:rPr lang="el-GR" altLang="el-GR" sz="2800" b="1" dirty="0"/>
              <a:t>Γ. Τελικό κείμενο </a:t>
            </a:r>
          </a:p>
          <a:p>
            <a:pPr lvl="1"/>
            <a:r>
              <a:rPr lang="el-GR" altLang="el-GR" sz="2400" dirty="0"/>
              <a:t>Γράφεται το ίδιο βράδυ ή το επόμενο πρωί. </a:t>
            </a:r>
          </a:p>
          <a:p>
            <a:pPr lvl="1"/>
            <a:r>
              <a:rPr lang="el-GR" altLang="el-GR" sz="2400" dirty="0"/>
              <a:t>Είναι κείμενο αφηγηματικό και έχει χρονολογική σειρά. </a:t>
            </a:r>
          </a:p>
          <a:p>
            <a:pPr lvl="1"/>
            <a:r>
              <a:rPr lang="el-GR" altLang="el-GR" sz="2400" dirty="0"/>
              <a:t>1 ώρα παρατήρησης – περίπου 5 σελίδες σημειώσεις. </a:t>
            </a:r>
          </a:p>
        </p:txBody>
      </p:sp>
    </p:spTree>
    <p:extLst>
      <p:ext uri="{BB962C8B-B14F-4D97-AF65-F5344CB8AC3E}">
        <p14:creationId xmlns:p14="http://schemas.microsoft.com/office/powerpoint/2010/main" val="301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754</Words>
  <Application>Microsoft Office PowerPoint</Application>
  <PresentationFormat>Προβολή στην οθόνη (4:3)</PresentationFormat>
  <Paragraphs>106</Paragraphs>
  <Slides>14</Slides>
  <Notes>14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Wingdings</vt:lpstr>
      <vt:lpstr>Wingdings 2</vt:lpstr>
      <vt:lpstr>Θέμα του Office</vt:lpstr>
      <vt:lpstr>Πρακτική Άσκηση σε σχολεία της δευτεροβάθμιας εκπαίδευσης</vt:lpstr>
      <vt:lpstr>Πρακτική Άσκηση σε σχολεία της δευτεροβάθμιας εκπαίδευσης</vt:lpstr>
      <vt:lpstr>Σημειώσεις παρατήρησης</vt:lpstr>
      <vt:lpstr>Βασικές αρχές της παρατήρησης </vt:lpstr>
      <vt:lpstr>Τι καταγράφουμε </vt:lpstr>
      <vt:lpstr>Παραγωγή τελικού κειμένου</vt:lpstr>
      <vt:lpstr>Παραγωγή τελικού κειμένου</vt:lpstr>
      <vt:lpstr>Παραγωγή τελικού κειμένου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182</cp:revision>
  <dcterms:created xsi:type="dcterms:W3CDTF">2012-09-06T09:03:05Z</dcterms:created>
  <dcterms:modified xsi:type="dcterms:W3CDTF">2015-07-12T16:56:50Z</dcterms:modified>
</cp:coreProperties>
</file>