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6" r:id="rId3"/>
    <p:sldId id="265" r:id="rId4"/>
    <p:sldId id="274" r:id="rId5"/>
    <p:sldId id="296" r:id="rId6"/>
    <p:sldId id="297" r:id="rId7"/>
    <p:sldId id="298" r:id="rId8"/>
    <p:sldId id="299" r:id="rId9"/>
    <p:sldId id="300" r:id="rId10"/>
    <p:sldId id="301" r:id="rId11"/>
    <p:sldId id="302" r:id="rId12"/>
    <p:sldId id="303" r:id="rId13"/>
    <p:sldId id="304" r:id="rId14"/>
    <p:sldId id="305" r:id="rId15"/>
    <p:sldId id="280" r:id="rId16"/>
    <p:sldId id="290" r:id="rId17"/>
    <p:sldId id="295" r:id="rId18"/>
    <p:sldId id="292" r:id="rId19"/>
    <p:sldId id="291" r:id="rId20"/>
    <p:sldId id="294"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265"/>
            <p14:sldId id="274"/>
            <p14:sldId id="296"/>
            <p14:sldId id="297"/>
            <p14:sldId id="298"/>
            <p14:sldId id="299"/>
            <p14:sldId id="300"/>
            <p14:sldId id="301"/>
            <p14:sldId id="302"/>
            <p14:sldId id="303"/>
            <p14:sldId id="304"/>
            <p14:sldId id="305"/>
            <p14:sldId id="280"/>
            <p14:sldId id="290"/>
            <p14:sldId id="295"/>
            <p14:sldId id="292"/>
            <p14:sldId id="291"/>
            <p14:sldId id="294"/>
          </p14:sldIdLst>
        </p14:section>
        <p14:section name="Untitled Section" id="{0F1CB131-A6BD-43D0-B8D4-1F27CEF7A05E}">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1" d="100"/>
          <a:sy n="71" d="100"/>
        </p:scale>
        <p:origin x="72" y="8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12/7/2015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3070292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4210972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3333129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4058482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3414639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3531849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650479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31360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3872817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4059654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Θέματα γύρω από τη μαθηματική απόδειξη </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a:solidFill>
                  <a:srgbClr val="5075BC"/>
                </a:solidFill>
              </a:rPr>
              <a:t>Πρακτική Άσκηση σε σχολεία της δευτεροβάθμιας εκπαίδευσης</a:t>
            </a: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n-US" sz="2800" dirty="0">
                <a:solidFill>
                  <a:srgbClr val="5075BC"/>
                </a:solidFill>
                <a:latin typeface="+mj-lt"/>
                <a:ea typeface="+mj-ea"/>
                <a:cs typeface="+mj-cs"/>
              </a:rPr>
              <a:t>2</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smtClean="0"/>
              <a:t>Θ</a:t>
            </a:r>
            <a:r>
              <a:rPr lang="el-GR" sz="2800" dirty="0"/>
              <a:t>έ</a:t>
            </a:r>
            <a:r>
              <a:rPr lang="el-GR" sz="2800" dirty="0" smtClean="0"/>
              <a:t>ματα γύρω από </a:t>
            </a:r>
            <a:r>
              <a:rPr lang="el-GR" sz="2800" dirty="0"/>
              <a:t>τη </a:t>
            </a:r>
            <a:r>
              <a:rPr lang="el-GR" sz="2800" dirty="0" smtClean="0"/>
              <a:t>μαθηματική απόδειξη </a:t>
            </a:r>
            <a:endParaRPr lang="en-US" sz="2800" dirty="0"/>
          </a:p>
          <a:p>
            <a:endParaRPr lang="en-US" sz="2800" dirty="0" smtClean="0"/>
          </a:p>
          <a:p>
            <a:r>
              <a:rPr lang="el-GR" altLang="el-GR" sz="2800" dirty="0"/>
              <a:t>Δέσποινα Πόταρη</a:t>
            </a:r>
          </a:p>
          <a:p>
            <a:r>
              <a:rPr lang="el-GR" sz="2800" dirty="0"/>
              <a:t>Σχολή Θετικών επιστημών</a:t>
            </a:r>
          </a:p>
          <a:p>
            <a:r>
              <a:rPr lang="el-GR" sz="2800" dirty="0"/>
              <a:t>Τμήμα Μαθηματικό</a:t>
            </a:r>
            <a:endParaRPr lang="en-US" sz="2800" dirty="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200" dirty="0"/>
              <a:t>Προκλήσεις της μαθηματικής απόδειξης από την οπτική της Διδακτικής των </a:t>
            </a:r>
            <a:r>
              <a:rPr lang="el-GR" sz="3200" dirty="0" smtClean="0"/>
              <a:t>Μαθηματικών (2/2)</a:t>
            </a:r>
            <a:endParaRPr lang="el-GR" sz="3200" dirty="0"/>
          </a:p>
        </p:txBody>
      </p:sp>
      <p:sp>
        <p:nvSpPr>
          <p:cNvPr id="3" name="Θέση περιεχομένου 2"/>
          <p:cNvSpPr>
            <a:spLocks noGrp="1"/>
          </p:cNvSpPr>
          <p:nvPr>
            <p:ph idx="1"/>
          </p:nvPr>
        </p:nvSpPr>
        <p:spPr/>
        <p:txBody>
          <a:bodyPr>
            <a:normAutofit/>
          </a:bodyPr>
          <a:lstStyle/>
          <a:p>
            <a:r>
              <a:rPr lang="el-GR" altLang="el-GR" sz="2800" dirty="0"/>
              <a:t>Κατασκευαστικές θεωρίες μάθησης – υποβάθμιση της απόδειξης καθώς ερμηνεύτηκε ότι περιορίζει το ρόλο του εκπαιδευτικού</a:t>
            </a:r>
          </a:p>
          <a:p>
            <a:r>
              <a:rPr lang="el-GR" altLang="el-GR" sz="2800" dirty="0"/>
              <a:t>Καινούριες οπτικές για την απόδειξη εμφανίστηκαν</a:t>
            </a:r>
          </a:p>
          <a:p>
            <a:pPr lvl="1"/>
            <a:r>
              <a:rPr lang="el-GR" altLang="el-GR" dirty="0"/>
              <a:t>Συζήτηση</a:t>
            </a:r>
          </a:p>
          <a:p>
            <a:pPr lvl="1"/>
            <a:r>
              <a:rPr lang="el-GR" altLang="el-GR" dirty="0"/>
              <a:t>Αναδόμηση</a:t>
            </a:r>
          </a:p>
          <a:p>
            <a:pPr lvl="1"/>
            <a:r>
              <a:rPr lang="el-GR" altLang="el-GR" dirty="0"/>
              <a:t>Μη τυπική παρουσίαση</a:t>
            </a:r>
          </a:p>
          <a:p>
            <a:pPr lvl="1"/>
            <a:r>
              <a:rPr lang="el-GR" altLang="el-GR" dirty="0"/>
              <a:t>Επιχειρηματολογία (εικασία – απόδειξη)</a:t>
            </a:r>
          </a:p>
          <a:p>
            <a:pPr>
              <a:buFont typeface="Wingdings" panose="05000000000000000000" pitchFamily="2" charset="2"/>
              <a:buNone/>
            </a:pPr>
            <a:endParaRPr lang="el-GR" altLang="el-GR" sz="2800" dirty="0"/>
          </a:p>
        </p:txBody>
      </p:sp>
    </p:spTree>
    <p:extLst>
      <p:ext uri="{BB962C8B-B14F-4D97-AF65-F5344CB8AC3E}">
        <p14:creationId xmlns:p14="http://schemas.microsoft.com/office/powerpoint/2010/main" val="3112024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Μορφές απόδειξης</a:t>
            </a:r>
            <a:endParaRPr lang="el-GR" dirty="0"/>
          </a:p>
        </p:txBody>
      </p:sp>
      <p:sp>
        <p:nvSpPr>
          <p:cNvPr id="5" name="Θέση περιεχομένου 4"/>
          <p:cNvSpPr>
            <a:spLocks noGrp="1"/>
          </p:cNvSpPr>
          <p:nvPr>
            <p:ph idx="1"/>
          </p:nvPr>
        </p:nvSpPr>
        <p:spPr/>
        <p:txBody>
          <a:bodyPr>
            <a:noAutofit/>
          </a:bodyPr>
          <a:lstStyle/>
          <a:p>
            <a:r>
              <a:rPr lang="el-GR" altLang="el-GR" sz="2400" dirty="0"/>
              <a:t>Η απευθείας απόδειξη που στηρίζεται στο </a:t>
            </a:r>
            <a:r>
              <a:rPr lang="en-US" altLang="el-GR" sz="2400" dirty="0"/>
              <a:t>modus ponens </a:t>
            </a:r>
            <a:r>
              <a:rPr lang="el-GR" altLang="el-GR" sz="2400" dirty="0"/>
              <a:t>(</a:t>
            </a:r>
            <a:r>
              <a:rPr lang="en-US" altLang="el-GR" sz="2400" dirty="0"/>
              <a:t>P </a:t>
            </a:r>
            <a:r>
              <a:rPr lang="el-GR" altLang="el-GR" sz="2400" dirty="0"/>
              <a:t>ισχύει, </a:t>
            </a:r>
            <a:r>
              <a:rPr lang="en-US" altLang="el-GR" sz="2400" dirty="0"/>
              <a:t>P    Q, </a:t>
            </a:r>
            <a:r>
              <a:rPr lang="el-GR" altLang="el-GR" sz="2400" dirty="0"/>
              <a:t>τότε </a:t>
            </a:r>
            <a:r>
              <a:rPr lang="en-US" altLang="el-GR" sz="2400" dirty="0"/>
              <a:t>Q </a:t>
            </a:r>
            <a:r>
              <a:rPr lang="el-GR" altLang="el-GR" sz="2400" dirty="0"/>
              <a:t>ισχύει)</a:t>
            </a:r>
          </a:p>
          <a:p>
            <a:r>
              <a:rPr lang="el-GR" altLang="el-GR" sz="2400" dirty="0"/>
              <a:t>Η μέθοδος της απαγωγής εις </a:t>
            </a:r>
            <a:r>
              <a:rPr lang="el-GR" altLang="el-GR" sz="2400" dirty="0" err="1"/>
              <a:t>άτοπον</a:t>
            </a:r>
            <a:r>
              <a:rPr lang="el-GR" altLang="el-GR" sz="2400" dirty="0"/>
              <a:t> </a:t>
            </a:r>
          </a:p>
          <a:p>
            <a:r>
              <a:rPr lang="el-GR" altLang="el-GR" sz="2400" dirty="0"/>
              <a:t>Η μαθηματική επαγωγή</a:t>
            </a:r>
          </a:p>
          <a:p>
            <a:r>
              <a:rPr lang="el-GR" altLang="el-GR" sz="2400" dirty="0"/>
              <a:t>Απόδειξη με παράδειγμα και αντιπαράδειγμα (</a:t>
            </a:r>
            <a:r>
              <a:rPr lang="el-GR" altLang="el-GR" sz="2400" dirty="0" err="1"/>
              <a:t>π.χ</a:t>
            </a:r>
            <a:r>
              <a:rPr lang="el-GR" altLang="el-GR" sz="2400" dirty="0"/>
              <a:t> ο 331 είναι πρώτος, 3331 πρώτος αλλά 333333331 διαιρείται με το 17.</a:t>
            </a:r>
          </a:p>
          <a:p>
            <a:endParaRPr lang="el-GR" altLang="el-GR" sz="2400" dirty="0"/>
          </a:p>
        </p:txBody>
      </p:sp>
    </p:spTree>
    <p:extLst>
      <p:ext uri="{BB962C8B-B14F-4D97-AF65-F5344CB8AC3E}">
        <p14:creationId xmlns:p14="http://schemas.microsoft.com/office/powerpoint/2010/main" val="9704958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Προτάσεις για τη διδασκαλία της </a:t>
            </a:r>
            <a:r>
              <a:rPr lang="el-GR" altLang="el-GR" dirty="0" smtClean="0"/>
              <a:t>απόδειξης (1/3)</a:t>
            </a:r>
            <a:endParaRPr lang="el-GR" dirty="0"/>
          </a:p>
        </p:txBody>
      </p:sp>
      <p:sp>
        <p:nvSpPr>
          <p:cNvPr id="3" name="Θέση περιεχομένου 2"/>
          <p:cNvSpPr>
            <a:spLocks noGrp="1"/>
          </p:cNvSpPr>
          <p:nvPr>
            <p:ph idx="1"/>
          </p:nvPr>
        </p:nvSpPr>
        <p:spPr/>
        <p:txBody>
          <a:bodyPr>
            <a:normAutofit fontScale="92500"/>
          </a:bodyPr>
          <a:lstStyle/>
          <a:p>
            <a:r>
              <a:rPr lang="el-GR" altLang="el-GR" sz="2800" dirty="0"/>
              <a:t>Συζήτηση στην τάξη που οδηγεί σε εικασίες</a:t>
            </a:r>
          </a:p>
          <a:p>
            <a:r>
              <a:rPr lang="el-GR" altLang="el-GR" sz="2800" dirty="0"/>
              <a:t>Κατάλληλοι πειραματισμοί για τον έλεγχο των εικασιών</a:t>
            </a:r>
          </a:p>
          <a:p>
            <a:r>
              <a:rPr lang="el-GR" altLang="el-GR" sz="2800" dirty="0"/>
              <a:t>Απόδειξη για την υποστήριξη των εικασιών</a:t>
            </a:r>
          </a:p>
          <a:p>
            <a:r>
              <a:rPr lang="el-GR" altLang="el-GR" sz="2800" dirty="0"/>
              <a:t>Η απόδειξη του ίδιου θεωρήματος με περισσότερους τρόπους</a:t>
            </a:r>
          </a:p>
          <a:p>
            <a:r>
              <a:rPr lang="el-GR" altLang="el-GR" sz="2800" dirty="0"/>
              <a:t>Έμφαση στη γενική δομή της απόδειξης αρχικά πριν τη λεπτομερή περιγραφή των βημάτων</a:t>
            </a:r>
          </a:p>
          <a:p>
            <a:r>
              <a:rPr lang="el-GR" altLang="el-GR" sz="2800" dirty="0"/>
              <a:t>Η μεταφορά μιας απόδειξης με απαγωγής σε άτοπο με μια κατασκευαστική</a:t>
            </a:r>
          </a:p>
        </p:txBody>
      </p:sp>
    </p:spTree>
    <p:extLst>
      <p:ext uri="{BB962C8B-B14F-4D97-AF65-F5344CB8AC3E}">
        <p14:creationId xmlns:p14="http://schemas.microsoft.com/office/powerpoint/2010/main" val="42044135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Προτάσεις για τη διδασκαλία της </a:t>
            </a:r>
            <a:r>
              <a:rPr lang="el-GR" altLang="el-GR" dirty="0" smtClean="0"/>
              <a:t>απόδειξης (2/3)</a:t>
            </a:r>
            <a:endParaRPr lang="el-GR" dirty="0"/>
          </a:p>
        </p:txBody>
      </p:sp>
      <p:sp>
        <p:nvSpPr>
          <p:cNvPr id="5" name="Θέση περιεχομένου 4"/>
          <p:cNvSpPr>
            <a:spLocks noGrp="1"/>
          </p:cNvSpPr>
          <p:nvPr>
            <p:ph idx="1"/>
          </p:nvPr>
        </p:nvSpPr>
        <p:spPr/>
        <p:txBody>
          <a:bodyPr>
            <a:noAutofit/>
          </a:bodyPr>
          <a:lstStyle/>
          <a:p>
            <a:r>
              <a:rPr lang="el-GR" altLang="el-GR" dirty="0"/>
              <a:t>Στο Λύκειο οι μαθητές αναμένεται να</a:t>
            </a:r>
          </a:p>
          <a:p>
            <a:pPr lvl="1"/>
            <a:r>
              <a:rPr lang="el-GR" altLang="el-GR" dirty="0"/>
              <a:t>Κάνουν και ελέγχουν εικασίες</a:t>
            </a:r>
          </a:p>
          <a:p>
            <a:pPr lvl="1"/>
            <a:r>
              <a:rPr lang="el-GR" altLang="el-GR" dirty="0"/>
              <a:t>Να διατυπώνουν αντιπαραδείγματα</a:t>
            </a:r>
          </a:p>
          <a:p>
            <a:pPr lvl="1"/>
            <a:r>
              <a:rPr lang="el-GR" altLang="el-GR" dirty="0"/>
              <a:t>Να ακολουθούν λογικά επιχειρήματα</a:t>
            </a:r>
          </a:p>
          <a:p>
            <a:pPr lvl="1"/>
            <a:r>
              <a:rPr lang="el-GR" altLang="el-GR" dirty="0"/>
              <a:t>Να ελέγχουν την εγκυρότητα των επιχειρημάτων</a:t>
            </a:r>
          </a:p>
          <a:p>
            <a:pPr lvl="1"/>
            <a:r>
              <a:rPr lang="el-GR" altLang="el-GR" dirty="0"/>
              <a:t>Να κατασκευάζουν απλές αποδείξεις</a:t>
            </a:r>
          </a:p>
          <a:p>
            <a:pPr>
              <a:buFont typeface="Wingdings" panose="05000000000000000000" pitchFamily="2" charset="2"/>
              <a:buNone/>
            </a:pPr>
            <a:endParaRPr lang="el-GR" altLang="el-GR" dirty="0"/>
          </a:p>
        </p:txBody>
      </p:sp>
    </p:spTree>
    <p:extLst>
      <p:ext uri="{BB962C8B-B14F-4D97-AF65-F5344CB8AC3E}">
        <p14:creationId xmlns:p14="http://schemas.microsoft.com/office/powerpoint/2010/main" val="35998417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Προτάσεις για τη διδασκαλία της </a:t>
            </a:r>
            <a:r>
              <a:rPr lang="el-GR" altLang="el-GR" dirty="0" smtClean="0"/>
              <a:t>απόδειξης (3/3)</a:t>
            </a:r>
            <a:endParaRPr lang="el-GR" dirty="0"/>
          </a:p>
        </p:txBody>
      </p:sp>
      <p:sp>
        <p:nvSpPr>
          <p:cNvPr id="3" name="Θέση περιεχομένου 2"/>
          <p:cNvSpPr>
            <a:spLocks noGrp="1"/>
          </p:cNvSpPr>
          <p:nvPr>
            <p:ph idx="1"/>
          </p:nvPr>
        </p:nvSpPr>
        <p:spPr/>
        <p:txBody>
          <a:bodyPr>
            <a:normAutofit/>
          </a:bodyPr>
          <a:lstStyle/>
          <a:p>
            <a:r>
              <a:rPr lang="el-GR" altLang="el-GR" dirty="0"/>
              <a:t>Αποδείξεις που αποδεικνύουν (θεώρημα)</a:t>
            </a:r>
          </a:p>
          <a:p>
            <a:r>
              <a:rPr lang="el-GR" altLang="el-GR" dirty="0"/>
              <a:t>Αποδείξεις που επεξηγούν</a:t>
            </a:r>
          </a:p>
          <a:p>
            <a:pPr lvl="1"/>
            <a:r>
              <a:rPr lang="el-GR" altLang="el-GR" dirty="0"/>
              <a:t>Το άθροισμα των ν φυσικών αριθμών με αντιμετάθεση των όρων</a:t>
            </a:r>
          </a:p>
          <a:p>
            <a:pPr lvl="1"/>
            <a:r>
              <a:rPr lang="el-GR" altLang="el-GR" dirty="0"/>
              <a:t>Το άθροισμα των ν φυσικών αριθμών με γεωμετρική αναπαράσταση (τρίγωνοι αριθμοί)</a:t>
            </a:r>
          </a:p>
          <a:p>
            <a:pPr lvl="1"/>
            <a:r>
              <a:rPr lang="el-GR" altLang="el-GR" dirty="0"/>
              <a:t>Το άθροισμα των ν φυσικών αριθμών με τη σκάλα</a:t>
            </a:r>
          </a:p>
        </p:txBody>
      </p:sp>
    </p:spTree>
    <p:extLst>
      <p:ext uri="{BB962C8B-B14F-4D97-AF65-F5344CB8AC3E}">
        <p14:creationId xmlns:p14="http://schemas.microsoft.com/office/powerpoint/2010/main" val="19972036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err="1"/>
              <a:t>Copyright</a:t>
            </a:r>
            <a:r>
              <a:rPr lang="el-GR" sz="2000" dirty="0"/>
              <a:t> </a:t>
            </a:r>
            <a:r>
              <a:rPr lang="el-GR" sz="2000" dirty="0" err="1"/>
              <a:t>Εθνικόν</a:t>
            </a:r>
            <a:r>
              <a:rPr lang="el-GR" sz="2000" dirty="0"/>
              <a:t> και </a:t>
            </a:r>
            <a:r>
              <a:rPr lang="el-GR" sz="2000" dirty="0" err="1"/>
              <a:t>Καποδιστριακόν</a:t>
            </a:r>
            <a:r>
              <a:rPr lang="el-GR" sz="2000" dirty="0"/>
              <a:t> </a:t>
            </a:r>
            <a:r>
              <a:rPr lang="el-GR" sz="2000" dirty="0" err="1"/>
              <a:t>Πανεπιστήμιον</a:t>
            </a:r>
            <a:r>
              <a:rPr lang="el-GR" sz="2000" dirty="0"/>
              <a:t> Αθηνών</a:t>
            </a:r>
            <a:r>
              <a:rPr lang="en-US" sz="2000" dirty="0"/>
              <a:t>, </a:t>
            </a:r>
            <a:r>
              <a:rPr lang="el-GR" altLang="el-GR" sz="2000" dirty="0"/>
              <a:t>Δέσποινα Πόταρη,</a:t>
            </a:r>
            <a:r>
              <a:rPr lang="el-GR" sz="2000" dirty="0"/>
              <a:t> Γιώργος Ψυχάρης 2014. </a:t>
            </a:r>
            <a:r>
              <a:rPr lang="el-GR" altLang="el-GR" sz="2000" dirty="0"/>
              <a:t>Δέσποινα Πόταρη, Γιώργος Ψυχάρης</a:t>
            </a:r>
            <a:r>
              <a:rPr lang="el-GR" sz="2000" dirty="0"/>
              <a:t>. «Πρακτική Άσκηση σε σχολεία της δευτεροβάθμιας εκπαίδευσης. Θέματα γύρω από τη μαθηματική </a:t>
            </a:r>
            <a:r>
              <a:rPr lang="el-GR" sz="2000" dirty="0" smtClean="0"/>
              <a:t>απόδειξη». </a:t>
            </a:r>
            <a:r>
              <a:rPr lang="el-GR" sz="2000" dirty="0"/>
              <a:t>Έκδοση: 1.0. Αθήνα 2014. Διαθέσιμο από τη δικτυακή διεύθυνση: http://opencourses.uoa.gr</a:t>
            </a:r>
            <a:r>
              <a:rPr lang="en-US" sz="2000" dirty="0"/>
              <a:t>/courses/MATH239/</a:t>
            </a:r>
            <a:r>
              <a:rPr lang="el-GR" sz="2000" dirty="0"/>
              <a:t>.</a:t>
            </a:r>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p:txBody>
          <a:bodyPr/>
          <a:lstStyle/>
          <a:p>
            <a:r>
              <a:rPr lang="el-GR" dirty="0">
                <a:solidFill>
                  <a:srgbClr val="5075BC"/>
                </a:solidFill>
              </a:rPr>
              <a:t>Πρακτική Άσκηση σε σχολεία της δευτεροβάθμιας εκπαίδευσης</a:t>
            </a:r>
            <a:endParaRPr lang="el-GR" dirty="0"/>
          </a:p>
        </p:txBody>
      </p:sp>
      <p:sp>
        <p:nvSpPr>
          <p:cNvPr id="5" name="Υπότιτλος 4"/>
          <p:cNvSpPr>
            <a:spLocks noGrp="1"/>
          </p:cNvSpPr>
          <p:nvPr>
            <p:ph type="subTitle" idx="1"/>
          </p:nvPr>
        </p:nvSpPr>
        <p:spPr/>
        <p:txBody>
          <a:bodyPr/>
          <a:lstStyle/>
          <a:p>
            <a:r>
              <a:rPr lang="el-GR" altLang="el-GR" dirty="0"/>
              <a:t>Δέσποινα Πόταρη</a:t>
            </a:r>
          </a:p>
        </p:txBody>
      </p:sp>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Θέματα γύρω από τη μαθηματική απόδειξη</a:t>
            </a:r>
          </a:p>
        </p:txBody>
      </p:sp>
      <p:sp>
        <p:nvSpPr>
          <p:cNvPr id="5" name="Θέση περιεχομένου 4"/>
          <p:cNvSpPr>
            <a:spLocks noGrp="1"/>
          </p:cNvSpPr>
          <p:nvPr>
            <p:ph idx="1"/>
          </p:nvPr>
        </p:nvSpPr>
        <p:spPr/>
        <p:txBody>
          <a:bodyPr>
            <a:noAutofit/>
          </a:bodyPr>
          <a:lstStyle/>
          <a:p>
            <a:pPr marL="0" indent="0">
              <a:buNone/>
            </a:pPr>
            <a:r>
              <a:rPr lang="el-GR" altLang="el-GR" sz="2800" i="1" dirty="0"/>
              <a:t>Αξιολογήστε κατά πόσο τα παρακάτω κείμενα, που γράφτηκαν από μαθητές της Γ’ Γυμνασίου, που μόλις έχουν αρχίσει να ασχολούνται με αποδείξεις στα μαθηματικά κρίνονται ικανοποιητικά, ώστε να «Αποδώσουν μια γενική τεκμηρίωση, δηλ. μια μαθηματική απόδειξη, για την πρόταση</a:t>
            </a:r>
            <a:r>
              <a:rPr lang="el-GR" altLang="el-GR" sz="2800" b="1" i="1" dirty="0"/>
              <a:t>: το άθροισμα δυο διαδοχικών περιττών αριθμών διαιρείται με τέσσερα</a:t>
            </a:r>
            <a:r>
              <a:rPr lang="el-GR" altLang="el-GR" sz="2800" i="1" dirty="0"/>
              <a:t>.»</a:t>
            </a:r>
            <a:r>
              <a:rPr lang="el-GR" altLang="el-GR" sz="2800" dirty="0"/>
              <a:t> Αιτιολογήστε την άποψη   σας.»</a:t>
            </a:r>
          </a:p>
          <a:p>
            <a:pPr marL="0" indent="0">
              <a:buNone/>
            </a:pPr>
            <a:endParaRPr 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Απάντηση 1</a:t>
            </a:r>
            <a:endParaRPr lang="el-GR" dirty="0"/>
          </a:p>
        </p:txBody>
      </p:sp>
      <p:sp>
        <p:nvSpPr>
          <p:cNvPr id="3" name="Θέση περιεχομένου 2"/>
          <p:cNvSpPr>
            <a:spLocks noGrp="1"/>
          </p:cNvSpPr>
          <p:nvPr>
            <p:ph idx="1"/>
          </p:nvPr>
        </p:nvSpPr>
        <p:spPr/>
        <p:txBody>
          <a:bodyPr>
            <a:normAutofit/>
          </a:bodyPr>
          <a:lstStyle/>
          <a:p>
            <a:pPr>
              <a:buFont typeface="Wingdings" panose="05000000000000000000" pitchFamily="2" charset="2"/>
              <a:buNone/>
            </a:pPr>
            <a:r>
              <a:rPr lang="en-US" altLang="el-GR" dirty="0"/>
              <a:t>p</a:t>
            </a:r>
            <a:r>
              <a:rPr lang="el-GR" altLang="el-GR" dirty="0"/>
              <a:t> +</a:t>
            </a:r>
            <a:r>
              <a:rPr lang="en-US" altLang="el-GR" dirty="0"/>
              <a:t>p</a:t>
            </a:r>
            <a:r>
              <a:rPr lang="el-GR" altLang="el-GR" dirty="0"/>
              <a:t> +2= 2</a:t>
            </a:r>
            <a:r>
              <a:rPr lang="en-US" altLang="el-GR" dirty="0"/>
              <a:t>p</a:t>
            </a:r>
            <a:r>
              <a:rPr lang="el-GR" altLang="el-GR" dirty="0"/>
              <a:t> +2 =4</a:t>
            </a:r>
            <a:r>
              <a:rPr lang="en-US" altLang="el-GR" dirty="0"/>
              <a:t>p </a:t>
            </a:r>
            <a:r>
              <a:rPr lang="el-GR" altLang="el-GR" dirty="0"/>
              <a:t>   (</a:t>
            </a:r>
            <a:r>
              <a:rPr lang="en-US" altLang="el-GR" dirty="0"/>
              <a:t>p </a:t>
            </a:r>
            <a:r>
              <a:rPr lang="el-GR" altLang="el-GR" dirty="0"/>
              <a:t>περιττός)</a:t>
            </a:r>
          </a:p>
          <a:p>
            <a:pPr>
              <a:buFont typeface="Wingdings" panose="05000000000000000000" pitchFamily="2" charset="2"/>
              <a:buNone/>
            </a:pPr>
            <a:r>
              <a:rPr lang="el-GR" altLang="el-GR" dirty="0"/>
              <a:t>που ο 4</a:t>
            </a:r>
            <a:r>
              <a:rPr lang="en-US" altLang="el-GR" dirty="0"/>
              <a:t>p </a:t>
            </a:r>
            <a:r>
              <a:rPr lang="el-GR" altLang="el-GR" dirty="0"/>
              <a:t>διαιρείται από το 4.</a:t>
            </a:r>
          </a:p>
          <a:p>
            <a:pPr>
              <a:buFont typeface="Wingdings" panose="05000000000000000000" pitchFamily="2" charset="2"/>
              <a:buNone/>
            </a:pPr>
            <a:endParaRPr lang="el-GR" altLang="el-GR"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Απάντηση 2</a:t>
            </a:r>
            <a:endParaRPr lang="el-GR" dirty="0"/>
          </a:p>
        </p:txBody>
      </p:sp>
      <p:sp>
        <p:nvSpPr>
          <p:cNvPr id="5" name="Θέση περιεχομένου 4"/>
          <p:cNvSpPr>
            <a:spLocks noGrp="1"/>
          </p:cNvSpPr>
          <p:nvPr>
            <p:ph idx="1"/>
          </p:nvPr>
        </p:nvSpPr>
        <p:spPr/>
        <p:txBody>
          <a:bodyPr>
            <a:noAutofit/>
          </a:bodyPr>
          <a:lstStyle/>
          <a:p>
            <a:pPr marL="0" indent="0">
              <a:buNone/>
            </a:pPr>
            <a:r>
              <a:rPr lang="el-GR" altLang="el-GR" sz="2300" dirty="0"/>
              <a:t>Κάνοντας κάποιες δοκιμές, όπως για παράδειγμα, 3+5, 15+17, 31+ 33, διαπίστωσα ότι πάντα παίρνω αθροίσματα που αποτελούνται από τον πρώτο περιττό αριθμό και από τον ίδιο περιττό αριθμό αυξημένο κατά δυο, και άρα παίρνω το διπλάσιο ενός μονού αριθμού συν δυο. Το αποτέλεσμα διαιρείται με τέσσερα επειδή το άθροισμα δυο ίσων περιττών  αριθμών θα ήταν (από μόνο του) ένας  περιττός αριθμός που διαιρείται από το δυο, αλλά αν προσθέσω δυο θα πάρω τον επόμενο ζυγό αριθμό, που διαιρείται με τέσσερα επειδή οι ζυγοί αριθμοί ακολουθούν ο ένας τον άλλον με τον κανόνα  ότι  αν ο ένας διαιρείται με δυο, ο επόμενός του διαιρείται με τέσσερα (όπως: 2, 4, 6, 8, 22, 24, </a:t>
            </a:r>
            <a:r>
              <a:rPr lang="el-GR" altLang="el-GR" sz="2300" dirty="0" err="1"/>
              <a:t>κλπ</a:t>
            </a:r>
            <a:r>
              <a:rPr lang="el-GR" altLang="el-GR" sz="2300" dirty="0"/>
              <a:t>) επειδή τα πολλαπλάσια του τέσσερα απέχουν κατά τέσσερα μεταξύ τους. </a:t>
            </a:r>
          </a:p>
          <a:p>
            <a:pPr marL="0" indent="0">
              <a:buNone/>
            </a:pPr>
            <a:endParaRPr lang="el-GR" sz="2400" dirty="0"/>
          </a:p>
        </p:txBody>
      </p:sp>
    </p:spTree>
    <p:extLst>
      <p:ext uri="{BB962C8B-B14F-4D97-AF65-F5344CB8AC3E}">
        <p14:creationId xmlns:p14="http://schemas.microsoft.com/office/powerpoint/2010/main" val="1540337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Απάντηση 3</a:t>
            </a:r>
            <a:endParaRPr lang="el-GR" dirty="0"/>
          </a:p>
        </p:txBody>
      </p:sp>
      <p:sp>
        <p:nvSpPr>
          <p:cNvPr id="3" name="Θέση περιεχομένου 2"/>
          <p:cNvSpPr>
            <a:spLocks noGrp="1"/>
          </p:cNvSpPr>
          <p:nvPr>
            <p:ph idx="1"/>
          </p:nvPr>
        </p:nvSpPr>
        <p:spPr/>
        <p:txBody>
          <a:bodyPr>
            <a:normAutofit/>
          </a:bodyPr>
          <a:lstStyle/>
          <a:p>
            <a:pPr marL="0" indent="0">
              <a:buNone/>
            </a:pPr>
            <a:r>
              <a:rPr lang="en-US" altLang="el-GR" sz="2800" dirty="0"/>
              <a:t>p</a:t>
            </a:r>
            <a:r>
              <a:rPr lang="el-GR" altLang="el-GR" sz="2800" dirty="0"/>
              <a:t>= </a:t>
            </a:r>
            <a:r>
              <a:rPr lang="en-US" altLang="el-GR" sz="2800" dirty="0"/>
              <a:t>a</a:t>
            </a:r>
            <a:r>
              <a:rPr lang="el-GR" altLang="el-GR" sz="2800" dirty="0"/>
              <a:t> +1 , ο επόμενος μονός αριθμός είναι ο  </a:t>
            </a:r>
            <a:r>
              <a:rPr lang="en-US" altLang="el-GR" sz="2800" dirty="0"/>
              <a:t>p</a:t>
            </a:r>
            <a:r>
              <a:rPr lang="el-GR" altLang="el-GR" sz="2800" dirty="0"/>
              <a:t>+2=</a:t>
            </a:r>
            <a:r>
              <a:rPr lang="en-US" altLang="el-GR" sz="2800" dirty="0"/>
              <a:t>a</a:t>
            </a:r>
            <a:r>
              <a:rPr lang="el-GR" altLang="el-GR" sz="2800" dirty="0"/>
              <a:t>+3. Σχηματίζοντας το άθροισμα </a:t>
            </a:r>
            <a:r>
              <a:rPr lang="en-US" altLang="el-GR" sz="2800" dirty="0"/>
              <a:t>p</a:t>
            </a:r>
            <a:r>
              <a:rPr lang="el-GR" altLang="el-GR" sz="2800" dirty="0"/>
              <a:t>+ </a:t>
            </a:r>
            <a:r>
              <a:rPr lang="en-US" altLang="el-GR" sz="2800" dirty="0"/>
              <a:t>p</a:t>
            </a:r>
            <a:r>
              <a:rPr lang="el-GR" altLang="el-GR" sz="2800" dirty="0"/>
              <a:t>+ 2 που δίνει   </a:t>
            </a:r>
            <a:r>
              <a:rPr lang="en-US" altLang="el-GR" sz="2800" dirty="0"/>
              <a:t>a</a:t>
            </a:r>
            <a:r>
              <a:rPr lang="el-GR" altLang="el-GR" sz="2800" dirty="0"/>
              <a:t>+ </a:t>
            </a:r>
            <a:r>
              <a:rPr lang="en-US" altLang="el-GR" sz="2800" dirty="0"/>
              <a:t>a</a:t>
            </a:r>
            <a:r>
              <a:rPr lang="el-GR" altLang="el-GR" sz="2800" dirty="0"/>
              <a:t>+4,  διότι  </a:t>
            </a:r>
            <a:r>
              <a:rPr lang="en-US" altLang="el-GR" sz="2800" dirty="0"/>
              <a:t>p</a:t>
            </a:r>
            <a:r>
              <a:rPr lang="el-GR" altLang="el-GR" sz="2800" dirty="0"/>
              <a:t>+ </a:t>
            </a:r>
            <a:r>
              <a:rPr lang="en-US" altLang="el-GR" sz="2800" dirty="0"/>
              <a:t>p</a:t>
            </a:r>
            <a:r>
              <a:rPr lang="el-GR" altLang="el-GR" sz="2800" dirty="0"/>
              <a:t>+ 2= </a:t>
            </a:r>
            <a:r>
              <a:rPr lang="en-US" altLang="el-GR" sz="2800" dirty="0"/>
              <a:t>a</a:t>
            </a:r>
            <a:r>
              <a:rPr lang="el-GR" altLang="el-GR" sz="2800" dirty="0"/>
              <a:t>+ 1+ </a:t>
            </a:r>
            <a:r>
              <a:rPr lang="en-US" altLang="el-GR" sz="2800" dirty="0"/>
              <a:t>a</a:t>
            </a:r>
            <a:r>
              <a:rPr lang="el-GR" altLang="el-GR" sz="2800" dirty="0"/>
              <a:t>+ 3= </a:t>
            </a:r>
            <a:r>
              <a:rPr lang="en-US" altLang="el-GR" sz="2800" dirty="0"/>
              <a:t>a</a:t>
            </a:r>
            <a:r>
              <a:rPr lang="el-GR" altLang="el-GR" sz="2800" dirty="0"/>
              <a:t>+ </a:t>
            </a:r>
            <a:r>
              <a:rPr lang="en-US" altLang="el-GR" sz="2800" dirty="0"/>
              <a:t>a</a:t>
            </a:r>
            <a:r>
              <a:rPr lang="el-GR" altLang="el-GR" sz="2800" dirty="0"/>
              <a:t>+4.</a:t>
            </a:r>
          </a:p>
          <a:p>
            <a:pPr>
              <a:buFont typeface="Wingdings" panose="05000000000000000000" pitchFamily="2" charset="2"/>
              <a:buNone/>
            </a:pPr>
            <a:r>
              <a:rPr lang="el-GR" altLang="el-GR" sz="2800" dirty="0"/>
              <a:t>(</a:t>
            </a:r>
            <a:r>
              <a:rPr lang="en-US" altLang="el-GR" sz="2800" dirty="0"/>
              <a:t>p </a:t>
            </a:r>
            <a:r>
              <a:rPr lang="el-GR" altLang="el-GR" sz="2800" dirty="0"/>
              <a:t>περιττός, </a:t>
            </a:r>
            <a:r>
              <a:rPr lang="en-US" altLang="el-GR" sz="2800" dirty="0"/>
              <a:t>a </a:t>
            </a:r>
            <a:r>
              <a:rPr lang="el-GR" altLang="el-GR" sz="2800" dirty="0"/>
              <a:t>άρτιος)</a:t>
            </a:r>
          </a:p>
        </p:txBody>
      </p:sp>
    </p:spTree>
    <p:extLst>
      <p:ext uri="{BB962C8B-B14F-4D97-AF65-F5344CB8AC3E}">
        <p14:creationId xmlns:p14="http://schemas.microsoft.com/office/powerpoint/2010/main" val="27803260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Ερωτήματα</a:t>
            </a:r>
            <a:endParaRPr lang="el-GR" dirty="0"/>
          </a:p>
        </p:txBody>
      </p:sp>
      <p:sp>
        <p:nvSpPr>
          <p:cNvPr id="5" name="Θέση περιεχομένου 4"/>
          <p:cNvSpPr>
            <a:spLocks noGrp="1"/>
          </p:cNvSpPr>
          <p:nvPr>
            <p:ph idx="1"/>
          </p:nvPr>
        </p:nvSpPr>
        <p:spPr/>
        <p:txBody>
          <a:bodyPr>
            <a:noAutofit/>
          </a:bodyPr>
          <a:lstStyle/>
          <a:p>
            <a:r>
              <a:rPr lang="el-GR" altLang="el-GR" sz="2400" dirty="0"/>
              <a:t>Τι φαίνεται να είναι κρίσιμο μέσα από αυτά τα παραδείγματα;</a:t>
            </a:r>
          </a:p>
          <a:p>
            <a:r>
              <a:rPr lang="el-GR" altLang="el-GR" sz="2400" dirty="0"/>
              <a:t>Τι ερωτήματα τίθενται σχετικά με την απόδειξη;</a:t>
            </a:r>
          </a:p>
          <a:p>
            <a:r>
              <a:rPr lang="el-GR" altLang="el-GR" sz="2400" dirty="0"/>
              <a:t>Ποια είναι η φύση της απόδειξης στα μαθηματικά;</a:t>
            </a:r>
          </a:p>
          <a:p>
            <a:r>
              <a:rPr lang="el-GR" altLang="el-GR" sz="2400" dirty="0"/>
              <a:t>Ποια είναι η φύση της απόδειξης στη διδασκαλία των μαθηματικών στη δευτεροβάθμια εκπαίδευση;</a:t>
            </a:r>
          </a:p>
        </p:txBody>
      </p:sp>
    </p:spTree>
    <p:extLst>
      <p:ext uri="{BB962C8B-B14F-4D97-AF65-F5344CB8AC3E}">
        <p14:creationId xmlns:p14="http://schemas.microsoft.com/office/powerpoint/2010/main" val="1052996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Λειτουργίες της απόδειξης</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dirty="0"/>
              <a:t>Ανάλυση – Σύνθεση</a:t>
            </a:r>
          </a:p>
          <a:p>
            <a:r>
              <a:rPr lang="el-GR" altLang="el-GR" sz="2800" dirty="0"/>
              <a:t>Επαλήθευση</a:t>
            </a:r>
          </a:p>
          <a:p>
            <a:r>
              <a:rPr lang="el-GR" altLang="el-GR" sz="2800" dirty="0"/>
              <a:t>Επεξήγηση</a:t>
            </a:r>
          </a:p>
          <a:p>
            <a:r>
              <a:rPr lang="el-GR" altLang="el-GR" sz="2800" dirty="0"/>
              <a:t>Να δημιουργήσει βεβαιότητα</a:t>
            </a:r>
          </a:p>
          <a:p>
            <a:r>
              <a:rPr lang="el-GR" altLang="el-GR" sz="2800" dirty="0"/>
              <a:t>Συστηματοποίηση (να ενσωματώσει κάποιος μαθηματικά αποτελέσματα σε ευρύτερο πλαίσιο)</a:t>
            </a:r>
          </a:p>
          <a:p>
            <a:r>
              <a:rPr lang="el-GR" altLang="el-GR" sz="2800" dirty="0"/>
              <a:t>Ανακάλυψη (νέα αποτελέσματα)</a:t>
            </a:r>
          </a:p>
          <a:p>
            <a:r>
              <a:rPr lang="el-GR" altLang="el-GR" sz="2800" dirty="0"/>
              <a:t>Επικοινωνία (μεταφορά μαθηματικής γνώσης και κατανόησης)</a:t>
            </a:r>
          </a:p>
          <a:p>
            <a:r>
              <a:rPr lang="el-GR" altLang="el-GR" sz="2800" dirty="0"/>
              <a:t>Ευχαρίστηση (λογική πρόκληση)</a:t>
            </a:r>
          </a:p>
        </p:txBody>
      </p:sp>
    </p:spTree>
    <p:extLst>
      <p:ext uri="{BB962C8B-B14F-4D97-AF65-F5344CB8AC3E}">
        <p14:creationId xmlns:p14="http://schemas.microsoft.com/office/powerpoint/2010/main" val="2468890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sz="3200" dirty="0"/>
              <a:t>Προκλήσεις της μαθηματικής απόδειξης από την οπτική της Διδακτικής των </a:t>
            </a:r>
            <a:r>
              <a:rPr lang="el-GR" sz="3200" dirty="0" smtClean="0"/>
              <a:t>Μαθηματικών (1/2)</a:t>
            </a:r>
            <a:endParaRPr lang="el-GR" sz="3200" dirty="0"/>
          </a:p>
        </p:txBody>
      </p:sp>
      <p:sp>
        <p:nvSpPr>
          <p:cNvPr id="5" name="Θέση περιεχομένου 4"/>
          <p:cNvSpPr>
            <a:spLocks noGrp="1"/>
          </p:cNvSpPr>
          <p:nvPr>
            <p:ph idx="1"/>
          </p:nvPr>
        </p:nvSpPr>
        <p:spPr/>
        <p:txBody>
          <a:bodyPr>
            <a:noAutofit/>
          </a:bodyPr>
          <a:lstStyle/>
          <a:p>
            <a:r>
              <a:rPr lang="el-GR" altLang="el-GR" sz="2800" dirty="0"/>
              <a:t>Η κίνηση «πίσω στα βασικά» (</a:t>
            </a:r>
            <a:r>
              <a:rPr lang="el-GR" altLang="el-GR" sz="2800" dirty="0" err="1"/>
              <a:t>μπιχεβιοριστική</a:t>
            </a:r>
            <a:r>
              <a:rPr lang="el-GR" altLang="el-GR" sz="2800" dirty="0"/>
              <a:t> προσέγγιση – έμφαση στους υπολογισμούς, στην εφαρμογή αλγορίθμων)- υποβάθμιση της απόδειξης και της επεξήγησης</a:t>
            </a:r>
          </a:p>
          <a:p>
            <a:r>
              <a:rPr lang="el-GR" altLang="el-GR" sz="2800" dirty="0"/>
              <a:t>Η κίνηση της «</a:t>
            </a:r>
            <a:r>
              <a:rPr lang="el-GR" altLang="el-GR" sz="2800" dirty="0" err="1"/>
              <a:t>ανακαλυπτικής</a:t>
            </a:r>
            <a:r>
              <a:rPr lang="el-GR" altLang="el-GR" sz="2800" dirty="0"/>
              <a:t>» – συνεργατικής – αλληλεπιδραστικής διδασκαλίας και της επίλυσης προβλήματος – όχι έμφαση στην απόδειξη, έμφαση στις </a:t>
            </a:r>
            <a:r>
              <a:rPr lang="el-GR" altLang="el-GR" sz="2800" dirty="0" err="1"/>
              <a:t>ευρετικές</a:t>
            </a:r>
            <a:endParaRPr lang="el-GR" altLang="el-GR" sz="2800" dirty="0"/>
          </a:p>
        </p:txBody>
      </p:sp>
    </p:spTree>
    <p:extLst>
      <p:ext uri="{BB962C8B-B14F-4D97-AF65-F5344CB8AC3E}">
        <p14:creationId xmlns:p14="http://schemas.microsoft.com/office/powerpoint/2010/main" val="1417177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1591</TotalTime>
  <Words>1030</Words>
  <Application>Microsoft Office PowerPoint</Application>
  <PresentationFormat>Προβολή στην οθόνη (4:3)</PresentationFormat>
  <Paragraphs>125</Paragraphs>
  <Slides>20</Slides>
  <Notes>20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20</vt:i4>
      </vt:variant>
    </vt:vector>
  </HeadingPairs>
  <TitlesOfParts>
    <vt:vector size="25" baseType="lpstr">
      <vt:lpstr>ＭＳ Ｐゴシック</vt:lpstr>
      <vt:lpstr>Arial</vt:lpstr>
      <vt:lpstr>Calibri</vt:lpstr>
      <vt:lpstr>Wingdings</vt:lpstr>
      <vt:lpstr>Θέμα του Office</vt:lpstr>
      <vt:lpstr>Πρακτική Άσκηση σε σχολεία της δευτεροβάθμιας εκπαίδευσης</vt:lpstr>
      <vt:lpstr>Πρακτική Άσκηση σε σχολεία της δευτεροβάθμιας εκπαίδευσης</vt:lpstr>
      <vt:lpstr>Θέματα γύρω από τη μαθηματική απόδειξη</vt:lpstr>
      <vt:lpstr>Απάντηση 1</vt:lpstr>
      <vt:lpstr>Απάντηση 2</vt:lpstr>
      <vt:lpstr>Απάντηση 3</vt:lpstr>
      <vt:lpstr>Ερωτήματα</vt:lpstr>
      <vt:lpstr>Λειτουργίες της απόδειξης</vt:lpstr>
      <vt:lpstr>Προκλήσεις της μαθηματικής απόδειξης από την οπτική της Διδακτικής των Μαθηματικών (1/2)</vt:lpstr>
      <vt:lpstr>Προκλήσεις της μαθηματικής απόδειξης από την οπτική της Διδακτικής των Μαθηματικών (2/2)</vt:lpstr>
      <vt:lpstr>Μορφές απόδειξης</vt:lpstr>
      <vt:lpstr>Προτάσεις για τη διδασκαλία της απόδειξης (1/3)</vt:lpstr>
      <vt:lpstr>Προτάσεις για τη διδασκαλία της απόδειξης (2/3)</vt:lpstr>
      <vt:lpstr>Προτάσεις για τη διδασκαλία της απόδειξης (3/3)</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184</cp:revision>
  <dcterms:created xsi:type="dcterms:W3CDTF">2012-09-06T09:03:05Z</dcterms:created>
  <dcterms:modified xsi:type="dcterms:W3CDTF">2015-07-12T16:53:23Z</dcterms:modified>
</cp:coreProperties>
</file>