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7"/>
  </p:notesMasterIdLst>
  <p:sldIdLst>
    <p:sldId id="256" r:id="rId2"/>
    <p:sldId id="266" r:id="rId3"/>
    <p:sldId id="265" r:id="rId4"/>
    <p:sldId id="274" r:id="rId5"/>
    <p:sldId id="301" r:id="rId6"/>
    <p:sldId id="303" r:id="rId7"/>
    <p:sldId id="302" r:id="rId8"/>
    <p:sldId id="304" r:id="rId9"/>
    <p:sldId id="306" r:id="rId10"/>
    <p:sldId id="307" r:id="rId11"/>
    <p:sldId id="308" r:id="rId12"/>
    <p:sldId id="309" r:id="rId13"/>
    <p:sldId id="310" r:id="rId14"/>
    <p:sldId id="305" r:id="rId15"/>
    <p:sldId id="313" r:id="rId16"/>
    <p:sldId id="311" r:id="rId17"/>
    <p:sldId id="312" r:id="rId18"/>
    <p:sldId id="320" r:id="rId19"/>
    <p:sldId id="319" r:id="rId20"/>
    <p:sldId id="321" r:id="rId21"/>
    <p:sldId id="314" r:id="rId22"/>
    <p:sldId id="315" r:id="rId23"/>
    <p:sldId id="316" r:id="rId24"/>
    <p:sldId id="317" r:id="rId25"/>
    <p:sldId id="318" r:id="rId26"/>
    <p:sldId id="325" r:id="rId27"/>
    <p:sldId id="323" r:id="rId28"/>
    <p:sldId id="322" r:id="rId29"/>
    <p:sldId id="324" r:id="rId30"/>
    <p:sldId id="280" r:id="rId31"/>
    <p:sldId id="290" r:id="rId32"/>
    <p:sldId id="295" r:id="rId33"/>
    <p:sldId id="292" r:id="rId34"/>
    <p:sldId id="291" r:id="rId35"/>
    <p:sldId id="294" r:id="rId36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7512F115-2FCC-49EE-8759-A71F26F5819E}">
          <p14:sldIdLst>
            <p14:sldId id="256"/>
            <p14:sldId id="266"/>
            <p14:sldId id="265"/>
            <p14:sldId id="274"/>
            <p14:sldId id="301"/>
            <p14:sldId id="303"/>
            <p14:sldId id="302"/>
            <p14:sldId id="304"/>
            <p14:sldId id="306"/>
            <p14:sldId id="307"/>
            <p14:sldId id="308"/>
            <p14:sldId id="309"/>
            <p14:sldId id="310"/>
            <p14:sldId id="305"/>
            <p14:sldId id="313"/>
            <p14:sldId id="311"/>
            <p14:sldId id="312"/>
            <p14:sldId id="320"/>
            <p14:sldId id="319"/>
            <p14:sldId id="321"/>
            <p14:sldId id="314"/>
            <p14:sldId id="315"/>
            <p14:sldId id="316"/>
            <p14:sldId id="317"/>
            <p14:sldId id="318"/>
            <p14:sldId id="325"/>
            <p14:sldId id="323"/>
            <p14:sldId id="322"/>
            <p14:sldId id="324"/>
            <p14:sldId id="280"/>
            <p14:sldId id="290"/>
            <p14:sldId id="295"/>
            <p14:sldId id="292"/>
            <p14:sldId id="291"/>
            <p14:sldId id="294"/>
          </p14:sldIdLst>
        </p14:section>
        <p14:section name="Untitled Section" id="{0F1CB131-A6BD-43D0-B8D4-1F27CEF7A05E}">
          <p14:sldIdLst/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user" initials="u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075BC"/>
    <a:srgbClr val="4F81BD"/>
    <a:srgbClr val="50ABB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377" autoAdjust="0"/>
    <p:restoredTop sz="99309" autoAdjust="0"/>
  </p:normalViewPr>
  <p:slideViewPr>
    <p:cSldViewPr>
      <p:cViewPr varScale="1">
        <p:scale>
          <a:sx n="71" d="100"/>
          <a:sy n="71" d="100"/>
        </p:scale>
        <p:origin x="72" y="83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notesMaster" Target="notesMasters/notesMaster1.xml"/><Relationship Id="rId40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κεφαλίδας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Θέση ημερομηνίας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17A379C-B41D-45E1-80CB-01FC82FDADA9}" type="datetimeFigureOut">
              <a:rPr lang="el-GR" smtClean="0"/>
              <a:t>6/7/2015</a:t>
            </a:fld>
            <a:endParaRPr lang="el-GR"/>
          </a:p>
        </p:txBody>
      </p:sp>
      <p:sp>
        <p:nvSpPr>
          <p:cNvPr id="4" name="Θέση εικόνας διαφάνειας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Θέση σημειώσεων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6" name="Θέση υποσέλιδου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Θέση αριθμού διαφάνειας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A60D4E-153C-481E-9C52-31B1E4926C1F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5535406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>
              <a:solidFill>
                <a:srgbClr val="FF0000"/>
              </a:solidFill>
            </a:endParaRPr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9281275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76097852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15684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80329025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568173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6397939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41574608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86868178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3962315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89295955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686713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29968207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804714119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260588973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36216733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68525297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35493377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99874675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81522665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24610087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134377144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29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59850913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47138596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1794002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 typeface="Arial" pitchFamily="34" charset="0"/>
              <a:buChar char="•"/>
            </a:pP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445984667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749721137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33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53750971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10165918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35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753707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17244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690013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225115704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379713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7671393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εικόνας διαφάνειας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Θέση σημειώσεων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l-GR" dirty="0" smtClean="0"/>
              <a:t>  </a:t>
            </a:r>
            <a:endParaRPr lang="el-GR" dirty="0"/>
          </a:p>
        </p:txBody>
      </p:sp>
      <p:sp>
        <p:nvSpPr>
          <p:cNvPr id="4" name="Θέση αριθμού διαφάνειας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BA60D4E-153C-481E-9C52-31B1E4926C1F}" type="slidenum">
              <a:rPr lang="el-GR" smtClean="0"/>
              <a:t>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7300507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886200"/>
            <a:ext cx="7776864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l-GR" dirty="0" smtClean="0"/>
              <a:t>Στυλ κύριου υπότιτλου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4245247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5861566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Κατακόρυφος τίτλος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ατακόρυφου κειμένου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23861268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525963"/>
          </a:xfr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1200"/>
              </a:spcBef>
              <a:defRPr/>
            </a:lvl2pPr>
            <a:lvl3pPr>
              <a:spcBef>
                <a:spcPts val="1200"/>
              </a:spcBef>
              <a:defRPr/>
            </a:lvl3pPr>
            <a:lvl4pPr>
              <a:spcBef>
                <a:spcPts val="1200"/>
              </a:spcBef>
              <a:defRPr/>
            </a:lvl4pPr>
            <a:lvl5pPr>
              <a:spcBef>
                <a:spcPts val="1200"/>
              </a:spcBef>
              <a:defRPr/>
            </a:lvl5pPr>
          </a:lstStyle>
          <a:p>
            <a:pPr lvl="0"/>
            <a:r>
              <a:rPr lang="el-GR" dirty="0" smtClean="0"/>
              <a:t>Στυλ υποδείγματος κειμένου</a:t>
            </a:r>
          </a:p>
          <a:p>
            <a:pPr lvl="1"/>
            <a:r>
              <a:rPr lang="el-GR" dirty="0" smtClean="0"/>
              <a:t>Δεύτερου επιπέδου</a:t>
            </a:r>
          </a:p>
          <a:p>
            <a:pPr lvl="2"/>
            <a:r>
              <a:rPr lang="el-GR" dirty="0" smtClean="0"/>
              <a:t>Τρίτου επιπέδου</a:t>
            </a:r>
          </a:p>
          <a:p>
            <a:pPr lvl="3"/>
            <a:r>
              <a:rPr lang="el-GR" dirty="0" smtClean="0"/>
              <a:t>Τέταρτου επιπέδου</a:t>
            </a:r>
          </a:p>
          <a:p>
            <a:pPr lvl="4"/>
            <a:r>
              <a:rPr lang="el-GR" dirty="0" smtClean="0"/>
              <a:t>Πέμπτου επιπέδου</a:t>
            </a:r>
            <a:endParaRPr lang="el-GR" dirty="0"/>
          </a:p>
        </p:txBody>
      </p:sp>
      <p:sp>
        <p:nvSpPr>
          <p:cNvPr id="4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5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Διδακτική των Μαθηματικών ως επιστημονικός κλάδος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751880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0" cap="none" baseline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</p:spTree>
    <p:extLst>
      <p:ext uri="{BB962C8B-B14F-4D97-AF65-F5344CB8AC3E}">
        <p14:creationId xmlns:p14="http://schemas.microsoft.com/office/powerpoint/2010/main" val="121208612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Η Διδακτική των Μαθηματικών ως επιστημονικός κλάδος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8325092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rgbClr val="5075BC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574254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4" name="Θέση περιεχομένου 3"/>
          <p:cNvSpPr>
            <a:spLocks noGrp="1"/>
          </p:cNvSpPr>
          <p:nvPr>
            <p:ph sz="half" idx="2"/>
          </p:nvPr>
        </p:nvSpPr>
        <p:spPr>
          <a:xfrm>
            <a:off x="457200" y="2214016"/>
            <a:ext cx="4040188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5" name="Θέση κειμένου 4"/>
          <p:cNvSpPr>
            <a:spLocks noGrp="1"/>
          </p:cNvSpPr>
          <p:nvPr>
            <p:ph type="body" sz="quarter" idx="3"/>
          </p:nvPr>
        </p:nvSpPr>
        <p:spPr>
          <a:xfrm>
            <a:off x="4645025" y="1574254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</p:txBody>
      </p:sp>
      <p:sp>
        <p:nvSpPr>
          <p:cNvPr id="6" name="Θέση περιεχομένου 5"/>
          <p:cNvSpPr>
            <a:spLocks noGrp="1"/>
          </p:cNvSpPr>
          <p:nvPr>
            <p:ph sz="quarter" idx="4"/>
          </p:nvPr>
        </p:nvSpPr>
        <p:spPr>
          <a:xfrm>
            <a:off x="4645025" y="2214016"/>
            <a:ext cx="4041775" cy="387928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7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8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7611275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1"/>
                </a:solidFill>
              </a:defRPr>
            </a:lvl1pPr>
          </a:lstStyle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4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57946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00962021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3575050" y="1556792"/>
            <a:ext cx="5111750" cy="460851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457200" y="1556792"/>
            <a:ext cx="3008313" cy="4608512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6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7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231715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εικόνας 2"/>
          <p:cNvSpPr>
            <a:spLocks noGrp="1"/>
          </p:cNvSpPr>
          <p:nvPr>
            <p:ph type="pic" idx="1"/>
          </p:nvPr>
        </p:nvSpPr>
        <p:spPr>
          <a:xfrm>
            <a:off x="1792288" y="1556792"/>
            <a:ext cx="5486400" cy="3456384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 dirty="0"/>
          </a:p>
        </p:txBody>
      </p:sp>
      <p:sp>
        <p:nvSpPr>
          <p:cNvPr id="4" name="Θέση κειμένου 3"/>
          <p:cNvSpPr>
            <a:spLocks noGrp="1"/>
          </p:cNvSpPr>
          <p:nvPr>
            <p:ph type="body" sz="half" idx="2"/>
          </p:nvPr>
        </p:nvSpPr>
        <p:spPr>
          <a:xfrm>
            <a:off x="1792288" y="5157192"/>
            <a:ext cx="5486400" cy="1015008"/>
          </a:xfrm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l-GR" dirty="0" smtClean="0"/>
              <a:t>Στυλ υποδείγματος κειμένου</a:t>
            </a:r>
          </a:p>
        </p:txBody>
      </p:sp>
      <p:sp>
        <p:nvSpPr>
          <p:cNvPr id="9" name="Τίτλος 1"/>
          <p:cNvSpPr>
            <a:spLocks noGrp="1"/>
          </p:cNvSpPr>
          <p:nvPr>
            <p:ph type="title"/>
          </p:nvPr>
        </p:nvSpPr>
        <p:spPr>
          <a:xfrm>
            <a:off x="457200" y="273600"/>
            <a:ext cx="8229600" cy="11448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l-GR" b="0">
                <a:solidFill>
                  <a:schemeClr val="accent1"/>
                </a:solidFill>
              </a:defRPr>
            </a:lvl1pPr>
          </a:lstStyle>
          <a:p>
            <a:pPr lvl="0"/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5" name="Θέση αριθμού διαφάνειας 5"/>
          <p:cNvSpPr txBox="1">
            <a:spLocks/>
          </p:cNvSpPr>
          <p:nvPr userDrawn="1"/>
        </p:nvSpPr>
        <p:spPr>
          <a:xfrm>
            <a:off x="8644854" y="6441971"/>
            <a:ext cx="432869" cy="268139"/>
          </a:xfrm>
          <a:prstGeom prst="rect">
            <a:avLst/>
          </a:prstGeom>
          <a:solidFill>
            <a:schemeClr val="bg1">
              <a:lumMod val="95000"/>
            </a:schemeClr>
          </a:solidFill>
        </p:spPr>
        <p:txBody>
          <a:bodyPr/>
          <a:lstStyle>
            <a:defPPr>
              <a:defRPr lang="el-GR"/>
            </a:defPPr>
            <a:lvl1pPr marL="0" algn="l" defTabSz="914400" rtl="0" eaLnBrk="1" latinLnBrk="0" hangingPunct="1">
              <a:defRPr sz="1200" b="0" kern="120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fld id="{53C4726A-630D-4CB4-B088-BAB00F4188E9}" type="slidenum">
              <a:rPr lang="el-GR" smtClean="0">
                <a:solidFill>
                  <a:srgbClr val="5075BC"/>
                </a:solidFill>
              </a:rPr>
              <a:pPr algn="ctr"/>
              <a:t>‹#›</a:t>
            </a:fld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6" name="2 - Θέση υποσέλιδου"/>
          <p:cNvSpPr txBox="1">
            <a:spLocks/>
          </p:cNvSpPr>
          <p:nvPr userDrawn="1"/>
        </p:nvSpPr>
        <p:spPr bwMode="auto">
          <a:xfrm>
            <a:off x="539552" y="6441600"/>
            <a:ext cx="7992887" cy="268139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miter lim="800000"/>
            <a:headEnd/>
            <a:tailEnd/>
          </a:ln>
        </p:spPr>
        <p:txBody>
          <a:bodyPr anchor="ctr"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l-GR" sz="1000" dirty="0" smtClean="0">
                <a:solidFill>
                  <a:srgbClr val="5075BC"/>
                </a:solidFill>
              </a:rPr>
              <a:t>Τίτλος Ενότητας</a:t>
            </a:r>
            <a:endParaRPr lang="en-US" sz="1000" dirty="0">
              <a:solidFill>
                <a:srgbClr val="5075BC"/>
              </a:solidFill>
              <a:ea typeface="ＭＳ Ｐゴシック" pitchFamily="34" charset="-128"/>
              <a:cs typeface="+mn-cs"/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58723" y="6255465"/>
            <a:ext cx="431834" cy="570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050776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Θέση τίτλου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l-GR" dirty="0" smtClean="0"/>
              <a:t>Στυλ κύριου τίτλου</a:t>
            </a:r>
            <a:endParaRPr lang="el-GR" dirty="0"/>
          </a:p>
        </p:txBody>
      </p:sp>
      <p:sp>
        <p:nvSpPr>
          <p:cNvPr id="3" name="Θέση κειμένου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 smtClean="0"/>
              <a:t>Στυλ υποδείγματος κειμένου</a:t>
            </a:r>
          </a:p>
          <a:p>
            <a:pPr lvl="1"/>
            <a:r>
              <a:rPr lang="el-GR" smtClean="0"/>
              <a:t>Δεύτερου επιπέδου</a:t>
            </a:r>
          </a:p>
          <a:p>
            <a:pPr lvl="2"/>
            <a:r>
              <a:rPr lang="el-GR" smtClean="0"/>
              <a:t>Τρίτου επιπέδου</a:t>
            </a:r>
          </a:p>
          <a:p>
            <a:pPr lvl="3"/>
            <a:r>
              <a:rPr lang="el-GR" smtClean="0"/>
              <a:t>Τέταρτου επιπέδου</a:t>
            </a:r>
          </a:p>
          <a:p>
            <a:pPr lvl="4"/>
            <a:r>
              <a:rPr lang="el-GR" smtClean="0"/>
              <a:t>Πέμπτου επιπέδου</a:t>
            </a:r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9838095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60" r:id="rId8"/>
    <p:sldLayoutId id="2147483661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b="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3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hyperlink" Target="%5b1%5d%20http:/creativecommons.org/licenses/by-nc-sa/4.0/" TargetMode="External"/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Λογότυπο Εθνικόν και Καποδιστριακόν Πανεπιστήμιον Αθηνών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9512" y="404664"/>
            <a:ext cx="4147938" cy="817388"/>
          </a:xfrm>
          <a:prstGeom prst="rect">
            <a:avLst/>
          </a:prstGeom>
        </p:spPr>
      </p:pic>
      <p:sp>
        <p:nvSpPr>
          <p:cNvPr id="2" name="Τίτλος 1"/>
          <p:cNvSpPr>
            <a:spLocks noGrp="1"/>
          </p:cNvSpPr>
          <p:nvPr>
            <p:ph type="ctrTitle"/>
          </p:nvPr>
        </p:nvSpPr>
        <p:spPr>
          <a:xfrm>
            <a:off x="685800" y="2006575"/>
            <a:ext cx="7772400" cy="1470025"/>
          </a:xfrm>
        </p:spPr>
        <p:txBody>
          <a:bodyPr/>
          <a:lstStyle/>
          <a:p>
            <a:r>
              <a:rPr lang="el-GR" altLang="el-GR" dirty="0"/>
              <a:t>Διδακτική Μαθηματικών ΙΙ</a:t>
            </a:r>
            <a:endParaRPr lang="el-GR" dirty="0">
              <a:solidFill>
                <a:srgbClr val="5075BC"/>
              </a:solidFill>
            </a:endParaRPr>
          </a:p>
        </p:txBody>
      </p:sp>
      <p:sp>
        <p:nvSpPr>
          <p:cNvPr id="3" name="Υπότιτλος 2"/>
          <p:cNvSpPr>
            <a:spLocks noGrp="1"/>
          </p:cNvSpPr>
          <p:nvPr>
            <p:ph type="subTitle" idx="1"/>
          </p:nvPr>
        </p:nvSpPr>
        <p:spPr>
          <a:xfrm>
            <a:off x="683568" y="3384823"/>
            <a:ext cx="7776864" cy="1752600"/>
          </a:xfrm>
        </p:spPr>
        <p:txBody>
          <a:bodyPr>
            <a:noAutofit/>
          </a:bodyPr>
          <a:lstStyle/>
          <a:p>
            <a:r>
              <a:rPr lang="el-GR" sz="2800" dirty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Ενότητα 1</a:t>
            </a:r>
            <a:r>
              <a:rPr lang="el-GR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:</a:t>
            </a:r>
            <a:r>
              <a:rPr lang="en-US" sz="2800" dirty="0" smtClean="0">
                <a:solidFill>
                  <a:srgbClr val="5075BC"/>
                </a:solidFill>
                <a:latin typeface="+mj-lt"/>
                <a:ea typeface="+mj-ea"/>
                <a:cs typeface="+mj-cs"/>
              </a:rPr>
              <a:t> </a:t>
            </a:r>
            <a:r>
              <a:rPr lang="el-GR" sz="2800" dirty="0"/>
              <a:t>Η Διδακτική των Μαθηματικών ως επιστημονικός κλάδος </a:t>
            </a:r>
          </a:p>
          <a:p>
            <a:endParaRPr lang="en-US" sz="2800" dirty="0" smtClean="0"/>
          </a:p>
          <a:p>
            <a:r>
              <a:rPr lang="el-GR" altLang="el-GR" sz="2800" dirty="0"/>
              <a:t>Δέσποινα </a:t>
            </a:r>
            <a:r>
              <a:rPr lang="el-GR" altLang="el-GR" sz="2800" dirty="0" err="1"/>
              <a:t>Πόταρη</a:t>
            </a:r>
            <a:endParaRPr lang="el-GR" altLang="el-GR" sz="2800" dirty="0"/>
          </a:p>
          <a:p>
            <a:r>
              <a:rPr lang="el-GR" sz="2800" dirty="0" smtClean="0"/>
              <a:t>Σχολή Θετικών επιστημών</a:t>
            </a:r>
          </a:p>
          <a:p>
            <a:r>
              <a:rPr lang="el-GR" sz="2800" dirty="0" smtClean="0"/>
              <a:t>Τμήμα Μαθηματικό</a:t>
            </a:r>
            <a:endParaRPr lang="en-US" sz="2800" dirty="0" smtClean="0"/>
          </a:p>
          <a:p>
            <a:endParaRPr lang="el-GR" sz="2800" dirty="0" smtClean="0"/>
          </a:p>
        </p:txBody>
      </p:sp>
    </p:spTree>
    <p:extLst>
      <p:ext uri="{BB962C8B-B14F-4D97-AF65-F5344CB8AC3E}">
        <p14:creationId xmlns:p14="http://schemas.microsoft.com/office/powerpoint/2010/main" val="34281954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Η εξέλιξη της έννοιας «μάθηση»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Η μάθηση δεν είναι γραμμική (όχι μια ιεράρχηση συμπεριφορών)</a:t>
            </a:r>
          </a:p>
          <a:p>
            <a:r>
              <a:rPr lang="el-GR" altLang="el-GR" sz="2800" dirty="0"/>
              <a:t>Η μάθηση είναι τρόπος ζωής (η επιβίωση σε κάποιες καταστάσεις)</a:t>
            </a:r>
          </a:p>
          <a:p>
            <a:r>
              <a:rPr lang="el-GR" altLang="el-GR" sz="2800" dirty="0"/>
              <a:t>Η μάθηση είναι προσαρμογή και δεν προκαλείται από τον «εξωτερικό» κόσμο </a:t>
            </a:r>
          </a:p>
          <a:p>
            <a:r>
              <a:rPr lang="el-GR" altLang="el-GR" sz="2800" dirty="0"/>
              <a:t>Τα άτομα δεν είναι «άδεια δοχεία» για να γεμίσουν με γνώση</a:t>
            </a:r>
          </a:p>
        </p:txBody>
      </p:sp>
    </p:spTree>
    <p:extLst>
      <p:ext uri="{BB962C8B-B14F-4D97-AF65-F5344CB8AC3E}">
        <p14:creationId xmlns:p14="http://schemas.microsoft.com/office/powerpoint/2010/main" val="392935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Η εξέλιξη της έννοιας «κατανόηση</a:t>
            </a:r>
            <a:r>
              <a:rPr lang="el-GR" altLang="el-GR" sz="3200" dirty="0" smtClean="0"/>
              <a:t>» (1</a:t>
            </a:r>
            <a:r>
              <a:rPr lang="el-GR" sz="3200" dirty="0" smtClean="0"/>
              <a:t>/2</a:t>
            </a:r>
            <a:r>
              <a:rPr lang="el-GR" sz="3200" dirty="0"/>
              <a:t>)</a:t>
            </a:r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>
          <a:xfrm>
            <a:off x="464156" y="1556792"/>
            <a:ext cx="8229600" cy="4824536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altLang="el-GR" sz="2800" dirty="0"/>
              <a:t>Αρχικά τα χαρακτηριστικά της μαθηματικής κατανόησης ήταν η ορθότητα, η συνοχή και η </a:t>
            </a:r>
            <a:r>
              <a:rPr lang="el-GR" altLang="el-GR" sz="2800" dirty="0" err="1"/>
              <a:t>συνδετικότητα</a:t>
            </a:r>
            <a:endParaRPr lang="el-GR" altLang="el-GR" sz="2800" dirty="0"/>
          </a:p>
          <a:p>
            <a:pPr>
              <a:lnSpc>
                <a:spcPct val="80000"/>
              </a:lnSpc>
            </a:pPr>
            <a:r>
              <a:rPr lang="el-GR" altLang="el-GR" sz="2800" dirty="0"/>
              <a:t>Κατανόηση είναι περισσότερο ένα συνδεδεμένη με την κατάσταση, είναι ένα κοινωνικό είδος (μπορεί να το εκφράσει, να το εξηγήσει, μπορεί να το συνδέσει με άλλα θέματα)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Κατανόηση είναι μια συνεχής δραστηριότητα, όχι ένα αποτέλεσμα, μια επίτευξη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Η </a:t>
            </a:r>
            <a:r>
              <a:rPr lang="el-GR" altLang="el-GR" sz="2800" dirty="0" err="1"/>
              <a:t>σχετικιστικότητα</a:t>
            </a:r>
            <a:r>
              <a:rPr lang="el-GR" altLang="el-GR" sz="2800" dirty="0"/>
              <a:t> του τι είναι </a:t>
            </a:r>
            <a:r>
              <a:rPr lang="el-GR" altLang="el-GR" sz="2800" dirty="0" smtClean="0"/>
              <a:t>ορθό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9248787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Η εξέλιξη της έννοιας «κατανόηση» </a:t>
            </a:r>
            <a:r>
              <a:rPr lang="el-GR" altLang="el-GR" sz="3200" dirty="0" smtClean="0"/>
              <a:t>(2</a:t>
            </a:r>
            <a:r>
              <a:rPr lang="el-GR" sz="3200" dirty="0" smtClean="0"/>
              <a:t>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altLang="el-GR" sz="2800" dirty="0"/>
              <a:t>Το παιδί κατανοεί όταν το ίδιο πιστεύει ότι κατανοεί (διαπραγμάτευση νοήματος)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μετακίνηση από το βαθμό επίδοσης στις διαδικασίες και στρατηγικές που χρησιμοποιούν οι μαθητές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Η διαδικαστική και εννοιολογική γνώση αποτελούν απαραίτητες όψεις της μαθηματικής κατανόησης</a:t>
            </a:r>
          </a:p>
        </p:txBody>
      </p:sp>
    </p:spTree>
    <p:extLst>
      <p:ext uri="{BB962C8B-B14F-4D97-AF65-F5344CB8AC3E}">
        <p14:creationId xmlns:p14="http://schemas.microsoft.com/office/powerpoint/2010/main" val="26837137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Απόψεις για το τι είναι «μάθηση» 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80000"/>
              </a:lnSpc>
            </a:pPr>
            <a:r>
              <a:rPr lang="el-GR" altLang="el-GR" sz="2800" dirty="0"/>
              <a:t>«Η μάθηση είναι μια διαδικασία στην οποία οι μαθητές ενεργά οικοδομούν μαθηματική γνώση καθώς προσπαθούν να αποκτήσουν αίσθηση του κόσμου τους»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«Η δραστηριότητα κατασκευής της μαθηματικής γνώσης στο σχολείο υπόκειται στην επεξήγηση και αιτιολόγηση καθώς οι μαθητές συμμετέχουν στην πρακτική της κοινωνίας της τάξης»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«Η μάθηση εξαρτάται από την συγκεκριμένη κατάσταση (πλαίσιο) στην οποία λαμβάνει χώρα και δεν είναι μεταφέρσιμη σε άλλες καταστάσεις»</a:t>
            </a:r>
          </a:p>
          <a:p>
            <a:pPr>
              <a:lnSpc>
                <a:spcPct val="80000"/>
              </a:lnSpc>
            </a:pPr>
            <a:r>
              <a:rPr lang="el-GR" altLang="el-GR" sz="2800" dirty="0"/>
              <a:t>«κοινωνικές αλληλεπιδράσεις αποτελούν ένα όχημα μέσα από το οποίο οι φυσικές διαδικασίες στη γνωστική ανάπτυξη κατευθύνονται από κοινωνικές και ιστορικές επιδράσεις"</a:t>
            </a:r>
          </a:p>
        </p:txBody>
      </p:sp>
    </p:spTree>
    <p:extLst>
      <p:ext uri="{BB962C8B-B14F-4D97-AF65-F5344CB8AC3E}">
        <p14:creationId xmlns:p14="http://schemas.microsoft.com/office/powerpoint/2010/main" val="1988904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Παραδείγματα ερευνητικών «διαπιστώσεων» στη Διδακτική </a:t>
            </a:r>
            <a:r>
              <a:rPr lang="el-GR" altLang="el-GR" sz="3200" dirty="0" smtClean="0"/>
              <a:t>Μαθηματικών (1/2)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Η πολυπλοκότητα της μάθησης των μαθηματικών</a:t>
            </a:r>
          </a:p>
          <a:p>
            <a:pPr>
              <a:lnSpc>
                <a:spcPct val="90000"/>
              </a:lnSpc>
            </a:pPr>
            <a:r>
              <a:rPr lang="el-GR" altLang="el-GR" sz="2800" dirty="0" smtClean="0"/>
              <a:t>(επιστημολογικά </a:t>
            </a:r>
            <a:r>
              <a:rPr lang="el-GR" altLang="el-GR" sz="2800" dirty="0"/>
              <a:t>χαρακτηριστικά των μαθηματικών, πεποιθήσεις μαθητών, κοινωνικές – πολιτιστικές καταστάσεις-πλαίσια, εργαλεία αξιολόγησης, γλώσσα-σύμβολα)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Η συγκεκριμένη φύση, περιεχόμενο, εύρος μιας μαθηματικής έννοιας καθορίζεται από ένα σύνολο συγκεκριμένων αναφορών στις οποίες η έννοια έχει αντιμετωπισθεί από το μαθητή (ο ρόλος των διαφορετικών αναπαραστάσεων)</a:t>
            </a:r>
          </a:p>
        </p:txBody>
      </p:sp>
    </p:spTree>
    <p:extLst>
      <p:ext uri="{BB962C8B-B14F-4D97-AF65-F5344CB8AC3E}">
        <p14:creationId xmlns:p14="http://schemas.microsoft.com/office/powerpoint/2010/main" val="29503262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Παραδείγματα ερευνητικών «διαπιστώσεων» στη Διδακτική </a:t>
            </a:r>
            <a:r>
              <a:rPr lang="el-GR" altLang="el-GR" sz="3200" dirty="0" smtClean="0"/>
              <a:t>Μαθηματικών (2/2)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Εμπόδια που προκαλούνται από τη διαφορά διαδικασίας- αντικειμένου. Η σύνδεση τους είναι δύσκολη (</a:t>
            </a:r>
            <a:r>
              <a:rPr lang="el-GR" altLang="el-GR" sz="2800" dirty="0" smtClean="0"/>
              <a:t>π.χ. </a:t>
            </a:r>
            <a:r>
              <a:rPr lang="el-GR" altLang="el-GR" sz="2800" dirty="0"/>
              <a:t>η επίλυση μιας εξίσωσης)</a:t>
            </a:r>
          </a:p>
          <a:p>
            <a:r>
              <a:rPr lang="el-GR" altLang="el-GR" sz="2800" dirty="0"/>
              <a:t>Οι αντιλήψεις των μαθητών για την απόδειξη παραμένουν κύρια στο εμπειρικό ή διαισθητικό επίπεδο</a:t>
            </a:r>
          </a:p>
          <a:p>
            <a:r>
              <a:rPr lang="el-GR" altLang="el-GR" sz="2800" dirty="0"/>
              <a:t>Οι δυνατότητες και οι περιορισμοί της πληροφορικής στη μαθηματική εκπαίδευση</a:t>
            </a:r>
          </a:p>
        </p:txBody>
      </p:sp>
    </p:spTree>
    <p:extLst>
      <p:ext uri="{BB962C8B-B14F-4D97-AF65-F5344CB8AC3E}">
        <p14:creationId xmlns:p14="http://schemas.microsoft.com/office/powerpoint/2010/main" val="28282660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Αποτελέσματα της Διδακτικής των Μαθηματικών και Διδακτική </a:t>
            </a:r>
            <a:r>
              <a:rPr lang="el-GR" altLang="el-GR" sz="3200" dirty="0" smtClean="0"/>
              <a:t>Πράξη (1/5)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Καινοτόμες παρεμβάσεις (</a:t>
            </a:r>
            <a:r>
              <a:rPr lang="el-GR" altLang="el-GR" dirty="0" err="1"/>
              <a:t>π.χ</a:t>
            </a:r>
            <a:r>
              <a:rPr lang="el-GR" altLang="el-GR" dirty="0"/>
              <a:t> υλικά, προγράμματα, προσεγγίσεις)</a:t>
            </a:r>
          </a:p>
          <a:p>
            <a:pPr lvl="1"/>
            <a:r>
              <a:rPr lang="el-GR" altLang="el-GR" dirty="0"/>
              <a:t>Άμεση η «χρήση» τους στη διδακτική πράξη</a:t>
            </a:r>
          </a:p>
          <a:p>
            <a:pPr lvl="1"/>
            <a:r>
              <a:rPr lang="el-GR" altLang="el-GR" dirty="0"/>
              <a:t>Όλο και λιγότερη έμφαση δίνεται στο χώρο της Διδακτικής των μαθηματικών</a:t>
            </a:r>
          </a:p>
          <a:p>
            <a:pPr lvl="1"/>
            <a:r>
              <a:rPr lang="el-GR" altLang="el-GR" dirty="0"/>
              <a:t>Οι στόχοι είναι κυρίως πραγματιστικοί</a:t>
            </a:r>
          </a:p>
        </p:txBody>
      </p:sp>
    </p:spTree>
    <p:extLst>
      <p:ext uri="{BB962C8B-B14F-4D97-AF65-F5344CB8AC3E}">
        <p14:creationId xmlns:p14="http://schemas.microsoft.com/office/powerpoint/2010/main" val="10702123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Αποτελέσματα της Διδακτικής των Μαθηματικών και Διδακτική </a:t>
            </a:r>
            <a:r>
              <a:rPr lang="el-GR" altLang="el-GR" sz="3200" dirty="0" smtClean="0"/>
              <a:t>Πράξη (2/5)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Ποσοτικές πληροφορίες</a:t>
            </a:r>
          </a:p>
          <a:p>
            <a:pPr lvl="1"/>
            <a:r>
              <a:rPr lang="el-GR" altLang="el-GR" dirty="0"/>
              <a:t>Συγκριτικές έρευνες</a:t>
            </a:r>
          </a:p>
          <a:p>
            <a:pPr lvl="1"/>
            <a:r>
              <a:rPr lang="el-GR" altLang="el-GR" dirty="0"/>
              <a:t>Λάθη μαθητών αναφορικά με μια έννοια</a:t>
            </a:r>
          </a:p>
          <a:p>
            <a:pPr lvl="1"/>
            <a:r>
              <a:rPr lang="el-GR" altLang="el-GR" dirty="0"/>
              <a:t>Συνέπειες μιας παρέμβασης</a:t>
            </a:r>
          </a:p>
          <a:p>
            <a:pPr lvl="1"/>
            <a:r>
              <a:rPr lang="el-GR" altLang="el-GR" dirty="0"/>
              <a:t>Περνούν πιο άμεσα στην πράξη</a:t>
            </a:r>
          </a:p>
        </p:txBody>
      </p:sp>
    </p:spTree>
    <p:extLst>
      <p:ext uri="{BB962C8B-B14F-4D97-AF65-F5344CB8AC3E}">
        <p14:creationId xmlns:p14="http://schemas.microsoft.com/office/powerpoint/2010/main" val="3021528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Αποτελέσματα της Διδακτικής των Μαθηματικών και Διδακτική </a:t>
            </a:r>
            <a:r>
              <a:rPr lang="el-GR" altLang="el-GR" sz="3200" dirty="0" smtClean="0"/>
              <a:t>Πράξη (3/5)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Ποιοτικές πληροφορίες</a:t>
            </a:r>
          </a:p>
          <a:p>
            <a:pPr lvl="1"/>
            <a:r>
              <a:rPr lang="el-GR" altLang="el-GR" dirty="0"/>
              <a:t>Φαινόμενα στη σχολική τάξη</a:t>
            </a:r>
          </a:p>
          <a:p>
            <a:pPr lvl="1"/>
            <a:r>
              <a:rPr lang="el-GR" altLang="el-GR" dirty="0"/>
              <a:t>Ανάλυση της δουλειάς των μαθητών</a:t>
            </a:r>
          </a:p>
          <a:p>
            <a:pPr lvl="1"/>
            <a:r>
              <a:rPr lang="el-GR" altLang="el-GR" dirty="0"/>
              <a:t>Ανάλυση των συζητήσεων στην τάξη</a:t>
            </a:r>
          </a:p>
          <a:p>
            <a:pPr lvl="1"/>
            <a:r>
              <a:rPr lang="el-GR" altLang="el-GR" dirty="0"/>
              <a:t>Είναι λιγότερο γνωστά σε αυτούς που ασχολούνται άμεσα με τη διδακτική πράξη </a:t>
            </a:r>
          </a:p>
        </p:txBody>
      </p:sp>
    </p:spTree>
    <p:extLst>
      <p:ext uri="{BB962C8B-B14F-4D97-AF65-F5344CB8AC3E}">
        <p14:creationId xmlns:p14="http://schemas.microsoft.com/office/powerpoint/2010/main" val="13408363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Αποτελέσματα της Διδακτικής των Μαθηματικών και Διδακτική </a:t>
            </a:r>
            <a:r>
              <a:rPr lang="el-GR" altLang="el-GR" sz="3200" dirty="0" smtClean="0"/>
              <a:t>Πράξη (4/5)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l-GR" altLang="el-GR" dirty="0"/>
              <a:t>Θεωρητικές θεωρήσεις</a:t>
            </a:r>
          </a:p>
          <a:p>
            <a:pPr lvl="1"/>
            <a:r>
              <a:rPr lang="el-GR" altLang="el-GR" dirty="0"/>
              <a:t>Ο ρόλος του εκπαιδευτικού στην τάξη</a:t>
            </a:r>
          </a:p>
          <a:p>
            <a:pPr lvl="1"/>
            <a:r>
              <a:rPr lang="el-GR" altLang="el-GR" dirty="0"/>
              <a:t>Η σχέση ανάμεσα στους μαθητές, εκπαιδευτικό, μαθηματική γνώση</a:t>
            </a:r>
          </a:p>
          <a:p>
            <a:pPr lvl="1"/>
            <a:r>
              <a:rPr lang="el-GR" altLang="el-GR" dirty="0"/>
              <a:t>Η σχέση ανάμεσα στα σχολικά μαθηματικά και στα μαθηματικά που παράγονται από τους μαθηματικούς.</a:t>
            </a:r>
          </a:p>
          <a:p>
            <a:pPr lvl="1"/>
            <a:r>
              <a:rPr lang="el-GR" altLang="el-GR" dirty="0"/>
              <a:t>Θέματα που ενδιαφέρουν περισσότερο τους ερευνητές της Διδακτικής των Μαθηματικών</a:t>
            </a:r>
          </a:p>
        </p:txBody>
      </p:sp>
    </p:spTree>
    <p:extLst>
      <p:ext uri="{BB962C8B-B14F-4D97-AF65-F5344CB8AC3E}">
        <p14:creationId xmlns:p14="http://schemas.microsoft.com/office/powerpoint/2010/main" val="18634025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altLang="el-GR" dirty="0"/>
              <a:t>Διδακτική Μαθηματικών ΙΙ</a:t>
            </a:r>
            <a:endParaRPr lang="el-GR" dirty="0"/>
          </a:p>
        </p:txBody>
      </p:sp>
      <p:sp>
        <p:nvSpPr>
          <p:cNvPr id="5" name="Υπότιτλος 4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altLang="el-GR" dirty="0"/>
              <a:t>Δέσποινα </a:t>
            </a:r>
            <a:r>
              <a:rPr lang="el-GR" altLang="el-GR" dirty="0" err="1"/>
              <a:t>Πόταρη</a:t>
            </a:r>
            <a:endParaRPr lang="el-GR" altLang="el-GR" dirty="0"/>
          </a:p>
        </p:txBody>
      </p:sp>
    </p:spTree>
    <p:extLst>
      <p:ext uri="{BB962C8B-B14F-4D97-AF65-F5344CB8AC3E}">
        <p14:creationId xmlns:p14="http://schemas.microsoft.com/office/powerpoint/2010/main" val="446662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Αποτελέσματα της Διδακτικής των Μαθηματικών και Διδακτική </a:t>
            </a:r>
            <a:r>
              <a:rPr lang="el-GR" altLang="el-GR" sz="3200" dirty="0" smtClean="0"/>
              <a:t>Πράξη (5/5)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dirty="0"/>
              <a:t>Αλλαγές χρειάζονται στο να γίνει φανερός στους εκπαιδευτικούς η σημασία ποιοτικών και θεωρητικών αποτελεσμάτων</a:t>
            </a:r>
          </a:p>
          <a:p>
            <a:r>
              <a:rPr lang="el-GR" altLang="el-GR" dirty="0"/>
              <a:t>Η εκπαίδευση εκπαιδευτικών ένα ανοικτό θέμα στην αναζήτηση συνδέσεων ανάμεσα στην έρευνα και την πράξη</a:t>
            </a:r>
          </a:p>
          <a:p>
            <a:r>
              <a:rPr lang="el-GR" altLang="el-GR" dirty="0"/>
              <a:t>Τι προτάσεις υπάρχουν;</a:t>
            </a:r>
          </a:p>
        </p:txBody>
      </p:sp>
    </p:spTree>
    <p:extLst>
      <p:ext uri="{BB962C8B-B14F-4D97-AF65-F5344CB8AC3E}">
        <p14:creationId xmlns:p14="http://schemas.microsoft.com/office/powerpoint/2010/main" val="36394355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Παραδείγματα ερευνητικών </a:t>
            </a:r>
            <a:r>
              <a:rPr lang="el-GR" altLang="el-GR" sz="3200" dirty="0" smtClean="0"/>
              <a:t>αποτελεσμάτων (1/3)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Ε. </a:t>
            </a:r>
            <a:r>
              <a:rPr lang="el-GR" altLang="el-GR" sz="2800" dirty="0" err="1"/>
              <a:t>Κολέζα</a:t>
            </a:r>
            <a:r>
              <a:rPr lang="el-GR" altLang="el-GR" sz="2800" dirty="0"/>
              <a:t> και Ε. </a:t>
            </a:r>
            <a:r>
              <a:rPr lang="el-GR" altLang="el-GR" sz="2800" dirty="0" err="1"/>
              <a:t>Καμπάνη</a:t>
            </a:r>
            <a:r>
              <a:rPr lang="el-GR" altLang="el-GR" sz="2800" dirty="0"/>
              <a:t> (2005). Μορφές και επίπεδα αιτιολόγησης κατά τη λύση γεωμετρικών προβλημάτων, Πρακτικά 1</a:t>
            </a:r>
            <a:r>
              <a:rPr lang="el-GR" altLang="el-GR" sz="2800" baseline="30000" dirty="0"/>
              <a:t>ου</a:t>
            </a:r>
            <a:r>
              <a:rPr lang="el-GR" altLang="el-GR" sz="2800" dirty="0"/>
              <a:t> συνεδρίου της ΕΝΕΔΙΜ, Ελληνικά Γράμματα, Αθήνα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Προβλήματα που δόθηκαν σε μαθητές Α΄ Λυκείου και αναλύθηκαν ποιοτικά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«Δίνεται κύκλος με κέντρο Ο και σημείο Σ (τρεις θέσεις: εξωτερικό του κύκλου – πάνω και κάτω από το Ο, εσωτερικό του κύκλου). Φτιάξε σε κάθε περίπτωση ένα ισοσκελές τρίγωνο ΣΑΒ, όπου τα Α και Β είναι σημεία του κύκλου. Φρόντισε τα τρίγωνα που φτιάχνεις να είναι διαφορετικά. Γράψε αναλυτικά τον τρόπο κατασκευής και δικαιολόγησε γιατί τα τρίγωνα είναι ισοσκελή»</a:t>
            </a:r>
          </a:p>
        </p:txBody>
      </p:sp>
    </p:spTree>
    <p:extLst>
      <p:ext uri="{BB962C8B-B14F-4D97-AF65-F5344CB8AC3E}">
        <p14:creationId xmlns:p14="http://schemas.microsoft.com/office/powerpoint/2010/main" val="252336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Παραδείγματα ερευνητικών αποτελεσμάτων </a:t>
            </a:r>
            <a:r>
              <a:rPr lang="el-GR" altLang="el-GR" sz="3200" dirty="0" smtClean="0"/>
              <a:t>(2/3</a:t>
            </a:r>
            <a:r>
              <a:rPr lang="el-GR" altLang="el-GR" sz="3200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Πρόβλημα 2:</a:t>
            </a:r>
          </a:p>
          <a:p>
            <a:pPr>
              <a:lnSpc>
                <a:spcPct val="90000"/>
              </a:lnSpc>
              <a:buNone/>
            </a:pPr>
            <a:r>
              <a:rPr lang="el-GR" altLang="el-GR" sz="2800" dirty="0"/>
              <a:t>	«Ξεκινώντας από το ισοσκελές τραπέζιο (δύο μορφές) ΑΒΓΔΕ φτιάξε όσα ισοσκελή τρίγωνα μπορείς. Σε κάθε </a:t>
            </a:r>
            <a:r>
              <a:rPr lang="el-GR" altLang="el-GR" sz="2800" dirty="0" smtClean="0"/>
              <a:t>περίπτωση</a:t>
            </a:r>
            <a:r>
              <a:rPr lang="el-GR" altLang="el-GR" sz="2800" dirty="0"/>
              <a:t>, γράψε το κατασκευαστικό σενάριο που ακολούθησες και εξήγησε γιατί το τρίγωνο που έφτιαξες είναι ισοσκελές. Ποια από τις κατασκευές που περιγράφεις στα σενάρια σου, θεωρείς καλύτερη και γιατί;»</a:t>
            </a:r>
          </a:p>
        </p:txBody>
      </p:sp>
    </p:spTree>
    <p:extLst>
      <p:ext uri="{BB962C8B-B14F-4D97-AF65-F5344CB8AC3E}">
        <p14:creationId xmlns:p14="http://schemas.microsoft.com/office/powerpoint/2010/main" val="98716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Παραδείγματα ερευνητικών αποτελεσμάτων </a:t>
            </a:r>
            <a:r>
              <a:rPr lang="el-GR" altLang="el-GR" sz="3200" dirty="0" smtClean="0"/>
              <a:t>(3/3</a:t>
            </a:r>
            <a:r>
              <a:rPr lang="el-GR" altLang="el-GR" sz="3200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Αναλύστε τα χαρακτηριστικά αυτών των δύο προβλημάτων</a:t>
            </a:r>
          </a:p>
          <a:p>
            <a:r>
              <a:rPr lang="el-GR" altLang="el-GR" sz="2800" dirty="0"/>
              <a:t>Τι βλέπετε στη διατύπωση τους;</a:t>
            </a:r>
          </a:p>
          <a:p>
            <a:r>
              <a:rPr lang="el-GR" altLang="el-GR" sz="2800" dirty="0"/>
              <a:t>Γιατί δόθηκαν στους μαθητές;</a:t>
            </a:r>
          </a:p>
        </p:txBody>
      </p:sp>
    </p:spTree>
    <p:extLst>
      <p:ext uri="{BB962C8B-B14F-4D97-AF65-F5344CB8AC3E}">
        <p14:creationId xmlns:p14="http://schemas.microsoft.com/office/powerpoint/2010/main" val="13566164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Βασικά αποτελέσματα της </a:t>
            </a:r>
            <a:r>
              <a:rPr lang="el-GR" altLang="el-GR" sz="3200" dirty="0" smtClean="0"/>
              <a:t>έρευνας (1/5)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•"/>
            </a:pPr>
            <a:r>
              <a:rPr lang="el-GR" altLang="el-GR" sz="2800" kern="0" dirty="0">
                <a:solidFill>
                  <a:srgbClr val="000000"/>
                </a:solidFill>
                <a:latin typeface="Arial"/>
                <a:cs typeface="Arial"/>
              </a:rPr>
              <a:t>Αιτιολογήσεις που στηρίζονται στην οπτική προσέγγιση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l-GR" altLang="el-GR" sz="2400" kern="0" dirty="0">
                <a:solidFill>
                  <a:srgbClr val="000000"/>
                </a:solidFill>
                <a:latin typeface="Arial"/>
                <a:cs typeface="Arial"/>
              </a:rPr>
              <a:t>«φαίνεται στο σχήμα»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l-GR" altLang="el-GR" sz="2400" kern="0" dirty="0">
                <a:solidFill>
                  <a:srgbClr val="000000"/>
                </a:solidFill>
                <a:latin typeface="Arial"/>
                <a:cs typeface="Arial"/>
              </a:rPr>
              <a:t>«είναι ισοσκελές γιατί το κατασκεύασα να είναι»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  <a:buFontTx/>
              <a:buChar char="–"/>
            </a:pPr>
            <a:r>
              <a:rPr lang="el-GR" altLang="el-GR" sz="2400" kern="0" dirty="0">
                <a:solidFill>
                  <a:srgbClr val="000000"/>
                </a:solidFill>
                <a:latin typeface="Arial"/>
                <a:cs typeface="Arial"/>
              </a:rPr>
              <a:t>«αν τα μετρήσουμε θα δούμε ότι είναι πράγματι ίσα»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l-GR" altLang="el-GR" sz="2400" kern="0" dirty="0">
                <a:solidFill>
                  <a:srgbClr val="000000"/>
                </a:solidFill>
                <a:latin typeface="Arial"/>
                <a:cs typeface="Arial"/>
              </a:rPr>
              <a:t>«</a:t>
            </a:r>
            <a:r>
              <a:rPr lang="el-GR" altLang="el-GR" sz="2400" i="1" kern="0" dirty="0">
                <a:solidFill>
                  <a:srgbClr val="000000"/>
                </a:solidFill>
                <a:latin typeface="Arial"/>
                <a:cs typeface="Arial"/>
              </a:rPr>
              <a:t>Θα φτιάξω δύο τμήματα ίσα ΣΑ=ΣΒ. Είναι ισοσκελές γιατί το κατασκεύασα να είναι, πήρα ΣΑ=ΣΒ»</a:t>
            </a:r>
          </a:p>
          <a:p>
            <a:pPr lvl="1" fontAlgn="base">
              <a:lnSpc>
                <a:spcPct val="90000"/>
              </a:lnSpc>
              <a:spcBef>
                <a:spcPct val="20000"/>
              </a:spcBef>
              <a:spcAft>
                <a:spcPct val="0"/>
              </a:spcAft>
            </a:pPr>
            <a:r>
              <a:rPr lang="el-GR" altLang="el-GR" sz="2400" i="1" kern="0" dirty="0">
                <a:solidFill>
                  <a:srgbClr val="000000"/>
                </a:solidFill>
                <a:latin typeface="Arial"/>
                <a:cs typeface="Arial"/>
              </a:rPr>
              <a:t>«Θα πάρω τα Α και Β πάνω στον κύκλο έτσι, ώστε η ΣΟ να είναι κάθετη στην ΑΒ και μάλιστα να είναι η </a:t>
            </a:r>
            <a:r>
              <a:rPr lang="el-GR" altLang="el-GR" sz="2400" i="1" kern="0" dirty="0" err="1">
                <a:solidFill>
                  <a:srgbClr val="000000"/>
                </a:solidFill>
                <a:latin typeface="Arial"/>
                <a:cs typeface="Arial"/>
              </a:rPr>
              <a:t>μεσοκάθετος</a:t>
            </a:r>
            <a:r>
              <a:rPr lang="el-GR" altLang="el-GR" sz="2400" i="1" kern="0" dirty="0">
                <a:solidFill>
                  <a:srgbClr val="000000"/>
                </a:solidFill>
                <a:latin typeface="Arial"/>
                <a:cs typeface="Arial"/>
              </a:rPr>
              <a:t>. …Δεν ξέρω πώς…Θα είναι ισοσκελές γιατί αν μετρήσω ΣΑ = ΣΒ»</a:t>
            </a:r>
          </a:p>
        </p:txBody>
      </p:sp>
    </p:spTree>
    <p:extLst>
      <p:ext uri="{BB962C8B-B14F-4D97-AF65-F5344CB8AC3E}">
        <p14:creationId xmlns:p14="http://schemas.microsoft.com/office/powerpoint/2010/main" val="31478996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Βασικά αποτελέσματα της έρευνας </a:t>
            </a:r>
            <a:r>
              <a:rPr lang="el-GR" altLang="el-GR" sz="3200" dirty="0" smtClean="0"/>
              <a:t>(2/5)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altLang="el-GR" sz="2800" dirty="0"/>
              <a:t>Αιτιολογήσεις που κατατάσσονται στην </a:t>
            </a:r>
            <a:r>
              <a:rPr lang="el-GR" altLang="el-GR" sz="2800" dirty="0" err="1"/>
              <a:t>ευρετική</a:t>
            </a:r>
            <a:r>
              <a:rPr lang="el-GR" altLang="el-GR" sz="2800" dirty="0"/>
              <a:t> προσέγγιση</a:t>
            </a:r>
          </a:p>
          <a:p>
            <a:pPr lvl="1">
              <a:lnSpc>
                <a:spcPct val="80000"/>
              </a:lnSpc>
            </a:pPr>
            <a:r>
              <a:rPr lang="el-GR" altLang="el-GR" dirty="0"/>
              <a:t>Αρχίζουν να εντάσσουν το συλλογισμό τους σε επιχειρήματα θεωρητικής φύσης</a:t>
            </a:r>
          </a:p>
          <a:p>
            <a:pPr lvl="2">
              <a:lnSpc>
                <a:spcPct val="80000"/>
              </a:lnSpc>
            </a:pPr>
            <a:r>
              <a:rPr lang="el-GR" altLang="el-GR" sz="2800" dirty="0"/>
              <a:t>Ατελής ως προς την πληρότητα</a:t>
            </a:r>
          </a:p>
          <a:p>
            <a:pPr lvl="2">
              <a:lnSpc>
                <a:spcPct val="80000"/>
              </a:lnSpc>
            </a:pPr>
            <a:r>
              <a:rPr lang="el-GR" altLang="el-GR" sz="2800" dirty="0"/>
              <a:t>Ατελής ως προς την οργάνωση πληροφοριών</a:t>
            </a:r>
          </a:p>
          <a:p>
            <a:pPr lvl="2">
              <a:lnSpc>
                <a:spcPct val="80000"/>
              </a:lnSpc>
            </a:pPr>
            <a:r>
              <a:rPr lang="el-GR" altLang="el-GR" sz="2800" dirty="0"/>
              <a:t>Χρήση </a:t>
            </a:r>
            <a:r>
              <a:rPr lang="el-GR" altLang="el-GR" sz="2800" dirty="0" err="1" smtClean="0"/>
              <a:t>ψευδοπροτάσεων</a:t>
            </a: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24492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Βασικά αποτελέσματα της έρευνας </a:t>
            </a:r>
            <a:r>
              <a:rPr lang="el-GR" altLang="el-GR" sz="3200" dirty="0" smtClean="0"/>
              <a:t>(3/5)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l-GR" altLang="el-GR" sz="2800" dirty="0"/>
              <a:t>(Ο μαθητής φέρνει τις δύο διαγώνιες του ισοσκελούς τραπεζίου, Μ το σημείο τομής, ισχυρίζεται ότι το τρίγωνο ΜΔΓ είναι ισοσκελές)</a:t>
            </a:r>
          </a:p>
          <a:p>
            <a:pPr>
              <a:lnSpc>
                <a:spcPct val="80000"/>
              </a:lnSpc>
              <a:buNone/>
            </a:pPr>
            <a:r>
              <a:rPr lang="el-GR" altLang="el-GR" sz="2800" dirty="0"/>
              <a:t>	</a:t>
            </a:r>
            <a:r>
              <a:rPr lang="el-GR" altLang="el-GR" sz="2800" i="1" dirty="0"/>
              <a:t>«Αφού το τραπέζιο είναι ισοσκελές, τότε οι διαγώνιοι είναι ίσες και διχοτομούνται…Όχι διχοτομούνται…Οι διαγώνιοι είναι ίσες ΑΓ = ΒΔ άρα και τα ΜΓ=ΜΔ.»</a:t>
            </a:r>
          </a:p>
          <a:p>
            <a:pPr>
              <a:lnSpc>
                <a:spcPct val="80000"/>
              </a:lnSpc>
              <a:buNone/>
            </a:pPr>
            <a:r>
              <a:rPr lang="el-GR" altLang="el-GR" sz="2800" i="1" dirty="0" smtClean="0"/>
              <a:t>     Μια </a:t>
            </a:r>
            <a:r>
              <a:rPr lang="el-GR" altLang="el-GR" sz="2800" i="1" dirty="0"/>
              <a:t>μαθήτρια ασυνείδητα υποθέτει ότι το τρίγωνο είναι ισοσκελές και το χρησιμοποιεί ως υπόθεση</a:t>
            </a:r>
          </a:p>
        </p:txBody>
      </p:sp>
    </p:spTree>
    <p:extLst>
      <p:ext uri="{BB962C8B-B14F-4D97-AF65-F5344CB8AC3E}">
        <p14:creationId xmlns:p14="http://schemas.microsoft.com/office/powerpoint/2010/main" val="21167223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Βασικά αποτελέσματα της έρευνας </a:t>
            </a:r>
            <a:r>
              <a:rPr lang="el-GR" altLang="el-GR" sz="3200" dirty="0" smtClean="0"/>
              <a:t>(4/5)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Αιτιολογήσεις που κατατάσσονται στη θεωρητική προσέγγιση (γνώση της ορολογίας, των θεωρημάτων, η ικανότητα για παραγωγικούς συλλογισμούς)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Προεκτείνει τις μη παράλληλες πλευρές στο ισοσκελές τραπέζιο</a:t>
            </a:r>
          </a:p>
          <a:p>
            <a:pPr>
              <a:lnSpc>
                <a:spcPct val="90000"/>
              </a:lnSpc>
              <a:buNone/>
            </a:pPr>
            <a:r>
              <a:rPr lang="el-GR" altLang="el-GR" sz="2800" i="1" dirty="0" smtClean="0"/>
              <a:t>     «</a:t>
            </a:r>
            <a:r>
              <a:rPr lang="el-GR" altLang="el-GR" sz="2800" i="1" dirty="0"/>
              <a:t>Οι γωνίες που </a:t>
            </a:r>
            <a:r>
              <a:rPr lang="el-GR" altLang="el-GR" sz="2800" i="1" dirty="0" err="1"/>
              <a:t>πρόσκεινται</a:t>
            </a:r>
            <a:r>
              <a:rPr lang="el-GR" altLang="el-GR" sz="2800" i="1" dirty="0"/>
              <a:t> σε κάθε βάση είναι ίσες, έτσι αν προεκτείνω τις μη παράλληλες πλευρές του θα φτιάξω όχι ένα αλλά δύο ισοσκελή τρίγωνα . Εδώ το ΚΑΒ και το ΚΓΔ είναι ισοσκελή τρίγωνα γιατί έχουν τις γωνίες στη βάση ίσες. Η Γ=Δ προφανώς από το τραπέζιο και η Α1= Β1 αφού η Α = Β από το τραπέζιο</a:t>
            </a:r>
            <a:r>
              <a:rPr lang="el-GR" altLang="el-GR" sz="2800" dirty="0"/>
              <a:t>»</a:t>
            </a:r>
          </a:p>
        </p:txBody>
      </p:sp>
    </p:spTree>
    <p:extLst>
      <p:ext uri="{BB962C8B-B14F-4D97-AF65-F5344CB8AC3E}">
        <p14:creationId xmlns:p14="http://schemas.microsoft.com/office/powerpoint/2010/main" val="39761938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Βασικά αποτελέσματα της έρευνας </a:t>
            </a:r>
            <a:r>
              <a:rPr lang="el-GR" altLang="el-GR" sz="3200" dirty="0" smtClean="0"/>
              <a:t>(5/5)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Πόσο χρήσιμα είναι τα παραπάνω αποτελέσματα στη διδασκαλία της Γεωμετρίας;</a:t>
            </a:r>
          </a:p>
        </p:txBody>
      </p:sp>
    </p:spTree>
    <p:extLst>
      <p:ext uri="{BB962C8B-B14F-4D97-AF65-F5344CB8AC3E}">
        <p14:creationId xmlns:p14="http://schemas.microsoft.com/office/powerpoint/2010/main" val="3235622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Εργασία 1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000" dirty="0"/>
              <a:t>Να βρείτε από ένα ελληνικό περιοδικό ή πρακτικά συνεδρίων μαθηματικών ή από το διαδίκτυο ένα ερευνητικό άρθρο της Διδακτικής των Μαθηματικών.</a:t>
            </a:r>
            <a:endParaRPr lang="en-US" altLang="el-GR" sz="2000" dirty="0"/>
          </a:p>
          <a:p>
            <a:pPr lvl="1"/>
            <a:r>
              <a:rPr lang="el-GR" altLang="el-GR" sz="2000" dirty="0"/>
              <a:t>Φτιάξτε 4 διαφάνειες περιγράφοντας στην κάθε μια τα παρακάτω </a:t>
            </a:r>
          </a:p>
          <a:p>
            <a:pPr lvl="1"/>
            <a:r>
              <a:rPr lang="el-GR" altLang="el-GR" sz="2000" dirty="0"/>
              <a:t>Τι εξετάζει (1</a:t>
            </a:r>
            <a:r>
              <a:rPr lang="el-GR" altLang="el-GR" sz="2000" baseline="30000" dirty="0"/>
              <a:t>η</a:t>
            </a:r>
            <a:r>
              <a:rPr lang="el-GR" altLang="el-GR" sz="2000" dirty="0"/>
              <a:t> διαφάνεια)</a:t>
            </a:r>
          </a:p>
          <a:p>
            <a:pPr lvl="1"/>
            <a:r>
              <a:rPr lang="el-GR" altLang="el-GR" sz="2000" dirty="0"/>
              <a:t>Τα εργαλεία που χρησιμοποιεί (δραστηριότητες, ερωτήσεις </a:t>
            </a:r>
            <a:r>
              <a:rPr lang="el-GR" altLang="el-GR" sz="2000" dirty="0" smtClean="0"/>
              <a:t>κ.λπ. </a:t>
            </a:r>
            <a:r>
              <a:rPr lang="el-GR" altLang="el-GR" sz="2000" dirty="0"/>
              <a:t>–δώστε κάποια παραδείγματα) (2</a:t>
            </a:r>
            <a:r>
              <a:rPr lang="el-GR" altLang="el-GR" sz="2000" baseline="30000" dirty="0"/>
              <a:t>η</a:t>
            </a:r>
            <a:r>
              <a:rPr lang="el-GR" altLang="el-GR" sz="2000" dirty="0"/>
              <a:t> διαφάνεια)</a:t>
            </a:r>
          </a:p>
          <a:p>
            <a:pPr lvl="1"/>
            <a:r>
              <a:rPr lang="el-GR" altLang="el-GR" sz="2000" dirty="0"/>
              <a:t>Τα κύρια αποτελέσματα του σχετικά με τη διδασκαλία και μάθηση των μαθηματικών (3</a:t>
            </a:r>
            <a:r>
              <a:rPr lang="el-GR" altLang="el-GR" sz="2000" baseline="30000" dirty="0"/>
              <a:t>η</a:t>
            </a:r>
            <a:r>
              <a:rPr lang="el-GR" altLang="el-GR" sz="2000" dirty="0"/>
              <a:t> διαφάνεια)</a:t>
            </a:r>
          </a:p>
          <a:p>
            <a:pPr lvl="1"/>
            <a:r>
              <a:rPr lang="el-GR" altLang="el-GR" sz="2000" dirty="0"/>
              <a:t>Πώς</a:t>
            </a:r>
            <a:r>
              <a:rPr lang="en-US" altLang="el-GR" sz="2000" dirty="0"/>
              <a:t> </a:t>
            </a:r>
            <a:r>
              <a:rPr lang="el-GR" altLang="el-GR" sz="2000" dirty="0"/>
              <a:t>θα χρησιμοποιούσατε κάτι από το άρθρο αυτό στη διδασκαλία σας (4</a:t>
            </a:r>
            <a:r>
              <a:rPr lang="el-GR" altLang="el-GR" sz="2000" baseline="30000" dirty="0"/>
              <a:t>η</a:t>
            </a:r>
            <a:r>
              <a:rPr lang="el-GR" altLang="el-GR" sz="2000" dirty="0"/>
              <a:t> διαφάνεια) </a:t>
            </a:r>
          </a:p>
        </p:txBody>
      </p:sp>
    </p:spTree>
    <p:extLst>
      <p:ext uri="{BB962C8B-B14F-4D97-AF65-F5344CB8AC3E}">
        <p14:creationId xmlns:p14="http://schemas.microsoft.com/office/powerpoint/2010/main" val="2047121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Τίτλος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Με τι ασχολείται η Διδακτική των </a:t>
            </a:r>
            <a:r>
              <a:rPr lang="el-GR" altLang="el-GR" sz="3200" dirty="0" smtClean="0"/>
              <a:t>Μαθηματικών (1/2)</a:t>
            </a:r>
            <a:endParaRPr lang="el-GR" sz="3200" dirty="0"/>
          </a:p>
        </p:txBody>
      </p:sp>
      <p:sp>
        <p:nvSpPr>
          <p:cNvPr id="5" name="Θέση περιεχομένου 4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l-GR" altLang="el-GR" sz="2800" dirty="0"/>
              <a:t>Είναι το επιστημονικό πεδίο έρευνας και ανάπτυξης που έχει ως στόχο να προσδιορίσει, χαρακτηρίσει και κατανοήσει φαινόμενα και διαδικασίες που σχετίζονται πραγματικά ή δύναται να συσχετισθούν με τη διδασκαλία και τη μάθηση των μαθηματικών σε κάθε επίπεδο εκπαίδευσης</a:t>
            </a:r>
          </a:p>
        </p:txBody>
      </p:sp>
    </p:spTree>
    <p:extLst>
      <p:ext uri="{BB962C8B-B14F-4D97-AF65-F5344CB8AC3E}">
        <p14:creationId xmlns:p14="http://schemas.microsoft.com/office/powerpoint/2010/main" val="499955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Τίτλος 6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l-GR" dirty="0" smtClean="0"/>
              <a:t>Τέλος Ενότητας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12802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/>
              <a:t>Χρηματοδότηση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525963"/>
          </a:xfrm>
        </p:spPr>
        <p:txBody>
          <a:bodyPr>
            <a:normAutofit/>
          </a:bodyPr>
          <a:lstStyle/>
          <a:p>
            <a:r>
              <a:rPr lang="el-GR" sz="2000" dirty="0" smtClean="0"/>
              <a:t>Το παρόν εκπαιδευτικό υλικό έχει αναπτυχθεί στο πλαίσιο του εκπαιδευτικού έργου του διδάσκοντα.</a:t>
            </a:r>
            <a:endParaRPr lang="en-US" sz="2000" dirty="0" smtClean="0"/>
          </a:p>
          <a:p>
            <a:r>
              <a:rPr lang="el-GR" sz="2000" dirty="0" smtClean="0"/>
              <a:t>Το έργο «</a:t>
            </a:r>
            <a:r>
              <a:rPr lang="el-GR" sz="2000" b="1" dirty="0" smtClean="0"/>
              <a:t>Ανοικτά Ακαδημαϊκά Μαθήματα στο Πανεπιστήμιο Αθηνών</a:t>
            </a:r>
            <a:r>
              <a:rPr lang="el-GR" sz="2000" dirty="0" smtClean="0"/>
              <a:t>» έχει χρηματοδοτήσει μόνο την αναδιαμόρφωση του εκπαιδευτικού υλικού. </a:t>
            </a:r>
            <a:endParaRPr lang="en-US" sz="2000" dirty="0" smtClean="0"/>
          </a:p>
          <a:p>
            <a:r>
              <a:rPr lang="el-GR" sz="2000" dirty="0" smtClean="0"/>
              <a:t>Το έργο υλοποιείται στο πλαίσιο του Επιχειρησιακού Προγράμματος «Εκπαίδευση και Δια Βίου Μάθηση» και συγχρηματοδοτείται από την Ευρωπαϊκή Ένωση (Ευρωπαϊκό Κοινωνικό Ταμείο) και από εθνικούς πόρους.</a:t>
            </a:r>
          </a:p>
        </p:txBody>
      </p:sp>
      <p:pic>
        <p:nvPicPr>
          <p:cNvPr id="7" name="Picture 6" descr="Λογότυπο Επιχειρησιακού Προγράμματος Εκπαίδευση και Δια βίου Μάθηση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9672" y="4653136"/>
            <a:ext cx="5501640" cy="13868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4584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400" dirty="0" smtClean="0"/>
              <a:t>Σημειώματα</a:t>
            </a:r>
            <a:endParaRPr lang="el-GR" sz="4400" dirty="0"/>
          </a:p>
        </p:txBody>
      </p:sp>
    </p:spTree>
    <p:extLst>
      <p:ext uri="{BB962C8B-B14F-4D97-AF65-F5344CB8AC3E}">
        <p14:creationId xmlns:p14="http://schemas.microsoft.com/office/powerpoint/2010/main" val="2248574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Αναφοράς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000" dirty="0" smtClean="0"/>
              <a:t>Copyright </a:t>
            </a:r>
            <a:r>
              <a:rPr lang="el-GR" sz="2000" dirty="0" err="1" smtClean="0"/>
              <a:t>Εθνικόν</a:t>
            </a:r>
            <a:r>
              <a:rPr lang="el-GR" sz="2000" dirty="0" smtClean="0"/>
              <a:t> και </a:t>
            </a:r>
            <a:r>
              <a:rPr lang="el-GR" sz="2000" dirty="0" err="1" smtClean="0"/>
              <a:t>Καποδιστριακόν</a:t>
            </a:r>
            <a:r>
              <a:rPr lang="el-GR" sz="2000" dirty="0" smtClean="0"/>
              <a:t> </a:t>
            </a:r>
            <a:r>
              <a:rPr lang="el-GR" sz="2000" dirty="0" err="1" smtClean="0"/>
              <a:t>Πανεπιστήμιον</a:t>
            </a:r>
            <a:r>
              <a:rPr lang="el-GR" sz="2000" dirty="0" smtClean="0"/>
              <a:t> Αθηνών</a:t>
            </a:r>
            <a:r>
              <a:rPr lang="en-US" sz="2000" dirty="0" smtClean="0"/>
              <a:t>, </a:t>
            </a:r>
            <a:r>
              <a:rPr lang="el-GR" altLang="el-GR" sz="2000" dirty="0"/>
              <a:t>Δέσποινα </a:t>
            </a:r>
            <a:r>
              <a:rPr lang="el-GR" altLang="el-GR" sz="2000" dirty="0" err="1" smtClean="0"/>
              <a:t>Πόταρη</a:t>
            </a:r>
            <a:r>
              <a:rPr lang="el-GR" sz="2000" dirty="0" smtClean="0"/>
              <a:t>. «</a:t>
            </a:r>
            <a:r>
              <a:rPr lang="el-GR" altLang="el-GR" sz="2000" dirty="0"/>
              <a:t>Διδακτική Μαθηματικών </a:t>
            </a:r>
            <a:r>
              <a:rPr lang="el-GR" altLang="el-GR" sz="2000" dirty="0" smtClean="0"/>
              <a:t>ΙΙ. </a:t>
            </a:r>
            <a:r>
              <a:rPr lang="el-GR" sz="2000" dirty="0" smtClean="0"/>
              <a:t>Η </a:t>
            </a:r>
            <a:r>
              <a:rPr lang="el-GR" sz="2000" dirty="0"/>
              <a:t>Διδακτική των Μαθηματικών ως επιστημονικός </a:t>
            </a:r>
            <a:r>
              <a:rPr lang="el-GR" sz="2000" dirty="0" smtClean="0"/>
              <a:t>κλάδος». </a:t>
            </a:r>
            <a:r>
              <a:rPr lang="el-GR" sz="2000" dirty="0"/>
              <a:t>Έκδοση: </a:t>
            </a:r>
            <a:r>
              <a:rPr lang="el-GR" sz="2000" dirty="0" smtClean="0"/>
              <a:t>1.0</a:t>
            </a:r>
            <a:r>
              <a:rPr lang="el-GR" sz="2000" dirty="0"/>
              <a:t>. Αθήνα </a:t>
            </a:r>
            <a:r>
              <a:rPr lang="el-GR" sz="2000" dirty="0" smtClean="0"/>
              <a:t>2015. </a:t>
            </a:r>
            <a:r>
              <a:rPr lang="el-GR" sz="2000" dirty="0"/>
              <a:t>Διαθέσιμο από τη δικτυακή </a:t>
            </a:r>
            <a:r>
              <a:rPr lang="el-GR" sz="2000" dirty="0" smtClean="0"/>
              <a:t>διεύθυνση: </a:t>
            </a:r>
            <a:r>
              <a:rPr lang="en-US" sz="2000" dirty="0"/>
              <a:t>http://</a:t>
            </a:r>
            <a:r>
              <a:rPr lang="en-US" sz="2000" dirty="0" smtClean="0"/>
              <a:t>opencourses.uoa.gr/courses/</a:t>
            </a:r>
            <a:r>
              <a:rPr lang="en-US" sz="2000" dirty="0"/>
              <a:t> MATH220</a:t>
            </a:r>
            <a:r>
              <a:rPr lang="el-GR" sz="2000" dirty="0" smtClean="0"/>
              <a:t>.</a:t>
            </a:r>
            <a:endParaRPr lang="el-GR" sz="2000" dirty="0"/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12082530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162272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/>
              <a:t>Σημείωμα </a:t>
            </a:r>
            <a:r>
              <a:rPr lang="el-GR" dirty="0" smtClean="0"/>
              <a:t>Αδειοδότησης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764704"/>
            <a:ext cx="8928992" cy="1440159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l-GR" sz="2000" dirty="0" smtClean="0"/>
              <a:t>Το </a:t>
            </a:r>
            <a:r>
              <a:rPr lang="el-GR" sz="2000" dirty="0"/>
              <a:t>παρόν υλικό διατίθεται με τους όρους της άδειας χρήσης Creative Commons Αναφορά, Μη Εμπορική Χρήση Παρόμοια Διανομή 4.0 [1] ή μεταγενέστερη, Διεθνής Έκδοση.   Εξαιρούνται τα αυτοτελή έργα τρίτων π.χ. φωτογραφίες, διαγράμματα </a:t>
            </a:r>
            <a:r>
              <a:rPr lang="el-GR" sz="2000" dirty="0" smtClean="0"/>
              <a:t>κ.λπ.,  </a:t>
            </a:r>
            <a:r>
              <a:rPr lang="el-GR" sz="2000" dirty="0"/>
              <a:t>τα οποία εμπεριέχονται σε αυτό και τα οποία αναφέρονται μαζί με τους όρους χρήσης τους στο «Σημείωμα Χρήσης Έργων Τρίτων</a:t>
            </a:r>
            <a:r>
              <a:rPr lang="el-GR" sz="2000" dirty="0" smtClean="0"/>
              <a:t>».                     </a:t>
            </a:r>
          </a:p>
          <a:p>
            <a:pPr marL="0" indent="0">
              <a:buNone/>
            </a:pPr>
            <a:endParaRPr lang="el-GR" sz="2000" dirty="0"/>
          </a:p>
        </p:txBody>
      </p:sp>
      <p:pic>
        <p:nvPicPr>
          <p:cNvPr id="2056" name="Picture 22" descr="Λογότυπο για Άδειες χρήσης Creative Commons BY-NC-ND">
            <a:hlinkClick r:id="rId3"/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47670" y="2420888"/>
            <a:ext cx="1648660" cy="57606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07504" y="2924944"/>
            <a:ext cx="9036496" cy="3456384"/>
          </a:xfrm>
          <a:prstGeom prst="rect">
            <a:avLst/>
          </a:prstGeom>
        </p:spPr>
        <p:txBody>
          <a:bodyPr vert="horz" wrap="square" lIns="91440" tIns="45720" rIns="91440" bIns="45720" rtlCol="0" anchor="ctr">
            <a:normAutofit/>
          </a:bodyPr>
          <a:lstStyle/>
          <a:p>
            <a:r>
              <a:rPr lang="el-GR" dirty="0"/>
              <a:t>[1] http://creativecommons.org/licenses/by-nc-sa/4.0/ </a:t>
            </a:r>
            <a:endParaRPr lang="en-US" dirty="0" smtClean="0"/>
          </a:p>
          <a:p>
            <a:endParaRPr lang="el-GR" dirty="0"/>
          </a:p>
          <a:p>
            <a:r>
              <a:rPr lang="el-GR" dirty="0"/>
              <a:t>Ως </a:t>
            </a:r>
            <a:r>
              <a:rPr lang="el-GR" b="1" dirty="0"/>
              <a:t>Μη Εμπορική</a:t>
            </a:r>
            <a:r>
              <a:rPr lang="el-GR" dirty="0"/>
              <a:t> ορίζεται η χρήση: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 δεν περιλαμβάνει άμεσο ή έμμεσο οικονομικό όφελος από την χρήση του έργου, για το διανομέα του έργου και </a:t>
            </a:r>
            <a:r>
              <a:rPr lang="el-GR" dirty="0" err="1"/>
              <a:t>αδειοδόχο</a:t>
            </a:r>
            <a:endParaRPr lang="el-GR" dirty="0"/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περιλαμβάνει οικονομική συναλλαγή ως προϋπόθεση για τη χρήση ή πρόσβαση στο έργο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l-GR" dirty="0"/>
              <a:t>που</a:t>
            </a:r>
            <a:r>
              <a:rPr lang="en-GB" dirty="0"/>
              <a:t> </a:t>
            </a:r>
            <a:r>
              <a:rPr lang="el-GR" dirty="0"/>
              <a:t>δεν προσπορίζει στο διανομέα του έργου και</a:t>
            </a:r>
            <a:r>
              <a:rPr lang="en-GB" dirty="0"/>
              <a:t> </a:t>
            </a:r>
            <a:r>
              <a:rPr lang="el-GR" dirty="0" err="1"/>
              <a:t>αδειοδόχο</a:t>
            </a:r>
            <a:r>
              <a:rPr lang="en-GB" dirty="0"/>
              <a:t> </a:t>
            </a:r>
            <a:r>
              <a:rPr lang="el-GR" dirty="0"/>
              <a:t>έμμεσο οικονομικό όφελος (π.χ. διαφημίσεις) από την προβολή του έργου σε διαδικτυακό </a:t>
            </a:r>
            <a:r>
              <a:rPr lang="el-GR" dirty="0" smtClean="0"/>
              <a:t>τόπο</a:t>
            </a:r>
            <a:endParaRPr lang="en-US" dirty="0" smtClean="0"/>
          </a:p>
          <a:p>
            <a:pPr marL="342900" lvl="0" indent="-342900">
              <a:buFont typeface="Arial" panose="020B0604020202020204" pitchFamily="34" charset="0"/>
              <a:buChar char="•"/>
            </a:pPr>
            <a:endParaRPr lang="el-GR" dirty="0"/>
          </a:p>
          <a:p>
            <a:r>
              <a:rPr lang="el-GR" dirty="0" smtClean="0"/>
              <a:t>Ο </a:t>
            </a:r>
            <a:r>
              <a:rPr lang="el-GR" dirty="0"/>
              <a:t>δικαιούχος μπορεί να παρέχει στον </a:t>
            </a:r>
            <a:r>
              <a:rPr lang="el-GR" dirty="0" err="1"/>
              <a:t>αδειοδόχο</a:t>
            </a:r>
            <a:r>
              <a:rPr lang="el-GR" dirty="0"/>
              <a:t> ξεχωριστή άδεια να χρησιμοποιεί το έργο για εμπορική χρήση, εφόσον αυτό του ζητηθεί</a:t>
            </a:r>
            <a:r>
              <a:rPr lang="el-GR" dirty="0" smtClean="0"/>
              <a:t>.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26236483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dirty="0"/>
              <a:t>Διατήρηση </a:t>
            </a:r>
            <a:r>
              <a:rPr lang="el-GR" dirty="0" smtClean="0"/>
              <a:t>Σημειωμάτων</a:t>
            </a:r>
            <a:endParaRPr lang="el-G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 smtClean="0"/>
              <a:t>Οποιαδήποτε </a:t>
            </a:r>
            <a:r>
              <a:rPr lang="el-GR" sz="2400" dirty="0"/>
              <a:t>αναπαραγωγή ή διασκευή του υλικού θα πρέπει να συμπεριλαμβάνει:</a:t>
            </a:r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Αναφοράς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ο </a:t>
            </a:r>
            <a:r>
              <a:rPr lang="en-US" sz="2000" dirty="0" err="1"/>
              <a:t>Σημείωμ</a:t>
            </a:r>
            <a:r>
              <a:rPr lang="en-US" sz="2000" dirty="0"/>
              <a:t>α Αδειοδότησης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 err="1"/>
              <a:t>τ</a:t>
            </a:r>
            <a:r>
              <a:rPr lang="en-US" sz="2000" dirty="0" smtClean="0"/>
              <a:t>η </a:t>
            </a:r>
            <a:r>
              <a:rPr lang="en-US" sz="2000" dirty="0" err="1"/>
              <a:t>δήλωση</a:t>
            </a:r>
            <a:r>
              <a:rPr lang="en-US" sz="2000" dirty="0"/>
              <a:t> </a:t>
            </a:r>
            <a:r>
              <a:rPr lang="el-GR" sz="2000" dirty="0" err="1"/>
              <a:t>Δ</a:t>
            </a:r>
            <a:r>
              <a:rPr lang="en-US" sz="2000" dirty="0" smtClean="0"/>
              <a:t>ια</a:t>
            </a:r>
            <a:r>
              <a:rPr lang="en-US" sz="2000" dirty="0" err="1" smtClean="0"/>
              <a:t>τήρησης</a:t>
            </a:r>
            <a:r>
              <a:rPr lang="en-US" sz="2000" dirty="0" smtClean="0"/>
              <a:t> </a:t>
            </a:r>
            <a:r>
              <a:rPr lang="en-US" sz="2000" dirty="0"/>
              <a:t>Σημειωμάτων</a:t>
            </a:r>
            <a:endParaRPr lang="el-GR" sz="2000" dirty="0"/>
          </a:p>
          <a:p>
            <a:pPr lvl="1">
              <a:buFont typeface="Wingdings" panose="05000000000000000000" pitchFamily="2" charset="2"/>
              <a:buChar char="§"/>
            </a:pPr>
            <a:r>
              <a:rPr lang="el-GR" sz="2000" dirty="0"/>
              <a:t>τ</a:t>
            </a:r>
            <a:r>
              <a:rPr lang="el-GR" sz="2000" dirty="0" smtClean="0"/>
              <a:t>ο Σημείωμα Χρήσης Έργων Τρίτων </a:t>
            </a:r>
            <a:r>
              <a:rPr lang="el-GR" sz="2000" dirty="0"/>
              <a:t>(εφόσον υπάρχει)</a:t>
            </a:r>
          </a:p>
          <a:p>
            <a:pPr marL="0" indent="0">
              <a:buNone/>
            </a:pPr>
            <a:r>
              <a:rPr lang="el-GR" sz="2400" dirty="0"/>
              <a:t>μαζί με τους συνοδευόμενους </a:t>
            </a:r>
            <a:r>
              <a:rPr lang="el-GR" sz="2400" dirty="0" err="1"/>
              <a:t>υπερσυνδέσμους</a:t>
            </a:r>
            <a:r>
              <a:rPr lang="el-GR" sz="2400" dirty="0"/>
              <a:t>.</a:t>
            </a:r>
          </a:p>
          <a:p>
            <a:endParaRPr lang="el-GR" sz="2000" dirty="0"/>
          </a:p>
        </p:txBody>
      </p:sp>
    </p:spTree>
    <p:extLst>
      <p:ext uri="{BB962C8B-B14F-4D97-AF65-F5344CB8AC3E}">
        <p14:creationId xmlns:p14="http://schemas.microsoft.com/office/powerpoint/2010/main" val="42475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Με τι ασχολείται η Διδακτική των </a:t>
            </a:r>
            <a:r>
              <a:rPr lang="el-GR" altLang="el-GR" sz="3200" dirty="0" smtClean="0"/>
              <a:t>Μαθηματικών (</a:t>
            </a:r>
            <a:r>
              <a:rPr lang="el-GR" sz="3200" dirty="0" smtClean="0"/>
              <a:t>2/2)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Οι ερευνητικές δραστηριότητες μπορούν να εκτείνονται από θεωρητική ή εμπειρική βασική έρευνα μέσα από εφαρμοσμένη έρευνα και ανάπτυξη σε συστηματική και </a:t>
            </a:r>
            <a:r>
              <a:rPr lang="el-GR" altLang="el-GR" sz="2800" dirty="0" err="1"/>
              <a:t>αναστοχαστική</a:t>
            </a:r>
            <a:r>
              <a:rPr lang="el-GR" altLang="el-GR" sz="2800" dirty="0"/>
              <a:t> (</a:t>
            </a:r>
            <a:r>
              <a:rPr lang="el-GR" altLang="el-GR" sz="2800" dirty="0" err="1"/>
              <a:t>reflective</a:t>
            </a:r>
            <a:r>
              <a:rPr lang="el-GR" altLang="el-GR" sz="2800" dirty="0"/>
              <a:t>) πρακτική. </a:t>
            </a:r>
          </a:p>
        </p:txBody>
      </p:sp>
    </p:spTree>
    <p:extLst>
      <p:ext uri="{BB962C8B-B14F-4D97-AF65-F5344CB8AC3E}">
        <p14:creationId xmlns:p14="http://schemas.microsoft.com/office/powerpoint/2010/main" val="3798770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Η εξέλιξη της Διδακτικής των Μαθηματικών σε επιστημονικό αυτόνομο </a:t>
            </a:r>
            <a:r>
              <a:rPr lang="el-GR" altLang="el-GR" sz="3200" dirty="0" smtClean="0"/>
              <a:t>χώρο (1</a:t>
            </a:r>
            <a:r>
              <a:rPr lang="el-GR" sz="3200" dirty="0" smtClean="0"/>
              <a:t>/3)</a:t>
            </a:r>
            <a:endParaRPr lang="el-GR" sz="3200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Αρχικοί επηρεασμοί</a:t>
            </a:r>
          </a:p>
          <a:p>
            <a:r>
              <a:rPr lang="el-GR" altLang="el-GR" sz="2800" dirty="0"/>
              <a:t>Μαθηματικά</a:t>
            </a:r>
          </a:p>
          <a:p>
            <a:r>
              <a:rPr lang="el-GR" altLang="el-GR" sz="2800" dirty="0"/>
              <a:t>Μαθηματική σκέψη</a:t>
            </a:r>
          </a:p>
          <a:p>
            <a:r>
              <a:rPr lang="el-GR" altLang="el-GR" sz="2800" dirty="0"/>
              <a:t>Περιεχόμενο</a:t>
            </a:r>
          </a:p>
          <a:p>
            <a:r>
              <a:rPr lang="el-GR" altLang="el-GR" sz="2800" dirty="0"/>
              <a:t>Ιστορικές – φιλοσοφικές μελέτες</a:t>
            </a:r>
          </a:p>
        </p:txBody>
      </p:sp>
    </p:spTree>
    <p:extLst>
      <p:ext uri="{BB962C8B-B14F-4D97-AF65-F5344CB8AC3E}">
        <p14:creationId xmlns:p14="http://schemas.microsoft.com/office/powerpoint/2010/main" val="4288899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Η εξέλιξη της Διδακτικής των Μαθηματικών σε επιστημονικό αυτόνομο </a:t>
            </a:r>
            <a:r>
              <a:rPr lang="el-GR" altLang="el-GR" sz="3200" dirty="0" smtClean="0"/>
              <a:t>χώρο (2</a:t>
            </a:r>
            <a:r>
              <a:rPr lang="el-GR" sz="3200" dirty="0" smtClean="0"/>
              <a:t>/3</a:t>
            </a:r>
            <a:r>
              <a:rPr lang="el-GR" sz="3200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Ψυχολογία 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Μέτρηση νοητικής ικανότητας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Νοητική ανάπτυξη (κλινική μέθοδος, </a:t>
            </a:r>
            <a:r>
              <a:rPr lang="el-GR" altLang="el-GR" sz="2400" dirty="0" err="1"/>
              <a:t>Piaget</a:t>
            </a:r>
            <a:r>
              <a:rPr lang="el-GR" altLang="el-GR" sz="2400" dirty="0"/>
              <a:t>, </a:t>
            </a:r>
            <a:r>
              <a:rPr lang="el-GR" altLang="el-GR" sz="2400" dirty="0" err="1"/>
              <a:t>Vygotsky</a:t>
            </a:r>
            <a:r>
              <a:rPr lang="el-GR" altLang="el-GR" sz="2400" dirty="0"/>
              <a:t>)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Αγνόηση κοινωνικών και πολιτιστικών επιδράσεων (γραμμικές σχέσεις)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Μελέτες στη διδασκαλία και μάθηση (αποτελέσματα διδακτικών παρεμβάσεων – ομάδες ελέγχου)</a:t>
            </a:r>
          </a:p>
          <a:p>
            <a:pPr lvl="1">
              <a:lnSpc>
                <a:spcPct val="90000"/>
              </a:lnSpc>
            </a:pPr>
            <a:r>
              <a:rPr lang="el-GR" altLang="el-GR" sz="2400" dirty="0"/>
              <a:t>Ψυχολογία των σχολικών αντικειμένων (</a:t>
            </a:r>
            <a:r>
              <a:rPr lang="el-GR" altLang="el-GR" sz="2400" dirty="0" err="1"/>
              <a:t>π.χ</a:t>
            </a:r>
            <a:r>
              <a:rPr lang="el-GR" altLang="el-GR" sz="2400" dirty="0"/>
              <a:t> αριθμητική)</a:t>
            </a:r>
            <a:endParaRPr lang="en-US" altLang="el-GR" sz="2400" dirty="0"/>
          </a:p>
          <a:p>
            <a:pPr lvl="1">
              <a:lnSpc>
                <a:spcPct val="90000"/>
              </a:lnSpc>
            </a:pPr>
            <a:r>
              <a:rPr lang="en-US" altLang="el-GR" sz="2400" dirty="0"/>
              <a:t>H </a:t>
            </a:r>
            <a:r>
              <a:rPr lang="el-GR" altLang="el-GR" sz="2400" dirty="0"/>
              <a:t>έννοια της μεταφοράς της γνώσης</a:t>
            </a:r>
          </a:p>
          <a:p>
            <a:pPr>
              <a:lnSpc>
                <a:spcPct val="90000"/>
              </a:lnSpc>
            </a:pPr>
            <a:endParaRPr lang="el-GR" altLang="el-GR" sz="2800" dirty="0"/>
          </a:p>
        </p:txBody>
      </p:sp>
    </p:spTree>
    <p:extLst>
      <p:ext uri="{BB962C8B-B14F-4D97-AF65-F5344CB8AC3E}">
        <p14:creationId xmlns:p14="http://schemas.microsoft.com/office/powerpoint/2010/main" val="3355275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Η εξέλιξη της Διδακτικής των Μαθηματικών σε επιστημονικό αυτόνομο </a:t>
            </a:r>
            <a:r>
              <a:rPr lang="el-GR" altLang="el-GR" sz="3200" dirty="0" smtClean="0"/>
              <a:t>χώρο (3</a:t>
            </a:r>
            <a:r>
              <a:rPr lang="el-GR" sz="3200" dirty="0" smtClean="0"/>
              <a:t>/3</a:t>
            </a:r>
            <a:r>
              <a:rPr lang="el-GR" sz="3200" dirty="0"/>
              <a:t>)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l-GR" altLang="el-GR" sz="2800" dirty="0"/>
              <a:t>Η κίνηση των τεστ (μέτρηση της επίδοσης)</a:t>
            </a:r>
          </a:p>
          <a:p>
            <a:r>
              <a:rPr lang="el-GR" altLang="el-GR" sz="2800" dirty="0"/>
              <a:t>Η κίνηση του «κοινωνικά χρήσιμου» (</a:t>
            </a:r>
            <a:r>
              <a:rPr lang="el-GR" altLang="el-GR" sz="2800" dirty="0" smtClean="0"/>
              <a:t>π.χ. </a:t>
            </a:r>
            <a:r>
              <a:rPr lang="el-GR" altLang="el-GR" sz="2800" dirty="0"/>
              <a:t>τι θέλουν οι εταιρίες) </a:t>
            </a:r>
          </a:p>
          <a:p>
            <a:r>
              <a:rPr lang="el-GR" altLang="el-GR" sz="2800" dirty="0"/>
              <a:t>Η κίνηση των «μοντέρνων μαθηματικών»</a:t>
            </a:r>
          </a:p>
          <a:p>
            <a:r>
              <a:rPr lang="el-GR" altLang="el-GR" sz="2800" dirty="0"/>
              <a:t>Η θεωρία της «ετοιμότητας»</a:t>
            </a:r>
          </a:p>
        </p:txBody>
      </p:sp>
    </p:spTree>
    <p:extLst>
      <p:ext uri="{BB962C8B-B14F-4D97-AF65-F5344CB8AC3E}">
        <p14:creationId xmlns:p14="http://schemas.microsoft.com/office/powerpoint/2010/main" val="2453613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Διάφορες τάσεις που επικράτησαν από το 1968 έως σήμερα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1969-1970  Εμφάνιση τριών ερευνητικών περιοδικών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Ίδρυση PME – ICME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1980- 1988 Κοινωνικές και πολιτιστικές διαστάσεις (</a:t>
            </a:r>
            <a:r>
              <a:rPr lang="el-GR" altLang="el-GR" sz="2800" dirty="0" err="1"/>
              <a:t>εθνομαθηματικά</a:t>
            </a:r>
            <a:r>
              <a:rPr lang="el-GR" altLang="el-GR" sz="2800" dirty="0"/>
              <a:t>, ρόλος του πλαισίου)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Η τάση που επικρατεί σήμερα είναι η έρευνα να γίνεται στη σχολική τάξη.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Ανάγκη σύνδεσης έρευνας και πράξης</a:t>
            </a:r>
          </a:p>
        </p:txBody>
      </p:sp>
    </p:spTree>
    <p:extLst>
      <p:ext uri="{BB962C8B-B14F-4D97-AF65-F5344CB8AC3E}">
        <p14:creationId xmlns:p14="http://schemas.microsoft.com/office/powerpoint/2010/main" val="37509367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altLang="el-GR" sz="3200" dirty="0"/>
              <a:t>Η εξέλιξη της Διδακτικής των Μαθηματικών τα τελευταία χρόνια</a:t>
            </a:r>
            <a:endParaRPr lang="el-GR" dirty="0"/>
          </a:p>
        </p:txBody>
      </p:sp>
      <p:sp>
        <p:nvSpPr>
          <p:cNvPr id="3" name="Θέση περιεχομένου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l-GR" altLang="el-GR" sz="2800" dirty="0"/>
              <a:t>αλλαγές στο είδος των ερευνητικών ερωτημάτων </a:t>
            </a:r>
            <a:r>
              <a:rPr lang="el-GR" altLang="el-GR" sz="2800" dirty="0" smtClean="0"/>
              <a:t>(πιο </a:t>
            </a:r>
            <a:r>
              <a:rPr lang="el-GR" altLang="el-GR" sz="2800" dirty="0"/>
              <a:t>πολύπλοκες ερωτήσεις)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περισσότερη έμφαση στη διαφορετικότητα των μαθητών και στο πως εξελίσσονται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αλλαγές στις ερευνητικές μεθόδους 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μετακίνηση από το άτομο στην ομάδα και στην τάξη</a:t>
            </a:r>
          </a:p>
          <a:p>
            <a:pPr>
              <a:lnSpc>
                <a:spcPct val="90000"/>
              </a:lnSpc>
            </a:pPr>
            <a:r>
              <a:rPr lang="el-GR" altLang="el-GR" sz="2800" dirty="0"/>
              <a:t>τροποποίηση του τι σημαίνει «γνωρίζω μαθηματικά» μεγαλύτερη έμφαση στην ανάπτυξη επιχειρημάτων και αιτιολογήσεων</a:t>
            </a:r>
          </a:p>
        </p:txBody>
      </p:sp>
    </p:spTree>
    <p:extLst>
      <p:ext uri="{BB962C8B-B14F-4D97-AF65-F5344CB8AC3E}">
        <p14:creationId xmlns:p14="http://schemas.microsoft.com/office/powerpoint/2010/main" val="23369424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vert="horz" lIns="91440" tIns="45720" rIns="91440" bIns="45720" rtlCol="0" anchor="ctr">
        <a:norm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Θέμα του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1769</TotalTime>
  <Words>1810</Words>
  <Application>Microsoft Office PowerPoint</Application>
  <PresentationFormat>Προβολή στην οθόνη (4:3)</PresentationFormat>
  <Paragraphs>226</Paragraphs>
  <Slides>35</Slides>
  <Notes>35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4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35</vt:i4>
      </vt:variant>
    </vt:vector>
  </HeadingPairs>
  <TitlesOfParts>
    <vt:vector size="40" baseType="lpstr">
      <vt:lpstr>ＭＳ Ｐゴシック</vt:lpstr>
      <vt:lpstr>Arial</vt:lpstr>
      <vt:lpstr>Calibri</vt:lpstr>
      <vt:lpstr>Wingdings</vt:lpstr>
      <vt:lpstr>Θέμα του Office</vt:lpstr>
      <vt:lpstr>Διδακτική Μαθηματικών ΙΙ</vt:lpstr>
      <vt:lpstr>Διδακτική Μαθηματικών ΙΙ</vt:lpstr>
      <vt:lpstr>Με τι ασχολείται η Διδακτική των Μαθηματικών (1/2)</vt:lpstr>
      <vt:lpstr>Με τι ασχολείται η Διδακτική των Μαθηματικών (2/2)</vt:lpstr>
      <vt:lpstr>Η εξέλιξη της Διδακτικής των Μαθηματικών σε επιστημονικό αυτόνομο χώρο (1/3)</vt:lpstr>
      <vt:lpstr>Η εξέλιξη της Διδακτικής των Μαθηματικών σε επιστημονικό αυτόνομο χώρο (2/3)</vt:lpstr>
      <vt:lpstr>Η εξέλιξη της Διδακτικής των Μαθηματικών σε επιστημονικό αυτόνομο χώρο (3/3)</vt:lpstr>
      <vt:lpstr>Διάφορες τάσεις που επικράτησαν από το 1968 έως σήμερα</vt:lpstr>
      <vt:lpstr>Η εξέλιξη της Διδακτικής των Μαθηματικών τα τελευταία χρόνια</vt:lpstr>
      <vt:lpstr>Η εξέλιξη της έννοιας «μάθηση»</vt:lpstr>
      <vt:lpstr>Η εξέλιξη της έννοιας «κατανόηση» (1/2)</vt:lpstr>
      <vt:lpstr>Η εξέλιξη της έννοιας «κατανόηση» (2/2)</vt:lpstr>
      <vt:lpstr>Απόψεις για το τι είναι «μάθηση» </vt:lpstr>
      <vt:lpstr>Παραδείγματα ερευνητικών «διαπιστώσεων» στη Διδακτική Μαθηματικών (1/2)</vt:lpstr>
      <vt:lpstr>Παραδείγματα ερευνητικών «διαπιστώσεων» στη Διδακτική Μαθηματικών (2/2)</vt:lpstr>
      <vt:lpstr>Αποτελέσματα της Διδακτικής των Μαθηματικών και Διδακτική Πράξη (1/5)</vt:lpstr>
      <vt:lpstr>Αποτελέσματα της Διδακτικής των Μαθηματικών και Διδακτική Πράξη (2/5)</vt:lpstr>
      <vt:lpstr>Αποτελέσματα της Διδακτικής των Μαθηματικών και Διδακτική Πράξη (3/5)</vt:lpstr>
      <vt:lpstr>Αποτελέσματα της Διδακτικής των Μαθηματικών και Διδακτική Πράξη (4/5)</vt:lpstr>
      <vt:lpstr>Αποτελέσματα της Διδακτικής των Μαθηματικών και Διδακτική Πράξη (5/5)</vt:lpstr>
      <vt:lpstr>Παραδείγματα ερευνητικών αποτελεσμάτων (1/3)</vt:lpstr>
      <vt:lpstr>Παραδείγματα ερευνητικών αποτελεσμάτων (2/3)</vt:lpstr>
      <vt:lpstr>Παραδείγματα ερευνητικών αποτελεσμάτων (3/3)</vt:lpstr>
      <vt:lpstr>Βασικά αποτελέσματα της έρευνας (1/5)</vt:lpstr>
      <vt:lpstr>Βασικά αποτελέσματα της έρευνας (2/5)</vt:lpstr>
      <vt:lpstr>Βασικά αποτελέσματα της έρευνας (3/5)</vt:lpstr>
      <vt:lpstr>Βασικά αποτελέσματα της έρευνας (4/5)</vt:lpstr>
      <vt:lpstr>Βασικά αποτελέσματα της έρευνας (5/5)</vt:lpstr>
      <vt:lpstr>Εργασία 1</vt:lpstr>
      <vt:lpstr>Τέλος Ενότητας</vt:lpstr>
      <vt:lpstr>Χρηματοδότηση</vt:lpstr>
      <vt:lpstr>Σημειώματα</vt:lpstr>
      <vt:lpstr>Σημείωμα Αναφοράς</vt:lpstr>
      <vt:lpstr>Σημείωμα Αδειοδότησης</vt:lpstr>
      <vt:lpstr>Διατήρηση Σημειωμάτων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Παρουσίαση του PowerPoint</dc:title>
  <dc:creator>Stevy</dc:creator>
  <cp:lastModifiedBy>Aggeliki Zoupa</cp:lastModifiedBy>
  <cp:revision>193</cp:revision>
  <dcterms:created xsi:type="dcterms:W3CDTF">2012-09-06T09:03:05Z</dcterms:created>
  <dcterms:modified xsi:type="dcterms:W3CDTF">2015-07-06T00:21:06Z</dcterms:modified>
</cp:coreProperties>
</file>