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1" r:id="rId4"/>
    <p:sldId id="266"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280" r:id="rId21"/>
    <p:sldId id="290" r:id="rId22"/>
    <p:sldId id="295" r:id="rId23"/>
    <p:sldId id="311" r:id="rId24"/>
    <p:sldId id="292" r:id="rId25"/>
    <p:sldId id="291" r:id="rId26"/>
    <p:sldId id="294" r:id="rId27"/>
    <p:sldId id="293"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96"/>
            <p14:sldId id="297"/>
            <p14:sldId id="298"/>
            <p14:sldId id="299"/>
            <p14:sldId id="300"/>
            <p14:sldId id="301"/>
            <p14:sldId id="302"/>
            <p14:sldId id="303"/>
            <p14:sldId id="304"/>
            <p14:sldId id="305"/>
            <p14:sldId id="306"/>
            <p14:sldId id="307"/>
            <p14:sldId id="308"/>
            <p14:sldId id="309"/>
            <p14:sldId id="310"/>
            <p14:sldId id="280"/>
            <p14:sldId id="290"/>
            <p14:sldId id="295"/>
            <p14:sldId id="311"/>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86355" autoAdjust="0"/>
  </p:normalViewPr>
  <p:slideViewPr>
    <p:cSldViewPr>
      <p:cViewPr varScale="1">
        <p:scale>
          <a:sx n="74" d="100"/>
          <a:sy n="74" d="100"/>
        </p:scale>
        <p:origin x="11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1835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Η Άλγεβρα της Αναγέννησης</a:t>
            </a:r>
            <a:endParaRPr lang="en-US" sz="2800" dirty="0"/>
          </a:p>
          <a:p>
            <a:endParaRPr lang="el-GR" sz="2800" dirty="0"/>
          </a:p>
          <a:p>
            <a:r>
              <a:rPr lang="el-GR" sz="2800" dirty="0"/>
              <a:t>Παπασταυρίδης Σταύρος</a:t>
            </a:r>
          </a:p>
          <a:p>
            <a:r>
              <a:rPr lang="el-GR" sz="2800" dirty="0"/>
              <a:t>Σχολή Θετικών </a:t>
            </a:r>
            <a:r>
              <a:rPr lang="el-GR" sz="2800" dirty="0"/>
              <a:t>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των τριών (1/2)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The gold florin is worth 5 </a:t>
            </a:r>
            <a:r>
              <a:rPr lang="en-US" i="1" dirty="0"/>
              <a:t>lire, 12 </a:t>
            </a:r>
            <a:r>
              <a:rPr lang="en-US" i="1" dirty="0" err="1"/>
              <a:t>soldi</a:t>
            </a:r>
            <a:r>
              <a:rPr lang="en-US" i="1" dirty="0"/>
              <a:t>, 6 denarii in Lucca. How much (in terms of gold florins) </a:t>
            </a:r>
            <a:r>
              <a:rPr lang="en-US" dirty="0"/>
              <a:t>are 13 </a:t>
            </a:r>
            <a:r>
              <a:rPr lang="en-US" i="1" dirty="0" err="1"/>
              <a:t>soldi</a:t>
            </a:r>
            <a:r>
              <a:rPr lang="en-US" i="1" dirty="0"/>
              <a:t>, 9 denarii worth? (One needs to know that 20 </a:t>
            </a:r>
            <a:r>
              <a:rPr lang="en-US" i="1" dirty="0" err="1"/>
              <a:t>soldi</a:t>
            </a:r>
            <a:r>
              <a:rPr lang="en-US" i="1" dirty="0"/>
              <a:t> make up 1 lira and 12 denarii </a:t>
            </a:r>
            <a:r>
              <a:rPr lang="en-US" dirty="0"/>
              <a:t>make 1 </a:t>
            </a:r>
            <a:r>
              <a:rPr lang="en-US" i="1" dirty="0" err="1"/>
              <a:t>soldo</a:t>
            </a:r>
            <a:r>
              <a:rPr lang="en-US" i="1" dirty="0"/>
              <a:t>.)</a:t>
            </a:r>
          </a:p>
          <a:p>
            <a:r>
              <a:rPr lang="en-US" dirty="0"/>
              <a:t>The </a:t>
            </a:r>
            <a:r>
              <a:rPr lang="en-US" i="1" dirty="0"/>
              <a:t>lira earns 3 denarii a month in interest. How much will 60 lire earn in 8 months? (This is  </a:t>
            </a:r>
            <a:r>
              <a:rPr lang="en-US" dirty="0"/>
              <a:t>a problem in simple interest. Problems in compound interest also appeared where the period of  compounding was generally one year.)</a:t>
            </a:r>
          </a:p>
          <a:p>
            <a:r>
              <a:rPr lang="en-US" dirty="0"/>
              <a:t>A field is 150 feet long. A dog stands at one corner and a hare at the other. The dog leaps 9 feet in each leap while the hare leaps 7. In how many feet and leaps will the dog catch the hare</a:t>
            </a:r>
            <a:r>
              <a:rPr lang="en-US" dirty="0" smtClean="0"/>
              <a:t>?</a:t>
            </a:r>
            <a:endParaRPr lang="el-GR" dirty="0"/>
          </a:p>
        </p:txBody>
      </p:sp>
    </p:spTree>
    <p:extLst>
      <p:ext uri="{BB962C8B-B14F-4D97-AF65-F5344CB8AC3E}">
        <p14:creationId xmlns:p14="http://schemas.microsoft.com/office/powerpoint/2010/main" val="13230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a:t>
            </a:r>
            <a:r>
              <a:rPr lang="el-GR" dirty="0" smtClean="0"/>
              <a:t>έθοδος των τριών: αναμνήσεις από ΄</a:t>
            </a:r>
            <a:r>
              <a:rPr lang="el-GR" dirty="0"/>
              <a:t>5</a:t>
            </a:r>
            <a:r>
              <a:rPr lang="en-US" dirty="0" smtClean="0"/>
              <a:t>8</a:t>
            </a:r>
            <a:r>
              <a:rPr lang="el-GR" dirty="0" smtClean="0"/>
              <a:t> - ΄59</a:t>
            </a:r>
            <a:endParaRPr lang="el-GR" dirty="0"/>
          </a:p>
        </p:txBody>
      </p:sp>
      <p:sp>
        <p:nvSpPr>
          <p:cNvPr id="3" name="Θέση περιεχομένου 2"/>
          <p:cNvSpPr>
            <a:spLocks noGrp="1"/>
          </p:cNvSpPr>
          <p:nvPr>
            <p:ph idx="1"/>
          </p:nvPr>
        </p:nvSpPr>
        <p:spPr/>
        <p:txBody>
          <a:bodyPr/>
          <a:lstStyle/>
          <a:p>
            <a:r>
              <a:rPr lang="el-GR" dirty="0"/>
              <a:t>Ό</a:t>
            </a:r>
            <a:r>
              <a:rPr lang="el-GR" dirty="0" smtClean="0"/>
              <a:t>ταν αυξάνει το </a:t>
            </a:r>
            <a:r>
              <a:rPr lang="el-GR" dirty="0"/>
              <a:t>έ</a:t>
            </a:r>
            <a:r>
              <a:rPr lang="el-GR" dirty="0" smtClean="0"/>
              <a:t>να αυξάνει και το </a:t>
            </a:r>
            <a:r>
              <a:rPr lang="el-GR" dirty="0"/>
              <a:t>ά</a:t>
            </a:r>
            <a:r>
              <a:rPr lang="el-GR" dirty="0" smtClean="0"/>
              <a:t>λλο</a:t>
            </a:r>
          </a:p>
          <a:p>
            <a:r>
              <a:rPr lang="el-GR" dirty="0"/>
              <a:t>Ό</a:t>
            </a:r>
            <a:r>
              <a:rPr lang="el-GR" dirty="0" smtClean="0"/>
              <a:t>ταν διπλασιάζεται το </a:t>
            </a:r>
            <a:r>
              <a:rPr lang="el-GR" dirty="0"/>
              <a:t>έ</a:t>
            </a:r>
            <a:r>
              <a:rPr lang="el-GR" dirty="0" smtClean="0"/>
              <a:t>να διπλασιάζεται και το άλλο και επίσης όταν υποδιπλασιάζεται ...</a:t>
            </a:r>
            <a:endParaRPr lang="el-GR" dirty="0"/>
          </a:p>
        </p:txBody>
      </p:sp>
    </p:spTree>
    <p:extLst>
      <p:ext uri="{BB962C8B-B14F-4D97-AF65-F5344CB8AC3E}">
        <p14:creationId xmlns:p14="http://schemas.microsoft.com/office/powerpoint/2010/main" val="397284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a:t>
            </a:r>
            <a:r>
              <a:rPr lang="el-GR" dirty="0" smtClean="0"/>
              <a:t>αθηματικοί τύποι: αναμνήσεις από δεκαετία ΄50</a:t>
            </a:r>
            <a:endParaRPr lang="el-GR" dirty="0"/>
          </a:p>
        </p:txBody>
      </p:sp>
      <p:sp>
        <p:nvSpPr>
          <p:cNvPr id="3" name="Θέση περιεχομένου 2"/>
          <p:cNvSpPr>
            <a:spLocks noGrp="1"/>
          </p:cNvSpPr>
          <p:nvPr>
            <p:ph idx="1"/>
          </p:nvPr>
        </p:nvSpPr>
        <p:spPr/>
        <p:txBody>
          <a:bodyPr/>
          <a:lstStyle/>
          <a:p>
            <a:r>
              <a:rPr lang="el-GR" dirty="0"/>
              <a:t>Τ=(ΚΕΧ)/100, </a:t>
            </a:r>
          </a:p>
          <a:p>
            <a:r>
              <a:rPr lang="el-GR" dirty="0" smtClean="0"/>
              <a:t>Μετάβασης εις</a:t>
            </a:r>
            <a:endParaRPr lang="el-GR" dirty="0"/>
          </a:p>
          <a:p>
            <a:r>
              <a:rPr lang="el-GR" dirty="0"/>
              <a:t>Κ=(100Τ)/(ΕΧ</a:t>
            </a:r>
            <a:r>
              <a:rPr lang="el-GR" dirty="0" smtClean="0"/>
              <a:t>)</a:t>
            </a:r>
            <a:endParaRPr lang="el-GR" dirty="0"/>
          </a:p>
        </p:txBody>
      </p:sp>
    </p:spTree>
    <p:extLst>
      <p:ext uri="{BB962C8B-B14F-4D97-AF65-F5344CB8AC3E}">
        <p14:creationId xmlns:p14="http://schemas.microsoft.com/office/powerpoint/2010/main" val="4960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
            </a:r>
            <a:br>
              <a:rPr lang="en-US" dirty="0"/>
            </a:br>
            <a:r>
              <a:rPr lang="el-GR" dirty="0" smtClean="0"/>
              <a:t>Συμβολική Άλγεβρα: </a:t>
            </a:r>
            <a:r>
              <a:rPr lang="en-US" dirty="0" smtClean="0"/>
              <a:t>Euler</a:t>
            </a:r>
            <a:r>
              <a:rPr lang="el-GR" dirty="0" smtClean="0"/>
              <a:t>΄</a:t>
            </a:r>
            <a:r>
              <a:rPr lang="en-US" dirty="0" smtClean="0"/>
              <a:t>s </a:t>
            </a:r>
            <a:r>
              <a:rPr lang="en-US" dirty="0"/>
              <a:t>four-square identity</a:t>
            </a:r>
            <a:br>
              <a:rPr lang="en-US" dirty="0"/>
            </a:br>
            <a:endParaRPr lang="el-GR" dirty="0"/>
          </a:p>
        </p:txBody>
      </p:sp>
      <p:pic>
        <p:nvPicPr>
          <p:cNvPr id="4" name="Picture 4" descr="Euler s four-square identity.gif"/>
          <p:cNvPicPr>
            <a:picLocks noGrp="1" noChangeAspect="1"/>
          </p:cNvPicPr>
          <p:nvPr>
            <p:ph idx="1"/>
          </p:nvPr>
        </p:nvPicPr>
        <p:blipFill>
          <a:blip r:embed="rId2" cstate="print"/>
          <a:stretch>
            <a:fillRect/>
          </a:stretch>
        </p:blipFill>
        <p:spPr>
          <a:xfrm>
            <a:off x="741097" y="2060848"/>
            <a:ext cx="7661805" cy="1171354"/>
          </a:xfrm>
          <a:prstGeom prst="rect">
            <a:avLst/>
          </a:prstGeom>
          <a:ln>
            <a:solidFill>
              <a:schemeClr val="tx1"/>
            </a:solidFill>
          </a:ln>
        </p:spPr>
      </p:pic>
    </p:spTree>
    <p:extLst>
      <p:ext uri="{BB962C8B-B14F-4D97-AF65-F5344CB8AC3E}">
        <p14:creationId xmlns:p14="http://schemas.microsoft.com/office/powerpoint/2010/main" val="23745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Κοινωνικές συνθήκες</a:t>
            </a:r>
            <a:endParaRPr lang="el-GR" dirty="0"/>
          </a:p>
        </p:txBody>
      </p:sp>
      <p:sp>
        <p:nvSpPr>
          <p:cNvPr id="3" name="Θέση περιεχομένου 2"/>
          <p:cNvSpPr>
            <a:spLocks noGrp="1"/>
          </p:cNvSpPr>
          <p:nvPr>
            <p:ph idx="1"/>
          </p:nvPr>
        </p:nvSpPr>
        <p:spPr/>
        <p:txBody>
          <a:bodyPr/>
          <a:lstStyle/>
          <a:p>
            <a:r>
              <a:rPr lang="el-GR" dirty="0" smtClean="0"/>
              <a:t>Κοινωνική </a:t>
            </a:r>
            <a:r>
              <a:rPr lang="el-GR" dirty="0"/>
              <a:t>α</a:t>
            </a:r>
            <a:r>
              <a:rPr lang="el-GR" dirty="0" smtClean="0"/>
              <a:t>ξία </a:t>
            </a:r>
            <a:r>
              <a:rPr lang="el-GR" dirty="0"/>
              <a:t>τ</a:t>
            </a:r>
            <a:r>
              <a:rPr lang="el-GR" dirty="0" smtClean="0"/>
              <a:t>ης </a:t>
            </a:r>
            <a:r>
              <a:rPr lang="el-GR" dirty="0"/>
              <a:t>ε</a:t>
            </a:r>
            <a:r>
              <a:rPr lang="el-GR" dirty="0" smtClean="0"/>
              <a:t>κπαίδευσης</a:t>
            </a:r>
          </a:p>
          <a:p>
            <a:r>
              <a:rPr lang="el-GR" dirty="0" smtClean="0"/>
              <a:t>Κύρος δασκάλου - καθηγητή</a:t>
            </a:r>
          </a:p>
          <a:p>
            <a:r>
              <a:rPr lang="el-GR" dirty="0" smtClean="0"/>
              <a:t>Γερμανικά παραδείγματα</a:t>
            </a:r>
          </a:p>
          <a:p>
            <a:r>
              <a:rPr lang="el-GR" dirty="0" smtClean="0"/>
              <a:t>Μισθοί καθηγητών</a:t>
            </a:r>
          </a:p>
          <a:p>
            <a:endParaRPr lang="el-GR" dirty="0"/>
          </a:p>
        </p:txBody>
      </p:sp>
    </p:spTree>
    <p:extLst>
      <p:ext uri="{BB962C8B-B14F-4D97-AF65-F5344CB8AC3E}">
        <p14:creationId xmlns:p14="http://schemas.microsoft.com/office/powerpoint/2010/main" val="377127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Μέθοδος των τριών </a:t>
            </a:r>
            <a:r>
              <a:rPr lang="el-GR" dirty="0" smtClean="0"/>
              <a:t>(2/2</a:t>
            </a:r>
            <a:r>
              <a:rPr lang="el-GR" dirty="0"/>
              <a:t>)</a:t>
            </a:r>
          </a:p>
        </p:txBody>
      </p:sp>
      <p:pic>
        <p:nvPicPr>
          <p:cNvPr id="4" name="Content Placeholder 3" descr="MethodosTonTrion.png"/>
          <p:cNvPicPr>
            <a:picLocks noGrp="1" noChangeAspect="1"/>
          </p:cNvPicPr>
          <p:nvPr>
            <p:ph idx="1"/>
          </p:nvPr>
        </p:nvPicPr>
        <p:blipFill>
          <a:blip r:embed="rId2" cstate="print"/>
          <a:stretch>
            <a:fillRect/>
          </a:stretch>
        </p:blipFill>
        <p:spPr>
          <a:xfrm>
            <a:off x="787828" y="1844824"/>
            <a:ext cx="7568344" cy="2290932"/>
          </a:xfrm>
          <a:ln>
            <a:solidFill>
              <a:schemeClr val="tx1"/>
            </a:solidFill>
          </a:ln>
        </p:spPr>
      </p:pic>
    </p:spTree>
    <p:extLst>
      <p:ext uri="{BB962C8B-B14F-4D97-AF65-F5344CB8AC3E}">
        <p14:creationId xmlns:p14="http://schemas.microsoft.com/office/powerpoint/2010/main" val="21800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Linear Interpolation</a:t>
            </a:r>
            <a:endParaRPr lang="el-GR" dirty="0"/>
          </a:p>
        </p:txBody>
      </p:sp>
      <p:pic>
        <p:nvPicPr>
          <p:cNvPr id="4" name="Content Placeholder 3" descr="LinearInterpolation.png"/>
          <p:cNvPicPr>
            <a:picLocks noGrp="1" noChangeAspect="1"/>
          </p:cNvPicPr>
          <p:nvPr>
            <p:ph idx="1"/>
          </p:nvPr>
        </p:nvPicPr>
        <p:blipFill>
          <a:blip r:embed="rId2" cstate="print"/>
          <a:stretch>
            <a:fillRect/>
          </a:stretch>
        </p:blipFill>
        <p:spPr>
          <a:xfrm>
            <a:off x="752002" y="1628800"/>
            <a:ext cx="7639996" cy="4049290"/>
          </a:xfrm>
          <a:ln>
            <a:solidFill>
              <a:schemeClr val="tx1"/>
            </a:solidFill>
          </a:ln>
        </p:spPr>
      </p:pic>
    </p:spTree>
    <p:extLst>
      <p:ext uri="{BB962C8B-B14F-4D97-AF65-F5344CB8AC3E}">
        <p14:creationId xmlns:p14="http://schemas.microsoft.com/office/powerpoint/2010/main" val="130932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Finding </a:t>
            </a:r>
            <a:r>
              <a:rPr lang="en-US" dirty="0"/>
              <a:t>t</a:t>
            </a:r>
            <a:r>
              <a:rPr lang="en-US" dirty="0" smtClean="0"/>
              <a:t>he </a:t>
            </a:r>
            <a:r>
              <a:rPr lang="en-US" dirty="0"/>
              <a:t>r</a:t>
            </a:r>
            <a:r>
              <a:rPr lang="en-US" dirty="0" smtClean="0"/>
              <a:t>oot</a:t>
            </a:r>
            <a:endParaRPr lang="el-GR" dirty="0"/>
          </a:p>
        </p:txBody>
      </p:sp>
      <p:sp>
        <p:nvSpPr>
          <p:cNvPr id="5" name="Θέση κειμένου 4"/>
          <p:cNvSpPr>
            <a:spLocks noGrp="1"/>
          </p:cNvSpPr>
          <p:nvPr>
            <p:ph idx="1"/>
          </p:nvPr>
        </p:nvSpPr>
        <p:spPr/>
        <p:txBody>
          <a:bodyPr>
            <a:normAutofit/>
          </a:bodyPr>
          <a:lstStyle/>
          <a:p>
            <a:r>
              <a:rPr lang="en-US" sz="2600" dirty="0" smtClean="0"/>
              <a:t>The first two iterations of the false position method. The red curve shows the function f and the blue lines are the secants</a:t>
            </a:r>
            <a:r>
              <a:rPr lang="en-US" sz="2600" dirty="0" smtClean="0"/>
              <a:t>.</a:t>
            </a:r>
            <a:endParaRPr lang="en-US" sz="2600" dirty="0" smtClean="0"/>
          </a:p>
        </p:txBody>
      </p:sp>
      <p:pic>
        <p:nvPicPr>
          <p:cNvPr id="10" name="Content Placeholder 3" title="False Position Method"/>
          <p:cNvPicPr>
            <a:picLocks noChangeAspect="1"/>
          </p:cNvPicPr>
          <p:nvPr/>
        </p:nvPicPr>
        <p:blipFill>
          <a:blip r:embed="rId2" cstate="print"/>
          <a:stretch>
            <a:fillRect/>
          </a:stretch>
        </p:blipFill>
        <p:spPr>
          <a:xfrm>
            <a:off x="1879740" y="2780928"/>
            <a:ext cx="5384520" cy="3301828"/>
          </a:xfrm>
          <a:prstGeom prst="rect">
            <a:avLst/>
          </a:prstGeom>
          <a:ln>
            <a:solidFill>
              <a:schemeClr val="tx1"/>
            </a:solidFill>
          </a:ln>
        </p:spPr>
      </p:pic>
    </p:spTree>
    <p:extLst>
      <p:ext uri="{BB962C8B-B14F-4D97-AF65-F5344CB8AC3E}">
        <p14:creationId xmlns:p14="http://schemas.microsoft.com/office/powerpoint/2010/main" val="4003575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Newton </a:t>
            </a:r>
            <a:r>
              <a:rPr lang="en-US" dirty="0" err="1" smtClean="0"/>
              <a:t>Raphson</a:t>
            </a:r>
            <a:endParaRPr lang="el-GR" dirty="0"/>
          </a:p>
        </p:txBody>
      </p:sp>
      <p:pic>
        <p:nvPicPr>
          <p:cNvPr id="4" name="Content Placeholder 3" title="Newton Raphson Method"/>
          <p:cNvPicPr>
            <a:picLocks noGrp="1" noChangeAspect="1"/>
          </p:cNvPicPr>
          <p:nvPr>
            <p:ph idx="1"/>
          </p:nvPr>
        </p:nvPicPr>
        <p:blipFill>
          <a:blip r:embed="rId2" cstate="print"/>
          <a:stretch>
            <a:fillRect/>
          </a:stretch>
        </p:blipFill>
        <p:spPr>
          <a:xfrm>
            <a:off x="1871403" y="1916832"/>
            <a:ext cx="5401195" cy="3860134"/>
          </a:xfrm>
          <a:ln>
            <a:solidFill>
              <a:schemeClr val="tx1"/>
            </a:solidFill>
          </a:ln>
        </p:spPr>
      </p:pic>
    </p:spTree>
    <p:extLst>
      <p:ext uri="{BB962C8B-B14F-4D97-AF65-F5344CB8AC3E}">
        <p14:creationId xmlns:p14="http://schemas.microsoft.com/office/powerpoint/2010/main" val="4202953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Although these texts were strictly practical, they did have significant influence on the development of mathematics, because they instilled in the Italian merchant class a facility with numbers without which future advances could not be </a:t>
            </a:r>
            <a:r>
              <a:rPr lang="en-US" dirty="0" smtClean="0"/>
              <a:t>made.</a:t>
            </a:r>
            <a:endParaRPr lang="el-GR" dirty="0" smtClean="0"/>
          </a:p>
          <a:p>
            <a:r>
              <a:rPr lang="en-US" dirty="0" smtClean="0"/>
              <a:t>Furthermore</a:t>
            </a:r>
            <a:r>
              <a:rPr lang="en-US" dirty="0"/>
              <a:t>, some of these texts also brought to this middle class the study of Islamic algebra as a basic part of the curriculum. During the fourteenth and fifteenth centuries, the </a:t>
            </a:r>
            <a:r>
              <a:rPr lang="en-US" dirty="0" err="1"/>
              <a:t>abacists</a:t>
            </a:r>
            <a:r>
              <a:rPr lang="en-US" dirty="0"/>
              <a:t> extended the Islamic methods in several </a:t>
            </a:r>
            <a:r>
              <a:rPr lang="en-US" dirty="0" smtClean="0"/>
              <a:t>directions.</a:t>
            </a:r>
            <a:endParaRPr lang="el-GR" dirty="0" smtClean="0"/>
          </a:p>
          <a:p>
            <a:r>
              <a:rPr lang="en-US" b="1" dirty="0" smtClean="0"/>
              <a:t>In </a:t>
            </a:r>
            <a:r>
              <a:rPr lang="en-US" b="1" dirty="0"/>
              <a:t>particular, they introduced abbreviations and symbolism, developed new methods for dealing with complex algebraic problems, and expanded the rules of algebra into the domain of equations of degree higher than the second</a:t>
            </a:r>
            <a:r>
              <a:rPr lang="en-US" b="1" dirty="0" smtClean="0"/>
              <a:t>.</a:t>
            </a:r>
            <a:endParaRPr lang="el-GR" b="1" dirty="0"/>
          </a:p>
        </p:txBody>
      </p:sp>
    </p:spTree>
    <p:extLst>
      <p:ext uri="{BB962C8B-B14F-4D97-AF65-F5344CB8AC3E}">
        <p14:creationId xmlns:p14="http://schemas.microsoft.com/office/powerpoint/2010/main" val="219749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Ιταλοί </a:t>
            </a:r>
            <a:r>
              <a:rPr lang="el-GR" dirty="0" err="1"/>
              <a:t>Αβακιστές</a:t>
            </a:r>
            <a:r>
              <a:rPr lang="el-GR" dirty="0"/>
              <a:t>. Αλγεβρικός Συμβολισμός. </a:t>
            </a:r>
            <a:r>
              <a:rPr lang="el-GR" dirty="0" smtClean="0"/>
              <a:t>Άλγεβρα </a:t>
            </a:r>
            <a:r>
              <a:rPr lang="el-GR" dirty="0"/>
              <a:t>στην Γαλλία, Γερμανία, Αγγλία. Εξισώσεις τρίτου και τετάρτου βαθμού. Μιγαδικοί αριθμοί. Εξισώσεις τετάρτου βαθμού και συμμετρίες</a:t>
            </a:r>
            <a:r>
              <a:rPr lang="el-GR" dirty="0" smtClean="0"/>
              <a:t>.</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l-GR" dirty="0"/>
              <a:t>Ιταλοί </a:t>
            </a:r>
            <a:r>
              <a:rPr lang="el-GR" smtClean="0"/>
              <a:t>αβακιστέ</a:t>
            </a:r>
            <a:r>
              <a:rPr lang="el-GR"/>
              <a:t>ς</a:t>
            </a:r>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501341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a:t>
            </a:r>
            <a:r>
              <a:rPr lang="el-GR" sz="2000" dirty="0"/>
              <a:t>«Ιστορία Νεότερων Μαθηματικών, </a:t>
            </a:r>
            <a:r>
              <a:rPr lang="el-GR" sz="2000" dirty="0"/>
              <a:t>Η Άλγεβρα της </a:t>
            </a:r>
            <a:r>
              <a:rPr lang="el-GR" sz="2000" dirty="0" smtClean="0"/>
              <a:t>Αναγέννησης». </a:t>
            </a:r>
            <a:r>
              <a:rPr lang="el-GR" sz="2000" dirty="0"/>
              <a:t>Έκδοση: 1.0. </a:t>
            </a:r>
            <a:r>
              <a:rPr lang="el-GR" sz="2000" dirty="0"/>
              <a:t>Αθήνα </a:t>
            </a:r>
            <a:r>
              <a:rPr lang="el-GR" sz="2000" dirty="0" smtClean="0"/>
              <a:t>2015. </a:t>
            </a:r>
            <a:r>
              <a:rPr lang="el-GR" sz="2000" dirty="0"/>
              <a:t>Διαθέσιμο από τη δικτυακή διεύθυνση: </a:t>
            </a:r>
            <a:r>
              <a:rPr lang="en-US" sz="2000" dirty="0"/>
              <a:t>http://opencourses.uoa.gr/courses/MATH113/</a:t>
            </a:r>
            <a:r>
              <a:rPr lang="el-GR" sz="2000" dirty="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l-GR" dirty="0" smtClean="0"/>
              <a:t>Εισαγωγικά για τους </a:t>
            </a:r>
            <a:r>
              <a:rPr lang="el-GR" dirty="0" err="1" smtClean="0"/>
              <a:t>αβακιστές</a:t>
            </a:r>
            <a:endParaRPr lang="el-GR" dirty="0" smtClean="0"/>
          </a:p>
          <a:p>
            <a:r>
              <a:rPr lang="el-GR" dirty="0" smtClean="0"/>
              <a:t>Μέθοδος των τριών</a:t>
            </a:r>
          </a:p>
          <a:p>
            <a:r>
              <a:rPr lang="el-GR" dirty="0" smtClean="0"/>
              <a:t>Εύρεση ριζών</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Η Άλγεβρα της Αναγέννησης</a:t>
            </a:r>
            <a:endParaRPr lang="el-GR" dirty="0"/>
          </a:p>
        </p:txBody>
      </p:sp>
      <p:sp>
        <p:nvSpPr>
          <p:cNvPr id="5" name="Υπότιτλος 4"/>
          <p:cNvSpPr>
            <a:spLocks noGrp="1"/>
          </p:cNvSpPr>
          <p:nvPr>
            <p:ph type="subTitle" idx="1"/>
          </p:nvPr>
        </p:nvSpPr>
        <p:spPr/>
        <p:txBody>
          <a:bodyPr/>
          <a:lstStyle/>
          <a:p>
            <a:pPr algn="l"/>
            <a:r>
              <a:rPr lang="el-GR" dirty="0" smtClean="0"/>
              <a:t>Ιταλοί </a:t>
            </a:r>
            <a:r>
              <a:rPr lang="el-GR" dirty="0" err="1" smtClean="0"/>
              <a:t>αβακιστές</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(1/4)</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a:t>The Italian </a:t>
            </a:r>
            <a:r>
              <a:rPr lang="en-US" dirty="0" err="1"/>
              <a:t>abacists</a:t>
            </a:r>
            <a:r>
              <a:rPr lang="en-US" dirty="0"/>
              <a:t> of the fourteenth century were instrumental in teaching the merchants the “new” Hindu-Arabic decimal place value system and the algorithms for using it. As is </a:t>
            </a:r>
            <a:r>
              <a:rPr lang="en-US" b="1" dirty="0"/>
              <a:t>usual when a new system replaces an old traditional one, there was great resistance to the change</a:t>
            </a:r>
            <a:r>
              <a:rPr lang="en-US" dirty="0"/>
              <a:t>. For many years, account books were still kept in Roman numerals. It was believed that the Hindu-Arabic numerals could be altered too easily, and thus it was risky to depend on them alone in recording large commercial transactions. (</a:t>
            </a:r>
            <a:r>
              <a:rPr lang="en-US" b="1" dirty="0"/>
              <a:t>The current system of writing out the amounts on checks in words dates from this time</a:t>
            </a:r>
            <a:r>
              <a:rPr lang="en-US" dirty="0"/>
              <a:t>.)</a:t>
            </a:r>
          </a:p>
          <a:p>
            <a:r>
              <a:rPr lang="en-US" dirty="0"/>
              <a:t>The advantages of the new system, however, eventually overcame the merchants’ initial hesitation</a:t>
            </a:r>
            <a:r>
              <a:rPr lang="en-US" dirty="0" smtClean="0"/>
              <a:t>.</a:t>
            </a:r>
            <a:endParaRPr lang="el-GR" dirty="0"/>
          </a:p>
        </p:txBody>
      </p:sp>
    </p:spTree>
    <p:extLst>
      <p:ext uri="{BB962C8B-B14F-4D97-AF65-F5344CB8AC3E}">
        <p14:creationId xmlns:p14="http://schemas.microsoft.com/office/powerpoint/2010/main" val="274383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(2/4)</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The advantages of the new system, however, eventually overcame the merchants’ initial </a:t>
            </a:r>
            <a:r>
              <a:rPr lang="en-US" dirty="0" smtClean="0"/>
              <a:t>hesitation.</a:t>
            </a:r>
            <a:endParaRPr lang="el-GR" dirty="0" smtClean="0"/>
          </a:p>
          <a:p>
            <a:r>
              <a:rPr lang="en-US" dirty="0" smtClean="0"/>
              <a:t>The </a:t>
            </a:r>
            <a:r>
              <a:rPr lang="en-US" dirty="0"/>
              <a:t>old counting board system required accountants to carry around not only a board but also a bag of  counters, while the new system required only pen and paper and could be used </a:t>
            </a:r>
            <a:r>
              <a:rPr lang="en-US" dirty="0" smtClean="0"/>
              <a:t>anywhere.</a:t>
            </a:r>
            <a:endParaRPr lang="el-GR" dirty="0" smtClean="0"/>
          </a:p>
          <a:p>
            <a:r>
              <a:rPr lang="en-US" dirty="0" smtClean="0"/>
              <a:t>In </a:t>
            </a:r>
            <a:r>
              <a:rPr lang="en-US" dirty="0"/>
              <a:t>addition, using a counting board required that preliminary steps in the calculation be eliminated as one worked toward the final answer. With the new system, all the steps were available for checking when the calculation was finished. (Of course, these advantages would have meant nothing had not a steady supply of cheap paper been recently introduced</a:t>
            </a:r>
            <a:r>
              <a:rPr lang="en-US" dirty="0" smtClean="0"/>
              <a:t>.)</a:t>
            </a:r>
            <a:endParaRPr lang="el-GR" dirty="0" smtClean="0"/>
          </a:p>
          <a:p>
            <a:r>
              <a:rPr lang="en-US" dirty="0" smtClean="0"/>
              <a:t>The </a:t>
            </a:r>
            <a:r>
              <a:rPr lang="en-US" dirty="0" err="1"/>
              <a:t>abacists</a:t>
            </a:r>
            <a:r>
              <a:rPr lang="en-US" dirty="0"/>
              <a:t> instructed entire generations of middle-class Italian children in the new methods of calculation, and these methods soon spread throughout the continent</a:t>
            </a:r>
            <a:r>
              <a:rPr lang="en-US" dirty="0" smtClean="0"/>
              <a:t>.</a:t>
            </a:r>
            <a:endParaRPr lang="en-US" dirty="0"/>
          </a:p>
        </p:txBody>
      </p:sp>
    </p:spTree>
    <p:extLst>
      <p:ext uri="{BB962C8B-B14F-4D97-AF65-F5344CB8AC3E}">
        <p14:creationId xmlns:p14="http://schemas.microsoft.com/office/powerpoint/2010/main" val="2300830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(3/4)</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a:t>In addition to the algorithms of the Hindu-Arabic number system, the </a:t>
            </a:r>
            <a:r>
              <a:rPr lang="en-US" dirty="0" err="1"/>
              <a:t>abacists</a:t>
            </a:r>
            <a:r>
              <a:rPr lang="en-US" dirty="0"/>
              <a:t> taught their students methods of problem solving using the tools of both arithmetic and Islamic </a:t>
            </a:r>
            <a:r>
              <a:rPr lang="en-US" dirty="0" smtClean="0"/>
              <a:t>algebra.</a:t>
            </a:r>
            <a:endParaRPr lang="el-GR" dirty="0" smtClean="0"/>
          </a:p>
          <a:p>
            <a:r>
              <a:rPr lang="en-US" dirty="0" smtClean="0"/>
              <a:t>The </a:t>
            </a:r>
            <a:r>
              <a:rPr lang="en-US" dirty="0"/>
              <a:t>texts written by the </a:t>
            </a:r>
            <a:r>
              <a:rPr lang="en-US" dirty="0" err="1"/>
              <a:t>abacists</a:t>
            </a:r>
            <a:r>
              <a:rPr lang="en-US" dirty="0"/>
              <a:t>, of which several hundred different ones still exist, are generally large compilations of problems along with their solutions.  </a:t>
            </a:r>
            <a:endParaRPr lang="el-GR" dirty="0" smtClean="0"/>
          </a:p>
          <a:p>
            <a:r>
              <a:rPr lang="en-US" dirty="0" smtClean="0"/>
              <a:t>These </a:t>
            </a:r>
            <a:r>
              <a:rPr lang="en-US" dirty="0"/>
              <a:t>include not only genuine business problems of the type the students would have to solve when they joined their fathers’ companies but also plenty of recreational problems typical of the kind found in modern elementary algebra </a:t>
            </a:r>
            <a:r>
              <a:rPr lang="en-US" dirty="0" smtClean="0"/>
              <a:t>texts.</a:t>
            </a:r>
            <a:endParaRPr lang="el-GR" dirty="0" smtClean="0"/>
          </a:p>
          <a:p>
            <a:r>
              <a:rPr lang="en-US" dirty="0" smtClean="0"/>
              <a:t>There </a:t>
            </a:r>
            <a:r>
              <a:rPr lang="en-US" dirty="0"/>
              <a:t>were also sometimes geometrical problems as well as problems dealing with elementary number theory, the calendar, and astrology. </a:t>
            </a:r>
            <a:endParaRPr lang="el-GR" dirty="0" smtClean="0"/>
          </a:p>
          <a:p>
            <a:r>
              <a:rPr lang="en-US" dirty="0" smtClean="0"/>
              <a:t>The </a:t>
            </a:r>
            <a:r>
              <a:rPr lang="en-US" dirty="0"/>
              <a:t>solutions in the texts were written in great detail with every step fully described, but, in general, no reasons were given for the various steps, nor any indication of the limitations of a particular method</a:t>
            </a:r>
            <a:r>
              <a:rPr lang="en-US" dirty="0" smtClean="0"/>
              <a:t>.</a:t>
            </a:r>
            <a:endParaRPr lang="el-GR" dirty="0"/>
          </a:p>
        </p:txBody>
      </p:sp>
    </p:spTree>
    <p:extLst>
      <p:ext uri="{BB962C8B-B14F-4D97-AF65-F5344CB8AC3E}">
        <p14:creationId xmlns:p14="http://schemas.microsoft.com/office/powerpoint/2010/main" val="124259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Εισαγωγικά (4/4)</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b="1" dirty="0"/>
              <a:t>Perhaps the teachers did not want to disclose their methods in written form, fearing that then there would no longer be any reason to hire them</a:t>
            </a:r>
            <a:r>
              <a:rPr lang="en-US" dirty="0"/>
              <a:t>. In any case, it seems clear that these abacus texts were designed not only for classroom use but also to serve as reference manuals for the merchants </a:t>
            </a:r>
            <a:r>
              <a:rPr lang="en-US" dirty="0" smtClean="0"/>
              <a:t>themselves.</a:t>
            </a:r>
            <a:endParaRPr lang="el-GR" dirty="0" smtClean="0"/>
          </a:p>
          <a:p>
            <a:r>
              <a:rPr lang="en-US" dirty="0" smtClean="0"/>
              <a:t>A </a:t>
            </a:r>
            <a:r>
              <a:rPr lang="en-US" dirty="0"/>
              <a:t>merchant could easily find and readily follow the solution of a particular type of problem without the necessity of understanding the theory behind the solution</a:t>
            </a:r>
            <a:r>
              <a:rPr lang="en-US" dirty="0" smtClean="0"/>
              <a:t>.</a:t>
            </a:r>
            <a:endParaRPr lang="el-GR" dirty="0"/>
          </a:p>
        </p:txBody>
      </p:sp>
    </p:spTree>
    <p:extLst>
      <p:ext uri="{BB962C8B-B14F-4D97-AF65-F5344CB8AC3E}">
        <p14:creationId xmlns:p14="http://schemas.microsoft.com/office/powerpoint/2010/main" val="89075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a:t>
            </a:r>
            <a:r>
              <a:rPr lang="en-US" dirty="0" smtClean="0"/>
              <a:t>alse position (</a:t>
            </a:r>
            <a:r>
              <a:rPr lang="en-US" dirty="0" err="1" smtClean="0"/>
              <a:t>regula</a:t>
            </a:r>
            <a:r>
              <a:rPr lang="en-US" dirty="0" smtClean="0"/>
              <a:t> </a:t>
            </a:r>
            <a:r>
              <a:rPr lang="en-US" dirty="0" err="1" smtClean="0"/>
              <a:t>falsi</a:t>
            </a:r>
            <a:r>
              <a:rPr lang="en-US" dirty="0" smtClean="0"/>
              <a:t>)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n-US" dirty="0"/>
                  <a:t>F</a:t>
                </a:r>
                <a:r>
                  <a:rPr lang="en-US" dirty="0" smtClean="0"/>
                  <a:t>alse position (</a:t>
                </a:r>
                <a:r>
                  <a:rPr lang="en-US" b="1" dirty="0" err="1" smtClean="0"/>
                  <a:t>regula</a:t>
                </a:r>
                <a:r>
                  <a:rPr lang="en-US" b="1" dirty="0" smtClean="0"/>
                  <a:t> </a:t>
                </a:r>
                <a:r>
                  <a:rPr lang="en-US" b="1" dirty="0" err="1" smtClean="0"/>
                  <a:t>falsi</a:t>
                </a:r>
                <a:r>
                  <a:rPr lang="en-US" dirty="0" smtClean="0"/>
                  <a:t>), . </a:t>
                </a:r>
                <a:endParaRPr lang="el-GR" dirty="0" smtClean="0"/>
              </a:p>
              <a:p>
                <a:r>
                  <a:rPr lang="el-GR" dirty="0"/>
                  <a:t>Η</a:t>
                </a:r>
                <a:r>
                  <a:rPr lang="el-GR" dirty="0" smtClean="0"/>
                  <a:t> απλή περίπτωση είναι η μέθοδος των τριών</a:t>
                </a:r>
                <a:endParaRPr lang="en-US" dirty="0" smtClean="0"/>
              </a:p>
              <a:p>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m:t>
                    </m:r>
                    <m:r>
                      <a:rPr lang="en-US" i="1" dirty="0" smtClean="0">
                        <a:latin typeface="Cambria Math" panose="02040503050406030204" pitchFamily="18" charset="0"/>
                      </a:rPr>
                      <m:t>𝑎𝑥</m:t>
                    </m:r>
                  </m:oMath>
                </a14:m>
                <a:r>
                  <a:rPr lang="en-US" dirty="0"/>
                  <a:t>, </a:t>
                </a:r>
              </a:p>
              <a:p>
                <a:r>
                  <a:rPr lang="en-US" dirty="0"/>
                  <a:t>The following are examples of the types of problems found in these texts, most of which can be solved by using the ancient methods of the rule of three or false </a:t>
                </a:r>
                <a:r>
                  <a:rPr lang="en-US" dirty="0" smtClean="0"/>
                  <a:t>position</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278" t="-1750"/>
                </a:stretch>
              </a:blipFill>
            </p:spPr>
            <p:txBody>
              <a:bodyPr/>
              <a:lstStyle/>
              <a:p>
                <a:r>
                  <a:rPr lang="el-GR">
                    <a:noFill/>
                  </a:rPr>
                  <a:t> </a:t>
                </a:r>
              </a:p>
            </p:txBody>
          </p:sp>
        </mc:Fallback>
      </mc:AlternateContent>
    </p:spTree>
    <p:extLst>
      <p:ext uri="{BB962C8B-B14F-4D97-AF65-F5344CB8AC3E}">
        <p14:creationId xmlns:p14="http://schemas.microsoft.com/office/powerpoint/2010/main" val="221330618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TotalTime>
  <Words>1327</Words>
  <Application>Microsoft Office PowerPoint</Application>
  <PresentationFormat>Προβολή στην οθόνη (4:3)</PresentationFormat>
  <Paragraphs>108</Paragraphs>
  <Slides>27</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ＭＳ Ｐゴシック</vt:lpstr>
      <vt:lpstr>Arial</vt:lpstr>
      <vt:lpstr>Calibri</vt:lpstr>
      <vt:lpstr>Cambria Math</vt:lpstr>
      <vt:lpstr>Wingdings</vt:lpstr>
      <vt:lpstr>Θέμα του Office</vt:lpstr>
      <vt:lpstr>Ιστορία νεότερων Μαθηματικών</vt:lpstr>
      <vt:lpstr>Περιγραφή Ενότητας</vt:lpstr>
      <vt:lpstr>Περιεχόμενα Υποενότητας</vt:lpstr>
      <vt:lpstr>Η Άλγεβρα της Αναγέννησης</vt:lpstr>
      <vt:lpstr>Εισαγωγικά (1/4)</vt:lpstr>
      <vt:lpstr>Εισαγωγικά (2/4)</vt:lpstr>
      <vt:lpstr>Εισαγωγικά (3/4)</vt:lpstr>
      <vt:lpstr>Εισαγωγικά (4/4)</vt:lpstr>
      <vt:lpstr>False position (regula falsi) </vt:lpstr>
      <vt:lpstr>Μέθοδος των τριών (1/2)</vt:lpstr>
      <vt:lpstr>Μέθοδος των τριών: αναμνήσεις από ΄58 - ΄59</vt:lpstr>
      <vt:lpstr>Μαθηματικοί τύποι: αναμνήσεις από δεκαετία ΄50</vt:lpstr>
      <vt:lpstr> Συμβολική Άλγεβρα: Euler΄s four-square identity </vt:lpstr>
      <vt:lpstr>Κοινωνικές συνθήκες</vt:lpstr>
      <vt:lpstr>Μέθοδος των τριών (2/2)</vt:lpstr>
      <vt:lpstr>Linear Interpolation</vt:lpstr>
      <vt:lpstr>Finding the root</vt:lpstr>
      <vt:lpstr>Newton Raphson</vt:lpstr>
      <vt:lpstr>Συμπεράσματα</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300</cp:revision>
  <dcterms:created xsi:type="dcterms:W3CDTF">2012-09-06T09:03:05Z</dcterms:created>
  <dcterms:modified xsi:type="dcterms:W3CDTF">2015-07-06T10:09:36Z</dcterms:modified>
</cp:coreProperties>
</file>