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2" r:id="rId3"/>
    <p:sldId id="261" r:id="rId4"/>
    <p:sldId id="266" r:id="rId5"/>
    <p:sldId id="296" r:id="rId6"/>
    <p:sldId id="297" r:id="rId7"/>
    <p:sldId id="298" r:id="rId8"/>
    <p:sldId id="299" r:id="rId9"/>
    <p:sldId id="300" r:id="rId10"/>
    <p:sldId id="301" r:id="rId11"/>
    <p:sldId id="302" r:id="rId12"/>
    <p:sldId id="303" r:id="rId13"/>
    <p:sldId id="304" r:id="rId14"/>
    <p:sldId id="305" r:id="rId15"/>
    <p:sldId id="306" r:id="rId16"/>
    <p:sldId id="307" r:id="rId17"/>
    <p:sldId id="314" r:id="rId18"/>
    <p:sldId id="315" r:id="rId19"/>
    <p:sldId id="316" r:id="rId20"/>
    <p:sldId id="308" r:id="rId21"/>
    <p:sldId id="309" r:id="rId22"/>
    <p:sldId id="310" r:id="rId23"/>
    <p:sldId id="311" r:id="rId24"/>
    <p:sldId id="312" r:id="rId25"/>
    <p:sldId id="313" r:id="rId26"/>
    <p:sldId id="280" r:id="rId27"/>
    <p:sldId id="290" r:id="rId28"/>
    <p:sldId id="295" r:id="rId29"/>
    <p:sldId id="317" r:id="rId30"/>
    <p:sldId id="292" r:id="rId31"/>
    <p:sldId id="291" r:id="rId32"/>
    <p:sldId id="294" r:id="rId33"/>
    <p:sldId id="293"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2"/>
            <p14:sldId id="261"/>
            <p14:sldId id="266"/>
            <p14:sldId id="296"/>
            <p14:sldId id="297"/>
            <p14:sldId id="298"/>
            <p14:sldId id="299"/>
            <p14:sldId id="300"/>
            <p14:sldId id="301"/>
            <p14:sldId id="302"/>
            <p14:sldId id="303"/>
            <p14:sldId id="304"/>
            <p14:sldId id="305"/>
            <p14:sldId id="306"/>
            <p14:sldId id="307"/>
            <p14:sldId id="314"/>
            <p14:sldId id="315"/>
            <p14:sldId id="316"/>
            <p14:sldId id="308"/>
            <p14:sldId id="309"/>
            <p14:sldId id="310"/>
            <p14:sldId id="311"/>
            <p14:sldId id="312"/>
            <p14:sldId id="313"/>
            <p14:sldId id="280"/>
            <p14:sldId id="290"/>
            <p14:sldId id="295"/>
            <p14:sldId id="317"/>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1" autoAdjust="0"/>
    <p:restoredTop sz="86355" autoAdjust="0"/>
  </p:normalViewPr>
  <p:slideViewPr>
    <p:cSldViewPr>
      <p:cViewPr varScale="1">
        <p:scale>
          <a:sx n="74" d="100"/>
          <a:sy n="74" d="100"/>
        </p:scale>
        <p:origin x="111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6/7/2015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322597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7"/>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4"/>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2"/>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8"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4"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7"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Gerolamo_Cardano" TargetMode="External"/><Relationship Id="rId13" Type="http://schemas.openxmlformats.org/officeDocument/2006/relationships/hyperlink" Target="http://en.wikipedia.org/wiki/Fazio_Cardano" TargetMode="External"/><Relationship Id="rId3" Type="http://schemas.openxmlformats.org/officeDocument/2006/relationships/hyperlink" Target="http://en.wikipedia.org/wiki/Latin_language" TargetMode="External"/><Relationship Id="rId7" Type="http://schemas.openxmlformats.org/officeDocument/2006/relationships/hyperlink" Target="http://en.wikipedia.org/wiki/Gambler" TargetMode="External"/><Relationship Id="rId12" Type="http://schemas.openxmlformats.org/officeDocument/2006/relationships/hyperlink" Target="http://en.wikipedia.org/wiki/Illegitimate" TargetMode="External"/><Relationship Id="rId17" Type="http://schemas.openxmlformats.org/officeDocument/2006/relationships/hyperlink" Target="http://en.wikipedia.org/wiki/Black_Death" TargetMode="External"/><Relationship Id="rId2" Type="http://schemas.openxmlformats.org/officeDocument/2006/relationships/hyperlink" Target="http://en.wikipedia.org/wiki/French_language" TargetMode="External"/><Relationship Id="rId16" Type="http://schemas.openxmlformats.org/officeDocument/2006/relationships/hyperlink" Target="http://en.wikipedia.org/wiki/Milan" TargetMode="External"/><Relationship Id="rId1" Type="http://schemas.openxmlformats.org/officeDocument/2006/relationships/slideLayout" Target="../slideLayouts/slideLayout2.xml"/><Relationship Id="rId6" Type="http://schemas.openxmlformats.org/officeDocument/2006/relationships/hyperlink" Target="http://en.wikipedia.org/wiki/Philosopher" TargetMode="External"/><Relationship Id="rId11" Type="http://schemas.openxmlformats.org/officeDocument/2006/relationships/hyperlink" Target="http://en.wikipedia.org/wiki/Lombardy" TargetMode="External"/><Relationship Id="rId5" Type="http://schemas.openxmlformats.org/officeDocument/2006/relationships/hyperlink" Target="http://en.wikipedia.org/wiki/Astrologer" TargetMode="External"/><Relationship Id="rId15" Type="http://schemas.openxmlformats.org/officeDocument/2006/relationships/hyperlink" Target="http://en.wikipedia.org/wiki/Leonardo_da_Vinci" TargetMode="External"/><Relationship Id="rId10" Type="http://schemas.openxmlformats.org/officeDocument/2006/relationships/hyperlink" Target="http://en.wikipedia.org/wiki/Pavia" TargetMode="External"/><Relationship Id="rId4" Type="http://schemas.openxmlformats.org/officeDocument/2006/relationships/hyperlink" Target="http://en.wikipedia.org/wiki/Physician" TargetMode="External"/><Relationship Id="rId9" Type="http://schemas.openxmlformats.org/officeDocument/2006/relationships/hyperlink" Target="http://en.wikipedia.org/wiki/Probability" TargetMode="External"/><Relationship Id="rId14" Type="http://schemas.openxmlformats.org/officeDocument/2006/relationships/hyperlink" Target="http://en.wikipedia.org/wiki/Lawy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Padua" TargetMode="External"/><Relationship Id="rId7" Type="http://schemas.openxmlformats.org/officeDocument/2006/relationships/hyperlink" Target="http://en.wikipedia.org/wiki/Gerolamo_Cardano" TargetMode="External"/><Relationship Id="rId2" Type="http://schemas.openxmlformats.org/officeDocument/2006/relationships/hyperlink" Target="http://en.wikipedia.org/wiki/University_of_Pavia" TargetMode="External"/><Relationship Id="rId1" Type="http://schemas.openxmlformats.org/officeDocument/2006/relationships/slideLayout" Target="../slideLayouts/slideLayout2.xml"/><Relationship Id="rId6" Type="http://schemas.openxmlformats.org/officeDocument/2006/relationships/hyperlink" Target="http://en.wikipedia.org/wiki/Thomas_Randolph_(diplomat)" TargetMode="External"/><Relationship Id="rId5" Type="http://schemas.openxmlformats.org/officeDocument/2006/relationships/hyperlink" Target="http://en.wikipedia.org/wiki/John_Hamilton_(archbishop_of_St_Andrews)" TargetMode="External"/><Relationship Id="rId4" Type="http://schemas.openxmlformats.org/officeDocument/2006/relationships/hyperlink" Target="http://en.wikipedia.org/wiki/Typhoid_fever"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De_humani_corporis_fabrica" TargetMode="External"/><Relationship Id="rId3" Type="http://schemas.openxmlformats.org/officeDocument/2006/relationships/hyperlink" Target="http://en.wikipedia.org/wiki/Girolamo_Cardano" TargetMode="External"/><Relationship Id="rId7" Type="http://schemas.openxmlformats.org/officeDocument/2006/relationships/hyperlink" Target="http://en.wikipedia.org/wiki/Vesalius" TargetMode="External"/><Relationship Id="rId2" Type="http://schemas.openxmlformats.org/officeDocument/2006/relationships/hyperlink" Target="http://en.wikipedia.org/wiki/Algebra" TargetMode="External"/><Relationship Id="rId1" Type="http://schemas.openxmlformats.org/officeDocument/2006/relationships/slideLayout" Target="../slideLayouts/slideLayout2.xml"/><Relationship Id="rId6" Type="http://schemas.openxmlformats.org/officeDocument/2006/relationships/hyperlink" Target="http://en.wikipedia.org/wiki/De_revolutionibus_orbium_coelestium" TargetMode="External"/><Relationship Id="rId5" Type="http://schemas.openxmlformats.org/officeDocument/2006/relationships/hyperlink" Target="http://en.wikipedia.org/wiki/Copernicus" TargetMode="External"/><Relationship Id="rId4" Type="http://schemas.openxmlformats.org/officeDocument/2006/relationships/hyperlink" Target="http://en.wikipedia.org/wiki/Ars_Magna_(Gerolamo_Cardan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Africa" TargetMode="External"/><Relationship Id="rId2" Type="http://schemas.openxmlformats.org/officeDocument/2006/relationships/hyperlink" Target="http://en.wikipedia.org/wiki/Asi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el.wikipedia.org/w/index.php?title=%CE%91%CF%81%CE%B9%CE%B8%CE%BC%CE%B7%CF%84%CE%B9%CE%BA%CE%AE_%CF%80%CF%81%CE%AC%CE%BE%CE%B7&amp;action=edit&amp;redlink=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Double-entry_bookkeeping_system" TargetMode="External"/><Relationship Id="rId3" Type="http://schemas.openxmlformats.org/officeDocument/2006/relationships/hyperlink" Target="http://en.wikipedia.org/wiki/Mathematician" TargetMode="External"/><Relationship Id="rId7" Type="http://schemas.openxmlformats.org/officeDocument/2006/relationships/hyperlink" Target="http://en.wikipedia.org/wiki/Accounting" TargetMode="External"/><Relationship Id="rId2" Type="http://schemas.openxmlformats.org/officeDocument/2006/relationships/hyperlink" Target="http://en.wikipedia.org/wiki/Italy" TargetMode="External"/><Relationship Id="rId1" Type="http://schemas.openxmlformats.org/officeDocument/2006/relationships/slideLayout" Target="../slideLayouts/slideLayout2.xml"/><Relationship Id="rId6" Type="http://schemas.openxmlformats.org/officeDocument/2006/relationships/hyperlink" Target="http://en.wikipedia.org/wiki/Leonardo_da_Vinci" TargetMode="External"/><Relationship Id="rId5" Type="http://schemas.openxmlformats.org/officeDocument/2006/relationships/hyperlink" Target="http://en.wikipedia.org/wiki/Friar" TargetMode="External"/><Relationship Id="rId4" Type="http://schemas.openxmlformats.org/officeDocument/2006/relationships/hyperlink" Target="http://en.wikipedia.org/wiki/Francisca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Italian_language" TargetMode="External"/><Relationship Id="rId3" Type="http://schemas.openxmlformats.org/officeDocument/2006/relationships/hyperlink" Target="http://en.wikipedia.org/wiki/Luca_Pacioli" TargetMode="External"/><Relationship Id="rId7" Type="http://schemas.openxmlformats.org/officeDocument/2006/relationships/hyperlink" Target="http://en.wikipedia.org/wiki/Accounting" TargetMode="External"/><Relationship Id="rId2" Type="http://schemas.openxmlformats.org/officeDocument/2006/relationships/hyperlink" Target="http://en.wikipedia.org/wiki/Mathematics" TargetMode="External"/><Relationship Id="rId1" Type="http://schemas.openxmlformats.org/officeDocument/2006/relationships/slideLayout" Target="../slideLayouts/slideLayout2.xml"/><Relationship Id="rId6" Type="http://schemas.openxmlformats.org/officeDocument/2006/relationships/hyperlink" Target="http://en.wikipedia.org/wiki/Geometry" TargetMode="External"/><Relationship Id="rId5" Type="http://schemas.openxmlformats.org/officeDocument/2006/relationships/hyperlink" Target="http://en.wikipedia.org/wiki/Algebra" TargetMode="External"/><Relationship Id="rId4" Type="http://schemas.openxmlformats.org/officeDocument/2006/relationships/hyperlink" Target="http://en.wikipedia.org/wiki/The_Renaissance" TargetMode="External"/><Relationship Id="rId9" Type="http://schemas.openxmlformats.org/officeDocument/2006/relationships/hyperlink" Target="http://en.wikipedia.org/wiki/Summa_de_arithmetic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7"/>
            <a:ext cx="7772400" cy="1470025"/>
          </a:xfrm>
        </p:spPr>
        <p:txBody>
          <a:bodyPr/>
          <a:lstStyle/>
          <a:p>
            <a:r>
              <a:rPr lang="el-GR" dirty="0" smtClean="0">
                <a:solidFill>
                  <a:srgbClr val="5075BC"/>
                </a:solidFill>
              </a:rPr>
              <a:t>Ιστορία νεότερων Μαθηματικών</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3</a:t>
            </a:r>
            <a:r>
              <a:rPr lang="el-GR" sz="2800" dirty="0">
                <a:solidFill>
                  <a:srgbClr val="5075BC"/>
                </a:solidFill>
                <a:latin typeface="+mj-lt"/>
                <a:ea typeface="+mj-ea"/>
                <a:cs typeface="+mj-cs"/>
              </a:rPr>
              <a:t>:</a:t>
            </a:r>
            <a:r>
              <a:rPr lang="en-US" sz="2800" dirty="0">
                <a:solidFill>
                  <a:srgbClr val="5075BC"/>
                </a:solidFill>
                <a:latin typeface="+mj-lt"/>
                <a:ea typeface="+mj-ea"/>
                <a:cs typeface="+mj-cs"/>
              </a:rPr>
              <a:t> </a:t>
            </a:r>
            <a:r>
              <a:rPr lang="el-GR" sz="2800" dirty="0">
                <a:latin typeface="+mj-lt"/>
                <a:ea typeface="+mj-ea"/>
                <a:cs typeface="+mj-cs"/>
              </a:rPr>
              <a:t>Η Άλγεβρα της Αναγέννησης</a:t>
            </a:r>
            <a:endParaRPr lang="en-US" sz="2800" dirty="0"/>
          </a:p>
          <a:p>
            <a:endParaRPr lang="el-GR" sz="2800" dirty="0"/>
          </a:p>
          <a:p>
            <a:r>
              <a:rPr lang="el-GR" sz="2800" dirty="0"/>
              <a:t>Παπασταυρίδης Σταύρος</a:t>
            </a:r>
          </a:p>
          <a:p>
            <a:r>
              <a:rPr lang="el-GR" sz="2800" dirty="0"/>
              <a:t>Σχολή Θετικών </a:t>
            </a:r>
            <a:r>
              <a:rPr lang="el-GR" sz="2800" dirty="0"/>
              <a:t>Επιστημών</a:t>
            </a:r>
          </a:p>
          <a:p>
            <a:r>
              <a:rPr lang="el-GR" sz="2800" dirty="0"/>
              <a:t>Τμήμα Μαθηματικών</a:t>
            </a:r>
            <a:endParaRPr lang="en-US" sz="2800" dirty="0"/>
          </a:p>
          <a:p>
            <a:endParaRPr lang="el-GR" sz="2800" dirty="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err="1"/>
              <a:t>Girolamo</a:t>
            </a:r>
            <a:r>
              <a:rPr lang="en-US" dirty="0"/>
              <a:t> </a:t>
            </a:r>
            <a:r>
              <a:rPr lang="en-US" dirty="0" err="1"/>
              <a:t>Cardano</a:t>
            </a:r>
            <a:r>
              <a:rPr lang="en-US" dirty="0"/>
              <a:t> (1501 –1576</a:t>
            </a:r>
            <a:r>
              <a:rPr lang="en-US" dirty="0" smtClean="0"/>
              <a:t>)</a:t>
            </a:r>
            <a:r>
              <a:rPr lang="el-GR" dirty="0" smtClean="0"/>
              <a:t> (1/2)</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b="1" dirty="0" err="1"/>
              <a:t>Gerolamo</a:t>
            </a:r>
            <a:r>
              <a:rPr lang="en-US" dirty="0"/>
              <a:t> (or </a:t>
            </a:r>
            <a:r>
              <a:rPr lang="en-US" b="1" dirty="0" err="1"/>
              <a:t>Girolamo</a:t>
            </a:r>
            <a:r>
              <a:rPr lang="en-US" dirty="0"/>
              <a:t>,  or </a:t>
            </a:r>
            <a:r>
              <a:rPr lang="en-US" b="1" dirty="0"/>
              <a:t>Geronimo</a:t>
            </a:r>
            <a:r>
              <a:rPr lang="en-US" dirty="0"/>
              <a:t>) </a:t>
            </a:r>
            <a:r>
              <a:rPr lang="en-US" b="1" dirty="0" err="1"/>
              <a:t>Cardano</a:t>
            </a:r>
            <a:r>
              <a:rPr lang="en-US" dirty="0"/>
              <a:t> (Italian: [</a:t>
            </a:r>
            <a:r>
              <a:rPr lang="en-US" dirty="0" err="1"/>
              <a:t>dʒeˈrɔlamo</a:t>
            </a:r>
            <a:r>
              <a:rPr lang="en-US" dirty="0"/>
              <a:t> </a:t>
            </a:r>
            <a:r>
              <a:rPr lang="en-US" dirty="0" err="1"/>
              <a:t>karˈdano</a:t>
            </a:r>
            <a:r>
              <a:rPr lang="en-US" dirty="0"/>
              <a:t>]; </a:t>
            </a:r>
            <a:r>
              <a:rPr lang="en-US" dirty="0">
                <a:hlinkClick r:id="rId2" tooltip="French language"/>
              </a:rPr>
              <a:t>French</a:t>
            </a:r>
            <a:r>
              <a:rPr lang="en-US" dirty="0"/>
              <a:t>: </a:t>
            </a:r>
            <a:r>
              <a:rPr lang="en-US" i="1" dirty="0" err="1"/>
              <a:t>Jérôme</a:t>
            </a:r>
            <a:r>
              <a:rPr lang="en-US" i="1" dirty="0"/>
              <a:t> </a:t>
            </a:r>
            <a:r>
              <a:rPr lang="en-US" i="1" dirty="0" err="1"/>
              <a:t>Cardan</a:t>
            </a:r>
            <a:r>
              <a:rPr lang="en-US" dirty="0"/>
              <a:t>; </a:t>
            </a:r>
            <a:r>
              <a:rPr lang="en-US" dirty="0">
                <a:hlinkClick r:id="rId3" tooltip="Latin language"/>
              </a:rPr>
              <a:t>Latin</a:t>
            </a:r>
            <a:r>
              <a:rPr lang="en-US" dirty="0"/>
              <a:t>: </a:t>
            </a:r>
            <a:r>
              <a:rPr lang="en-US" i="1" dirty="0"/>
              <a:t>Hieronymus</a:t>
            </a:r>
            <a:r>
              <a:rPr lang="en-US" i="1" dirty="0">
                <a:solidFill>
                  <a:srgbClr val="FF0000"/>
                </a:solidFill>
              </a:rPr>
              <a:t> </a:t>
            </a:r>
            <a:r>
              <a:rPr lang="en-US" i="1" dirty="0" err="1"/>
              <a:t>Cardanus</a:t>
            </a:r>
            <a:r>
              <a:rPr lang="en-US" dirty="0"/>
              <a:t>; 24 September 1501 – 21 September 1576) was an Italian Renaissance mathematician, </a:t>
            </a:r>
            <a:r>
              <a:rPr lang="en-US" u="sng" dirty="0">
                <a:hlinkClick r:id="rId4" tooltip="Physician"/>
              </a:rPr>
              <a:t>physician</a:t>
            </a:r>
            <a:r>
              <a:rPr lang="en-US" dirty="0"/>
              <a:t>, </a:t>
            </a:r>
            <a:r>
              <a:rPr lang="en-US" dirty="0">
                <a:hlinkClick r:id="rId5" tooltip="Astrologer"/>
              </a:rPr>
              <a:t>astrologer</a:t>
            </a:r>
            <a:r>
              <a:rPr lang="en-US" dirty="0"/>
              <a:t>, </a:t>
            </a:r>
            <a:r>
              <a:rPr lang="en-US" dirty="0">
                <a:hlinkClick r:id="rId6" tooltip="Philosopher"/>
              </a:rPr>
              <a:t>philosopher</a:t>
            </a:r>
            <a:r>
              <a:rPr lang="en-US" dirty="0"/>
              <a:t> and </a:t>
            </a:r>
            <a:r>
              <a:rPr lang="en-US" dirty="0">
                <a:hlinkClick r:id="rId7" tooltip="Gambler"/>
              </a:rPr>
              <a:t>gambler</a:t>
            </a:r>
            <a:r>
              <a:rPr lang="en-US" dirty="0"/>
              <a:t>.</a:t>
            </a:r>
            <a:r>
              <a:rPr lang="en-US" baseline="30000" dirty="0">
                <a:hlinkClick r:id="rId8"/>
              </a:rPr>
              <a:t>[1]</a:t>
            </a:r>
            <a:r>
              <a:rPr lang="en-US" dirty="0"/>
              <a:t> He wrote more than 200 works on medicine, mathematics, physics, philosophy, religion, and music.</a:t>
            </a:r>
            <a:r>
              <a:rPr lang="en-US" baseline="30000" dirty="0">
                <a:hlinkClick r:id="rId8"/>
              </a:rPr>
              <a:t>[2]</a:t>
            </a:r>
            <a:r>
              <a:rPr lang="en-US" dirty="0"/>
              <a:t> His gambling led him to formulate elementary rules in </a:t>
            </a:r>
            <a:r>
              <a:rPr lang="en-US" dirty="0">
                <a:hlinkClick r:id="rId9" tooltip="Probability"/>
              </a:rPr>
              <a:t>probability</a:t>
            </a:r>
            <a:r>
              <a:rPr lang="en-US" dirty="0"/>
              <a:t>, making him one of the founders of the field.</a:t>
            </a:r>
          </a:p>
          <a:p>
            <a:r>
              <a:rPr lang="en-US" dirty="0"/>
              <a:t>He was born in </a:t>
            </a:r>
            <a:r>
              <a:rPr lang="en-US" dirty="0">
                <a:hlinkClick r:id="rId10" tooltip="Pavia"/>
              </a:rPr>
              <a:t>Pavia</a:t>
            </a:r>
            <a:r>
              <a:rPr lang="en-US" dirty="0"/>
              <a:t>, </a:t>
            </a:r>
            <a:r>
              <a:rPr lang="en-US" dirty="0">
                <a:hlinkClick r:id="rId11" tooltip="Lombardy"/>
              </a:rPr>
              <a:t>Lombardy</a:t>
            </a:r>
            <a:r>
              <a:rPr lang="en-US" dirty="0"/>
              <a:t>, the </a:t>
            </a:r>
            <a:r>
              <a:rPr lang="en-US" dirty="0">
                <a:hlinkClick r:id="rId12" tooltip="Illegitimate"/>
              </a:rPr>
              <a:t>illegitimate</a:t>
            </a:r>
            <a:r>
              <a:rPr lang="en-US" dirty="0"/>
              <a:t> child of </a:t>
            </a:r>
            <a:r>
              <a:rPr lang="en-US" dirty="0">
                <a:hlinkClick r:id="rId13" tooltip="Fazio Cardano"/>
              </a:rPr>
              <a:t>Fazio </a:t>
            </a:r>
            <a:r>
              <a:rPr lang="en-US" dirty="0" err="1">
                <a:hlinkClick r:id="rId13" tooltip="Fazio Cardano"/>
              </a:rPr>
              <a:t>Cardano</a:t>
            </a:r>
            <a:r>
              <a:rPr lang="en-US" dirty="0"/>
              <a:t>, a mathematically gifted </a:t>
            </a:r>
            <a:r>
              <a:rPr lang="en-US" dirty="0">
                <a:hlinkClick r:id="rId14" tooltip="Lawyer"/>
              </a:rPr>
              <a:t>lawyer</a:t>
            </a:r>
            <a:r>
              <a:rPr lang="en-US" dirty="0"/>
              <a:t>, who was a friend of </a:t>
            </a:r>
            <a:r>
              <a:rPr lang="en-US" dirty="0">
                <a:hlinkClick r:id="rId15" tooltip="Leonardo da Vinci"/>
              </a:rPr>
              <a:t>Leonardo da Vinci</a:t>
            </a:r>
            <a:r>
              <a:rPr lang="en-US" dirty="0"/>
              <a:t>. In his autobiography, </a:t>
            </a:r>
            <a:r>
              <a:rPr lang="en-US" dirty="0" err="1"/>
              <a:t>Cardano</a:t>
            </a:r>
            <a:r>
              <a:rPr lang="en-US" dirty="0"/>
              <a:t> claimed that his mother had attempted to abort him. Shortly before his birth, his mother had to move from </a:t>
            </a:r>
            <a:r>
              <a:rPr lang="en-US" dirty="0">
                <a:hlinkClick r:id="rId16" tooltip="Milan"/>
              </a:rPr>
              <a:t>Milan</a:t>
            </a:r>
            <a:r>
              <a:rPr lang="en-US" dirty="0"/>
              <a:t> to </a:t>
            </a:r>
            <a:r>
              <a:rPr lang="en-US" dirty="0">
                <a:hlinkClick r:id="rId10" tooltip="Pavia"/>
              </a:rPr>
              <a:t>Pavia</a:t>
            </a:r>
            <a:r>
              <a:rPr lang="en-US" dirty="0"/>
              <a:t> to escape the </a:t>
            </a:r>
            <a:r>
              <a:rPr lang="en-US" dirty="0">
                <a:hlinkClick r:id="rId17" tooltip="Black Death"/>
              </a:rPr>
              <a:t>Plague</a:t>
            </a:r>
            <a:r>
              <a:rPr lang="en-US" dirty="0"/>
              <a:t>; her three other children died from the disease</a:t>
            </a:r>
            <a:r>
              <a:rPr lang="en-US" dirty="0" smtClean="0"/>
              <a:t>.</a:t>
            </a:r>
            <a:endParaRPr lang="el-GR" dirty="0"/>
          </a:p>
        </p:txBody>
      </p:sp>
    </p:spTree>
    <p:extLst>
      <p:ext uri="{BB962C8B-B14F-4D97-AF65-F5344CB8AC3E}">
        <p14:creationId xmlns:p14="http://schemas.microsoft.com/office/powerpoint/2010/main" val="1768585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err="1"/>
              <a:t>Girolamo</a:t>
            </a:r>
            <a:r>
              <a:rPr lang="en-US" dirty="0"/>
              <a:t> </a:t>
            </a:r>
            <a:r>
              <a:rPr lang="en-US" dirty="0" err="1"/>
              <a:t>Cardano</a:t>
            </a:r>
            <a:r>
              <a:rPr lang="en-US" dirty="0"/>
              <a:t> (1501 –1576</a:t>
            </a:r>
            <a:r>
              <a:rPr lang="en-US" dirty="0" smtClean="0"/>
              <a:t>)</a:t>
            </a:r>
            <a:r>
              <a:rPr lang="el-GR" dirty="0" smtClean="0"/>
              <a:t> (2/2)</a:t>
            </a:r>
            <a:endParaRPr lang="el-GR" dirty="0"/>
          </a:p>
        </p:txBody>
      </p:sp>
      <p:sp>
        <p:nvSpPr>
          <p:cNvPr id="3" name="Θέση περιεχομένου 2"/>
          <p:cNvSpPr>
            <a:spLocks noGrp="1"/>
          </p:cNvSpPr>
          <p:nvPr>
            <p:ph idx="1"/>
          </p:nvPr>
        </p:nvSpPr>
        <p:spPr/>
        <p:txBody>
          <a:bodyPr>
            <a:normAutofit fontScale="62500" lnSpcReduction="20000"/>
          </a:bodyPr>
          <a:lstStyle/>
          <a:p>
            <a:r>
              <a:rPr lang="en-US" dirty="0"/>
              <a:t>In 1520, he entered the </a:t>
            </a:r>
            <a:r>
              <a:rPr lang="en-US" dirty="0">
                <a:hlinkClick r:id="rId2" tooltip="University of Pavia"/>
              </a:rPr>
              <a:t>University of Pavia</a:t>
            </a:r>
            <a:r>
              <a:rPr lang="en-US" dirty="0"/>
              <a:t> and later in </a:t>
            </a:r>
            <a:r>
              <a:rPr lang="en-US" dirty="0">
                <a:hlinkClick r:id="rId3" tooltip="Padua"/>
              </a:rPr>
              <a:t>Padua</a:t>
            </a:r>
            <a:r>
              <a:rPr lang="en-US" dirty="0"/>
              <a:t> studied medicine. His eccentric and confrontational style did not earn him many friends and he had a difficult time finding work after his studies had ended. In 1525, </a:t>
            </a:r>
            <a:r>
              <a:rPr lang="en-US" dirty="0" err="1"/>
              <a:t>Cardano</a:t>
            </a:r>
            <a:r>
              <a:rPr lang="en-US" dirty="0"/>
              <a:t> repeatedly applied to the College of Physicians in Milan, but was not admitted owing to his combative reputation and illegitimate birth.</a:t>
            </a:r>
          </a:p>
          <a:p>
            <a:r>
              <a:rPr lang="en-US" dirty="0"/>
              <a:t>Eventually, he managed to develop a considerable reputation as a </a:t>
            </a:r>
            <a:r>
              <a:rPr lang="en-US" b="1" dirty="0"/>
              <a:t>physician and his services were highly valued at the courts</a:t>
            </a:r>
            <a:r>
              <a:rPr lang="en-US" dirty="0"/>
              <a:t>. He was the first to describe </a:t>
            </a:r>
            <a:r>
              <a:rPr lang="en-US" dirty="0">
                <a:hlinkClick r:id="rId4" tooltip="Typhoid fever"/>
              </a:rPr>
              <a:t>typhoid fever</a:t>
            </a:r>
            <a:r>
              <a:rPr lang="en-US" dirty="0"/>
              <a:t>. In 1553 he cured the Scottish </a:t>
            </a:r>
            <a:r>
              <a:rPr lang="en-US" u="sng" dirty="0">
                <a:hlinkClick r:id="rId5" tooltip="John Hamilton (archbishop of St Andrews)"/>
              </a:rPr>
              <a:t>Archbishop of St Andrews</a:t>
            </a:r>
            <a:r>
              <a:rPr lang="en-US" dirty="0"/>
              <a:t> of a disease that had left him speechless and was thought incurable. The diplomat </a:t>
            </a:r>
            <a:r>
              <a:rPr lang="en-US" dirty="0">
                <a:hlinkClick r:id="rId6" tooltip="Thomas Randolph (diplomat)"/>
              </a:rPr>
              <a:t>Thomas Randolph</a:t>
            </a:r>
            <a:r>
              <a:rPr lang="en-US" dirty="0"/>
              <a:t> recorded the "merry tales" </a:t>
            </a:r>
            <a:r>
              <a:rPr lang="en-US" dirty="0" err="1"/>
              <a:t>rumoured</a:t>
            </a:r>
            <a:r>
              <a:rPr lang="en-US" dirty="0"/>
              <a:t> about his methods still current in Edinburgh nine years later.</a:t>
            </a:r>
            <a:r>
              <a:rPr lang="en-US" baseline="30000" dirty="0">
                <a:hlinkClick r:id="rId7"/>
              </a:rPr>
              <a:t>[3]</a:t>
            </a:r>
            <a:r>
              <a:rPr lang="en-US" dirty="0"/>
              <a:t> </a:t>
            </a:r>
            <a:r>
              <a:rPr lang="en-US" dirty="0" err="1"/>
              <a:t>Cardano</a:t>
            </a:r>
            <a:r>
              <a:rPr lang="en-US" dirty="0"/>
              <a:t> himself wrote that the Archbishop had been short of breath for ten years, and after the cure was effected by his assistant, he was paid 1,400 gold </a:t>
            </a:r>
            <a:r>
              <a:rPr lang="en-US" dirty="0" smtClean="0"/>
              <a:t>crowns</a:t>
            </a:r>
            <a:r>
              <a:rPr lang="el-GR" dirty="0" smtClean="0"/>
              <a:t>.</a:t>
            </a:r>
            <a:endParaRPr lang="en-US" dirty="0"/>
          </a:p>
        </p:txBody>
      </p:sp>
    </p:spTree>
    <p:extLst>
      <p:ext uri="{BB962C8B-B14F-4D97-AF65-F5344CB8AC3E}">
        <p14:creationId xmlns:p14="http://schemas.microsoft.com/office/powerpoint/2010/main" val="2079030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i="1" dirty="0" err="1"/>
              <a:t>Ars</a:t>
            </a:r>
            <a:r>
              <a:rPr lang="en-US" i="1" dirty="0"/>
              <a:t> Magna, </a:t>
            </a:r>
            <a:r>
              <a:rPr lang="en-US" dirty="0" smtClean="0"/>
              <a:t>1545</a:t>
            </a:r>
            <a:r>
              <a:rPr lang="el-GR" dirty="0" smtClean="0"/>
              <a:t> (1/2)</a:t>
            </a:r>
            <a:endParaRPr lang="el-GR" dirty="0"/>
          </a:p>
        </p:txBody>
      </p:sp>
      <p:sp>
        <p:nvSpPr>
          <p:cNvPr id="3" name="Θέση περιεχομένου 2"/>
          <p:cNvSpPr>
            <a:spLocks noGrp="1"/>
          </p:cNvSpPr>
          <p:nvPr>
            <p:ph idx="1"/>
          </p:nvPr>
        </p:nvSpPr>
        <p:spPr/>
        <p:txBody>
          <a:bodyPr>
            <a:normAutofit fontScale="85000" lnSpcReduction="20000"/>
          </a:bodyPr>
          <a:lstStyle/>
          <a:p>
            <a:r>
              <a:rPr lang="en-US" dirty="0"/>
              <a:t>The </a:t>
            </a:r>
            <a:r>
              <a:rPr lang="en-US" b="1" i="1" dirty="0" err="1"/>
              <a:t>Ars</a:t>
            </a:r>
            <a:r>
              <a:rPr lang="en-US" b="1" i="1" dirty="0"/>
              <a:t> Magna</a:t>
            </a:r>
            <a:r>
              <a:rPr lang="en-US" dirty="0"/>
              <a:t> (Latin: "The Great Art") is an important book on </a:t>
            </a:r>
            <a:r>
              <a:rPr lang="en-US" dirty="0">
                <a:hlinkClick r:id="rId2" tooltip="Algebra"/>
              </a:rPr>
              <a:t>algebra</a:t>
            </a:r>
            <a:r>
              <a:rPr lang="en-US" dirty="0"/>
              <a:t> written by </a:t>
            </a:r>
            <a:r>
              <a:rPr lang="en-US" dirty="0" err="1">
                <a:hlinkClick r:id="rId3" tooltip="Girolamo Cardano"/>
              </a:rPr>
              <a:t>Girolamo</a:t>
            </a:r>
            <a:r>
              <a:rPr lang="en-US" dirty="0">
                <a:hlinkClick r:id="rId3" tooltip="Girolamo Cardano"/>
              </a:rPr>
              <a:t> </a:t>
            </a:r>
            <a:r>
              <a:rPr lang="en-US" dirty="0" err="1">
                <a:hlinkClick r:id="rId3" tooltip="Girolamo Cardano"/>
              </a:rPr>
              <a:t>Cardano</a:t>
            </a:r>
            <a:r>
              <a:rPr lang="en-US" dirty="0"/>
              <a:t>. It was first published in 1545 under the title </a:t>
            </a:r>
            <a:r>
              <a:rPr lang="en-US" i="1" dirty="0" err="1"/>
              <a:t>Artis</a:t>
            </a:r>
            <a:r>
              <a:rPr lang="en-US" i="1" dirty="0"/>
              <a:t> </a:t>
            </a:r>
            <a:r>
              <a:rPr lang="en-US" i="1" dirty="0" err="1"/>
              <a:t>Magnæ</a:t>
            </a:r>
            <a:r>
              <a:rPr lang="en-US" i="1" dirty="0"/>
              <a:t>, </a:t>
            </a:r>
            <a:r>
              <a:rPr lang="en-US" i="1" dirty="0" err="1"/>
              <a:t>Sive</a:t>
            </a:r>
            <a:r>
              <a:rPr lang="en-US" i="1" dirty="0"/>
              <a:t> de </a:t>
            </a:r>
            <a:r>
              <a:rPr lang="en-US" i="1" dirty="0" err="1"/>
              <a:t>Regulis</a:t>
            </a:r>
            <a:r>
              <a:rPr lang="en-US" i="1" dirty="0"/>
              <a:t> </a:t>
            </a:r>
            <a:r>
              <a:rPr lang="en-US" i="1" dirty="0" err="1"/>
              <a:t>Algebraicis</a:t>
            </a:r>
            <a:r>
              <a:rPr lang="en-US" i="1" dirty="0"/>
              <a:t> Liber </a:t>
            </a:r>
            <a:r>
              <a:rPr lang="en-US" i="1" dirty="0" err="1"/>
              <a:t>Unus</a:t>
            </a:r>
            <a:r>
              <a:rPr lang="en-US" dirty="0"/>
              <a:t> (</a:t>
            </a:r>
            <a:r>
              <a:rPr lang="en-US" i="1" dirty="0"/>
              <a:t>Book number one about The Great Art, or The Rules of Algebra</a:t>
            </a:r>
            <a:r>
              <a:rPr lang="en-US" dirty="0"/>
              <a:t>). There was a second edition in </a:t>
            </a:r>
            <a:r>
              <a:rPr lang="en-US" dirty="0" err="1"/>
              <a:t>Cardano's</a:t>
            </a:r>
            <a:r>
              <a:rPr lang="en-US" dirty="0"/>
              <a:t> lifetime, published in 1570. It is considered</a:t>
            </a:r>
            <a:r>
              <a:rPr lang="en-US" baseline="30000" dirty="0">
                <a:hlinkClick r:id="rId4"/>
              </a:rPr>
              <a:t>[1]</a:t>
            </a:r>
            <a:r>
              <a:rPr lang="en-US" dirty="0"/>
              <a:t>one of the three greatest scientific treatises of the early Renaissance, together with </a:t>
            </a:r>
            <a:r>
              <a:rPr lang="en-US" dirty="0">
                <a:hlinkClick r:id="rId5" tooltip="Copernicus"/>
              </a:rPr>
              <a:t>Copernicus</a:t>
            </a:r>
            <a:r>
              <a:rPr lang="en-US" dirty="0"/>
              <a:t>' </a:t>
            </a:r>
            <a:r>
              <a:rPr lang="en-US" i="1" dirty="0">
                <a:hlinkClick r:id="rId6" tooltip="De revolutionibus orbium coelestium"/>
              </a:rPr>
              <a:t>De </a:t>
            </a:r>
            <a:r>
              <a:rPr lang="en-US" i="1" dirty="0" err="1">
                <a:hlinkClick r:id="rId6" tooltip="De revolutionibus orbium coelestium"/>
              </a:rPr>
              <a:t>revolutionibus</a:t>
            </a:r>
            <a:r>
              <a:rPr lang="en-US" i="1" dirty="0">
                <a:hlinkClick r:id="rId6" tooltip="De revolutionibus orbium coelestium"/>
              </a:rPr>
              <a:t> </a:t>
            </a:r>
            <a:r>
              <a:rPr lang="en-US" i="1" dirty="0" err="1">
                <a:hlinkClick r:id="rId6" tooltip="De revolutionibus orbium coelestium"/>
              </a:rPr>
              <a:t>orbium</a:t>
            </a:r>
            <a:r>
              <a:rPr lang="en-US" i="1" dirty="0">
                <a:hlinkClick r:id="rId6" tooltip="De revolutionibus orbium coelestium"/>
              </a:rPr>
              <a:t> </a:t>
            </a:r>
            <a:r>
              <a:rPr lang="en-US" i="1" dirty="0" err="1">
                <a:hlinkClick r:id="rId6" tooltip="De revolutionibus orbium coelestium"/>
              </a:rPr>
              <a:t>coelestium</a:t>
            </a:r>
            <a:r>
              <a:rPr lang="en-US" dirty="0"/>
              <a:t> and </a:t>
            </a:r>
            <a:r>
              <a:rPr lang="en-US" dirty="0">
                <a:hlinkClick r:id="rId7" tooltip="Vesalius"/>
              </a:rPr>
              <a:t>Vesalius</a:t>
            </a:r>
            <a:r>
              <a:rPr lang="en-US" dirty="0"/>
              <a:t>' </a:t>
            </a:r>
            <a:r>
              <a:rPr lang="en-US" i="1" dirty="0">
                <a:hlinkClick r:id="rId8" tooltip="De humani corporis fabrica"/>
              </a:rPr>
              <a:t>De </a:t>
            </a:r>
            <a:r>
              <a:rPr lang="en-US" i="1" dirty="0" err="1">
                <a:hlinkClick r:id="rId8" tooltip="De humani corporis fabrica"/>
              </a:rPr>
              <a:t>humani</a:t>
            </a:r>
            <a:r>
              <a:rPr lang="en-US" i="1" dirty="0">
                <a:hlinkClick r:id="rId8" tooltip="De humani corporis fabrica"/>
              </a:rPr>
              <a:t> </a:t>
            </a:r>
            <a:r>
              <a:rPr lang="en-US" i="1" dirty="0" err="1">
                <a:hlinkClick r:id="rId8" tooltip="De humani corporis fabrica"/>
              </a:rPr>
              <a:t>corporis</a:t>
            </a:r>
            <a:r>
              <a:rPr lang="en-US" i="1" dirty="0">
                <a:hlinkClick r:id="rId8" tooltip="De humani corporis fabrica"/>
              </a:rPr>
              <a:t> </a:t>
            </a:r>
            <a:r>
              <a:rPr lang="en-US" i="1" dirty="0" err="1">
                <a:hlinkClick r:id="rId8" tooltip="De humani corporis fabrica"/>
              </a:rPr>
              <a:t>fabrica</a:t>
            </a:r>
            <a:r>
              <a:rPr lang="en-US" dirty="0"/>
              <a:t>. The first editions of these three books were published within a two year span (1543–1545</a:t>
            </a:r>
            <a:r>
              <a:rPr lang="en-US" dirty="0" smtClean="0"/>
              <a:t>).</a:t>
            </a:r>
            <a:endParaRPr lang="el-GR" dirty="0"/>
          </a:p>
        </p:txBody>
      </p:sp>
    </p:spTree>
    <p:extLst>
      <p:ext uri="{BB962C8B-B14F-4D97-AF65-F5344CB8AC3E}">
        <p14:creationId xmlns:p14="http://schemas.microsoft.com/office/powerpoint/2010/main" val="1574066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i="1" dirty="0" err="1"/>
              <a:t>Ars</a:t>
            </a:r>
            <a:r>
              <a:rPr lang="en-US" i="1" dirty="0"/>
              <a:t> Magna, </a:t>
            </a:r>
            <a:r>
              <a:rPr lang="en-US" dirty="0" smtClean="0"/>
              <a:t>1545</a:t>
            </a:r>
            <a:r>
              <a:rPr lang="el-GR" dirty="0" smtClean="0"/>
              <a:t> (2/2)</a:t>
            </a:r>
            <a:endParaRPr lang="el-GR" dirty="0"/>
          </a:p>
        </p:txBody>
      </p:sp>
      <p:sp>
        <p:nvSpPr>
          <p:cNvPr id="3" name="Θέση περιεχομένου 2"/>
          <p:cNvSpPr>
            <a:spLocks noGrp="1"/>
          </p:cNvSpPr>
          <p:nvPr>
            <p:ph idx="1"/>
          </p:nvPr>
        </p:nvSpPr>
        <p:spPr/>
        <p:txBody>
          <a:bodyPr>
            <a:normAutofit fontScale="85000" lnSpcReduction="20000"/>
          </a:bodyPr>
          <a:lstStyle/>
          <a:p>
            <a:r>
              <a:rPr lang="en-US" dirty="0"/>
              <a:t>His account of the discovery of the rule for the </a:t>
            </a:r>
            <a:r>
              <a:rPr lang="en-US" dirty="0" smtClean="0"/>
              <a:t>algebraic</a:t>
            </a:r>
            <a:r>
              <a:rPr lang="el-GR" dirty="0" smtClean="0"/>
              <a:t> </a:t>
            </a:r>
            <a:r>
              <a:rPr lang="en-US" dirty="0" smtClean="0"/>
              <a:t>solution </a:t>
            </a:r>
            <a:r>
              <a:rPr lang="en-US" dirty="0"/>
              <a:t>of a cubic equation is given in chapter 11 of </a:t>
            </a:r>
            <a:r>
              <a:rPr lang="en-US" dirty="0" err="1" smtClean="0"/>
              <a:t>Girolamo</a:t>
            </a:r>
            <a:r>
              <a:rPr lang="el-GR" dirty="0" smtClean="0"/>
              <a:t> </a:t>
            </a:r>
            <a:r>
              <a:rPr lang="en-US" dirty="0" err="1" smtClean="0"/>
              <a:t>Cardano’s</a:t>
            </a:r>
            <a:r>
              <a:rPr lang="en-US" dirty="0" smtClean="0"/>
              <a:t> </a:t>
            </a:r>
            <a:r>
              <a:rPr lang="en-US" i="1" dirty="0" err="1"/>
              <a:t>Ars</a:t>
            </a:r>
            <a:r>
              <a:rPr lang="en-US" i="1" dirty="0"/>
              <a:t> Magna: “Scipio Ferro of Bologna </a:t>
            </a:r>
            <a:r>
              <a:rPr lang="en-US" i="1" dirty="0" smtClean="0"/>
              <a:t>well-nigh</a:t>
            </a:r>
            <a:r>
              <a:rPr lang="el-GR" i="1" dirty="0" smtClean="0"/>
              <a:t> </a:t>
            </a:r>
            <a:r>
              <a:rPr lang="en-US" dirty="0" smtClean="0"/>
              <a:t>thirty </a:t>
            </a:r>
            <a:r>
              <a:rPr lang="en-US" dirty="0"/>
              <a:t>years ago [c. 1515] discovered this rule and handed it on to Antonio Maria </a:t>
            </a:r>
            <a:r>
              <a:rPr lang="en-US" dirty="0" err="1"/>
              <a:t>Fior</a:t>
            </a:r>
            <a:r>
              <a:rPr lang="en-US" dirty="0"/>
              <a:t> of Venice, whose contest with </a:t>
            </a:r>
            <a:r>
              <a:rPr lang="en-US" dirty="0" err="1"/>
              <a:t>Niccol`o</a:t>
            </a:r>
            <a:r>
              <a:rPr lang="en-US" dirty="0"/>
              <a:t> </a:t>
            </a:r>
            <a:r>
              <a:rPr lang="en-US" dirty="0" err="1"/>
              <a:t>Tartaglia</a:t>
            </a:r>
            <a:r>
              <a:rPr lang="en-US" dirty="0"/>
              <a:t> of Brescia gave </a:t>
            </a:r>
            <a:r>
              <a:rPr lang="en-US" dirty="0" err="1"/>
              <a:t>Niccol`o</a:t>
            </a:r>
            <a:r>
              <a:rPr lang="en-US" dirty="0"/>
              <a:t> occasion to discover </a:t>
            </a:r>
            <a:r>
              <a:rPr lang="en-US" dirty="0" smtClean="0"/>
              <a:t>it.</a:t>
            </a:r>
            <a:endParaRPr lang="el-GR" dirty="0" smtClean="0"/>
          </a:p>
          <a:p>
            <a:r>
              <a:rPr lang="en-US" dirty="0" smtClean="0"/>
              <a:t>He </a:t>
            </a:r>
            <a:r>
              <a:rPr lang="en-US" dirty="0"/>
              <a:t>[</a:t>
            </a:r>
            <a:r>
              <a:rPr lang="en-US" dirty="0" err="1"/>
              <a:t>Tartaglia</a:t>
            </a:r>
            <a:r>
              <a:rPr lang="en-US" dirty="0"/>
              <a:t>] gave it to me in response to my entreaties, though withholding the demonstration. Armed with this assistance, I sought out its demonstration in [various] forms. </a:t>
            </a:r>
            <a:r>
              <a:rPr lang="en-US" b="1" dirty="0"/>
              <a:t>This was very </a:t>
            </a:r>
            <a:r>
              <a:rPr lang="en-US" b="1" dirty="0" smtClean="0"/>
              <a:t>difficult</a:t>
            </a:r>
            <a:r>
              <a:rPr lang="el-GR" dirty="0" smtClean="0"/>
              <a:t>.</a:t>
            </a:r>
            <a:endParaRPr lang="el-GR" dirty="0"/>
          </a:p>
        </p:txBody>
      </p:sp>
    </p:spTree>
    <p:extLst>
      <p:ext uri="{BB962C8B-B14F-4D97-AF65-F5344CB8AC3E}">
        <p14:creationId xmlns:p14="http://schemas.microsoft.com/office/powerpoint/2010/main" val="2141418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Γενική κατάσταση στην Ευρώπη (</a:t>
            </a:r>
            <a:r>
              <a:rPr lang="el-GR" dirty="0" smtClean="0"/>
              <a:t>1/</a:t>
            </a:r>
            <a:r>
              <a:rPr lang="en-US" dirty="0"/>
              <a:t>6</a:t>
            </a:r>
            <a:r>
              <a:rPr lang="el-GR" dirty="0" smtClean="0"/>
              <a:t>)</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a:t>Many changes began to take place in the European economy in the fourteenth century that</a:t>
            </a:r>
            <a:r>
              <a:rPr lang="el-GR" dirty="0"/>
              <a:t> </a:t>
            </a:r>
            <a:r>
              <a:rPr lang="en-US" dirty="0"/>
              <a:t>eventually had an effect on mathematics. The general cultural movement of the next two</a:t>
            </a:r>
            <a:r>
              <a:rPr lang="el-GR" dirty="0"/>
              <a:t> </a:t>
            </a:r>
            <a:r>
              <a:rPr lang="en-US" dirty="0"/>
              <a:t>centuries, known as the Renaissance, also had its impact, particularly in Italy, so it is in that</a:t>
            </a:r>
            <a:r>
              <a:rPr lang="el-GR" dirty="0"/>
              <a:t> </a:t>
            </a:r>
            <a:r>
              <a:rPr lang="en-US" dirty="0"/>
              <a:t>country that we begin our discussion of Renaissance mathematics.</a:t>
            </a:r>
            <a:endParaRPr lang="el-GR" dirty="0"/>
          </a:p>
          <a:p>
            <a:r>
              <a:rPr lang="en-US" dirty="0"/>
              <a:t>The Italian merchants of the Middle Ages generally were what today we might call </a:t>
            </a:r>
            <a:r>
              <a:rPr lang="en-US" b="1" dirty="0"/>
              <a:t>venture</a:t>
            </a:r>
            <a:r>
              <a:rPr lang="el-GR" b="1" dirty="0"/>
              <a:t> </a:t>
            </a:r>
            <a:r>
              <a:rPr lang="en-US" b="1" dirty="0"/>
              <a:t>capitalists</a:t>
            </a:r>
            <a:r>
              <a:rPr lang="en-US" dirty="0"/>
              <a:t>. They traveled themselves to distant places in the East, bought goods that were</a:t>
            </a:r>
            <a:r>
              <a:rPr lang="el-GR" dirty="0"/>
              <a:t> </a:t>
            </a:r>
            <a:r>
              <a:rPr lang="en-US" dirty="0"/>
              <a:t>wanted back home, and returned to Italy to sell them in the hope of making a profit. These</a:t>
            </a:r>
            <a:r>
              <a:rPr lang="el-GR" dirty="0"/>
              <a:t> </a:t>
            </a:r>
            <a:r>
              <a:rPr lang="en-US" dirty="0"/>
              <a:t>traveling merchants needed very little mathematics other than the ability to determine their</a:t>
            </a:r>
            <a:r>
              <a:rPr lang="el-GR" dirty="0"/>
              <a:t> </a:t>
            </a:r>
            <a:r>
              <a:rPr lang="en-US" dirty="0"/>
              <a:t>costs and revenues for each voyage</a:t>
            </a:r>
            <a:r>
              <a:rPr lang="en-US" dirty="0" smtClean="0"/>
              <a:t>.</a:t>
            </a:r>
            <a:endParaRPr lang="el-GR" dirty="0"/>
          </a:p>
        </p:txBody>
      </p:sp>
    </p:spTree>
    <p:extLst>
      <p:ext uri="{BB962C8B-B14F-4D97-AF65-F5344CB8AC3E}">
        <p14:creationId xmlns:p14="http://schemas.microsoft.com/office/powerpoint/2010/main" val="4264937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Γενική κατάσταση στην Ευρώπη (</a:t>
            </a:r>
            <a:r>
              <a:rPr lang="el-GR" dirty="0" smtClean="0"/>
              <a:t>2/</a:t>
            </a:r>
            <a:r>
              <a:rPr lang="en-US" dirty="0"/>
              <a:t>6</a:t>
            </a:r>
            <a:r>
              <a:rPr lang="el-GR" dirty="0" smtClean="0"/>
              <a:t>)</a:t>
            </a:r>
            <a:endParaRPr lang="el-GR" dirty="0"/>
          </a:p>
        </p:txBody>
      </p:sp>
      <p:sp>
        <p:nvSpPr>
          <p:cNvPr id="3" name="Θέση περιεχομένου 2"/>
          <p:cNvSpPr>
            <a:spLocks noGrp="1"/>
          </p:cNvSpPr>
          <p:nvPr>
            <p:ph idx="1"/>
          </p:nvPr>
        </p:nvSpPr>
        <p:spPr/>
        <p:txBody>
          <a:bodyPr>
            <a:noAutofit/>
          </a:bodyPr>
          <a:lstStyle/>
          <a:p>
            <a:r>
              <a:rPr lang="en-US" sz="2500" dirty="0"/>
              <a:t>By the early fourteenth century, a commercial </a:t>
            </a:r>
            <a:r>
              <a:rPr lang="en-US" sz="2500" dirty="0"/>
              <a:t>revolution</a:t>
            </a:r>
            <a:r>
              <a:rPr lang="el-GR" sz="2500" dirty="0"/>
              <a:t> </a:t>
            </a:r>
            <a:r>
              <a:rPr lang="en-US" sz="2500" dirty="0"/>
              <a:t>spurred </a:t>
            </a:r>
            <a:r>
              <a:rPr lang="en-US" sz="2500" dirty="0"/>
              <a:t>originally by the demands of the Crusades had begun to change this system greatly.</a:t>
            </a:r>
            <a:r>
              <a:rPr lang="el-GR" sz="2500" dirty="0"/>
              <a:t> </a:t>
            </a:r>
            <a:endParaRPr lang="el-GR" sz="2500" dirty="0"/>
          </a:p>
          <a:p>
            <a:r>
              <a:rPr lang="en-US" sz="2500" dirty="0"/>
              <a:t>New </a:t>
            </a:r>
            <a:r>
              <a:rPr lang="en-US" sz="2500" dirty="0"/>
              <a:t>technologies in shipbuilding and greater safety on the shipping lanes helped to replace</a:t>
            </a:r>
            <a:r>
              <a:rPr lang="el-GR" sz="2500" dirty="0"/>
              <a:t> </a:t>
            </a:r>
            <a:r>
              <a:rPr lang="en-US" sz="2500" dirty="0"/>
              <a:t>the traveling merchants of the Middle Ages with the sedentary merchants of the Renaissance.</a:t>
            </a:r>
            <a:r>
              <a:rPr lang="el-GR" sz="2500" dirty="0"/>
              <a:t> </a:t>
            </a:r>
            <a:endParaRPr lang="el-GR" sz="2500" dirty="0"/>
          </a:p>
          <a:p>
            <a:r>
              <a:rPr lang="en-US" sz="2500" dirty="0"/>
              <a:t>These </a:t>
            </a:r>
            <a:r>
              <a:rPr lang="en-US" sz="2500" dirty="0"/>
              <a:t>“new men” were able to remain at home in Italy and hire others to travel to the various</a:t>
            </a:r>
            <a:r>
              <a:rPr lang="el-GR" sz="2500" dirty="0"/>
              <a:t> </a:t>
            </a:r>
            <a:r>
              <a:rPr lang="en-US" sz="2500" dirty="0"/>
              <a:t>ports, make the deals, act as agents, and arrange for shipping</a:t>
            </a:r>
            <a:r>
              <a:rPr lang="en-US" sz="2500" dirty="0" smtClean="0"/>
              <a:t>.</a:t>
            </a:r>
            <a:endParaRPr lang="el-GR" sz="2500" dirty="0"/>
          </a:p>
        </p:txBody>
      </p:sp>
    </p:spTree>
    <p:extLst>
      <p:ext uri="{BB962C8B-B14F-4D97-AF65-F5344CB8AC3E}">
        <p14:creationId xmlns:p14="http://schemas.microsoft.com/office/powerpoint/2010/main" val="2611778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Γενική κατάσταση στην Ευρώπη </a:t>
            </a:r>
            <a:r>
              <a:rPr lang="el-GR" dirty="0" smtClean="0"/>
              <a:t>(</a:t>
            </a:r>
            <a:r>
              <a:rPr lang="el-GR" dirty="0" smtClean="0"/>
              <a:t>3/</a:t>
            </a:r>
            <a:r>
              <a:rPr lang="en-US" dirty="0"/>
              <a:t>6</a:t>
            </a:r>
            <a:r>
              <a:rPr lang="el-GR" dirty="0" smtClean="0"/>
              <a:t>)</a:t>
            </a:r>
            <a:endParaRPr lang="el-GR" dirty="0"/>
          </a:p>
        </p:txBody>
      </p:sp>
      <p:sp>
        <p:nvSpPr>
          <p:cNvPr id="3" name="Θέση περιεχομένου 2"/>
          <p:cNvSpPr>
            <a:spLocks noGrp="1"/>
          </p:cNvSpPr>
          <p:nvPr>
            <p:ph idx="1"/>
          </p:nvPr>
        </p:nvSpPr>
        <p:spPr/>
        <p:txBody>
          <a:bodyPr>
            <a:noAutofit/>
          </a:bodyPr>
          <a:lstStyle/>
          <a:p>
            <a:r>
              <a:rPr lang="en-US" sz="2500" dirty="0"/>
              <a:t>Thus, international trading</a:t>
            </a:r>
            <a:r>
              <a:rPr lang="el-GR" sz="2500" dirty="0"/>
              <a:t> </a:t>
            </a:r>
            <a:r>
              <a:rPr lang="en-US" sz="2500" dirty="0"/>
              <a:t>companies began to develop in the major Italian cities, companies that had a need for more</a:t>
            </a:r>
            <a:r>
              <a:rPr lang="el-GR" sz="2500" dirty="0"/>
              <a:t> </a:t>
            </a:r>
            <a:r>
              <a:rPr lang="en-US" sz="2500" dirty="0"/>
              <a:t>sophisticated mathematics than did their predecessors.</a:t>
            </a:r>
            <a:endParaRPr lang="el-GR" sz="2500" dirty="0"/>
          </a:p>
          <a:p>
            <a:r>
              <a:rPr lang="en-US" sz="2500" dirty="0"/>
              <a:t>These new</a:t>
            </a:r>
            <a:r>
              <a:rPr lang="el-GR" sz="2500" dirty="0"/>
              <a:t> </a:t>
            </a:r>
            <a:r>
              <a:rPr lang="en-US" sz="2500" dirty="0"/>
              <a:t>companies had to deal with</a:t>
            </a:r>
            <a:r>
              <a:rPr lang="el-GR" sz="2500" dirty="0"/>
              <a:t> </a:t>
            </a:r>
            <a:r>
              <a:rPr lang="en-US" sz="2500" dirty="0"/>
              <a:t>letters of credit, bills of exchange, promissory notes, and interest calculations. Double-entry</a:t>
            </a:r>
            <a:r>
              <a:rPr lang="el-GR" sz="2500" dirty="0"/>
              <a:t> </a:t>
            </a:r>
            <a:r>
              <a:rPr lang="en-US" sz="2500" dirty="0"/>
              <a:t>bookkeeping began as a way of keeping track of the various transactions.</a:t>
            </a:r>
            <a:endParaRPr lang="el-GR" sz="2500" dirty="0"/>
          </a:p>
          <a:p>
            <a:r>
              <a:rPr lang="en-US" sz="2500" dirty="0" smtClean="0"/>
              <a:t>Business </a:t>
            </a:r>
            <a:r>
              <a:rPr lang="en-US" sz="2500" dirty="0"/>
              <a:t>was no</a:t>
            </a:r>
            <a:r>
              <a:rPr lang="el-GR" sz="2500" dirty="0"/>
              <a:t> </a:t>
            </a:r>
            <a:r>
              <a:rPr lang="en-US" sz="2500" dirty="0"/>
              <a:t>longer composed of single ventures but of a continuous flow of goods consisting of many</a:t>
            </a:r>
            <a:r>
              <a:rPr lang="el-GR" sz="2500" dirty="0"/>
              <a:t> </a:t>
            </a:r>
            <a:r>
              <a:rPr lang="en-US" sz="2500" dirty="0"/>
              <a:t>shipments from many different ports en route </a:t>
            </a:r>
            <a:r>
              <a:rPr lang="en-US" sz="2500" dirty="0" smtClean="0"/>
              <a:t>simultaneously</a:t>
            </a:r>
            <a:endParaRPr lang="el-GR" sz="2500" dirty="0"/>
          </a:p>
        </p:txBody>
      </p:sp>
    </p:spTree>
    <p:extLst>
      <p:ext uri="{BB962C8B-B14F-4D97-AF65-F5344CB8AC3E}">
        <p14:creationId xmlns:p14="http://schemas.microsoft.com/office/powerpoint/2010/main" val="1345146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Γενική κατάσταση στην Ευρώπη </a:t>
            </a:r>
            <a:r>
              <a:rPr lang="el-GR" dirty="0" smtClean="0"/>
              <a:t>(</a:t>
            </a:r>
            <a:r>
              <a:rPr lang="en-US" dirty="0" smtClean="0"/>
              <a:t>4/6</a:t>
            </a:r>
            <a:r>
              <a:rPr lang="el-GR" dirty="0" smtClean="0"/>
              <a:t>)</a:t>
            </a:r>
            <a:endParaRPr lang="el-GR" dirty="0"/>
          </a:p>
        </p:txBody>
      </p:sp>
      <p:sp>
        <p:nvSpPr>
          <p:cNvPr id="3" name="Θέση περιεχομένου 2"/>
          <p:cNvSpPr>
            <a:spLocks noGrp="1"/>
          </p:cNvSpPr>
          <p:nvPr>
            <p:ph idx="1"/>
          </p:nvPr>
        </p:nvSpPr>
        <p:spPr/>
        <p:txBody>
          <a:bodyPr>
            <a:noAutofit/>
          </a:bodyPr>
          <a:lstStyle/>
          <a:p>
            <a:r>
              <a:rPr lang="en-US" sz="2200" dirty="0"/>
              <a:t>The medieval economy, based</a:t>
            </a:r>
            <a:r>
              <a:rPr lang="el-GR" sz="2200" dirty="0"/>
              <a:t> </a:t>
            </a:r>
            <a:r>
              <a:rPr lang="en-US" sz="2200" dirty="0"/>
              <a:t>in large part on barter, </a:t>
            </a:r>
            <a:r>
              <a:rPr lang="en-US" sz="2200" b="1" dirty="0"/>
              <a:t>was gradually being replaced by a money economy</a:t>
            </a:r>
            <a:r>
              <a:rPr lang="en-US" sz="2200" dirty="0"/>
              <a:t>.</a:t>
            </a:r>
            <a:endParaRPr lang="el-GR" sz="2200" dirty="0"/>
          </a:p>
          <a:p>
            <a:r>
              <a:rPr lang="en-US" sz="2200" dirty="0"/>
              <a:t>The Italian merchants needed a new facility in mathematics to be able to deal with the</a:t>
            </a:r>
            <a:r>
              <a:rPr lang="el-GR" sz="2200" dirty="0"/>
              <a:t> </a:t>
            </a:r>
            <a:r>
              <a:rPr lang="en-US" sz="2200" dirty="0"/>
              <a:t>new economic circumstances, but the mathematics they needed was not the mathematics</a:t>
            </a:r>
            <a:r>
              <a:rPr lang="el-GR" sz="2200" dirty="0"/>
              <a:t> </a:t>
            </a:r>
            <a:r>
              <a:rPr lang="en-US" sz="2200" dirty="0"/>
              <a:t>of the </a:t>
            </a:r>
            <a:r>
              <a:rPr lang="en-US" sz="2200" dirty="0" err="1"/>
              <a:t>quadrivium</a:t>
            </a:r>
            <a:r>
              <a:rPr lang="en-US" sz="2200" dirty="0"/>
              <a:t>, the mathematics studied in the universities. </a:t>
            </a:r>
            <a:endParaRPr lang="el-GR" sz="2200" dirty="0"/>
          </a:p>
          <a:p>
            <a:r>
              <a:rPr lang="en-US" sz="2200" dirty="0"/>
              <a:t>They needed new tools</a:t>
            </a:r>
            <a:r>
              <a:rPr lang="el-GR" sz="2200" dirty="0"/>
              <a:t> </a:t>
            </a:r>
            <a:r>
              <a:rPr lang="en-US" sz="2200" dirty="0"/>
              <a:t>for calculating and problem solving. To meet this need, a new class of “professional”</a:t>
            </a:r>
            <a:r>
              <a:rPr lang="el-GR" sz="2200" dirty="0"/>
              <a:t> </a:t>
            </a:r>
            <a:r>
              <a:rPr lang="en-US" sz="2200" dirty="0"/>
              <a:t>mathematicians, the </a:t>
            </a:r>
            <a:r>
              <a:rPr lang="en-US" sz="2200" b="1" i="1" dirty="0" err="1"/>
              <a:t>maestri</a:t>
            </a:r>
            <a:r>
              <a:rPr lang="en-US" sz="2200" b="1" i="1" dirty="0"/>
              <a:t> d’  </a:t>
            </a:r>
            <a:r>
              <a:rPr lang="en-US" sz="2200" b="1" i="1" dirty="0" err="1"/>
              <a:t>abbaco,</a:t>
            </a:r>
            <a:r>
              <a:rPr lang="en-US" sz="2200" i="1" dirty="0" err="1"/>
              <a:t>or</a:t>
            </a:r>
            <a:r>
              <a:rPr lang="en-US" sz="2200" i="1" dirty="0"/>
              <a:t> </a:t>
            </a:r>
            <a:r>
              <a:rPr lang="en-US" sz="2200" i="1" dirty="0" err="1"/>
              <a:t>abacists</a:t>
            </a:r>
            <a:r>
              <a:rPr lang="en-US" sz="2200" i="1" dirty="0"/>
              <a:t>, appeared in early fourteenth-century Italy.</a:t>
            </a:r>
            <a:r>
              <a:rPr lang="el-GR" sz="2200" i="1" dirty="0"/>
              <a:t> </a:t>
            </a:r>
            <a:r>
              <a:rPr lang="en-US" sz="2200" dirty="0"/>
              <a:t>These professionals wrote the texts from which they taught the necessary mathematics to the</a:t>
            </a:r>
            <a:r>
              <a:rPr lang="el-GR" sz="2200" dirty="0"/>
              <a:t> </a:t>
            </a:r>
            <a:r>
              <a:rPr lang="en-US" sz="2200" dirty="0"/>
              <a:t>sons of the merchants in new schools created for this purpose</a:t>
            </a:r>
            <a:r>
              <a:rPr lang="en-US" sz="2200" dirty="0" smtClean="0"/>
              <a:t>.</a:t>
            </a:r>
            <a:endParaRPr lang="el-GR" sz="2200" dirty="0"/>
          </a:p>
        </p:txBody>
      </p:sp>
    </p:spTree>
    <p:extLst>
      <p:ext uri="{BB962C8B-B14F-4D97-AF65-F5344CB8AC3E}">
        <p14:creationId xmlns:p14="http://schemas.microsoft.com/office/powerpoint/2010/main" val="309029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Γενική κατάσταση στην Ευρώπη </a:t>
            </a:r>
            <a:r>
              <a:rPr lang="el-GR" dirty="0" smtClean="0"/>
              <a:t>(</a:t>
            </a:r>
            <a:r>
              <a:rPr lang="en-US" dirty="0" smtClean="0"/>
              <a:t>5/6</a:t>
            </a:r>
            <a:r>
              <a:rPr lang="el-GR" dirty="0" smtClean="0"/>
              <a:t>)</a:t>
            </a:r>
            <a:endParaRPr lang="el-GR" dirty="0"/>
          </a:p>
        </p:txBody>
      </p:sp>
      <p:sp>
        <p:nvSpPr>
          <p:cNvPr id="3" name="Θέση περιεχομένου 2"/>
          <p:cNvSpPr>
            <a:spLocks noGrp="1"/>
          </p:cNvSpPr>
          <p:nvPr>
            <p:ph idx="1"/>
          </p:nvPr>
        </p:nvSpPr>
        <p:spPr/>
        <p:txBody>
          <a:bodyPr>
            <a:noAutofit/>
          </a:bodyPr>
          <a:lstStyle/>
          <a:p>
            <a:r>
              <a:rPr lang="en-US" sz="2500" dirty="0"/>
              <a:t>Business was no</a:t>
            </a:r>
            <a:r>
              <a:rPr lang="el-GR" sz="2500" dirty="0"/>
              <a:t> </a:t>
            </a:r>
            <a:r>
              <a:rPr lang="en-US" sz="2500" dirty="0"/>
              <a:t>longer composed of single ventures but of a continuous flow of goods consisting of many</a:t>
            </a:r>
            <a:r>
              <a:rPr lang="el-GR" sz="2500" dirty="0"/>
              <a:t> </a:t>
            </a:r>
            <a:r>
              <a:rPr lang="en-US" sz="2500" dirty="0"/>
              <a:t>shipments from many different ports en route simultaneously</a:t>
            </a:r>
            <a:endParaRPr lang="el-GR" sz="2500" dirty="0"/>
          </a:p>
          <a:p>
            <a:r>
              <a:rPr lang="en-US" sz="2500" dirty="0"/>
              <a:t>The medieval economy, based</a:t>
            </a:r>
            <a:r>
              <a:rPr lang="el-GR" sz="2500" dirty="0"/>
              <a:t> </a:t>
            </a:r>
            <a:r>
              <a:rPr lang="en-US" sz="2500" dirty="0"/>
              <a:t>in large part on barter, </a:t>
            </a:r>
            <a:r>
              <a:rPr lang="en-US" sz="2500" b="1" dirty="0"/>
              <a:t>was gradually being replaced by a money economy</a:t>
            </a:r>
            <a:r>
              <a:rPr lang="en-US" sz="2500" dirty="0"/>
              <a:t>.</a:t>
            </a:r>
            <a:endParaRPr lang="el-GR" sz="2500" dirty="0"/>
          </a:p>
          <a:p>
            <a:r>
              <a:rPr lang="en-US" sz="2500" dirty="0"/>
              <a:t>The Italian merchants needed a new facility in mathematics to be able to deal with the</a:t>
            </a:r>
            <a:r>
              <a:rPr lang="el-GR" sz="2500" dirty="0"/>
              <a:t> </a:t>
            </a:r>
            <a:r>
              <a:rPr lang="en-US" sz="2500" dirty="0"/>
              <a:t>new economic circumstances, but the mathematics they needed was not the mathematics</a:t>
            </a:r>
            <a:r>
              <a:rPr lang="el-GR" sz="2500" dirty="0"/>
              <a:t> </a:t>
            </a:r>
            <a:r>
              <a:rPr lang="en-US" sz="2500" dirty="0"/>
              <a:t>of the </a:t>
            </a:r>
            <a:r>
              <a:rPr lang="en-US" sz="2500" dirty="0" err="1"/>
              <a:t>quadrivium</a:t>
            </a:r>
            <a:r>
              <a:rPr lang="en-US" sz="2500" dirty="0"/>
              <a:t>, the mathematics studied in the universities</a:t>
            </a:r>
            <a:r>
              <a:rPr lang="en-US" sz="2500" dirty="0" smtClean="0"/>
              <a:t>.</a:t>
            </a:r>
            <a:endParaRPr lang="el-GR" sz="2500" dirty="0"/>
          </a:p>
        </p:txBody>
      </p:sp>
    </p:spTree>
    <p:extLst>
      <p:ext uri="{BB962C8B-B14F-4D97-AF65-F5344CB8AC3E}">
        <p14:creationId xmlns:p14="http://schemas.microsoft.com/office/powerpoint/2010/main" val="387569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Γενική κατάσταση στην Ευρώπη </a:t>
            </a:r>
            <a:r>
              <a:rPr lang="el-GR" dirty="0" smtClean="0"/>
              <a:t>(</a:t>
            </a:r>
            <a:r>
              <a:rPr lang="en-US" dirty="0" smtClean="0"/>
              <a:t>6/6</a:t>
            </a:r>
            <a:r>
              <a:rPr lang="el-GR" dirty="0" smtClean="0"/>
              <a:t>)</a:t>
            </a:r>
            <a:endParaRPr lang="el-GR" dirty="0"/>
          </a:p>
        </p:txBody>
      </p:sp>
      <p:sp>
        <p:nvSpPr>
          <p:cNvPr id="3" name="Θέση περιεχομένου 2"/>
          <p:cNvSpPr>
            <a:spLocks noGrp="1"/>
          </p:cNvSpPr>
          <p:nvPr>
            <p:ph idx="1"/>
          </p:nvPr>
        </p:nvSpPr>
        <p:spPr/>
        <p:txBody>
          <a:bodyPr>
            <a:noAutofit/>
          </a:bodyPr>
          <a:lstStyle/>
          <a:p>
            <a:r>
              <a:rPr lang="en-US" sz="2800" dirty="0"/>
              <a:t>They needed new tools</a:t>
            </a:r>
            <a:r>
              <a:rPr lang="el-GR" sz="2800" dirty="0"/>
              <a:t> </a:t>
            </a:r>
            <a:r>
              <a:rPr lang="en-US" sz="2800" dirty="0"/>
              <a:t>for calculating and problem solving. To meet this need, a new class of “professional”</a:t>
            </a:r>
            <a:r>
              <a:rPr lang="el-GR" sz="2800" dirty="0"/>
              <a:t> </a:t>
            </a:r>
            <a:r>
              <a:rPr lang="en-US" sz="2800" dirty="0"/>
              <a:t>mathematicians, the </a:t>
            </a:r>
            <a:r>
              <a:rPr lang="en-US" sz="2800" b="1" i="1" dirty="0" err="1"/>
              <a:t>maestri</a:t>
            </a:r>
            <a:r>
              <a:rPr lang="en-US" sz="2800" b="1" i="1" dirty="0"/>
              <a:t> d’  </a:t>
            </a:r>
            <a:r>
              <a:rPr lang="en-US" sz="2800" b="1" i="1" dirty="0" err="1"/>
              <a:t>abbaco,</a:t>
            </a:r>
            <a:r>
              <a:rPr lang="en-US" sz="2800" i="1" dirty="0" err="1"/>
              <a:t>or</a:t>
            </a:r>
            <a:r>
              <a:rPr lang="en-US" sz="2800" i="1" dirty="0"/>
              <a:t> </a:t>
            </a:r>
            <a:r>
              <a:rPr lang="en-US" sz="2800" i="1" dirty="0" err="1"/>
              <a:t>abacists</a:t>
            </a:r>
            <a:r>
              <a:rPr lang="en-US" sz="2800" i="1" dirty="0"/>
              <a:t>, appeared in early fourteenth-century Italy.</a:t>
            </a:r>
            <a:r>
              <a:rPr lang="el-GR" sz="2800" i="1" dirty="0"/>
              <a:t> </a:t>
            </a:r>
            <a:r>
              <a:rPr lang="en-US" sz="2800" dirty="0"/>
              <a:t>These professionals wrote the texts from which they taught the necessary mathematics to the</a:t>
            </a:r>
            <a:r>
              <a:rPr lang="el-GR" sz="2800" dirty="0"/>
              <a:t> </a:t>
            </a:r>
            <a:r>
              <a:rPr lang="en-US" sz="2800" dirty="0"/>
              <a:t>sons of the merchants in new schools created for this purpose.</a:t>
            </a:r>
            <a:endParaRPr lang="el-GR" sz="2800" dirty="0"/>
          </a:p>
        </p:txBody>
      </p:sp>
    </p:spTree>
    <p:extLst>
      <p:ext uri="{BB962C8B-B14F-4D97-AF65-F5344CB8AC3E}">
        <p14:creationId xmlns:p14="http://schemas.microsoft.com/office/powerpoint/2010/main" val="1713590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a:t>
            </a:r>
            <a:r>
              <a:rPr lang="el-GR" dirty="0"/>
              <a:t>Ε</a:t>
            </a:r>
            <a:r>
              <a:rPr lang="el-GR" dirty="0" smtClean="0"/>
              <a:t>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Ιταλοί </a:t>
            </a:r>
            <a:r>
              <a:rPr lang="el-GR" dirty="0" err="1"/>
              <a:t>Αβακιστές</a:t>
            </a:r>
            <a:r>
              <a:rPr lang="el-GR" dirty="0"/>
              <a:t>. Αλγεβρικός Συμβολισμός. </a:t>
            </a:r>
            <a:r>
              <a:rPr lang="el-GR" dirty="0" smtClean="0"/>
              <a:t>Άλγεβρα </a:t>
            </a:r>
            <a:r>
              <a:rPr lang="el-GR" dirty="0"/>
              <a:t>στην Γαλλία, Γερμανία, Αγγλία. Εξισώσεις τρίτου και τετάρτου βαθμού. Μιγαδικοί αριθμοί. Εξισώσεις τετάρτου βαθμού και συμμετρίες</a:t>
            </a:r>
            <a:r>
              <a:rPr lang="el-GR" dirty="0" smtClean="0"/>
              <a:t>.</a:t>
            </a:r>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Abacus</a:t>
            </a:r>
            <a:endParaRPr lang="el-GR" dirty="0"/>
          </a:p>
        </p:txBody>
      </p:sp>
      <p:sp>
        <p:nvSpPr>
          <p:cNvPr id="3" name="Θέση περιεχομένου 2"/>
          <p:cNvSpPr>
            <a:spLocks noGrp="1"/>
          </p:cNvSpPr>
          <p:nvPr>
            <p:ph idx="1"/>
          </p:nvPr>
        </p:nvSpPr>
        <p:spPr/>
        <p:txBody>
          <a:bodyPr>
            <a:normAutofit fontScale="92500" lnSpcReduction="20000"/>
          </a:bodyPr>
          <a:lstStyle/>
          <a:p>
            <a:r>
              <a:rPr lang="en-US" dirty="0"/>
              <a:t>The </a:t>
            </a:r>
            <a:r>
              <a:rPr lang="en-US" b="1" dirty="0"/>
              <a:t>abacus</a:t>
            </a:r>
            <a:r>
              <a:rPr lang="en-US" dirty="0"/>
              <a:t> (</a:t>
            </a:r>
            <a:r>
              <a:rPr lang="en-US" i="1" dirty="0"/>
              <a:t>plural</a:t>
            </a:r>
            <a:r>
              <a:rPr lang="en-US" dirty="0"/>
              <a:t> abaci or abacuses), also called a </a:t>
            </a:r>
            <a:r>
              <a:rPr lang="en-US" b="1" dirty="0"/>
              <a:t>counting frame</a:t>
            </a:r>
            <a:r>
              <a:rPr lang="en-US" dirty="0"/>
              <a:t>, is a calculating tool that was in use centuries before the adoption of the written modern numeral system and is still widely used by merchants, traders and clerks in </a:t>
            </a:r>
            <a:r>
              <a:rPr lang="en-US" dirty="0">
                <a:hlinkClick r:id="rId2" tooltip="Asia"/>
              </a:rPr>
              <a:t>Asia</a:t>
            </a:r>
            <a:r>
              <a:rPr lang="en-US" dirty="0"/>
              <a:t>, </a:t>
            </a:r>
            <a:r>
              <a:rPr lang="en-US" dirty="0">
                <a:hlinkClick r:id="rId3" tooltip="Africa"/>
              </a:rPr>
              <a:t>Africa</a:t>
            </a:r>
            <a:r>
              <a:rPr lang="en-US" dirty="0"/>
              <a:t>, and elsewhere. </a:t>
            </a:r>
            <a:endParaRPr lang="el-GR" dirty="0" smtClean="0"/>
          </a:p>
          <a:p>
            <a:r>
              <a:rPr lang="en-US" dirty="0" smtClean="0"/>
              <a:t>Today</a:t>
            </a:r>
            <a:r>
              <a:rPr lang="en-US" dirty="0"/>
              <a:t>, abaci are often constructed as a bamboo frame with beads sliding on wires, but originally they were beans or stones moved in grooves in sand or on tablets of wood, stone, or metal. The user of an abacus is called an </a:t>
            </a:r>
            <a:r>
              <a:rPr lang="en-US" i="1" dirty="0" err="1"/>
              <a:t>abacist</a:t>
            </a:r>
            <a:r>
              <a:rPr lang="en-US" dirty="0" smtClean="0"/>
              <a:t>.</a:t>
            </a:r>
            <a:endParaRPr lang="el-GR" dirty="0"/>
          </a:p>
        </p:txBody>
      </p:sp>
    </p:spTree>
    <p:extLst>
      <p:ext uri="{BB962C8B-B14F-4D97-AF65-F5344CB8AC3E}">
        <p14:creationId xmlns:p14="http://schemas.microsoft.com/office/powerpoint/2010/main" val="1700500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Άβακας</a:t>
            </a:r>
            <a:endParaRPr lang="el-GR" dirty="0"/>
          </a:p>
        </p:txBody>
      </p:sp>
      <p:sp>
        <p:nvSpPr>
          <p:cNvPr id="3" name="Θέση περιεχομένου 2"/>
          <p:cNvSpPr>
            <a:spLocks noGrp="1"/>
          </p:cNvSpPr>
          <p:nvPr>
            <p:ph idx="1"/>
          </p:nvPr>
        </p:nvSpPr>
        <p:spPr/>
        <p:txBody>
          <a:bodyPr>
            <a:noAutofit/>
          </a:bodyPr>
          <a:lstStyle/>
          <a:p>
            <a:r>
              <a:rPr lang="el-GR" sz="2000" dirty="0"/>
              <a:t>Ο </a:t>
            </a:r>
            <a:r>
              <a:rPr lang="el-GR" sz="2000" b="1" dirty="0"/>
              <a:t>άβακας</a:t>
            </a:r>
            <a:r>
              <a:rPr lang="el-GR" sz="2000" dirty="0"/>
              <a:t> σημαίνει σήμερα ένα απλό </a:t>
            </a:r>
            <a:r>
              <a:rPr lang="el-GR" sz="2000" dirty="0" err="1"/>
              <a:t>αριθμοόργανο</a:t>
            </a:r>
            <a:r>
              <a:rPr lang="el-GR" sz="2000" dirty="0"/>
              <a:t> που το χρησιμοποιούμε για την εκτέλεση των βασικών </a:t>
            </a:r>
            <a:r>
              <a:rPr lang="el-GR" sz="2000" dirty="0">
                <a:hlinkClick r:id="rId2" tooltip="Αριθμητική πράξη (δεν έχει γραφτεί ακόμα)"/>
              </a:rPr>
              <a:t>πράξεων</a:t>
            </a:r>
            <a:r>
              <a:rPr lang="el-GR" sz="2000" dirty="0"/>
              <a:t> (πρόσθεση, αφαίρεση και πολλαπλασιασμό).</a:t>
            </a:r>
          </a:p>
          <a:p>
            <a:r>
              <a:rPr lang="el-GR" sz="2000" dirty="0"/>
              <a:t>Η λέξη </a:t>
            </a:r>
            <a:r>
              <a:rPr lang="el-GR" sz="2000" i="1" dirty="0"/>
              <a:t>άβακας</a:t>
            </a:r>
            <a:r>
              <a:rPr lang="el-GR" sz="2000" dirty="0"/>
              <a:t> είναι η ελληνική λέξη </a:t>
            </a:r>
            <a:r>
              <a:rPr lang="el-GR" sz="2000" i="1" dirty="0" err="1"/>
              <a:t>άβαξ</a:t>
            </a:r>
            <a:r>
              <a:rPr lang="el-GR" sz="2000" dirty="0"/>
              <a:t> που σύμφωνα με τρία αρχαία λεξικά σημαίνει μια πινακίδα, μια σανίδα, κάτι που δεν έχει βάση </a:t>
            </a:r>
            <a:r>
              <a:rPr lang="el-GR" sz="2000" i="1" dirty="0" err="1"/>
              <a:t>Ἄβαξ</a:t>
            </a:r>
            <a:r>
              <a:rPr lang="el-GR" sz="2000" i="1" dirty="0"/>
              <a:t>· κυρίως ὁ </a:t>
            </a:r>
            <a:r>
              <a:rPr lang="el-GR" sz="2000" i="1" dirty="0" err="1"/>
              <a:t>μὴ</a:t>
            </a:r>
            <a:r>
              <a:rPr lang="el-GR" sz="2000" i="1" dirty="0"/>
              <a:t> </a:t>
            </a:r>
            <a:r>
              <a:rPr lang="el-GR" sz="2000" i="1" dirty="0" err="1"/>
              <a:t>ἔχων</a:t>
            </a:r>
            <a:r>
              <a:rPr lang="el-GR" sz="2000" i="1" dirty="0"/>
              <a:t> βάσιν, </a:t>
            </a:r>
            <a:r>
              <a:rPr lang="el-GR" sz="2000" i="1" dirty="0" err="1"/>
              <a:t>καταχρηστικῶς</a:t>
            </a:r>
            <a:r>
              <a:rPr lang="el-GR" sz="2000" i="1" dirty="0"/>
              <a:t> </a:t>
            </a:r>
            <a:r>
              <a:rPr lang="el-GR" sz="2000" i="1" dirty="0" err="1"/>
              <a:t>δὲ</a:t>
            </a:r>
            <a:r>
              <a:rPr lang="el-GR" sz="2000" i="1" dirty="0"/>
              <a:t> </a:t>
            </a:r>
            <a:r>
              <a:rPr lang="el-GR" sz="2000" i="1" dirty="0" err="1"/>
              <a:t>καὶ</a:t>
            </a:r>
            <a:r>
              <a:rPr lang="el-GR" sz="2000" i="1" dirty="0"/>
              <a:t> </a:t>
            </a:r>
            <a:r>
              <a:rPr lang="el-GR" sz="2000" i="1" dirty="0" err="1"/>
              <a:t>ἐπὶ</a:t>
            </a:r>
            <a:r>
              <a:rPr lang="el-GR" sz="2000" i="1" dirty="0"/>
              <a:t> </a:t>
            </a:r>
            <a:r>
              <a:rPr lang="el-GR" sz="2000" i="1" dirty="0" err="1"/>
              <a:t>οἵουδήποτε</a:t>
            </a:r>
            <a:r>
              <a:rPr lang="el-GR" sz="2000" i="1" dirty="0"/>
              <a:t> </a:t>
            </a:r>
            <a:r>
              <a:rPr lang="el-GR" sz="2000" i="1" dirty="0" err="1"/>
              <a:t>σανιδίου</a:t>
            </a:r>
            <a:r>
              <a:rPr lang="el-GR" sz="2000" i="1" dirty="0"/>
              <a:t>.</a:t>
            </a:r>
            <a:endParaRPr lang="el-GR" sz="2000" dirty="0"/>
          </a:p>
          <a:p>
            <a:r>
              <a:rPr lang="el-GR" sz="2000" dirty="0"/>
              <a:t>Δηλαδή </a:t>
            </a:r>
            <a:r>
              <a:rPr lang="el-GR" sz="2000" dirty="0"/>
              <a:t>αρχικά δεν σημαίνει αριθμητήριο. βλ. </a:t>
            </a:r>
            <a:r>
              <a:rPr lang="el-GR" sz="2000" i="1" dirty="0"/>
              <a:t> </a:t>
            </a:r>
            <a:r>
              <a:rPr lang="el-GR" sz="2000" dirty="0"/>
              <a:t>&lt;</a:t>
            </a:r>
            <a:r>
              <a:rPr lang="en-US" sz="2000" dirty="0"/>
              <a:t>ref&gt; (a) </a:t>
            </a:r>
            <a:r>
              <a:rPr lang="en-US" sz="2000" dirty="0" err="1"/>
              <a:t>Etymologicum</a:t>
            </a:r>
            <a:r>
              <a:rPr lang="en-US" sz="2000" dirty="0"/>
              <a:t> </a:t>
            </a:r>
            <a:r>
              <a:rPr lang="en-US" sz="2000" dirty="0" err="1"/>
              <a:t>Gudianum</a:t>
            </a:r>
            <a:r>
              <a:rPr lang="en-US" sz="2000" dirty="0"/>
              <a:t>, Ed. de Stefani, A. Leipzig: </a:t>
            </a:r>
            <a:r>
              <a:rPr lang="en-US" sz="2000" dirty="0" err="1"/>
              <a:t>Teubner</a:t>
            </a:r>
            <a:r>
              <a:rPr lang="en-US" sz="2000" dirty="0"/>
              <a:t>, 1:1909; 2:1920, </a:t>
            </a:r>
            <a:r>
              <a:rPr lang="en-US" sz="2000" dirty="0" err="1"/>
              <a:t>Repr</a:t>
            </a:r>
            <a:r>
              <a:rPr lang="en-US" sz="2000" dirty="0"/>
              <a:t>. 1965, Alphabetic entry alpha, page 2, line 13; (b) </a:t>
            </a:r>
            <a:r>
              <a:rPr lang="en-US" sz="2000" dirty="0" err="1"/>
              <a:t>Etymologicum</a:t>
            </a:r>
            <a:r>
              <a:rPr lang="en-US" sz="2000" dirty="0"/>
              <a:t> Magnum, </a:t>
            </a:r>
            <a:r>
              <a:rPr lang="en-US" sz="2000" dirty="0" err="1"/>
              <a:t>Etymologicum</a:t>
            </a:r>
            <a:r>
              <a:rPr lang="en-US" sz="2000" dirty="0"/>
              <a:t> magnum, Ed. </a:t>
            </a:r>
            <a:r>
              <a:rPr lang="en-US" sz="2000" dirty="0" err="1"/>
              <a:t>Gaisford</a:t>
            </a:r>
            <a:r>
              <a:rPr lang="en-US" sz="2000" dirty="0"/>
              <a:t>, T. Oxford: Oxford University Press, 1848, </a:t>
            </a:r>
            <a:r>
              <a:rPr lang="en-US" sz="2000" dirty="0" err="1"/>
              <a:t>Repr</a:t>
            </a:r>
            <a:r>
              <a:rPr lang="en-US" sz="2000" dirty="0"/>
              <a:t>. 1967, </a:t>
            </a:r>
            <a:r>
              <a:rPr lang="en-US" sz="2000" dirty="0" err="1"/>
              <a:t>Kallierges</a:t>
            </a:r>
            <a:r>
              <a:rPr lang="en-US" sz="2000" dirty="0"/>
              <a:t> page 2, line 2; (c) </a:t>
            </a:r>
            <a:r>
              <a:rPr lang="en-US" sz="2000" dirty="0" err="1"/>
              <a:t>Etymologicum</a:t>
            </a:r>
            <a:r>
              <a:rPr lang="en-US" sz="2000" dirty="0"/>
              <a:t> magnum </a:t>
            </a:r>
            <a:r>
              <a:rPr lang="en-US" sz="2000" dirty="0" err="1"/>
              <a:t>genuinum</a:t>
            </a:r>
            <a:r>
              <a:rPr lang="en-US" sz="2000" dirty="0"/>
              <a:t>. </a:t>
            </a:r>
            <a:r>
              <a:rPr lang="en-US" sz="2000" dirty="0" err="1"/>
              <a:t>Symeonis</a:t>
            </a:r>
            <a:r>
              <a:rPr lang="en-US" sz="2000" dirty="0"/>
              <a:t> </a:t>
            </a:r>
            <a:r>
              <a:rPr lang="en-US" sz="2000" dirty="0" err="1"/>
              <a:t>etymologicum</a:t>
            </a:r>
            <a:r>
              <a:rPr lang="en-US" sz="2000" dirty="0"/>
              <a:t> </a:t>
            </a:r>
            <a:r>
              <a:rPr lang="en-US" sz="2000" dirty="0" err="1"/>
              <a:t>una</a:t>
            </a:r>
            <a:r>
              <a:rPr lang="en-US" sz="2000" dirty="0"/>
              <a:t> cum magna </a:t>
            </a:r>
            <a:r>
              <a:rPr lang="en-US" sz="2000" dirty="0" err="1"/>
              <a:t>grammatica</a:t>
            </a:r>
            <a:r>
              <a:rPr lang="en-US" sz="2000" dirty="0"/>
              <a:t>. </a:t>
            </a:r>
            <a:r>
              <a:rPr lang="en-US" sz="2000" dirty="0" err="1"/>
              <a:t>Etymologicum</a:t>
            </a:r>
            <a:r>
              <a:rPr lang="en-US" sz="2000" dirty="0"/>
              <a:t> magnum </a:t>
            </a:r>
            <a:r>
              <a:rPr lang="en-US" sz="2000" dirty="0" err="1"/>
              <a:t>auctum</a:t>
            </a:r>
            <a:r>
              <a:rPr lang="en-US" sz="2000" dirty="0"/>
              <a:t>, vol. 1”, Ed. </a:t>
            </a:r>
            <a:r>
              <a:rPr lang="en-US" sz="2000" dirty="0" err="1"/>
              <a:t>Lasserre</a:t>
            </a:r>
            <a:r>
              <a:rPr lang="en-US" sz="2000" dirty="0"/>
              <a:t>, F., </a:t>
            </a:r>
            <a:r>
              <a:rPr lang="en-US" sz="2000" dirty="0" err="1"/>
              <a:t>Livadaras</a:t>
            </a:r>
            <a:r>
              <a:rPr lang="en-US" sz="2000" dirty="0"/>
              <a:t>, N., Rome: </a:t>
            </a:r>
            <a:r>
              <a:rPr lang="en-US" sz="2000" dirty="0" err="1"/>
              <a:t>Ateneo</a:t>
            </a:r>
            <a:r>
              <a:rPr lang="en-US" sz="2000" dirty="0"/>
              <a:t>, 1976, Volume 1, page 4, line 31)&lt;/ref</a:t>
            </a:r>
            <a:r>
              <a:rPr lang="en-US" sz="2000" dirty="0"/>
              <a:t>&gt;.</a:t>
            </a:r>
            <a:endParaRPr lang="en-US" sz="2000" dirty="0"/>
          </a:p>
        </p:txBody>
      </p:sp>
    </p:spTree>
    <p:extLst>
      <p:ext uri="{BB962C8B-B14F-4D97-AF65-F5344CB8AC3E}">
        <p14:creationId xmlns:p14="http://schemas.microsoft.com/office/powerpoint/2010/main" val="587254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Early 19th century abacus used in </a:t>
            </a:r>
            <a:r>
              <a:rPr lang="en-US" dirty="0" smtClean="0"/>
              <a:t>Danish elementary </a:t>
            </a:r>
            <a:r>
              <a:rPr lang="en-US" dirty="0"/>
              <a:t>school</a:t>
            </a:r>
            <a:endParaRPr lang="el-GR" dirty="0"/>
          </a:p>
        </p:txBody>
      </p:sp>
      <p:pic>
        <p:nvPicPr>
          <p:cNvPr id="4" name="Θέση περιεχομένου 3" title="Άβακα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3087" y="1556792"/>
            <a:ext cx="3777825" cy="4047670"/>
          </a:xfrm>
          <a:ln w="12700">
            <a:solidFill>
              <a:schemeClr val="tx1"/>
            </a:solidFill>
          </a:ln>
        </p:spPr>
      </p:pic>
      <p:sp>
        <p:nvSpPr>
          <p:cNvPr id="3" name="TextBox 2"/>
          <p:cNvSpPr txBox="1"/>
          <p:nvPr/>
        </p:nvSpPr>
        <p:spPr>
          <a:xfrm>
            <a:off x="3059831" y="5743616"/>
            <a:ext cx="3024336" cy="288032"/>
          </a:xfrm>
          <a:prstGeom prst="rect">
            <a:avLst/>
          </a:prstGeom>
        </p:spPr>
        <p:txBody>
          <a:bodyPr vert="horz" wrap="square" lIns="91440" tIns="45720" rIns="91440" bIns="45720" rtlCol="0" anchor="ctr">
            <a:noAutofit/>
          </a:bodyPr>
          <a:lstStyle/>
          <a:p>
            <a:pPr algn="ctr"/>
            <a:r>
              <a:rPr lang="el-GR" sz="1400" i="1" dirty="0" smtClean="0"/>
              <a:t>Εικόνα 1.</a:t>
            </a:r>
            <a:endParaRPr lang="el-GR" sz="1400" i="1" dirty="0" smtClean="0"/>
          </a:p>
        </p:txBody>
      </p:sp>
    </p:spTree>
    <p:extLst>
      <p:ext uri="{BB962C8B-B14F-4D97-AF65-F5344CB8AC3E}">
        <p14:creationId xmlns:p14="http://schemas.microsoft.com/office/powerpoint/2010/main" val="862809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Algorist</a:t>
            </a:r>
            <a:r>
              <a:rPr lang="en-US" dirty="0"/>
              <a:t> and an </a:t>
            </a:r>
            <a:r>
              <a:rPr lang="en-US" dirty="0" err="1" smtClean="0"/>
              <a:t>Abacist</a:t>
            </a:r>
            <a:endParaRPr lang="el-GR" dirty="0"/>
          </a:p>
        </p:txBody>
      </p:sp>
      <p:pic>
        <p:nvPicPr>
          <p:cNvPr id="4" name="Θέση περιεχομένου 3" title=" Illustration from Margarita philosophica, 150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5983" y="1556792"/>
            <a:ext cx="3332034" cy="4175918"/>
          </a:xfrm>
          <a:ln>
            <a:solidFill>
              <a:schemeClr val="tx1"/>
            </a:solidFill>
          </a:ln>
        </p:spPr>
      </p:pic>
      <p:sp>
        <p:nvSpPr>
          <p:cNvPr id="5" name="TextBox 4"/>
          <p:cNvSpPr txBox="1"/>
          <p:nvPr/>
        </p:nvSpPr>
        <p:spPr>
          <a:xfrm>
            <a:off x="3059831" y="5805264"/>
            <a:ext cx="3024336" cy="288032"/>
          </a:xfrm>
          <a:prstGeom prst="rect">
            <a:avLst/>
          </a:prstGeom>
        </p:spPr>
        <p:txBody>
          <a:bodyPr vert="horz" wrap="square" lIns="91440" tIns="45720" rIns="91440" bIns="45720" rtlCol="0" anchor="ctr">
            <a:noAutofit/>
          </a:bodyPr>
          <a:lstStyle/>
          <a:p>
            <a:pPr algn="ctr"/>
            <a:r>
              <a:rPr lang="el-GR" sz="1400" i="1" dirty="0" smtClean="0"/>
              <a:t>Εικόνα 2.</a:t>
            </a:r>
            <a:endParaRPr lang="el-GR" sz="1400" i="1" dirty="0" smtClean="0"/>
          </a:p>
        </p:txBody>
      </p:sp>
    </p:spTree>
    <p:extLst>
      <p:ext uri="{BB962C8B-B14F-4D97-AF65-F5344CB8AC3E}">
        <p14:creationId xmlns:p14="http://schemas.microsoft.com/office/powerpoint/2010/main" val="1875452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Γενική κατάσταση στην Ευρώπη </a:t>
            </a:r>
            <a:r>
              <a:rPr lang="el-GR" dirty="0" smtClean="0"/>
              <a:t>(</a:t>
            </a:r>
            <a:r>
              <a:rPr lang="en-US" dirty="0" smtClean="0"/>
              <a:t>4/5</a:t>
            </a:r>
            <a:r>
              <a:rPr lang="el-GR" dirty="0" smtClean="0"/>
              <a:t>)</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a:t>So we will discuss the mathematics of the </a:t>
            </a:r>
            <a:r>
              <a:rPr lang="en-US" dirty="0" err="1"/>
              <a:t>abacists</a:t>
            </a:r>
            <a:r>
              <a:rPr lang="en-US" dirty="0"/>
              <a:t> in Italy and, in particular, their </a:t>
            </a:r>
            <a:r>
              <a:rPr lang="en-US" dirty="0" smtClean="0"/>
              <a:t>algebra.</a:t>
            </a:r>
          </a:p>
          <a:p>
            <a:r>
              <a:rPr lang="en-US" dirty="0" smtClean="0"/>
              <a:t>Because </a:t>
            </a:r>
            <a:r>
              <a:rPr lang="en-US" dirty="0"/>
              <a:t>the commercial revolution soon spread to other parts of Europe as well, the next section deals with late fifteenth- and early sixteenth-century algebra in France, England, Germany, and Portugal. </a:t>
            </a:r>
            <a:endParaRPr lang="en-US" dirty="0" smtClean="0"/>
          </a:p>
          <a:p>
            <a:r>
              <a:rPr lang="en-US" dirty="0" smtClean="0"/>
              <a:t>But </a:t>
            </a:r>
            <a:r>
              <a:rPr lang="en-US" dirty="0"/>
              <a:t>because the major new discoveries in algebra in this time period took place in Italy, </a:t>
            </a:r>
            <a:r>
              <a:rPr lang="en-US" b="1" dirty="0"/>
              <a:t>partly in response to Luca </a:t>
            </a:r>
            <a:r>
              <a:rPr lang="en-US" b="1" dirty="0" err="1"/>
              <a:t>Pacioli’s</a:t>
            </a:r>
            <a:r>
              <a:rPr lang="en-US" b="1" dirty="0"/>
              <a:t> statement </a:t>
            </a:r>
            <a:r>
              <a:rPr lang="en-US" dirty="0" smtClean="0"/>
              <a:t>as </a:t>
            </a:r>
            <a:r>
              <a:rPr lang="en-US" dirty="0"/>
              <a:t>of 1494, cubic equations were in general unsolvable algebraically, we go back to Italy to tell the marvelous story of the ultimate discovery of such a solution in the work of </a:t>
            </a:r>
            <a:r>
              <a:rPr lang="en-US" dirty="0" err="1"/>
              <a:t>Scipione</a:t>
            </a:r>
            <a:r>
              <a:rPr lang="en-US" dirty="0"/>
              <a:t> del Ferro, </a:t>
            </a:r>
            <a:r>
              <a:rPr lang="en-US" dirty="0" err="1"/>
              <a:t>Niccol`o</a:t>
            </a:r>
            <a:r>
              <a:rPr lang="en-US" dirty="0"/>
              <a:t> </a:t>
            </a:r>
            <a:r>
              <a:rPr lang="en-US" dirty="0" err="1"/>
              <a:t>Tartaglia</a:t>
            </a:r>
            <a:r>
              <a:rPr lang="en-US" dirty="0"/>
              <a:t>, </a:t>
            </a:r>
            <a:r>
              <a:rPr lang="en-US" dirty="0" err="1"/>
              <a:t>Girolamo</a:t>
            </a:r>
            <a:r>
              <a:rPr lang="en-US" dirty="0"/>
              <a:t> </a:t>
            </a:r>
            <a:r>
              <a:rPr lang="en-US" dirty="0" err="1"/>
              <a:t>Cardano</a:t>
            </a:r>
            <a:r>
              <a:rPr lang="en-US" dirty="0"/>
              <a:t>, and Rafael </a:t>
            </a:r>
            <a:r>
              <a:rPr lang="en-US" dirty="0" err="1"/>
              <a:t>Bombelli</a:t>
            </a:r>
            <a:r>
              <a:rPr lang="en-US" dirty="0" smtClean="0"/>
              <a:t>.</a:t>
            </a:r>
            <a:endParaRPr lang="el-GR" dirty="0"/>
          </a:p>
        </p:txBody>
      </p:sp>
    </p:spTree>
    <p:extLst>
      <p:ext uri="{BB962C8B-B14F-4D97-AF65-F5344CB8AC3E}">
        <p14:creationId xmlns:p14="http://schemas.microsoft.com/office/powerpoint/2010/main" val="1341116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Γενική κατάσταση στην Ευρώπη </a:t>
            </a:r>
            <a:r>
              <a:rPr lang="el-GR" dirty="0" smtClean="0"/>
              <a:t>(</a:t>
            </a:r>
            <a:r>
              <a:rPr lang="en-US" dirty="0" smtClean="0"/>
              <a:t>5</a:t>
            </a:r>
            <a:r>
              <a:rPr lang="el-GR" dirty="0" smtClean="0"/>
              <a:t>/</a:t>
            </a:r>
            <a:r>
              <a:rPr lang="en-US" dirty="0" smtClean="0"/>
              <a:t>5</a:t>
            </a:r>
            <a:r>
              <a:rPr lang="el-GR" dirty="0" smtClean="0"/>
              <a:t>)</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a:t>All of these algebraists based their work on the Islamic algebras first translated into Latin in the twelfth </a:t>
            </a:r>
            <a:r>
              <a:rPr lang="en-US" dirty="0" smtClean="0"/>
              <a:t>century.</a:t>
            </a:r>
          </a:p>
          <a:p>
            <a:r>
              <a:rPr lang="en-US" dirty="0" smtClean="0"/>
              <a:t>But </a:t>
            </a:r>
            <a:r>
              <a:rPr lang="en-US" dirty="0"/>
              <a:t>by the middle of the sixteenth century, virtually all of the surviving works of Greek mathematics, newly translated into Latin from the Greek manuscripts that had been stored in Constantinople, were available to European </a:t>
            </a:r>
            <a:r>
              <a:rPr lang="en-US" dirty="0" smtClean="0"/>
              <a:t>mathematicians.</a:t>
            </a:r>
          </a:p>
          <a:p>
            <a:r>
              <a:rPr lang="en-US" dirty="0" smtClean="0"/>
              <a:t>The </a:t>
            </a:r>
            <a:r>
              <a:rPr lang="en-US" dirty="0"/>
              <a:t>last sections of this chapter are thus devoted to the works of Francois </a:t>
            </a:r>
            <a:r>
              <a:rPr lang="en-US" dirty="0" err="1"/>
              <a:t>Viete</a:t>
            </a:r>
            <a:r>
              <a:rPr lang="en-US" dirty="0"/>
              <a:t>, who used his understanding of Greek mathematics to entirely revamp the study of algebra, and Simon Stevin, who once and for all eliminated the Aristotelian distinction between number and magnitude, in effect giving us our current concept of “number</a:t>
            </a:r>
            <a:r>
              <a:rPr lang="en-US" dirty="0" smtClean="0"/>
              <a:t>.”</a:t>
            </a:r>
            <a:endParaRPr lang="el-GR" dirty="0"/>
          </a:p>
        </p:txBody>
      </p:sp>
    </p:spTree>
    <p:extLst>
      <p:ext uri="{BB962C8B-B14F-4D97-AF65-F5344CB8AC3E}">
        <p14:creationId xmlns:p14="http://schemas.microsoft.com/office/powerpoint/2010/main" val="1406676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err="1" smtClean="0"/>
              <a:t>Υποενότητας</a:t>
            </a:r>
            <a:endParaRPr lang="el-GR" dirty="0"/>
          </a:p>
        </p:txBody>
      </p:sp>
      <p:sp>
        <p:nvSpPr>
          <p:cNvPr id="8" name="Υπότιτλος 7"/>
          <p:cNvSpPr>
            <a:spLocks noGrp="1"/>
          </p:cNvSpPr>
          <p:nvPr>
            <p:ph type="subTitle" idx="1"/>
          </p:nvPr>
        </p:nvSpPr>
        <p:spPr/>
        <p:txBody>
          <a:bodyPr/>
          <a:lstStyle/>
          <a:p>
            <a:r>
              <a:rPr lang="el-GR" dirty="0"/>
              <a:t>Η Άλγεβρα στην </a:t>
            </a:r>
            <a:r>
              <a:rPr lang="el-GR"/>
              <a:t>Αναγέννηση </a:t>
            </a:r>
            <a:r>
              <a:rPr lang="el-GR" smtClean="0"/>
              <a:t>συνοπτικά</a:t>
            </a:r>
            <a:endParaRPr lang="el-GR"/>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70"/>
            <a:ext cx="8229600" cy="4525963"/>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a:t>
            </a:r>
            <a:r>
              <a:rPr lang="el-GR" sz="2000" dirty="0" smtClean="0"/>
              <a:t>.  </a:t>
            </a:r>
            <a:endParaRPr lang="el-GR" sz="2000" dirty="0"/>
          </a:p>
          <a:p>
            <a:pPr marL="0" indent="0">
              <a:buNone/>
            </a:pPr>
            <a:endParaRPr lang="el-GR" sz="2000" dirty="0"/>
          </a:p>
        </p:txBody>
      </p:sp>
    </p:spTree>
    <p:extLst>
      <p:ext uri="{BB962C8B-B14F-4D97-AF65-F5344CB8AC3E}">
        <p14:creationId xmlns:p14="http://schemas.microsoft.com/office/powerpoint/2010/main" val="3289714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a:t>
            </a:r>
            <a:r>
              <a:rPr lang="el-GR" dirty="0" err="1" smtClean="0"/>
              <a:t>Υποενότητας</a:t>
            </a:r>
            <a:endParaRPr lang="el-GR" dirty="0"/>
          </a:p>
        </p:txBody>
      </p:sp>
      <p:sp>
        <p:nvSpPr>
          <p:cNvPr id="3" name="Content Placeholder 2"/>
          <p:cNvSpPr>
            <a:spLocks noGrp="1"/>
          </p:cNvSpPr>
          <p:nvPr>
            <p:ph idx="1"/>
          </p:nvPr>
        </p:nvSpPr>
        <p:spPr/>
        <p:txBody>
          <a:bodyPr>
            <a:normAutofit/>
          </a:bodyPr>
          <a:lstStyle/>
          <a:p>
            <a:r>
              <a:rPr lang="en-US" dirty="0"/>
              <a:t>Luca </a:t>
            </a:r>
            <a:r>
              <a:rPr lang="en-US" dirty="0" err="1"/>
              <a:t>Bartolomeo</a:t>
            </a:r>
            <a:r>
              <a:rPr lang="en-US" dirty="0"/>
              <a:t> de </a:t>
            </a:r>
            <a:r>
              <a:rPr lang="en-US" dirty="0" err="1" smtClean="0"/>
              <a:t>Pacioli</a:t>
            </a:r>
            <a:r>
              <a:rPr lang="en-US" dirty="0" smtClean="0"/>
              <a:t>, </a:t>
            </a:r>
            <a:r>
              <a:rPr lang="en-US" dirty="0" err="1"/>
              <a:t>Girolamo</a:t>
            </a:r>
            <a:r>
              <a:rPr lang="en-US" dirty="0"/>
              <a:t> </a:t>
            </a:r>
            <a:r>
              <a:rPr lang="en-US" dirty="0" err="1" smtClean="0"/>
              <a:t>Cardano</a:t>
            </a:r>
            <a:endParaRPr lang="en-US" dirty="0" smtClean="0"/>
          </a:p>
          <a:p>
            <a:r>
              <a:rPr lang="el-GR" dirty="0" smtClean="0"/>
              <a:t>Γενική κατάσταση στην Ευρώπη</a:t>
            </a:r>
          </a:p>
          <a:p>
            <a:r>
              <a:rPr lang="el-GR" smtClean="0"/>
              <a:t>Άβακας</a:t>
            </a:r>
            <a:r>
              <a:rPr lang="en-US" smtClean="0"/>
              <a:t> </a:t>
            </a:r>
            <a:endParaRPr lang="el-GR" dirty="0" smtClean="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Παπασταυρίδης Σταύρος. </a:t>
            </a:r>
            <a:r>
              <a:rPr lang="el-GR" sz="2000" dirty="0"/>
              <a:t>«Ιστορία Νεότερων Μαθηματικών, </a:t>
            </a:r>
            <a:r>
              <a:rPr lang="el-GR" sz="2000" dirty="0"/>
              <a:t>Η Άλγεβρα της </a:t>
            </a:r>
            <a:r>
              <a:rPr lang="el-GR" sz="2000" dirty="0" smtClean="0"/>
              <a:t>Αναγέννησης». </a:t>
            </a:r>
            <a:r>
              <a:rPr lang="el-GR" sz="2000" dirty="0"/>
              <a:t>Έκδοση: 1.0. </a:t>
            </a:r>
            <a:r>
              <a:rPr lang="el-GR" sz="2000" dirty="0"/>
              <a:t>Αθήνα </a:t>
            </a:r>
            <a:r>
              <a:rPr lang="el-GR" sz="2000" dirty="0" smtClean="0"/>
              <a:t>2015. </a:t>
            </a:r>
            <a:r>
              <a:rPr lang="el-GR" sz="2000" dirty="0"/>
              <a:t>Διαθέσιμο από τη δικτυακή διεύθυνση: </a:t>
            </a:r>
            <a:r>
              <a:rPr lang="en-US" sz="2000" dirty="0"/>
              <a:t>http://opencourses.uoa.gr/courses/MATH113/</a:t>
            </a:r>
            <a:r>
              <a:rPr lang="el-GR" sz="2000" dirty="0"/>
              <a:t>.</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6"/>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90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4"/>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b="1" dirty="0"/>
              <a:t>Εικόνα 1</a:t>
            </a:r>
            <a:r>
              <a:rPr lang="el-GR" sz="2000" dirty="0"/>
              <a:t>: </a:t>
            </a:r>
            <a:r>
              <a:rPr lang="en-US" sz="2000" dirty="0" err="1" smtClean="0"/>
              <a:t>Kugleramme</a:t>
            </a:r>
            <a:r>
              <a:rPr lang="el-GR" sz="2000" dirty="0" smtClean="0"/>
              <a:t>. </a:t>
            </a:r>
            <a:r>
              <a:rPr lang="en-US" sz="2000" dirty="0" smtClean="0"/>
              <a:t>Licensed </a:t>
            </a:r>
            <a:r>
              <a:rPr lang="en-US" sz="2000" dirty="0"/>
              <a:t>under Public Domain via Wikimedia </a:t>
            </a:r>
            <a:r>
              <a:rPr lang="en-US" sz="2000" dirty="0" smtClean="0"/>
              <a:t>Commons</a:t>
            </a:r>
            <a:r>
              <a:rPr lang="el-GR" sz="2000" dirty="0" smtClean="0"/>
              <a:t>. </a:t>
            </a:r>
            <a:r>
              <a:rPr lang="en-US" sz="2000" dirty="0" smtClean="0"/>
              <a:t>https</a:t>
            </a:r>
            <a:r>
              <a:rPr lang="en-US" sz="2000" dirty="0"/>
              <a:t>://commons.wikimedia.org/wiki/File:Kugleramme.jpg#/</a:t>
            </a:r>
            <a:r>
              <a:rPr lang="en-US" sz="2000" dirty="0"/>
              <a:t>media/File:Kugleramme.jpg&gt;</a:t>
            </a:r>
          </a:p>
          <a:p>
            <a:pPr marL="0" indent="0">
              <a:buNone/>
            </a:pPr>
            <a:r>
              <a:rPr lang="el-GR" sz="2000" b="1" dirty="0"/>
              <a:t>Εικόνα 2</a:t>
            </a:r>
            <a:r>
              <a:rPr lang="el-GR" sz="2000" dirty="0"/>
              <a:t>: </a:t>
            </a:r>
            <a:r>
              <a:rPr lang="en-US" sz="2000" dirty="0" smtClean="0"/>
              <a:t>Houghton </a:t>
            </a:r>
            <a:r>
              <a:rPr lang="en-US" sz="2000" dirty="0" err="1"/>
              <a:t>Typ</a:t>
            </a:r>
            <a:r>
              <a:rPr lang="en-US" sz="2000" dirty="0"/>
              <a:t> 520.03.736 - Margarita </a:t>
            </a:r>
            <a:r>
              <a:rPr lang="en-US" sz="2000" dirty="0" err="1" smtClean="0"/>
              <a:t>philosophica</a:t>
            </a:r>
            <a:r>
              <a:rPr lang="el-GR" sz="2000" dirty="0" smtClean="0"/>
              <a:t>.</a:t>
            </a:r>
            <a:r>
              <a:rPr lang="en-US" sz="2000" dirty="0" smtClean="0"/>
              <a:t> </a:t>
            </a:r>
            <a:r>
              <a:rPr lang="en-US" sz="2000" dirty="0"/>
              <a:t>Via Wikimedia </a:t>
            </a:r>
            <a:r>
              <a:rPr lang="en-US" sz="2000" dirty="0" smtClean="0"/>
              <a:t>Commons</a:t>
            </a:r>
            <a:r>
              <a:rPr lang="el-GR" sz="2000" dirty="0" smtClean="0"/>
              <a:t>. </a:t>
            </a:r>
            <a:r>
              <a:rPr lang="en-US" sz="2000" dirty="0" smtClean="0"/>
              <a:t>https</a:t>
            </a:r>
            <a:r>
              <a:rPr lang="en-US" sz="2000" dirty="0"/>
              <a:t>://commons.wikimedia.org/wiki</a:t>
            </a:r>
            <a:r>
              <a:rPr lang="en-US" sz="2000" dirty="0" smtClean="0"/>
              <a:t>/</a:t>
            </a:r>
            <a:endParaRPr 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algn="l"/>
            <a:r>
              <a:rPr lang="el-GR" dirty="0" smtClean="0"/>
              <a:t>Η Άλγεβρα της Αναγέννησης</a:t>
            </a:r>
            <a:endParaRPr lang="el-GR" dirty="0"/>
          </a:p>
        </p:txBody>
      </p:sp>
      <p:sp>
        <p:nvSpPr>
          <p:cNvPr id="5" name="Υπότιτλος 4"/>
          <p:cNvSpPr>
            <a:spLocks noGrp="1"/>
          </p:cNvSpPr>
          <p:nvPr>
            <p:ph type="subTitle" idx="1"/>
          </p:nvPr>
        </p:nvSpPr>
        <p:spPr/>
        <p:txBody>
          <a:bodyPr/>
          <a:lstStyle/>
          <a:p>
            <a:pPr algn="l"/>
            <a:r>
              <a:rPr lang="el-GR" dirty="0" smtClean="0"/>
              <a:t>Η Άλγεβρα στην Αναγέννηση συνοπτικά</a:t>
            </a:r>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Εισαγωγικά</a:t>
            </a:r>
            <a:endParaRPr lang="el-GR" dirty="0"/>
          </a:p>
        </p:txBody>
      </p:sp>
      <p:sp>
        <p:nvSpPr>
          <p:cNvPr id="3" name="Θέση περιεχομένου 2"/>
          <p:cNvSpPr>
            <a:spLocks noGrp="1"/>
          </p:cNvSpPr>
          <p:nvPr>
            <p:ph idx="1"/>
          </p:nvPr>
        </p:nvSpPr>
        <p:spPr/>
        <p:txBody>
          <a:bodyPr>
            <a:normAutofit fontScale="85000" lnSpcReduction="20000"/>
          </a:bodyPr>
          <a:lstStyle/>
          <a:p>
            <a:r>
              <a:rPr lang="en-US" b="1" i="1" dirty="0"/>
              <a:t>But of number, </a:t>
            </a:r>
            <a:r>
              <a:rPr lang="en-US" b="1" i="1" dirty="0" err="1"/>
              <a:t>cosa</a:t>
            </a:r>
            <a:r>
              <a:rPr lang="en-US" b="1" i="1" dirty="0"/>
              <a:t> [unknown], and </a:t>
            </a:r>
            <a:r>
              <a:rPr lang="en-US" b="1" dirty="0" err="1"/>
              <a:t>cubo</a:t>
            </a:r>
            <a:r>
              <a:rPr lang="en-US" b="1" dirty="0"/>
              <a:t> </a:t>
            </a:r>
            <a:r>
              <a:rPr lang="en-US" b="1" i="1" dirty="0"/>
              <a:t>[cube of the unknown], however they are compounded . . . , nobody until now has formed general rules</a:t>
            </a:r>
            <a:r>
              <a:rPr lang="en-US" i="1" dirty="0"/>
              <a:t>, because they are not proportional among them. . </a:t>
            </a:r>
            <a:r>
              <a:rPr lang="en-US" i="1" dirty="0" smtClean="0"/>
              <a:t>.</a:t>
            </a:r>
            <a:r>
              <a:rPr lang="el-GR" i="1" dirty="0" smtClean="0"/>
              <a:t> </a:t>
            </a:r>
            <a:r>
              <a:rPr lang="en-US" i="1" dirty="0" smtClean="0"/>
              <a:t>And </a:t>
            </a:r>
            <a:r>
              <a:rPr lang="en-US" i="1" dirty="0"/>
              <a:t>therefore, until now, for their equations, one cannot give general rules except that, sometimes, by trial, . . . in some particular </a:t>
            </a:r>
            <a:r>
              <a:rPr lang="en-US" i="1" dirty="0" smtClean="0"/>
              <a:t>cases.</a:t>
            </a:r>
            <a:r>
              <a:rPr lang="el-GR" i="1" dirty="0"/>
              <a:t> </a:t>
            </a:r>
            <a:r>
              <a:rPr lang="en-US" i="1" dirty="0" smtClean="0"/>
              <a:t>And </a:t>
            </a:r>
            <a:r>
              <a:rPr lang="en-US" i="1" dirty="0"/>
              <a:t>therefore when in your </a:t>
            </a:r>
            <a:r>
              <a:rPr lang="en-US" i="1" dirty="0" smtClean="0"/>
              <a:t>equations</a:t>
            </a:r>
            <a:r>
              <a:rPr lang="el-GR" i="1" dirty="0" smtClean="0"/>
              <a:t> </a:t>
            </a:r>
            <a:r>
              <a:rPr lang="en-US" i="1" dirty="0" smtClean="0"/>
              <a:t>you </a:t>
            </a:r>
            <a:r>
              <a:rPr lang="en-US" i="1" dirty="0"/>
              <a:t>find terms with different intervals without proportion, you shall say that the art, until now, has not given the solution </a:t>
            </a:r>
            <a:r>
              <a:rPr lang="en-US" i="1" dirty="0" smtClean="0"/>
              <a:t>to</a:t>
            </a:r>
            <a:r>
              <a:rPr lang="el-GR" i="1" dirty="0" smtClean="0"/>
              <a:t> </a:t>
            </a:r>
            <a:r>
              <a:rPr lang="en-US" i="1" dirty="0" smtClean="0"/>
              <a:t>this </a:t>
            </a:r>
            <a:r>
              <a:rPr lang="en-US" i="1" dirty="0"/>
              <a:t>case, . . . even if the case may be </a:t>
            </a:r>
            <a:r>
              <a:rPr lang="en-US" i="1" dirty="0" smtClean="0"/>
              <a:t>possible.</a:t>
            </a:r>
            <a:endParaRPr lang="el-GR" i="1" dirty="0" smtClean="0"/>
          </a:p>
          <a:p>
            <a:r>
              <a:rPr lang="en-US" dirty="0" smtClean="0"/>
              <a:t>From </a:t>
            </a:r>
            <a:r>
              <a:rPr lang="en-US" dirty="0"/>
              <a:t>the </a:t>
            </a:r>
            <a:r>
              <a:rPr lang="en-US" i="1" dirty="0"/>
              <a:t>Summa de </a:t>
            </a:r>
            <a:r>
              <a:rPr lang="en-US" i="1" dirty="0" err="1"/>
              <a:t>arithmetica</a:t>
            </a:r>
            <a:r>
              <a:rPr lang="en-US" i="1" dirty="0"/>
              <a:t>, </a:t>
            </a:r>
            <a:r>
              <a:rPr lang="en-US" i="1" dirty="0" err="1"/>
              <a:t>geometrica</a:t>
            </a:r>
            <a:r>
              <a:rPr lang="en-US" i="1" dirty="0"/>
              <a:t>, </a:t>
            </a:r>
            <a:r>
              <a:rPr lang="en-US" i="1" dirty="0" err="1"/>
              <a:t>proportioni</a:t>
            </a:r>
            <a:r>
              <a:rPr lang="en-US" i="1" dirty="0"/>
              <a:t> et </a:t>
            </a:r>
            <a:r>
              <a:rPr lang="en-US" i="1" dirty="0" err="1"/>
              <a:t>proportionalita</a:t>
            </a:r>
            <a:r>
              <a:rPr lang="en-US" i="1" dirty="0"/>
              <a:t> </a:t>
            </a:r>
            <a:r>
              <a:rPr lang="en-US" dirty="0"/>
              <a:t>of Luca </a:t>
            </a:r>
            <a:r>
              <a:rPr lang="en-US" dirty="0" err="1"/>
              <a:t>Pacioli</a:t>
            </a:r>
            <a:r>
              <a:rPr lang="en-US" dirty="0"/>
              <a:t>, </a:t>
            </a:r>
            <a:r>
              <a:rPr lang="en-US" dirty="0" smtClean="0"/>
              <a:t>1494</a:t>
            </a:r>
            <a:endParaRPr lang="en-US" dirty="0"/>
          </a:p>
        </p:txBody>
      </p:sp>
    </p:spTree>
    <p:extLst>
      <p:ext uri="{BB962C8B-B14F-4D97-AF65-F5344CB8AC3E}">
        <p14:creationId xmlns:p14="http://schemas.microsoft.com/office/powerpoint/2010/main" val="3919649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500" dirty="0"/>
              <a:t>Luca </a:t>
            </a:r>
            <a:r>
              <a:rPr lang="en-US" sz="3500" dirty="0" err="1"/>
              <a:t>Bartolomeo</a:t>
            </a:r>
            <a:r>
              <a:rPr lang="en-US" sz="3500" dirty="0"/>
              <a:t> de </a:t>
            </a:r>
            <a:r>
              <a:rPr lang="en-US" sz="3500" dirty="0" err="1"/>
              <a:t>Pacioli</a:t>
            </a:r>
            <a:r>
              <a:rPr lang="en-US" sz="3500" dirty="0"/>
              <a:t>  ( c. 1447–1517) </a:t>
            </a:r>
            <a:endParaRPr lang="el-GR" sz="3500" dirty="0"/>
          </a:p>
        </p:txBody>
      </p:sp>
      <p:sp>
        <p:nvSpPr>
          <p:cNvPr id="3" name="Θέση περιεχομένου 2"/>
          <p:cNvSpPr>
            <a:spLocks noGrp="1"/>
          </p:cNvSpPr>
          <p:nvPr>
            <p:ph idx="1"/>
          </p:nvPr>
        </p:nvSpPr>
        <p:spPr/>
        <p:txBody>
          <a:bodyPr>
            <a:normAutofit lnSpcReduction="10000"/>
          </a:bodyPr>
          <a:lstStyle/>
          <a:p>
            <a:r>
              <a:rPr lang="en-US" b="1" dirty="0"/>
              <a:t>Fra Luca </a:t>
            </a:r>
            <a:r>
              <a:rPr lang="en-US" b="1" dirty="0" err="1"/>
              <a:t>Bartolomeo</a:t>
            </a:r>
            <a:r>
              <a:rPr lang="en-US" b="1" dirty="0"/>
              <a:t> </a:t>
            </a:r>
            <a:r>
              <a:rPr lang="en-US" b="1" dirty="0" smtClean="0"/>
              <a:t>de</a:t>
            </a:r>
            <a:r>
              <a:rPr lang="el-GR" b="1" dirty="0" smtClean="0"/>
              <a:t> </a:t>
            </a:r>
            <a:r>
              <a:rPr lang="en-US" b="1" dirty="0" err="1" smtClean="0"/>
              <a:t>Pacioli</a:t>
            </a:r>
            <a:r>
              <a:rPr lang="el-GR" dirty="0" smtClean="0"/>
              <a:t>:</a:t>
            </a:r>
          </a:p>
          <a:p>
            <a:pPr marL="0" indent="0">
              <a:buNone/>
            </a:pPr>
            <a:r>
              <a:rPr lang="en-US" dirty="0" smtClean="0"/>
              <a:t>sometimes</a:t>
            </a:r>
            <a:r>
              <a:rPr lang="en-US" dirty="0"/>
              <a:t> </a:t>
            </a:r>
            <a:r>
              <a:rPr lang="en-US" i="1" dirty="0" err="1"/>
              <a:t>Paccioli</a:t>
            </a:r>
            <a:r>
              <a:rPr lang="en-US" dirty="0"/>
              <a:t> or </a:t>
            </a:r>
            <a:r>
              <a:rPr lang="en-US" i="1" dirty="0" err="1"/>
              <a:t>Paciolo</a:t>
            </a:r>
            <a:r>
              <a:rPr lang="en-US" dirty="0"/>
              <a:t>; c. 1447–1517) was an </a:t>
            </a:r>
            <a:r>
              <a:rPr lang="en-US" dirty="0">
                <a:hlinkClick r:id="rId2" tooltip="Italy"/>
              </a:rPr>
              <a:t>Italian</a:t>
            </a:r>
            <a:r>
              <a:rPr lang="en-US" dirty="0"/>
              <a:t> </a:t>
            </a:r>
            <a:r>
              <a:rPr lang="en-US" dirty="0">
                <a:hlinkClick r:id="rId3" tooltip="Mathematician"/>
              </a:rPr>
              <a:t>mathematician</a:t>
            </a:r>
            <a:r>
              <a:rPr lang="en-US" dirty="0"/>
              <a:t>, </a:t>
            </a:r>
            <a:r>
              <a:rPr lang="en-US" dirty="0">
                <a:hlinkClick r:id="rId4" tooltip="Franciscan"/>
              </a:rPr>
              <a:t>Franciscan</a:t>
            </a:r>
            <a:r>
              <a:rPr lang="en-US" dirty="0"/>
              <a:t> </a:t>
            </a:r>
            <a:r>
              <a:rPr lang="en-US" dirty="0">
                <a:hlinkClick r:id="rId5" tooltip="Friar"/>
              </a:rPr>
              <a:t>friar</a:t>
            </a:r>
            <a:r>
              <a:rPr lang="en-US" dirty="0"/>
              <a:t>, collaborator with </a:t>
            </a:r>
            <a:r>
              <a:rPr lang="en-US" dirty="0">
                <a:hlinkClick r:id="rId6" tooltip="Leonardo da Vinci"/>
              </a:rPr>
              <a:t>Leonardo da Vinci</a:t>
            </a:r>
            <a:r>
              <a:rPr lang="en-US" dirty="0"/>
              <a:t>, and seminal contributor to the field now known as </a:t>
            </a:r>
            <a:r>
              <a:rPr lang="en-US" dirty="0">
                <a:hlinkClick r:id="rId7" tooltip="Accounting"/>
              </a:rPr>
              <a:t>accounting</a:t>
            </a:r>
            <a:r>
              <a:rPr lang="en-US" dirty="0"/>
              <a:t>. He is referred to as the Father of Accounting and Bookkeeping (he was the first to publish a work on </a:t>
            </a:r>
            <a:r>
              <a:rPr lang="en-US" dirty="0">
                <a:hlinkClick r:id="rId8" tooltip="Double-entry bookkeeping system"/>
              </a:rPr>
              <a:t>double-entry system of book-keeping</a:t>
            </a:r>
            <a:r>
              <a:rPr lang="en-US" dirty="0" smtClean="0"/>
              <a:t>).</a:t>
            </a:r>
            <a:endParaRPr lang="el-GR" dirty="0"/>
          </a:p>
        </p:txBody>
      </p:sp>
    </p:spTree>
    <p:extLst>
      <p:ext uri="{BB962C8B-B14F-4D97-AF65-F5344CB8AC3E}">
        <p14:creationId xmlns:p14="http://schemas.microsoft.com/office/powerpoint/2010/main" val="485113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it-IT" sz="3700" dirty="0"/>
              <a:t>Summa de arithmetica, geometria, proportioni et proportionalita, </a:t>
            </a:r>
            <a:r>
              <a:rPr lang="it-IT" sz="3700" dirty="0" smtClean="0"/>
              <a:t>1494</a:t>
            </a:r>
            <a:r>
              <a:rPr lang="el-GR" sz="3700" dirty="0" smtClean="0"/>
              <a:t> (1/3)</a:t>
            </a:r>
            <a:endParaRPr lang="el-GR" sz="3700" dirty="0"/>
          </a:p>
        </p:txBody>
      </p:sp>
      <p:sp>
        <p:nvSpPr>
          <p:cNvPr id="3" name="Θέση περιεχομένου 2"/>
          <p:cNvSpPr>
            <a:spLocks noGrp="1"/>
          </p:cNvSpPr>
          <p:nvPr>
            <p:ph idx="1"/>
          </p:nvPr>
        </p:nvSpPr>
        <p:spPr/>
        <p:txBody>
          <a:bodyPr>
            <a:normAutofit fontScale="70000" lnSpcReduction="20000"/>
          </a:bodyPr>
          <a:lstStyle/>
          <a:p>
            <a:r>
              <a:rPr lang="en-US" b="1" dirty="0"/>
              <a:t>Summa de </a:t>
            </a:r>
            <a:r>
              <a:rPr lang="en-US" b="1" dirty="0" err="1"/>
              <a:t>arithmetica</a:t>
            </a:r>
            <a:r>
              <a:rPr lang="en-US" b="1" dirty="0"/>
              <a:t>, </a:t>
            </a:r>
            <a:r>
              <a:rPr lang="en-US" b="1" dirty="0" err="1"/>
              <a:t>geometria</a:t>
            </a:r>
            <a:r>
              <a:rPr lang="en-US" b="1" dirty="0"/>
              <a:t>, </a:t>
            </a:r>
            <a:r>
              <a:rPr lang="en-US" b="1" dirty="0" err="1"/>
              <a:t>proportioni</a:t>
            </a:r>
            <a:r>
              <a:rPr lang="en-US" b="1" dirty="0"/>
              <a:t> et </a:t>
            </a:r>
            <a:r>
              <a:rPr lang="en-US" b="1" dirty="0" err="1"/>
              <a:t>proportionalita</a:t>
            </a:r>
            <a:r>
              <a:rPr lang="en-US" dirty="0"/>
              <a:t> (</a:t>
            </a:r>
            <a:r>
              <a:rPr lang="en-US" i="1" dirty="0"/>
              <a:t>Summary of arithmetic, geometry, </a:t>
            </a:r>
            <a:r>
              <a:rPr lang="en-US" b="1" dirty="0"/>
              <a:t>proportions and proportionality</a:t>
            </a:r>
            <a:r>
              <a:rPr lang="en-US" dirty="0"/>
              <a:t>) is a book on </a:t>
            </a:r>
            <a:r>
              <a:rPr lang="en-US" dirty="0">
                <a:hlinkClick r:id="rId2" tooltip="Mathematics"/>
              </a:rPr>
              <a:t>mathematics</a:t>
            </a:r>
            <a:r>
              <a:rPr lang="en-US" dirty="0"/>
              <a:t> written by </a:t>
            </a:r>
            <a:r>
              <a:rPr lang="en-US" dirty="0">
                <a:hlinkClick r:id="rId3" tooltip="Luca Pacioli"/>
              </a:rPr>
              <a:t>Luca </a:t>
            </a:r>
            <a:r>
              <a:rPr lang="en-US" dirty="0" err="1">
                <a:hlinkClick r:id="rId3" tooltip="Luca Pacioli"/>
              </a:rPr>
              <a:t>Pacioli</a:t>
            </a:r>
            <a:r>
              <a:rPr lang="en-US" dirty="0"/>
              <a:t> and first published in 1494. It contains a comprehensive summary of </a:t>
            </a:r>
            <a:r>
              <a:rPr lang="en-US" dirty="0">
                <a:hlinkClick r:id="rId4" tooltip="The Renaissance"/>
              </a:rPr>
              <a:t>Renaissance</a:t>
            </a:r>
            <a:r>
              <a:rPr lang="en-US" dirty="0"/>
              <a:t> mathematics, including practical arithmetic, basic </a:t>
            </a:r>
            <a:r>
              <a:rPr lang="en-US" dirty="0">
                <a:hlinkClick r:id="rId5" tooltip="Algebra"/>
              </a:rPr>
              <a:t>algebra</a:t>
            </a:r>
            <a:r>
              <a:rPr lang="en-US" dirty="0"/>
              <a:t>, basic </a:t>
            </a:r>
            <a:r>
              <a:rPr lang="en-US" dirty="0">
                <a:hlinkClick r:id="rId6" tooltip="Geometry"/>
              </a:rPr>
              <a:t>geometry</a:t>
            </a:r>
            <a:r>
              <a:rPr lang="en-US" dirty="0"/>
              <a:t> and </a:t>
            </a:r>
            <a:r>
              <a:rPr lang="en-US" dirty="0">
                <a:hlinkClick r:id="rId7" tooltip="Accounting"/>
              </a:rPr>
              <a:t>accounting</a:t>
            </a:r>
            <a:r>
              <a:rPr lang="en-US" dirty="0"/>
              <a:t>, written in </a:t>
            </a:r>
            <a:r>
              <a:rPr lang="en-US" dirty="0">
                <a:hlinkClick r:id="rId8" tooltip="Italian language"/>
              </a:rPr>
              <a:t>Italian</a:t>
            </a:r>
            <a:r>
              <a:rPr lang="en-US" dirty="0"/>
              <a:t> for use as a textbook.</a:t>
            </a:r>
          </a:p>
          <a:p>
            <a:r>
              <a:rPr lang="en-US" dirty="0"/>
              <a:t>The </a:t>
            </a:r>
            <a:r>
              <a:rPr lang="en-US" i="1" dirty="0"/>
              <a:t>Summa</a:t>
            </a:r>
            <a:r>
              <a:rPr lang="en-US" dirty="0"/>
              <a:t> is the first printed work on algebra in a</a:t>
            </a:r>
            <a:r>
              <a:rPr lang="en-US" b="1" dirty="0"/>
              <a:t> vernacular</a:t>
            </a:r>
            <a:r>
              <a:rPr lang="en-US" dirty="0"/>
              <a:t> language, and it contains the first published description of the </a:t>
            </a:r>
            <a:r>
              <a:rPr lang="en-US" b="1" dirty="0"/>
              <a:t>double-entry bookkeeping system</a:t>
            </a:r>
            <a:r>
              <a:rPr lang="en-US" dirty="0"/>
              <a:t>.</a:t>
            </a:r>
            <a:r>
              <a:rPr lang="en-US" baseline="30000" dirty="0">
                <a:hlinkClick r:id="rId9"/>
              </a:rPr>
              <a:t>[1]</a:t>
            </a:r>
            <a:r>
              <a:rPr lang="en-US" dirty="0"/>
              <a:t> It set a new standard for writing and argumentation about algebra,</a:t>
            </a:r>
            <a:r>
              <a:rPr lang="en-US" baseline="30000" dirty="0">
                <a:hlinkClick r:id="rId9"/>
              </a:rPr>
              <a:t>[2]</a:t>
            </a:r>
            <a:r>
              <a:rPr lang="en-US" dirty="0"/>
              <a:t> and its impact upon the subsequent development and standardization of professional accounting methods was so great that </a:t>
            </a:r>
            <a:r>
              <a:rPr lang="en-US" dirty="0" err="1"/>
              <a:t>Pacioli</a:t>
            </a:r>
            <a:r>
              <a:rPr lang="en-US" dirty="0"/>
              <a:t> is sometimes referred to as the "father of accounting</a:t>
            </a:r>
            <a:r>
              <a:rPr lang="en-US" dirty="0" smtClean="0"/>
              <a:t>”</a:t>
            </a:r>
            <a:endParaRPr lang="en-US" dirty="0"/>
          </a:p>
        </p:txBody>
      </p:sp>
    </p:spTree>
    <p:extLst>
      <p:ext uri="{BB962C8B-B14F-4D97-AF65-F5344CB8AC3E}">
        <p14:creationId xmlns:p14="http://schemas.microsoft.com/office/powerpoint/2010/main" val="166926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it-IT" sz="3700" dirty="0"/>
              <a:t>Summa de arithmetica, geometria, proportioni et proportionalita, </a:t>
            </a:r>
            <a:r>
              <a:rPr lang="it-IT" sz="3700" dirty="0" smtClean="0"/>
              <a:t>1494</a:t>
            </a:r>
            <a:r>
              <a:rPr lang="el-GR" sz="3700" dirty="0" smtClean="0"/>
              <a:t> (2/3)</a:t>
            </a:r>
            <a:endParaRPr lang="el-GR" sz="3700" dirty="0"/>
          </a:p>
        </p:txBody>
      </p:sp>
      <p:sp>
        <p:nvSpPr>
          <p:cNvPr id="3" name="Θέση περιεχομένου 2"/>
          <p:cNvSpPr>
            <a:spLocks noGrp="1"/>
          </p:cNvSpPr>
          <p:nvPr>
            <p:ph idx="1"/>
          </p:nvPr>
        </p:nvSpPr>
        <p:spPr/>
        <p:txBody>
          <a:bodyPr>
            <a:normAutofit fontScale="70000" lnSpcReduction="20000"/>
          </a:bodyPr>
          <a:lstStyle/>
          <a:p>
            <a:r>
              <a:rPr lang="en-US" dirty="0"/>
              <a:t>The </a:t>
            </a:r>
            <a:r>
              <a:rPr lang="en-US" i="1" dirty="0"/>
              <a:t>Summa </a:t>
            </a:r>
            <a:r>
              <a:rPr lang="en-US" dirty="0"/>
              <a:t>and a few others of his books formed the basis of the works of the sixteenth century mathematicians, including </a:t>
            </a:r>
            <a:r>
              <a:rPr lang="en-US" dirty="0" err="1"/>
              <a:t>Cardano</a:t>
            </a:r>
            <a:r>
              <a:rPr lang="en-US" dirty="0"/>
              <a:t> and </a:t>
            </a:r>
            <a:r>
              <a:rPr lang="en-US" dirty="0" err="1"/>
              <a:t>Tartaglia</a:t>
            </a:r>
            <a:r>
              <a:rPr lang="en-US" dirty="0"/>
              <a:t>. </a:t>
            </a:r>
            <a:r>
              <a:rPr lang="en-US" dirty="0" err="1"/>
              <a:t>Pacioli</a:t>
            </a:r>
            <a:r>
              <a:rPr lang="en-US" dirty="0"/>
              <a:t> was something of a careless writer, so much so that </a:t>
            </a:r>
            <a:r>
              <a:rPr lang="en-US" dirty="0" err="1"/>
              <a:t>Cardano</a:t>
            </a:r>
            <a:r>
              <a:rPr lang="en-US" dirty="0"/>
              <a:t> devoted a chapter in his book </a:t>
            </a:r>
            <a:r>
              <a:rPr lang="en-US" i="1" dirty="0" err="1"/>
              <a:t>Arithmetica</a:t>
            </a:r>
            <a:r>
              <a:rPr lang="en-US" i="1" dirty="0"/>
              <a:t> </a:t>
            </a:r>
            <a:r>
              <a:rPr lang="en-US" dirty="0"/>
              <a:t>(1539) to dealing with </a:t>
            </a:r>
            <a:r>
              <a:rPr lang="en-US" dirty="0" err="1"/>
              <a:t>Pacioli’s</a:t>
            </a:r>
            <a:r>
              <a:rPr lang="en-US" dirty="0"/>
              <a:t> errors. </a:t>
            </a:r>
          </a:p>
          <a:p>
            <a:r>
              <a:rPr lang="en-US" dirty="0" err="1"/>
              <a:t>Pacioli</a:t>
            </a:r>
            <a:r>
              <a:rPr lang="en-US" dirty="0"/>
              <a:t> dedicated 36 short chapters of his </a:t>
            </a:r>
            <a:r>
              <a:rPr lang="en-US" i="1" dirty="0"/>
              <a:t>Summa </a:t>
            </a:r>
            <a:r>
              <a:rPr lang="en-US" dirty="0"/>
              <a:t>to bookkeeping, which he entitled </a:t>
            </a:r>
            <a:r>
              <a:rPr lang="en-US" i="1" dirty="0"/>
              <a:t>De </a:t>
            </a:r>
            <a:r>
              <a:rPr lang="en-US" i="1" dirty="0" err="1"/>
              <a:t>Computis</a:t>
            </a:r>
            <a:r>
              <a:rPr lang="en-US" i="1" dirty="0"/>
              <a:t> et </a:t>
            </a:r>
            <a:r>
              <a:rPr lang="en-US" i="1" dirty="0" err="1"/>
              <a:t>Scripturis</a:t>
            </a:r>
            <a:r>
              <a:rPr lang="en-US" i="1" dirty="0"/>
              <a:t> (Of Reckoning and Writings)</a:t>
            </a:r>
            <a:r>
              <a:rPr lang="en-US" dirty="0"/>
              <a:t>. The Friar did not invent accounting. He merely distilled the practices employed by merchants of Venice at the time. His topics were very much as found in accounting today. </a:t>
            </a:r>
            <a:r>
              <a:rPr lang="en-US" dirty="0" err="1"/>
              <a:t>Pacioli</a:t>
            </a:r>
            <a:r>
              <a:rPr lang="en-US" dirty="0"/>
              <a:t> described keeping journals and ledgers. His ledger included assets (including receivables and inventories), liabilities, capital, income and expense accounts</a:t>
            </a:r>
            <a:r>
              <a:rPr lang="en-US" dirty="0" smtClean="0"/>
              <a:t>.</a:t>
            </a:r>
            <a:endParaRPr lang="el-GR" dirty="0"/>
          </a:p>
        </p:txBody>
      </p:sp>
    </p:spTree>
    <p:extLst>
      <p:ext uri="{BB962C8B-B14F-4D97-AF65-F5344CB8AC3E}">
        <p14:creationId xmlns:p14="http://schemas.microsoft.com/office/powerpoint/2010/main" val="639868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it-IT" sz="3700" dirty="0"/>
              <a:t>Summa de arithmetica, geometria, proportioni et proportionalita, </a:t>
            </a:r>
            <a:r>
              <a:rPr lang="it-IT" sz="3700" dirty="0" smtClean="0"/>
              <a:t>1494</a:t>
            </a:r>
            <a:r>
              <a:rPr lang="el-GR" sz="3700" dirty="0" smtClean="0"/>
              <a:t> (3/3)</a:t>
            </a:r>
            <a:endParaRPr lang="el-GR" sz="3700" dirty="0"/>
          </a:p>
        </p:txBody>
      </p:sp>
      <p:sp>
        <p:nvSpPr>
          <p:cNvPr id="3" name="Θέση περιεχομένου 2"/>
          <p:cNvSpPr>
            <a:spLocks noGrp="1"/>
          </p:cNvSpPr>
          <p:nvPr>
            <p:ph idx="1"/>
          </p:nvPr>
        </p:nvSpPr>
        <p:spPr/>
        <p:txBody>
          <a:bodyPr>
            <a:normAutofit fontScale="85000" lnSpcReduction="20000"/>
          </a:bodyPr>
          <a:lstStyle/>
          <a:p>
            <a:r>
              <a:rPr lang="en-US" dirty="0"/>
              <a:t>He demonstrated year end closing entries and proposed that a trial balance be used to prove a balanced ledger and even had something to say about accounting ethics and cost accounting. As a good bookkeeping instructor should, he warned that no clerk should retire at night before reconciling the debits and the credits, so that they are equal.</a:t>
            </a:r>
          </a:p>
          <a:p>
            <a:r>
              <a:rPr lang="en-US" b="1" dirty="0"/>
              <a:t>Quotation of the Day: </a:t>
            </a:r>
            <a:r>
              <a:rPr lang="en-US" dirty="0"/>
              <a:t>[The </a:t>
            </a:r>
            <a:r>
              <a:rPr lang="en-US" i="1" dirty="0" err="1"/>
              <a:t>Summa’s</a:t>
            </a:r>
            <a:r>
              <a:rPr lang="en-US" i="1" dirty="0"/>
              <a:t> </a:t>
            </a:r>
            <a:r>
              <a:rPr lang="en-US" dirty="0"/>
              <a:t>chapters on bookkeeping were added] “in order that the subjects of the most gracious Duke of </a:t>
            </a:r>
            <a:r>
              <a:rPr lang="en-US" dirty="0" err="1"/>
              <a:t>Urbino</a:t>
            </a:r>
            <a:r>
              <a:rPr lang="en-US" dirty="0"/>
              <a:t> may have complete instructions in the conduct of business, [and to] give the trader without delay information as to his assets and liabilities.” – Luca </a:t>
            </a:r>
            <a:r>
              <a:rPr lang="el-GR" dirty="0" err="1"/>
              <a:t>Pacioli</a:t>
            </a:r>
            <a:endParaRPr lang="el-GR" dirty="0"/>
          </a:p>
        </p:txBody>
      </p:sp>
    </p:spTree>
    <p:extLst>
      <p:ext uri="{BB962C8B-B14F-4D97-AF65-F5344CB8AC3E}">
        <p14:creationId xmlns:p14="http://schemas.microsoft.com/office/powerpoint/2010/main" val="138163285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2501</TotalTime>
  <Words>1928</Words>
  <Application>Microsoft Office PowerPoint</Application>
  <PresentationFormat>Προβολή στην οθόνη (4:3)</PresentationFormat>
  <Paragraphs>128</Paragraphs>
  <Slides>33</Slides>
  <Notes>12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33</vt:i4>
      </vt:variant>
    </vt:vector>
  </HeadingPairs>
  <TitlesOfParts>
    <vt:vector size="38" baseType="lpstr">
      <vt:lpstr>ＭＳ Ｐゴシック</vt:lpstr>
      <vt:lpstr>Arial</vt:lpstr>
      <vt:lpstr>Calibri</vt:lpstr>
      <vt:lpstr>Wingdings</vt:lpstr>
      <vt:lpstr>Θέμα του Office</vt:lpstr>
      <vt:lpstr>Ιστορία νεότερων Μαθηματικών</vt:lpstr>
      <vt:lpstr>Περιγραφή Ενότητας</vt:lpstr>
      <vt:lpstr>Περιεχόμενα Υποενότητας</vt:lpstr>
      <vt:lpstr>Η Άλγεβρα της Αναγέννησης</vt:lpstr>
      <vt:lpstr>Εισαγωγικά</vt:lpstr>
      <vt:lpstr>Luca Bartolomeo de Pacioli  ( c. 1447–1517) </vt:lpstr>
      <vt:lpstr>Summa de arithmetica, geometria, proportioni et proportionalita, 1494 (1/3)</vt:lpstr>
      <vt:lpstr>Summa de arithmetica, geometria, proportioni et proportionalita, 1494 (2/3)</vt:lpstr>
      <vt:lpstr>Summa de arithmetica, geometria, proportioni et proportionalita, 1494 (3/3)</vt:lpstr>
      <vt:lpstr>Girolamo Cardano (1501 –1576) (1/2)</vt:lpstr>
      <vt:lpstr>Girolamo Cardano (1501 –1576) (2/2)</vt:lpstr>
      <vt:lpstr>Ars Magna, 1545 (1/2)</vt:lpstr>
      <vt:lpstr>Ars Magna, 1545 (2/2)</vt:lpstr>
      <vt:lpstr>Γενική κατάσταση στην Ευρώπη (1/6)</vt:lpstr>
      <vt:lpstr>Γενική κατάσταση στην Ευρώπη (2/6)</vt:lpstr>
      <vt:lpstr>Γενική κατάσταση στην Ευρώπη (3/6)</vt:lpstr>
      <vt:lpstr>Γενική κατάσταση στην Ευρώπη (4/6)</vt:lpstr>
      <vt:lpstr>Γενική κατάσταση στην Ευρώπη (5/6)</vt:lpstr>
      <vt:lpstr>Γενική κατάσταση στην Ευρώπη (6/6)</vt:lpstr>
      <vt:lpstr>Abacus</vt:lpstr>
      <vt:lpstr>Άβακας</vt:lpstr>
      <vt:lpstr>Early 19th century abacus used in Danish elementary school</vt:lpstr>
      <vt:lpstr>Algorist and an Abacist</vt:lpstr>
      <vt:lpstr>Γενική κατάσταση στην Ευρώπη (4/5)</vt:lpstr>
      <vt:lpstr>Γενική κατάσταση στην Ευρώπη (5/5)</vt:lpstr>
      <vt:lpstr>Τέλος Υποενότητας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slim</cp:lastModifiedBy>
  <cp:revision>297</cp:revision>
  <dcterms:created xsi:type="dcterms:W3CDTF">2012-09-06T09:03:05Z</dcterms:created>
  <dcterms:modified xsi:type="dcterms:W3CDTF">2015-07-06T10:06:35Z</dcterms:modified>
</cp:coreProperties>
</file>