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61" r:id="rId4"/>
    <p:sldId id="266" r:id="rId5"/>
    <p:sldId id="479" r:id="rId6"/>
    <p:sldId id="480" r:id="rId7"/>
    <p:sldId id="481" r:id="rId8"/>
    <p:sldId id="482" r:id="rId9"/>
    <p:sldId id="483" r:id="rId10"/>
    <p:sldId id="485" r:id="rId11"/>
    <p:sldId id="484" r:id="rId12"/>
    <p:sldId id="492" r:id="rId13"/>
    <p:sldId id="486" r:id="rId14"/>
    <p:sldId id="487" r:id="rId15"/>
    <p:sldId id="488" r:id="rId16"/>
    <p:sldId id="489" r:id="rId17"/>
    <p:sldId id="490" r:id="rId18"/>
    <p:sldId id="491" r:id="rId19"/>
    <p:sldId id="280" r:id="rId20"/>
    <p:sldId id="290" r:id="rId21"/>
    <p:sldId id="295" r:id="rId22"/>
    <p:sldId id="493" r:id="rId23"/>
    <p:sldId id="292" r:id="rId24"/>
    <p:sldId id="291" r:id="rId25"/>
    <p:sldId id="294" r:id="rId26"/>
    <p:sldId id="293"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479"/>
            <p14:sldId id="480"/>
            <p14:sldId id="481"/>
            <p14:sldId id="482"/>
            <p14:sldId id="483"/>
            <p14:sldId id="485"/>
            <p14:sldId id="484"/>
            <p14:sldId id="492"/>
            <p14:sldId id="486"/>
            <p14:sldId id="487"/>
            <p14:sldId id="488"/>
            <p14:sldId id="489"/>
            <p14:sldId id="490"/>
            <p14:sldId id="491"/>
            <p14:sldId id="280"/>
            <p14:sldId id="290"/>
            <p14:sldId id="295"/>
            <p14:sldId id="493"/>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3" autoAdjust="0"/>
    <p:restoredTop sz="86355" autoAdjust="0"/>
  </p:normalViewPr>
  <p:slideViewPr>
    <p:cSldViewPr>
      <p:cViewPr varScale="1">
        <p:scale>
          <a:sx n="74" d="100"/>
          <a:sy n="74" d="100"/>
        </p:scale>
        <p:origin x="103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5871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τα Μαθηματικά</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Knight" TargetMode="External"/><Relationship Id="rId13" Type="http://schemas.openxmlformats.org/officeDocument/2006/relationships/hyperlink" Target="http://en.wikipedia.org/wiki/Eastern_Europe" TargetMode="External"/><Relationship Id="rId3" Type="http://schemas.openxmlformats.org/officeDocument/2006/relationships/hyperlink" Target="http://en.wikipedia.org/wiki/Otto_I_the_Great" TargetMode="External"/><Relationship Id="rId7" Type="http://schemas.openxmlformats.org/officeDocument/2006/relationships/hyperlink" Target="http://en.wikipedia.org/wiki/Lehel" TargetMode="External"/><Relationship Id="rId12" Type="http://schemas.openxmlformats.org/officeDocument/2006/relationships/hyperlink" Target="http://en.wikipedia.org/wiki/Central_Europe" TargetMode="External"/><Relationship Id="rId2" Type="http://schemas.openxmlformats.org/officeDocument/2006/relationships/hyperlink" Target="http://en.wikipedia.org/wiki/Battle_of_Lechfeld_(955)" TargetMode="External"/><Relationship Id="rId1" Type="http://schemas.openxmlformats.org/officeDocument/2006/relationships/slideLayout" Target="../slideLayouts/slideLayout2.xml"/><Relationship Id="rId6" Type="http://schemas.openxmlformats.org/officeDocument/2006/relationships/hyperlink" Target="http://en.wikipedia.org/wiki/Bulcs%C3%BA" TargetMode="External"/><Relationship Id="rId11" Type="http://schemas.openxmlformats.org/officeDocument/2006/relationships/hyperlink" Target="http://en.wikipedia.org/wiki/Early_Middle_Ages" TargetMode="External"/><Relationship Id="rId5" Type="http://schemas.openxmlformats.org/officeDocument/2006/relationships/hyperlink" Target="http://en.wikipedia.org/wiki/Horka_(title)" TargetMode="External"/><Relationship Id="rId10" Type="http://schemas.openxmlformats.org/officeDocument/2006/relationships/hyperlink" Target="http://en.wikipedia.org/wiki/High_Middle_Ages" TargetMode="External"/><Relationship Id="rId4" Type="http://schemas.openxmlformats.org/officeDocument/2006/relationships/hyperlink" Target="http://en.wikipedia.org/wiki/King_of_the_Germans" TargetMode="External"/><Relationship Id="rId9" Type="http://schemas.openxmlformats.org/officeDocument/2006/relationships/hyperlink" Target="http://en.wikipedia.org/wiki/Heavy_caval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Manorialism" TargetMode="External"/><Relationship Id="rId7" Type="http://schemas.openxmlformats.org/officeDocument/2006/relationships/hyperlink" Target="http://en.wikipedia.org/wiki/Manor" TargetMode="External"/><Relationship Id="rId2" Type="http://schemas.openxmlformats.org/officeDocument/2006/relationships/hyperlink" Target="http://en.wikipedia.org/wiki/Medieval_Warm_Period" TargetMode="External"/><Relationship Id="rId1" Type="http://schemas.openxmlformats.org/officeDocument/2006/relationships/slideLayout" Target="../slideLayouts/slideLayout2.xml"/><Relationship Id="rId6" Type="http://schemas.openxmlformats.org/officeDocument/2006/relationships/hyperlink" Target="http://en.wikipedia.org/wiki/Knight" TargetMode="External"/><Relationship Id="rId5" Type="http://schemas.openxmlformats.org/officeDocument/2006/relationships/hyperlink" Target="http://en.wikipedia.org/wiki/Feudalism" TargetMode="External"/><Relationship Id="rId4" Type="http://schemas.openxmlformats.org/officeDocument/2006/relationships/hyperlink" Target="http://en.wikipedia.org/wiki/Nobilit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Thomas_Aquinas" TargetMode="External"/><Relationship Id="rId13" Type="http://schemas.openxmlformats.org/officeDocument/2006/relationships/hyperlink" Target="http://en.wikipedia.org/wiki/Gothic_architecture" TargetMode="External"/><Relationship Id="rId3" Type="http://schemas.openxmlformats.org/officeDocument/2006/relationships/hyperlink" Target="http://en.wikipedia.org/wiki/Holy_Land" TargetMode="External"/><Relationship Id="rId7" Type="http://schemas.openxmlformats.org/officeDocument/2006/relationships/hyperlink" Target="http://en.wikipedia.org/wiki/University" TargetMode="External"/><Relationship Id="rId12" Type="http://schemas.openxmlformats.org/officeDocument/2006/relationships/hyperlink" Target="http://en.wikipedia.org/wiki/Marco_Polo" TargetMode="External"/><Relationship Id="rId2" Type="http://schemas.openxmlformats.org/officeDocument/2006/relationships/hyperlink" Target="http://en.wikipedia.org/wiki/Crusades" TargetMode="External"/><Relationship Id="rId1" Type="http://schemas.openxmlformats.org/officeDocument/2006/relationships/slideLayout" Target="../slideLayouts/slideLayout2.xml"/><Relationship Id="rId6" Type="http://schemas.openxmlformats.org/officeDocument/2006/relationships/hyperlink" Target="http://en.wikipedia.org/wiki/Scholasticism" TargetMode="External"/><Relationship Id="rId11" Type="http://schemas.openxmlformats.org/officeDocument/2006/relationships/hyperlink" Target="http://en.wikipedia.org/wiki/Geoffrey_Chaucer" TargetMode="External"/><Relationship Id="rId5" Type="http://schemas.openxmlformats.org/officeDocument/2006/relationships/hyperlink" Target="http://en.wikipedia.org/wiki/Christendom" TargetMode="External"/><Relationship Id="rId10" Type="http://schemas.openxmlformats.org/officeDocument/2006/relationships/hyperlink" Target="http://en.wikipedia.org/wiki/Dante_Alighieri" TargetMode="External"/><Relationship Id="rId4" Type="http://schemas.openxmlformats.org/officeDocument/2006/relationships/hyperlink" Target="http://en.wikipedia.org/wiki/Muslim" TargetMode="External"/><Relationship Id="rId9" Type="http://schemas.openxmlformats.org/officeDocument/2006/relationships/hyperlink" Target="http://en.wikipedia.org/wiki/Giotto" TargetMode="External"/><Relationship Id="rId14" Type="http://schemas.openxmlformats.org/officeDocument/2006/relationships/hyperlink" Target="http://en.wikipedia.org/wiki/Chartres_Cathedra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High_Middle_Ages" TargetMode="External"/><Relationship Id="rId2" Type="http://schemas.openxmlformats.org/officeDocument/2006/relationships/hyperlink" Target="http://en.wikipedia.org/wiki/Corporation" TargetMode="External"/><Relationship Id="rId1" Type="http://schemas.openxmlformats.org/officeDocument/2006/relationships/slideLayout" Target="../slideLayouts/slideLayout2.xml"/><Relationship Id="rId5" Type="http://schemas.openxmlformats.org/officeDocument/2006/relationships/hyperlink" Target="http://en.wikipedia.org/wiki/Medieval_university" TargetMode="External"/><Relationship Id="rId4" Type="http://schemas.openxmlformats.org/officeDocument/2006/relationships/hyperlink" Target="http://en.wikipedia.org/wiki/University_of_Bologn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Jerusalem_in_Christianity" TargetMode="External"/><Relationship Id="rId13" Type="http://schemas.openxmlformats.org/officeDocument/2006/relationships/hyperlink" Target="http://en.wikipedia.org/wiki/International_trade" TargetMode="External"/><Relationship Id="rId3" Type="http://schemas.openxmlformats.org/officeDocument/2006/relationships/hyperlink" Target="http://en.wikipedia.org/wiki/Pope_Urban_II" TargetMode="External"/><Relationship Id="rId7" Type="http://schemas.openxmlformats.org/officeDocument/2006/relationships/hyperlink" Target="http://en.wikipedia.org/wiki/Anatolia" TargetMode="External"/><Relationship Id="rId12" Type="http://schemas.openxmlformats.org/officeDocument/2006/relationships/hyperlink" Target="http://en.wikipedia.org/wiki/Ninth_Crusade" TargetMode="External"/><Relationship Id="rId2" Type="http://schemas.openxmlformats.org/officeDocument/2006/relationships/hyperlink" Target="http://en.wikipedia.org/wiki/Holy_Land" TargetMode="External"/><Relationship Id="rId1" Type="http://schemas.openxmlformats.org/officeDocument/2006/relationships/slideLayout" Target="../slideLayouts/slideLayout2.xml"/><Relationship Id="rId6" Type="http://schemas.openxmlformats.org/officeDocument/2006/relationships/hyperlink" Target="http://en.wikipedia.org/wiki/Seljuq_dynasty" TargetMode="External"/><Relationship Id="rId11" Type="http://schemas.openxmlformats.org/officeDocument/2006/relationships/hyperlink" Target="http://en.wikipedia.org/wiki/Second_Crusade" TargetMode="External"/><Relationship Id="rId5" Type="http://schemas.openxmlformats.org/officeDocument/2006/relationships/hyperlink" Target="http://en.wikipedia.org/wiki/Alexios_I_Komnenos" TargetMode="External"/><Relationship Id="rId10" Type="http://schemas.openxmlformats.org/officeDocument/2006/relationships/hyperlink" Target="http://en.wikipedia.org/wiki/Muslim_conquests" TargetMode="External"/><Relationship Id="rId4" Type="http://schemas.openxmlformats.org/officeDocument/2006/relationships/hyperlink" Target="http://en.wikipedia.org/wiki/List_of_Byzantine_emperors" TargetMode="External"/><Relationship Id="rId9" Type="http://schemas.openxmlformats.org/officeDocument/2006/relationships/hyperlink" Target="http://en.wikipedia.org/wiki/Eastern_Christianity" TargetMode="External"/><Relationship Id="rId14" Type="http://schemas.openxmlformats.org/officeDocument/2006/relationships/hyperlink" Target="http://en.wikipedia.org/wiki/Western_Roman_Empi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yzantine_Empire" TargetMode="External"/><Relationship Id="rId2" Type="http://schemas.openxmlformats.org/officeDocument/2006/relationships/hyperlink" Target="http://en.wiktionary.org/wiki/domin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Heresy" TargetMode="External"/><Relationship Id="rId2" Type="http://schemas.openxmlformats.org/officeDocument/2006/relationships/hyperlink" Target="http://en.wikipedia.org/wiki/Black_Death" TargetMode="External"/><Relationship Id="rId1" Type="http://schemas.openxmlformats.org/officeDocument/2006/relationships/slideLayout" Target="../slideLayouts/slideLayout2.xml"/><Relationship Id="rId6" Type="http://schemas.openxmlformats.org/officeDocument/2006/relationships/hyperlink" Target="http://en.wikipedia.org/wiki/Early_modern_period" TargetMode="External"/><Relationship Id="rId5" Type="http://schemas.openxmlformats.org/officeDocument/2006/relationships/hyperlink" Target="http://en.wikipedia.org/wiki/Catholic_Church" TargetMode="External"/><Relationship Id="rId4" Type="http://schemas.openxmlformats.org/officeDocument/2006/relationships/hyperlink" Target="http://en.wikipedia.org/wiki/Western_Schis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Modern_history" TargetMode="External"/><Relationship Id="rId13" Type="http://schemas.openxmlformats.org/officeDocument/2006/relationships/hyperlink" Target="http://en.wikipedia.org/wiki/Bologna" TargetMode="External"/><Relationship Id="rId3" Type="http://schemas.openxmlformats.org/officeDocument/2006/relationships/hyperlink" Target="http://en.wikipedia.org/wiki/Help:IPA_for_English" TargetMode="External"/><Relationship Id="rId7" Type="http://schemas.openxmlformats.org/officeDocument/2006/relationships/hyperlink" Target="http://en.wikipedia.org/wiki/Middle_Ages" TargetMode="External"/><Relationship Id="rId12" Type="http://schemas.openxmlformats.org/officeDocument/2006/relationships/hyperlink" Target="http://en.wikipedia.org/wiki/Genoa" TargetMode="External"/><Relationship Id="rId2" Type="http://schemas.openxmlformats.org/officeDocument/2006/relationships/hyperlink" Target="http://en.wikipedia.org/wiki/British_English" TargetMode="External"/><Relationship Id="rId1" Type="http://schemas.openxmlformats.org/officeDocument/2006/relationships/slideLayout" Target="../slideLayouts/slideLayout2.xml"/><Relationship Id="rId6" Type="http://schemas.openxmlformats.org/officeDocument/2006/relationships/hyperlink" Target="http://en.wikipedia.org/wiki/Periodization" TargetMode="External"/><Relationship Id="rId11" Type="http://schemas.openxmlformats.org/officeDocument/2006/relationships/hyperlink" Target="http://en.wikipedia.org/wiki/Venice" TargetMode="External"/><Relationship Id="rId5" Type="http://schemas.openxmlformats.org/officeDocument/2006/relationships/hyperlink" Target="http://en.wikipedia.org/wiki/The_Renaissance" TargetMode="External"/><Relationship Id="rId15" Type="http://schemas.openxmlformats.org/officeDocument/2006/relationships/hyperlink" Target="http://en.wikipedia.org/wiki/Renaissance_Papacy" TargetMode="External"/><Relationship Id="rId10" Type="http://schemas.openxmlformats.org/officeDocument/2006/relationships/hyperlink" Target="http://en.wikipedia.org/wiki/Italian_city-states" TargetMode="External"/><Relationship Id="rId4" Type="http://schemas.openxmlformats.org/officeDocument/2006/relationships/hyperlink" Target="http://en.wikipedia.org/wiki/American_English" TargetMode="External"/><Relationship Id="rId9" Type="http://schemas.openxmlformats.org/officeDocument/2006/relationships/hyperlink" Target="http://en.wikipedia.org/wiki/Florence" TargetMode="External"/><Relationship Id="rId14" Type="http://schemas.openxmlformats.org/officeDocument/2006/relationships/hyperlink" Target="http://en.wikipedia.org/wiki/Mila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Classical_antiquity" TargetMode="External"/><Relationship Id="rId13" Type="http://schemas.openxmlformats.org/officeDocument/2006/relationships/hyperlink" Target="http://en.wikipedia.org/wiki/Sack_of_Rome_(410)" TargetMode="External"/><Relationship Id="rId3" Type="http://schemas.openxmlformats.org/officeDocument/2006/relationships/hyperlink" Target="http://en.wikipedia.org/wiki/History_of_Europe" TargetMode="External"/><Relationship Id="rId7" Type="http://schemas.openxmlformats.org/officeDocument/2006/relationships/hyperlink" Target="http://en.wikipedia.org/wiki/Age_of_Discovery" TargetMode="External"/><Relationship Id="rId12" Type="http://schemas.openxmlformats.org/officeDocument/2006/relationships/hyperlink" Target="http://en.wikipedia.org/wiki/Late_Middle_Ages" TargetMode="External"/><Relationship Id="rId2" Type="http://schemas.openxmlformats.org/officeDocument/2006/relationships/hyperlink" Target="http://en.wikipedia.org/wiki/Middle_Ages" TargetMode="External"/><Relationship Id="rId1" Type="http://schemas.openxmlformats.org/officeDocument/2006/relationships/slideLayout" Target="../slideLayouts/slideLayout2.xml"/><Relationship Id="rId6" Type="http://schemas.openxmlformats.org/officeDocument/2006/relationships/hyperlink" Target="http://en.wikipedia.org/wiki/Renaissance" TargetMode="External"/><Relationship Id="rId11" Type="http://schemas.openxmlformats.org/officeDocument/2006/relationships/hyperlink" Target="http://en.wikipedia.org/wiki/High_Middle_Ages" TargetMode="External"/><Relationship Id="rId5" Type="http://schemas.openxmlformats.org/officeDocument/2006/relationships/hyperlink" Target="http://en.wikipedia.org/wiki/Western_Roman_Empire" TargetMode="External"/><Relationship Id="rId10" Type="http://schemas.openxmlformats.org/officeDocument/2006/relationships/hyperlink" Target="http://en.wikipedia.org/wiki/Early_Middle_Ages" TargetMode="External"/><Relationship Id="rId4" Type="http://schemas.openxmlformats.org/officeDocument/2006/relationships/hyperlink" Target="http://en.wikipedia.org/wiki/Decline_of_the_Roman_Empire" TargetMode="External"/><Relationship Id="rId9" Type="http://schemas.openxmlformats.org/officeDocument/2006/relationships/hyperlink" Target="http://en.wikipedia.org/wiki/Modern_histo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ity_of_God_(book)" TargetMode="External"/><Relationship Id="rId2" Type="http://schemas.openxmlformats.org/officeDocument/2006/relationships/hyperlink" Target="http://en.wikipedia.org/wiki/Augustine" TargetMode="External"/><Relationship Id="rId1" Type="http://schemas.openxmlformats.org/officeDocument/2006/relationships/slideLayout" Target="../slideLayouts/slideLayout2.xml"/><Relationship Id="rId6" Type="http://schemas.openxmlformats.org/officeDocument/2006/relationships/hyperlink" Target="http://en.wikipedia.org/wiki/Western_Roman_Empire" TargetMode="External"/><Relationship Id="rId5" Type="http://schemas.openxmlformats.org/officeDocument/2006/relationships/hyperlink" Target="http://en.wikipedia.org/wiki/Romulus_Augustulus" TargetMode="External"/><Relationship Id="rId4" Type="http://schemas.openxmlformats.org/officeDocument/2006/relationships/hyperlink" Target="http://en.wikipedia.org/wiki/Odoace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Middle_East" TargetMode="External"/><Relationship Id="rId13" Type="http://schemas.openxmlformats.org/officeDocument/2006/relationships/hyperlink" Target="http://en.wikipedia.org/wiki/Corpus_Juris_Civilis" TargetMode="External"/><Relationship Id="rId3" Type="http://schemas.openxmlformats.org/officeDocument/2006/relationships/hyperlink" Target="http://en.wikipedia.org/wiki/Deurbanisation" TargetMode="External"/><Relationship Id="rId7" Type="http://schemas.openxmlformats.org/officeDocument/2006/relationships/hyperlink" Target="http://en.wikipedia.org/wiki/North_Africa" TargetMode="External"/><Relationship Id="rId12" Type="http://schemas.openxmlformats.org/officeDocument/2006/relationships/hyperlink" Target="http://en.wikipedia.org/wiki/Byzantine_Empire" TargetMode="External"/><Relationship Id="rId2" Type="http://schemas.openxmlformats.org/officeDocument/2006/relationships/hyperlink" Target="http://en.wikipedia.org/wiki/Depopulation" TargetMode="External"/><Relationship Id="rId1" Type="http://schemas.openxmlformats.org/officeDocument/2006/relationships/slideLayout" Target="../slideLayouts/slideLayout2.xml"/><Relationship Id="rId6" Type="http://schemas.openxmlformats.org/officeDocument/2006/relationships/hyperlink" Target="http://en.wikipedia.org/wiki/Germanic_peoples" TargetMode="External"/><Relationship Id="rId11" Type="http://schemas.openxmlformats.org/officeDocument/2006/relationships/hyperlink" Target="http://en.wikipedia.org/wiki/Classical_antiquity" TargetMode="External"/><Relationship Id="rId5" Type="http://schemas.openxmlformats.org/officeDocument/2006/relationships/hyperlink" Target="http://en.wikipedia.org/wiki/Barbarian" TargetMode="External"/><Relationship Id="rId10" Type="http://schemas.openxmlformats.org/officeDocument/2006/relationships/hyperlink" Target="http://en.wikipedia.org/wiki/Succession_to_Muhammad" TargetMode="External"/><Relationship Id="rId4" Type="http://schemas.openxmlformats.org/officeDocument/2006/relationships/hyperlink" Target="http://en.wikipedia.org/wiki/Late_Antiquity" TargetMode="External"/><Relationship Id="rId9" Type="http://schemas.openxmlformats.org/officeDocument/2006/relationships/hyperlink" Target="http://en.wikipedia.org/wiki/Caliphat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Hungarian_people" TargetMode="External"/><Relationship Id="rId3" Type="http://schemas.openxmlformats.org/officeDocument/2006/relationships/hyperlink" Target="http://en.wikipedia.org/wiki/Paganism" TargetMode="External"/><Relationship Id="rId7" Type="http://schemas.openxmlformats.org/officeDocument/2006/relationships/hyperlink" Target="http://en.wikipedia.org/wiki/Vikings" TargetMode="External"/><Relationship Id="rId2" Type="http://schemas.openxmlformats.org/officeDocument/2006/relationships/hyperlink" Target="http://en.wikipedia.org/wiki/Christianization" TargetMode="External"/><Relationship Id="rId1" Type="http://schemas.openxmlformats.org/officeDocument/2006/relationships/slideLayout" Target="../slideLayouts/slideLayout2.xml"/><Relationship Id="rId6" Type="http://schemas.openxmlformats.org/officeDocument/2006/relationships/hyperlink" Target="http://en.wikipedia.org/wiki/Carolingian_Empire" TargetMode="External"/><Relationship Id="rId5" Type="http://schemas.openxmlformats.org/officeDocument/2006/relationships/hyperlink" Target="http://en.wikipedia.org/wiki/Carolingian_dynasty" TargetMode="External"/><Relationship Id="rId4" Type="http://schemas.openxmlformats.org/officeDocument/2006/relationships/hyperlink" Target="http://en.wikipedia.org/wiki/Franks" TargetMode="External"/><Relationship Id="rId9" Type="http://schemas.openxmlformats.org/officeDocument/2006/relationships/hyperlink" Target="http://en.wikipedia.org/wiki/Sarac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tlantic_Ocean" TargetMode="External"/><Relationship Id="rId2" Type="http://schemas.openxmlformats.org/officeDocument/2006/relationships/hyperlink" Target="http://en.wikipedia.org/wiki/Climate" TargetMode="External"/><Relationship Id="rId1" Type="http://schemas.openxmlformats.org/officeDocument/2006/relationships/slideLayout" Target="../slideLayouts/slideLayout2.xml"/><Relationship Id="rId6" Type="http://schemas.openxmlformats.org/officeDocument/2006/relationships/hyperlink" Target="http://en.wikipedia.org/wiki/Little_Ice_Age" TargetMode="External"/><Relationship Id="rId5" Type="http://schemas.openxmlformats.org/officeDocument/2006/relationships/hyperlink" Target="http://en.wikipedia.org/wiki/Medieval_Warm_Period" TargetMode="External"/><Relationship Id="rId4" Type="http://schemas.openxmlformats.org/officeDocument/2006/relationships/hyperlink" Target="http://en.wikipedia.org/wiki/Chi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latin typeface="+mj-lt"/>
                <a:ea typeface="+mj-ea"/>
                <a:cs typeface="+mj-cs"/>
              </a:rPr>
              <a:t>Μαθηματικά στη Μεσαιωνική Ευρώπη</a:t>
            </a:r>
            <a:endParaRPr lang="en-US" sz="2800" dirty="0"/>
          </a:p>
          <a:p>
            <a:endParaRPr lang="el-GR" sz="2800" dirty="0"/>
          </a:p>
          <a:p>
            <a:r>
              <a:rPr lang="el-GR" sz="2800" dirty="0"/>
              <a:t>Παπασταυρίδης Σταύρος</a:t>
            </a:r>
          </a:p>
          <a:p>
            <a:r>
              <a:rPr lang="el-GR" sz="2800" dirty="0"/>
              <a:t>Σχολή Θετικών </a:t>
            </a:r>
            <a:r>
              <a:rPr lang="el-GR" sz="2800" dirty="0"/>
              <a:t>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1000 μ.Χ. Η Ευρώπη Εξορμά (2/2)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b="1" dirty="0" smtClean="0"/>
              <a:t>Νέος τρόπος μάχης</a:t>
            </a:r>
          </a:p>
          <a:p>
            <a:r>
              <a:rPr lang="en-US" dirty="0" smtClean="0"/>
              <a:t>The</a:t>
            </a:r>
            <a:r>
              <a:rPr lang="en-US" dirty="0"/>
              <a:t> </a:t>
            </a:r>
            <a:r>
              <a:rPr lang="en-US" b="1" dirty="0"/>
              <a:t>Battle of </a:t>
            </a:r>
            <a:r>
              <a:rPr lang="en-US" b="1" dirty="0" err="1"/>
              <a:t>Lechfeld</a:t>
            </a:r>
            <a:r>
              <a:rPr lang="en-US" baseline="30000" dirty="0">
                <a:hlinkClick r:id="rId2"/>
              </a:rPr>
              <a:t>[2]</a:t>
            </a:r>
            <a:r>
              <a:rPr lang="en-US" dirty="0"/>
              <a:t> (10 August 955) was a decisive victory for </a:t>
            </a:r>
            <a:r>
              <a:rPr lang="en-US" dirty="0">
                <a:hlinkClick r:id="rId3" tooltip="Otto I the Great"/>
              </a:rPr>
              <a:t>Otto I the Great</a:t>
            </a:r>
            <a:r>
              <a:rPr lang="en-US" dirty="0"/>
              <a:t>, </a:t>
            </a:r>
            <a:r>
              <a:rPr lang="en-US" u="sng" dirty="0">
                <a:hlinkClick r:id="rId4" tooltip="King of the Germans"/>
              </a:rPr>
              <a:t>King of the Germans</a:t>
            </a:r>
            <a:r>
              <a:rPr lang="en-US" dirty="0"/>
              <a:t>, over the Hungarian </a:t>
            </a:r>
            <a:r>
              <a:rPr lang="en-US" i="1" dirty="0" err="1">
                <a:hlinkClick r:id="rId5" tooltip="Horka (title)"/>
              </a:rPr>
              <a:t>harka</a:t>
            </a:r>
            <a:r>
              <a:rPr lang="en-US" dirty="0"/>
              <a:t> </a:t>
            </a:r>
            <a:r>
              <a:rPr lang="en-US" dirty="0" err="1">
                <a:hlinkClick r:id="rId6" tooltip="Bulcsú"/>
              </a:rPr>
              <a:t>Bulcsú</a:t>
            </a:r>
            <a:r>
              <a:rPr lang="en-US" dirty="0"/>
              <a:t> and the chieftains </a:t>
            </a:r>
            <a:r>
              <a:rPr lang="en-US" dirty="0" err="1"/>
              <a:t>Lél</a:t>
            </a:r>
            <a:r>
              <a:rPr lang="en-US" dirty="0"/>
              <a:t> (</a:t>
            </a:r>
            <a:r>
              <a:rPr lang="en-US" dirty="0" err="1">
                <a:hlinkClick r:id="rId7" tooltip="Lehel"/>
              </a:rPr>
              <a:t>Lehel</a:t>
            </a:r>
            <a:r>
              <a:rPr lang="en-US" dirty="0"/>
              <a:t>) and </a:t>
            </a:r>
            <a:r>
              <a:rPr lang="en-US" dirty="0" err="1"/>
              <a:t>Súr</a:t>
            </a:r>
            <a:r>
              <a:rPr lang="en-US" dirty="0"/>
              <a:t>.</a:t>
            </a:r>
            <a:endParaRPr lang="el-GR" dirty="0"/>
          </a:p>
          <a:p>
            <a:r>
              <a:rPr lang="en-US" dirty="0"/>
              <a:t>The battle has been viewed as a symbolic victory for the </a:t>
            </a:r>
            <a:r>
              <a:rPr lang="en-US" dirty="0">
                <a:hlinkClick r:id="rId8" tooltip="Knight"/>
              </a:rPr>
              <a:t>knightly</a:t>
            </a:r>
            <a:r>
              <a:rPr lang="en-US" dirty="0"/>
              <a:t> </a:t>
            </a:r>
            <a:r>
              <a:rPr lang="en-US" dirty="0">
                <a:hlinkClick r:id="rId9" tooltip="Heavy cavalry"/>
              </a:rPr>
              <a:t>cavalry</a:t>
            </a:r>
            <a:r>
              <a:rPr lang="en-US" dirty="0"/>
              <a:t>, who would define European warfare in the </a:t>
            </a:r>
            <a:r>
              <a:rPr lang="en-US" dirty="0">
                <a:hlinkClick r:id="rId10" tooltip="High Middle Ages"/>
              </a:rPr>
              <a:t>High Middle Ages</a:t>
            </a:r>
            <a:r>
              <a:rPr lang="en-US" dirty="0"/>
              <a:t>, over the nomadic, light cavalry that characterized warfare during the </a:t>
            </a:r>
            <a:r>
              <a:rPr lang="en-US" dirty="0">
                <a:hlinkClick r:id="rId11" tooltip="Early Middle Ages"/>
              </a:rPr>
              <a:t>Early Middle Ages</a:t>
            </a:r>
            <a:r>
              <a:rPr lang="en-US" dirty="0"/>
              <a:t> in </a:t>
            </a:r>
            <a:r>
              <a:rPr lang="en-US" dirty="0" err="1">
                <a:hlinkClick r:id="rId12" tooltip="Central Europe"/>
              </a:rPr>
              <a:t>Central</a:t>
            </a:r>
            <a:r>
              <a:rPr lang="en-US" dirty="0" err="1"/>
              <a:t>and</a:t>
            </a:r>
            <a:r>
              <a:rPr lang="en-US" dirty="0"/>
              <a:t> </a:t>
            </a:r>
            <a:r>
              <a:rPr lang="en-US" u="sng" dirty="0">
                <a:hlinkClick r:id="rId13" tooltip="Eastern Europe"/>
              </a:rPr>
              <a:t>Eastern Europe</a:t>
            </a:r>
            <a:r>
              <a:rPr lang="en-US" dirty="0"/>
              <a:t>.</a:t>
            </a:r>
            <a:r>
              <a:rPr lang="en-US" baseline="30000" dirty="0">
                <a:hlinkClick r:id="rId2"/>
              </a:rPr>
              <a:t>[17]</a:t>
            </a:r>
            <a:endParaRPr lang="el-GR" b="1" dirty="0"/>
          </a:p>
          <a:p>
            <a:r>
              <a:rPr lang="el-GR" b="1" dirty="0" smtClean="0"/>
              <a:t>Φεουδαρχική </a:t>
            </a:r>
            <a:r>
              <a:rPr lang="el-GR" b="1" dirty="0" err="1" smtClean="0"/>
              <a:t>Τάξις</a:t>
            </a:r>
            <a:endParaRPr lang="el-GR" b="1" dirty="0" smtClean="0"/>
          </a:p>
          <a:p>
            <a:r>
              <a:rPr lang="el-GR" b="1" dirty="0" smtClean="0"/>
              <a:t>Δουλοπάροικοι (</a:t>
            </a:r>
            <a:r>
              <a:rPr lang="en-US" b="1" dirty="0" smtClean="0"/>
              <a:t>Surfs)</a:t>
            </a:r>
          </a:p>
          <a:p>
            <a:r>
              <a:rPr lang="en-US" b="1" dirty="0" smtClean="0"/>
              <a:t>Knights </a:t>
            </a:r>
            <a:r>
              <a:rPr lang="en-US" b="1" dirty="0"/>
              <a:t>of the Round Table </a:t>
            </a:r>
            <a:r>
              <a:rPr lang="en-US" b="1" dirty="0" smtClean="0"/>
              <a:t>vs. Tony Soprano</a:t>
            </a:r>
            <a:r>
              <a:rPr lang="el-GR" b="1" dirty="0" smtClean="0"/>
              <a:t> </a:t>
            </a:r>
            <a:r>
              <a:rPr lang="en-US" b="1" dirty="0" smtClean="0"/>
              <a:t>-</a:t>
            </a:r>
            <a:r>
              <a:rPr lang="el-GR" b="1" dirty="0" smtClean="0"/>
              <a:t> </a:t>
            </a:r>
            <a:r>
              <a:rPr lang="en-US" b="1" dirty="0" smtClean="0"/>
              <a:t>Vito Corleone</a:t>
            </a:r>
            <a:endParaRPr lang="en-US" b="1" dirty="0"/>
          </a:p>
        </p:txBody>
      </p:sp>
    </p:spTree>
    <p:extLst>
      <p:ext uri="{BB962C8B-B14F-4D97-AF65-F5344CB8AC3E}">
        <p14:creationId xmlns:p14="http://schemas.microsoft.com/office/powerpoint/2010/main" val="2708732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High Middle Ages, </a:t>
            </a:r>
            <a:r>
              <a:rPr lang="el-GR" dirty="0" smtClean="0"/>
              <a:t>Μέσος </a:t>
            </a:r>
            <a:r>
              <a:rPr lang="el-GR" dirty="0" smtClean="0"/>
              <a:t>Μεσαίωνας</a:t>
            </a:r>
            <a:r>
              <a:rPr lang="en-US" dirty="0" smtClean="0"/>
              <a:t> (1/2)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During the High Middle Ages, which began after AD 1000, the population of Europe increased greatly as technological and agricultural innovations allowed trade to flourish and the </a:t>
            </a:r>
            <a:r>
              <a:rPr lang="en-US" dirty="0">
                <a:hlinkClick r:id="rId2" tooltip="Medieval Warm Period"/>
              </a:rPr>
              <a:t>Medieval Warm Period</a:t>
            </a:r>
            <a:r>
              <a:rPr lang="en-US" dirty="0"/>
              <a:t> climate change allowed crop yields to </a:t>
            </a:r>
            <a:r>
              <a:rPr lang="en-US" dirty="0" smtClean="0"/>
              <a:t>increase.</a:t>
            </a:r>
            <a:endParaRPr lang="el-GR" dirty="0" smtClean="0"/>
          </a:p>
          <a:p>
            <a:r>
              <a:rPr lang="en-US" dirty="0" err="1" smtClean="0">
                <a:hlinkClick r:id="rId3" tooltip="Manorialism"/>
              </a:rPr>
              <a:t>Manorialism</a:t>
            </a:r>
            <a:r>
              <a:rPr lang="en-US" dirty="0"/>
              <a:t>, the </a:t>
            </a:r>
            <a:r>
              <a:rPr lang="en-US" dirty="0" err="1"/>
              <a:t>organisation</a:t>
            </a:r>
            <a:r>
              <a:rPr lang="en-US" dirty="0"/>
              <a:t> of peasants into villages that owed rent and </a:t>
            </a:r>
            <a:r>
              <a:rPr lang="en-US" dirty="0" err="1"/>
              <a:t>labour</a:t>
            </a:r>
            <a:r>
              <a:rPr lang="en-US" dirty="0"/>
              <a:t> services to the </a:t>
            </a:r>
            <a:r>
              <a:rPr lang="en-US" dirty="0">
                <a:hlinkClick r:id="rId4" tooltip="Nobility"/>
              </a:rPr>
              <a:t>nobles</a:t>
            </a:r>
            <a:r>
              <a:rPr lang="en-US" dirty="0"/>
              <a:t>, and </a:t>
            </a:r>
            <a:r>
              <a:rPr lang="en-US" dirty="0">
                <a:hlinkClick r:id="rId5" tooltip="Feudalism"/>
              </a:rPr>
              <a:t>feudalism</a:t>
            </a:r>
            <a:r>
              <a:rPr lang="en-US" dirty="0"/>
              <a:t>, the political structure whereby </a:t>
            </a:r>
            <a:r>
              <a:rPr lang="en-US" dirty="0">
                <a:hlinkClick r:id="rId6" tooltip="Knight"/>
              </a:rPr>
              <a:t>knights</a:t>
            </a:r>
            <a:r>
              <a:rPr lang="en-US" dirty="0"/>
              <a:t> and lower-status nobles owed military service to their overlords in return for the right to rent from lands and </a:t>
            </a:r>
            <a:r>
              <a:rPr lang="en-US" dirty="0">
                <a:hlinkClick r:id="rId7" tooltip="Manor"/>
              </a:rPr>
              <a:t>manors</a:t>
            </a:r>
            <a:r>
              <a:rPr lang="en-US" dirty="0"/>
              <a:t>, were two of the ways society was </a:t>
            </a:r>
            <a:r>
              <a:rPr lang="en-US" dirty="0" err="1"/>
              <a:t>organised</a:t>
            </a:r>
            <a:r>
              <a:rPr lang="en-US" dirty="0"/>
              <a:t> in the High Middle Ages. </a:t>
            </a:r>
            <a:endParaRPr lang="el-GR" dirty="0" smtClean="0"/>
          </a:p>
        </p:txBody>
      </p:sp>
    </p:spTree>
    <p:extLst>
      <p:ext uri="{BB962C8B-B14F-4D97-AF65-F5344CB8AC3E}">
        <p14:creationId xmlns:p14="http://schemas.microsoft.com/office/powerpoint/2010/main" val="149312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High Middle Ages, </a:t>
            </a:r>
            <a:r>
              <a:rPr lang="el-GR" dirty="0" smtClean="0"/>
              <a:t>Μέσος </a:t>
            </a:r>
            <a:r>
              <a:rPr lang="el-GR" dirty="0" smtClean="0"/>
              <a:t>Μεσαίωνας</a:t>
            </a:r>
            <a:r>
              <a:rPr lang="en-US" dirty="0" smtClean="0"/>
              <a:t> (2/2)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t>The</a:t>
            </a:r>
            <a:r>
              <a:rPr lang="en-US" dirty="0"/>
              <a:t> </a:t>
            </a:r>
            <a:r>
              <a:rPr lang="en-US" dirty="0">
                <a:hlinkClick r:id="rId2" tooltip="Crusades"/>
              </a:rPr>
              <a:t>Crusades</a:t>
            </a:r>
            <a:r>
              <a:rPr lang="en-US" dirty="0"/>
              <a:t>, first preached in 1095, were military attempts by Western European Christians to regain control of the Middle Eastern </a:t>
            </a:r>
            <a:r>
              <a:rPr lang="en-US" dirty="0">
                <a:hlinkClick r:id="rId3" tooltip="Holy Land"/>
              </a:rPr>
              <a:t>Holy Land</a:t>
            </a:r>
            <a:r>
              <a:rPr lang="en-US" dirty="0"/>
              <a:t> from the </a:t>
            </a:r>
            <a:r>
              <a:rPr lang="en-US" dirty="0">
                <a:hlinkClick r:id="rId4" tooltip="Muslim"/>
              </a:rPr>
              <a:t>Muslims</a:t>
            </a:r>
            <a:r>
              <a:rPr lang="en-US" dirty="0"/>
              <a:t>. Kings became the heads of </a:t>
            </a:r>
            <a:r>
              <a:rPr lang="en-US" dirty="0" err="1"/>
              <a:t>centralised</a:t>
            </a:r>
            <a:r>
              <a:rPr lang="en-US" dirty="0"/>
              <a:t> nation states, reducing crime and violence but making the ideal of a unified </a:t>
            </a:r>
            <a:r>
              <a:rPr lang="en-US" dirty="0">
                <a:hlinkClick r:id="rId5" tooltip="Christendom"/>
              </a:rPr>
              <a:t>Christendom</a:t>
            </a:r>
            <a:r>
              <a:rPr lang="en-US" dirty="0"/>
              <a:t> more </a:t>
            </a:r>
            <a:r>
              <a:rPr lang="en-US" dirty="0" smtClean="0"/>
              <a:t>distant.</a:t>
            </a:r>
            <a:endParaRPr lang="el-GR" dirty="0" smtClean="0"/>
          </a:p>
          <a:p>
            <a:r>
              <a:rPr lang="en-US" dirty="0" smtClean="0"/>
              <a:t>Intellectual </a:t>
            </a:r>
            <a:r>
              <a:rPr lang="en-US" dirty="0"/>
              <a:t>life was marked by </a:t>
            </a:r>
            <a:r>
              <a:rPr lang="en-US" dirty="0">
                <a:hlinkClick r:id="rId6" tooltip="Scholasticism"/>
              </a:rPr>
              <a:t>scholasticism</a:t>
            </a:r>
            <a:r>
              <a:rPr lang="en-US" dirty="0"/>
              <a:t>, a philosophy that </a:t>
            </a:r>
            <a:r>
              <a:rPr lang="en-US" dirty="0" err="1"/>
              <a:t>emphasised</a:t>
            </a:r>
            <a:r>
              <a:rPr lang="en-US" dirty="0"/>
              <a:t> joining faith to reason, and by the founding of </a:t>
            </a:r>
            <a:r>
              <a:rPr lang="en-US" dirty="0">
                <a:hlinkClick r:id="rId7" tooltip="University"/>
              </a:rPr>
              <a:t>universities</a:t>
            </a:r>
            <a:r>
              <a:rPr lang="en-US" dirty="0"/>
              <a:t>. The theology of </a:t>
            </a:r>
            <a:r>
              <a:rPr lang="en-US" dirty="0">
                <a:hlinkClick r:id="rId8" tooltip="Thomas Aquinas"/>
              </a:rPr>
              <a:t>Thomas Aquinas</a:t>
            </a:r>
            <a:r>
              <a:rPr lang="en-US" dirty="0"/>
              <a:t>, the paintings of </a:t>
            </a:r>
            <a:r>
              <a:rPr lang="en-US" dirty="0">
                <a:hlinkClick r:id="rId9" tooltip="Giotto"/>
              </a:rPr>
              <a:t>Giotto</a:t>
            </a:r>
            <a:r>
              <a:rPr lang="en-US" dirty="0"/>
              <a:t>, the poetry of </a:t>
            </a:r>
            <a:r>
              <a:rPr lang="en-US" dirty="0">
                <a:hlinkClick r:id="rId10" tooltip="Dante Alighieri"/>
              </a:rPr>
              <a:t>Dante</a:t>
            </a:r>
            <a:r>
              <a:rPr lang="en-US" dirty="0"/>
              <a:t> and </a:t>
            </a:r>
            <a:r>
              <a:rPr lang="en-US" dirty="0">
                <a:hlinkClick r:id="rId11" tooltip="Geoffrey Chaucer"/>
              </a:rPr>
              <a:t>Chaucer</a:t>
            </a:r>
            <a:r>
              <a:rPr lang="en-US" dirty="0"/>
              <a:t>, the travels of </a:t>
            </a:r>
            <a:r>
              <a:rPr lang="en-US" dirty="0">
                <a:hlinkClick r:id="rId12" tooltip="Marco Polo"/>
              </a:rPr>
              <a:t>Marco Polo</a:t>
            </a:r>
            <a:r>
              <a:rPr lang="en-US" dirty="0"/>
              <a:t>, and the architecture of </a:t>
            </a:r>
            <a:r>
              <a:rPr lang="en-US" dirty="0">
                <a:hlinkClick r:id="rId13" tooltip="Gothic architecture"/>
              </a:rPr>
              <a:t>Gothic</a:t>
            </a:r>
            <a:r>
              <a:rPr lang="en-US" dirty="0"/>
              <a:t> cathedrals such as </a:t>
            </a:r>
            <a:r>
              <a:rPr lang="en-US" dirty="0">
                <a:hlinkClick r:id="rId14" tooltip="Chartres Cathedral"/>
              </a:rPr>
              <a:t>Chartres</a:t>
            </a:r>
            <a:r>
              <a:rPr lang="en-US" dirty="0"/>
              <a:t> are among the outstanding achievements of this period</a:t>
            </a:r>
            <a:r>
              <a:rPr lang="en-US" dirty="0" smtClean="0"/>
              <a:t>.</a:t>
            </a:r>
            <a:endParaRPr lang="el-GR" dirty="0"/>
          </a:p>
        </p:txBody>
      </p:sp>
    </p:spTree>
    <p:extLst>
      <p:ext uri="{BB962C8B-B14F-4D97-AF65-F5344CB8AC3E}">
        <p14:creationId xmlns:p14="http://schemas.microsoft.com/office/powerpoint/2010/main" val="155117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11ος </a:t>
            </a:r>
            <a:r>
              <a:rPr lang="el-GR" dirty="0" smtClean="0"/>
              <a:t>μ.Χ. </a:t>
            </a:r>
            <a:r>
              <a:rPr lang="el-GR" dirty="0"/>
              <a:t>Αιώνας  </a:t>
            </a:r>
            <a:r>
              <a:rPr lang="el-GR" dirty="0" smtClean="0"/>
              <a:t>(1/3)</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b="1" dirty="0" smtClean="0"/>
              <a:t>Ο Καθεδρικός Ναός</a:t>
            </a:r>
          </a:p>
          <a:p>
            <a:r>
              <a:rPr lang="en-US" dirty="0" smtClean="0"/>
              <a:t>A</a:t>
            </a:r>
            <a:r>
              <a:rPr lang="en-US" dirty="0"/>
              <a:t> </a:t>
            </a:r>
            <a:r>
              <a:rPr lang="en-US" b="1" dirty="0"/>
              <a:t>medieval university</a:t>
            </a:r>
            <a:r>
              <a:rPr lang="en-US" dirty="0"/>
              <a:t> is a </a:t>
            </a:r>
            <a:r>
              <a:rPr lang="en-US" dirty="0">
                <a:hlinkClick r:id="rId2" tooltip="Corporation"/>
              </a:rPr>
              <a:t>corporation</a:t>
            </a:r>
            <a:r>
              <a:rPr lang="en-US" dirty="0"/>
              <a:t> organized during the </a:t>
            </a:r>
            <a:r>
              <a:rPr lang="en-US" dirty="0">
                <a:hlinkClick r:id="rId3" tooltip="High Middle Ages"/>
              </a:rPr>
              <a:t>High Middle Ages</a:t>
            </a:r>
            <a:r>
              <a:rPr lang="en-US" dirty="0"/>
              <a:t> for the purposes of higher learning..</a:t>
            </a:r>
            <a:r>
              <a:rPr lang="el-GR" dirty="0"/>
              <a:t> </a:t>
            </a:r>
          </a:p>
          <a:p>
            <a:r>
              <a:rPr lang="en-US" u="sng" dirty="0">
                <a:hlinkClick r:id="rId4" tooltip="University of Bologna"/>
              </a:rPr>
              <a:t>University of Bologna</a:t>
            </a:r>
            <a:r>
              <a:rPr lang="en-US" dirty="0"/>
              <a:t> (1088),</a:t>
            </a:r>
            <a:endParaRPr lang="el-GR" dirty="0"/>
          </a:p>
          <a:p>
            <a:r>
              <a:rPr lang="en-US" dirty="0"/>
              <a:t>"The word </a:t>
            </a:r>
            <a:r>
              <a:rPr lang="en-US" i="1" dirty="0" err="1"/>
              <a:t>universitas</a:t>
            </a:r>
            <a:r>
              <a:rPr lang="en-US" dirty="0"/>
              <a:t> originally applied only to the scholastic guild (or guilds)—that is, the corporation of students and masters—within the </a:t>
            </a:r>
            <a:r>
              <a:rPr lang="en-US" i="1" dirty="0" err="1"/>
              <a:t>studium</a:t>
            </a:r>
            <a:r>
              <a:rPr lang="en-US" dirty="0"/>
              <a:t>, and it was always modified, as </a:t>
            </a:r>
            <a:r>
              <a:rPr lang="en-US" i="1" dirty="0" err="1"/>
              <a:t>universitas</a:t>
            </a:r>
            <a:r>
              <a:rPr lang="en-US" i="1" dirty="0"/>
              <a:t> </a:t>
            </a:r>
            <a:r>
              <a:rPr lang="en-US" i="1" dirty="0" err="1"/>
              <a:t>magistrorum</a:t>
            </a:r>
            <a:r>
              <a:rPr lang="en-US" dirty="0"/>
              <a:t>, or </a:t>
            </a:r>
            <a:r>
              <a:rPr lang="en-US" i="1" dirty="0" err="1"/>
              <a:t>universitas</a:t>
            </a:r>
            <a:r>
              <a:rPr lang="en-US" i="1" dirty="0"/>
              <a:t> </a:t>
            </a:r>
            <a:r>
              <a:rPr lang="en-US" i="1" dirty="0" err="1"/>
              <a:t>scholarium</a:t>
            </a:r>
            <a:r>
              <a:rPr lang="en-US" dirty="0"/>
              <a:t>, or </a:t>
            </a:r>
            <a:r>
              <a:rPr lang="en-US" i="1" dirty="0" err="1"/>
              <a:t>universitas</a:t>
            </a:r>
            <a:r>
              <a:rPr lang="en-US" i="1" dirty="0"/>
              <a:t> </a:t>
            </a:r>
            <a:r>
              <a:rPr lang="en-US" i="1" dirty="0" err="1"/>
              <a:t>magistrorum</a:t>
            </a:r>
            <a:r>
              <a:rPr lang="en-US" i="1" dirty="0"/>
              <a:t> et </a:t>
            </a:r>
            <a:r>
              <a:rPr lang="en-US" i="1" dirty="0" err="1"/>
              <a:t>scholarium</a:t>
            </a:r>
            <a:r>
              <a:rPr lang="en-US" dirty="0"/>
              <a:t>. In the course of time, however, probably toward the latter part of the 14th century, the term began to be used by itself, with the exclusive meaning of a self-regulating community of teachers and scholars whose corporate existence had been recognized and sanctioned by civil or ecclesiastical authority."</a:t>
            </a:r>
            <a:r>
              <a:rPr lang="en-US" baseline="30000" dirty="0">
                <a:hlinkClick r:id="rId5"/>
              </a:rPr>
              <a:t>[2</a:t>
            </a:r>
            <a:r>
              <a:rPr lang="en-US" baseline="30000" dirty="0" smtClean="0">
                <a:hlinkClick r:id="rId5"/>
              </a:rPr>
              <a:t>]</a:t>
            </a:r>
            <a:endParaRPr lang="en-US" dirty="0"/>
          </a:p>
        </p:txBody>
      </p:sp>
    </p:spTree>
    <p:extLst>
      <p:ext uri="{BB962C8B-B14F-4D97-AF65-F5344CB8AC3E}">
        <p14:creationId xmlns:p14="http://schemas.microsoft.com/office/powerpoint/2010/main" val="237196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11ος </a:t>
            </a:r>
            <a:r>
              <a:rPr lang="el-GR" dirty="0" smtClean="0"/>
              <a:t>μ.Χ. </a:t>
            </a:r>
            <a:r>
              <a:rPr lang="el-GR" dirty="0"/>
              <a:t>Αιώνας  </a:t>
            </a:r>
            <a:r>
              <a:rPr lang="el-GR" dirty="0" smtClean="0"/>
              <a:t>(2/3)</a:t>
            </a:r>
            <a:endParaRPr lang="el-GR" dirty="0"/>
          </a:p>
        </p:txBody>
      </p:sp>
      <p:sp>
        <p:nvSpPr>
          <p:cNvPr id="3" name="Θέση περιεχομένου 2"/>
          <p:cNvSpPr>
            <a:spLocks noGrp="1"/>
          </p:cNvSpPr>
          <p:nvPr>
            <p:ph idx="1"/>
          </p:nvPr>
        </p:nvSpPr>
        <p:spPr/>
        <p:txBody>
          <a:bodyPr>
            <a:normAutofit fontScale="62500" lnSpcReduction="20000"/>
          </a:bodyPr>
          <a:lstStyle/>
          <a:p>
            <a:pPr>
              <a:lnSpc>
                <a:spcPct val="120000"/>
              </a:lnSpc>
              <a:spcBef>
                <a:spcPts val="0"/>
              </a:spcBef>
            </a:pPr>
            <a:r>
              <a:rPr lang="el-GR" dirty="0" smtClean="0"/>
              <a:t>Πρώτη σταυροφορία, κατάληψη της Ιερουσαλήμ  1099μ.χ</a:t>
            </a:r>
            <a:r>
              <a:rPr lang="el-GR" dirty="0"/>
              <a:t>.</a:t>
            </a:r>
          </a:p>
          <a:p>
            <a:pPr>
              <a:lnSpc>
                <a:spcPct val="120000"/>
              </a:lnSpc>
              <a:spcBef>
                <a:spcPts val="0"/>
              </a:spcBef>
            </a:pPr>
            <a:r>
              <a:rPr lang="en-US" dirty="0"/>
              <a:t>The </a:t>
            </a:r>
            <a:r>
              <a:rPr lang="en-US" b="1" dirty="0"/>
              <a:t>First Crusade</a:t>
            </a:r>
            <a:r>
              <a:rPr lang="en-US" dirty="0"/>
              <a:t> (1096–1099) was the first of a number of crusades that attempted to capture the </a:t>
            </a:r>
            <a:r>
              <a:rPr lang="en-US" dirty="0">
                <a:hlinkClick r:id="rId2" tooltip="Holy Land"/>
              </a:rPr>
              <a:t>Holy Lands</a:t>
            </a:r>
            <a:r>
              <a:rPr lang="en-US" dirty="0"/>
              <a:t> called by </a:t>
            </a:r>
            <a:r>
              <a:rPr lang="en-US" dirty="0">
                <a:hlinkClick r:id="rId3" tooltip="Pope Urban II"/>
              </a:rPr>
              <a:t>Pope Urban II</a:t>
            </a:r>
            <a:r>
              <a:rPr lang="en-US" dirty="0"/>
              <a:t> in 1095</a:t>
            </a:r>
            <a:r>
              <a:rPr lang="el-GR" dirty="0"/>
              <a:t>, </a:t>
            </a:r>
            <a:r>
              <a:rPr lang="en-US" dirty="0"/>
              <a:t>with the primary goal </a:t>
            </a:r>
            <a:r>
              <a:rPr lang="el-GR" dirty="0"/>
              <a:t> </a:t>
            </a:r>
            <a:r>
              <a:rPr lang="el-GR" dirty="0" smtClean="0"/>
              <a:t>(? </a:t>
            </a:r>
            <a:r>
              <a:rPr lang="el-GR" dirty="0"/>
              <a:t>αφορμή),  </a:t>
            </a:r>
            <a:r>
              <a:rPr lang="en-US" dirty="0"/>
              <a:t>of responding to an appeal from </a:t>
            </a:r>
            <a:r>
              <a:rPr lang="en-US" dirty="0">
                <a:hlinkClick r:id="rId4" tooltip="List of Byzantine emperors"/>
              </a:rPr>
              <a:t>Byzantine Emperor</a:t>
            </a:r>
            <a:r>
              <a:rPr lang="el-GR" dirty="0"/>
              <a:t> </a:t>
            </a:r>
            <a:r>
              <a:rPr lang="en-US" dirty="0" err="1">
                <a:hlinkClick r:id="rId5" tooltip="Alexios I Komnenos"/>
              </a:rPr>
              <a:t>Alexios</a:t>
            </a:r>
            <a:r>
              <a:rPr lang="en-US" dirty="0">
                <a:hlinkClick r:id="rId5" tooltip="Alexios I Komnenos"/>
              </a:rPr>
              <a:t> I </a:t>
            </a:r>
            <a:r>
              <a:rPr lang="en-US" dirty="0" err="1">
                <a:hlinkClick r:id="rId5" tooltip="Alexios I Komnenos"/>
              </a:rPr>
              <a:t>Komnenos</a:t>
            </a:r>
            <a:r>
              <a:rPr lang="en-US" dirty="0"/>
              <a:t>, who requested that western volunteers come to his aid and help to repel the invading</a:t>
            </a:r>
            <a:r>
              <a:rPr lang="el-GR" dirty="0"/>
              <a:t> </a:t>
            </a:r>
            <a:r>
              <a:rPr lang="en-US" dirty="0"/>
              <a:t> </a:t>
            </a:r>
            <a:r>
              <a:rPr lang="en-US" dirty="0" err="1">
                <a:hlinkClick r:id="rId6" tooltip="Seljuq dynasty"/>
              </a:rPr>
              <a:t>Seljuq</a:t>
            </a:r>
            <a:r>
              <a:rPr lang="en-US" dirty="0">
                <a:hlinkClick r:id="rId6" tooltip="Seljuq dynasty"/>
              </a:rPr>
              <a:t> Turks</a:t>
            </a:r>
            <a:r>
              <a:rPr lang="en-US" dirty="0"/>
              <a:t> from </a:t>
            </a:r>
            <a:r>
              <a:rPr lang="en-US" dirty="0">
                <a:hlinkClick r:id="rId7" tooltip="Anatolia"/>
              </a:rPr>
              <a:t>Anatolia</a:t>
            </a:r>
            <a:r>
              <a:rPr lang="en-US" dirty="0" smtClean="0"/>
              <a:t>.</a:t>
            </a:r>
            <a:r>
              <a:rPr lang="el-GR" dirty="0" smtClean="0"/>
              <a:t>(?) </a:t>
            </a:r>
            <a:r>
              <a:rPr lang="en-US" dirty="0"/>
              <a:t>An additional goal soon became the principal objective—the Christian </a:t>
            </a:r>
            <a:r>
              <a:rPr lang="en-US" dirty="0" err="1"/>
              <a:t>reconquest</a:t>
            </a:r>
            <a:r>
              <a:rPr lang="en-US" dirty="0"/>
              <a:t> of the </a:t>
            </a:r>
            <a:r>
              <a:rPr lang="en-US" dirty="0">
                <a:hlinkClick r:id="rId8" tooltip="Jerusalem in Christianity"/>
              </a:rPr>
              <a:t>sacred city of Jerusalem</a:t>
            </a:r>
            <a:r>
              <a:rPr lang="en-US" dirty="0"/>
              <a:t> and the freeing of the </a:t>
            </a:r>
            <a:r>
              <a:rPr lang="en-US" dirty="0">
                <a:hlinkClick r:id="rId9" tooltip="Eastern Christianity"/>
              </a:rPr>
              <a:t>Eastern Christians</a:t>
            </a:r>
            <a:r>
              <a:rPr lang="en-US" dirty="0"/>
              <a:t> from Muslim rule.</a:t>
            </a:r>
          </a:p>
          <a:p>
            <a:pPr>
              <a:lnSpc>
                <a:spcPct val="120000"/>
              </a:lnSpc>
              <a:spcBef>
                <a:spcPts val="0"/>
              </a:spcBef>
            </a:pPr>
            <a:r>
              <a:rPr lang="en-US" dirty="0"/>
              <a:t>The First Crusade was part of the Papal response to the </a:t>
            </a:r>
            <a:r>
              <a:rPr lang="en-US" dirty="0">
                <a:hlinkClick r:id="rId10" tooltip="Muslim conquests"/>
              </a:rPr>
              <a:t>Muslim conquests</a:t>
            </a:r>
            <a:r>
              <a:rPr lang="en-US" dirty="0"/>
              <a:t>, and was followed by the </a:t>
            </a:r>
            <a:r>
              <a:rPr lang="en-US" dirty="0">
                <a:hlinkClick r:id="rId11" tooltip="Second Crusade"/>
              </a:rPr>
              <a:t>Second</a:t>
            </a:r>
            <a:r>
              <a:rPr lang="en-US" dirty="0"/>
              <a:t> to the </a:t>
            </a:r>
            <a:r>
              <a:rPr lang="en-US" dirty="0">
                <a:hlinkClick r:id="rId12" tooltip="Ninth Crusade"/>
              </a:rPr>
              <a:t>Ninth</a:t>
            </a:r>
            <a:r>
              <a:rPr lang="en-US" dirty="0"/>
              <a:t> Crusades. </a:t>
            </a:r>
            <a:endParaRPr lang="el-GR" dirty="0"/>
          </a:p>
          <a:p>
            <a:pPr>
              <a:lnSpc>
                <a:spcPct val="120000"/>
              </a:lnSpc>
              <a:spcBef>
                <a:spcPts val="0"/>
              </a:spcBef>
            </a:pPr>
            <a:r>
              <a:rPr lang="en-US" dirty="0"/>
              <a:t>It was also the first major step towards reopening</a:t>
            </a:r>
            <a:r>
              <a:rPr lang="el-GR" dirty="0"/>
              <a:t> </a:t>
            </a:r>
            <a:r>
              <a:rPr lang="en-US" dirty="0">
                <a:hlinkClick r:id="rId13" tooltip="International trade"/>
              </a:rPr>
              <a:t>international trade</a:t>
            </a:r>
            <a:r>
              <a:rPr lang="en-US" dirty="0"/>
              <a:t> in the West since the fall of the </a:t>
            </a:r>
            <a:r>
              <a:rPr lang="en-US" dirty="0">
                <a:hlinkClick r:id="rId14" tooltip="Western Roman Empire"/>
              </a:rPr>
              <a:t>Western Roman Empire</a:t>
            </a:r>
            <a:r>
              <a:rPr lang="en-US" dirty="0"/>
              <a:t>.</a:t>
            </a:r>
          </a:p>
        </p:txBody>
      </p:sp>
    </p:spTree>
    <p:extLst>
      <p:ext uri="{BB962C8B-B14F-4D97-AF65-F5344CB8AC3E}">
        <p14:creationId xmlns:p14="http://schemas.microsoft.com/office/powerpoint/2010/main" val="4090988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11ος </a:t>
            </a:r>
            <a:r>
              <a:rPr lang="el-GR" dirty="0" smtClean="0"/>
              <a:t>μ.Χ. </a:t>
            </a:r>
            <a:r>
              <a:rPr lang="el-GR" dirty="0"/>
              <a:t>Αιώνας  </a:t>
            </a:r>
            <a:r>
              <a:rPr lang="el-GR" dirty="0" smtClean="0"/>
              <a:t>(3/3)</a:t>
            </a:r>
            <a:endParaRPr lang="el-GR" dirty="0"/>
          </a:p>
        </p:txBody>
      </p:sp>
      <p:sp>
        <p:nvSpPr>
          <p:cNvPr id="3" name="Θέση περιεχομένου 2"/>
          <p:cNvSpPr>
            <a:spLocks noGrp="1"/>
          </p:cNvSpPr>
          <p:nvPr>
            <p:ph idx="1"/>
          </p:nvPr>
        </p:nvSpPr>
        <p:spPr/>
        <p:txBody>
          <a:bodyPr>
            <a:normAutofit/>
          </a:bodyPr>
          <a:lstStyle/>
          <a:p>
            <a:r>
              <a:rPr lang="en-US" dirty="0"/>
              <a:t>Because the First Crusade was largely concerned with Jerusalem, a city which had not been under Christian </a:t>
            </a:r>
            <a:r>
              <a:rPr lang="en-US" dirty="0">
                <a:hlinkClick r:id="rId2" tooltip="wikt:dominion"/>
              </a:rPr>
              <a:t>dominion</a:t>
            </a:r>
            <a:r>
              <a:rPr lang="en-US" dirty="0"/>
              <a:t> for 461 years, and the crusader army had refused to return the land to the control of the </a:t>
            </a:r>
            <a:r>
              <a:rPr lang="en-US" dirty="0">
                <a:hlinkClick r:id="rId3" tooltip="Byzantine Empire"/>
              </a:rPr>
              <a:t>Byzantine Empire</a:t>
            </a:r>
            <a:r>
              <a:rPr lang="en-US" dirty="0"/>
              <a:t>, the status of the First Crusade as defensive or as aggressive in nature remains controversial.</a:t>
            </a:r>
            <a:endParaRPr lang="el-GR" dirty="0"/>
          </a:p>
        </p:txBody>
      </p:sp>
    </p:spTree>
    <p:extLst>
      <p:ext uri="{BB962C8B-B14F-4D97-AF65-F5344CB8AC3E}">
        <p14:creationId xmlns:p14="http://schemas.microsoft.com/office/powerpoint/2010/main" val="2403821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Late Middle Ages</a:t>
            </a:r>
            <a:r>
              <a:rPr lang="el-GR" dirty="0"/>
              <a:t>, </a:t>
            </a:r>
            <a:r>
              <a:rPr lang="el-GR" dirty="0" smtClean="0"/>
              <a:t>Ύστερος Μεσαίωνας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The Late Middle Ages was marked by difficulties and calamities including famine, plague, and war, which much diminished the population of Western Europe; between 1347 and 1350, the </a:t>
            </a:r>
            <a:r>
              <a:rPr lang="en-US" dirty="0">
                <a:hlinkClick r:id="rId2" tooltip="Black Death"/>
              </a:rPr>
              <a:t>Black Death</a:t>
            </a:r>
            <a:r>
              <a:rPr lang="en-US" dirty="0"/>
              <a:t> killed about a third of Europeans. Controversy, </a:t>
            </a:r>
            <a:r>
              <a:rPr lang="en-US" dirty="0">
                <a:hlinkClick r:id="rId3" tooltip="Heresy"/>
              </a:rPr>
              <a:t>heresy</a:t>
            </a:r>
            <a:r>
              <a:rPr lang="en-US" dirty="0"/>
              <a:t>, and </a:t>
            </a:r>
            <a:r>
              <a:rPr lang="en-US" dirty="0">
                <a:hlinkClick r:id="rId4" tooltip="Western Schism"/>
              </a:rPr>
              <a:t>schism</a:t>
            </a:r>
            <a:r>
              <a:rPr lang="en-US" dirty="0"/>
              <a:t> within the </a:t>
            </a:r>
            <a:r>
              <a:rPr lang="en-US" dirty="0" smtClean="0">
                <a:hlinkClick r:id="rId5" tooltip="Catholic Church"/>
              </a:rPr>
              <a:t>Church</a:t>
            </a:r>
            <a:r>
              <a:rPr lang="el-GR" dirty="0" smtClean="0"/>
              <a:t> </a:t>
            </a:r>
            <a:r>
              <a:rPr lang="en-US" dirty="0" smtClean="0"/>
              <a:t>paralleled </a:t>
            </a:r>
            <a:r>
              <a:rPr lang="en-US" dirty="0"/>
              <a:t>the interstate conflict, civil strife, and peasant revolts that occurred in the kingdoms. Cultural and technological developments transformed European society, concluding the Late Middle Ages and beginning the </a:t>
            </a:r>
            <a:r>
              <a:rPr lang="en-US" dirty="0">
                <a:hlinkClick r:id="rId6" tooltip="Early modern period"/>
              </a:rPr>
              <a:t>early modern period</a:t>
            </a:r>
            <a:r>
              <a:rPr lang="en-US" dirty="0" smtClean="0"/>
              <a:t>.</a:t>
            </a:r>
            <a:endParaRPr lang="el-GR" dirty="0"/>
          </a:p>
        </p:txBody>
      </p:sp>
    </p:spTree>
    <p:extLst>
      <p:ext uri="{BB962C8B-B14F-4D97-AF65-F5344CB8AC3E}">
        <p14:creationId xmlns:p14="http://schemas.microsoft.com/office/powerpoint/2010/main" val="1530890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Αναγέννηση, </a:t>
            </a:r>
            <a:r>
              <a:rPr lang="en-US" dirty="0"/>
              <a:t>Renaissance</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US" b="1" dirty="0"/>
              <a:t>The Renaissance</a:t>
            </a:r>
            <a:r>
              <a:rPr lang="en-US" dirty="0"/>
              <a:t> (</a:t>
            </a:r>
            <a:r>
              <a:rPr lang="en-US" dirty="0">
                <a:hlinkClick r:id="rId2" tooltip="British English"/>
              </a:rPr>
              <a:t>UK</a:t>
            </a:r>
            <a:r>
              <a:rPr lang="en-US" dirty="0"/>
              <a:t> </a:t>
            </a:r>
            <a:r>
              <a:rPr lang="en-US" dirty="0">
                <a:hlinkClick r:id="rId3" tooltip="Help:IPA for English"/>
              </a:rPr>
              <a:t>/</a:t>
            </a:r>
            <a:r>
              <a:rPr lang="en-US" dirty="0" err="1">
                <a:hlinkClick r:id="rId3" tooltip="Help:IPA for English"/>
              </a:rPr>
              <a:t>rɨˈneɪsəns</a:t>
            </a:r>
            <a:r>
              <a:rPr lang="en-US" dirty="0">
                <a:hlinkClick r:id="rId3" tooltip="Help:IPA for English"/>
              </a:rPr>
              <a:t>/</a:t>
            </a:r>
            <a:r>
              <a:rPr lang="en-US" dirty="0"/>
              <a:t>, </a:t>
            </a:r>
            <a:r>
              <a:rPr lang="en-US" dirty="0">
                <a:hlinkClick r:id="rId4" tooltip="American English"/>
              </a:rPr>
              <a:t>US</a:t>
            </a:r>
            <a:r>
              <a:rPr lang="en-US" dirty="0"/>
              <a:t> </a:t>
            </a:r>
            <a:r>
              <a:rPr lang="en-US" dirty="0">
                <a:hlinkClick r:id="rId3" tooltip="Help:IPA for English"/>
              </a:rPr>
              <a:t>/ˈ</a:t>
            </a:r>
            <a:r>
              <a:rPr lang="en-US" dirty="0" err="1">
                <a:hlinkClick r:id="rId3" tooltip="Help:IPA for English"/>
              </a:rPr>
              <a:t>rɛnɨsɑːns</a:t>
            </a:r>
            <a:r>
              <a:rPr lang="en-US" dirty="0">
                <a:hlinkClick r:id="rId3" tooltip="Help:IPA for English"/>
              </a:rPr>
              <a:t>/</a:t>
            </a:r>
            <a:r>
              <a:rPr lang="en-US" dirty="0"/>
              <a:t>)</a:t>
            </a:r>
            <a:r>
              <a:rPr lang="en-US" baseline="30000" dirty="0">
                <a:hlinkClick r:id="rId5"/>
              </a:rPr>
              <a:t>[1]</a:t>
            </a:r>
            <a:r>
              <a:rPr lang="en-US" dirty="0"/>
              <a:t> is a </a:t>
            </a:r>
            <a:r>
              <a:rPr lang="en-US" dirty="0">
                <a:hlinkClick r:id="rId6" tooltip="Periodization"/>
              </a:rPr>
              <a:t>period</a:t>
            </a:r>
            <a:r>
              <a:rPr lang="en-US" dirty="0"/>
              <a:t> from the 14th to the 17th century, considered the bridge between the </a:t>
            </a:r>
            <a:r>
              <a:rPr lang="en-US" dirty="0">
                <a:hlinkClick r:id="rId7" tooltip="Middle Ages"/>
              </a:rPr>
              <a:t>Middle Ages</a:t>
            </a:r>
            <a:r>
              <a:rPr lang="en-US" dirty="0"/>
              <a:t> and </a:t>
            </a:r>
            <a:r>
              <a:rPr lang="en-US" dirty="0">
                <a:hlinkClick r:id="rId8" tooltip="Modern history"/>
              </a:rPr>
              <a:t>modern history</a:t>
            </a:r>
            <a:r>
              <a:rPr lang="en-US" dirty="0"/>
              <a:t>.</a:t>
            </a:r>
            <a:endParaRPr lang="el-GR" dirty="0"/>
          </a:p>
          <a:p>
            <a:r>
              <a:rPr lang="en-US" dirty="0"/>
              <a:t>There is a consensus that the Renaissance began in </a:t>
            </a:r>
            <a:r>
              <a:rPr lang="en-US" dirty="0">
                <a:hlinkClick r:id="rId9" tooltip="Florence"/>
              </a:rPr>
              <a:t>Florence</a:t>
            </a:r>
            <a:r>
              <a:rPr lang="en-US" dirty="0"/>
              <a:t>, in the 14th century.</a:t>
            </a:r>
            <a:r>
              <a:rPr lang="en-US" baseline="30000" dirty="0">
                <a:hlinkClick r:id="rId5"/>
              </a:rPr>
              <a:t>[4]</a:t>
            </a:r>
            <a:r>
              <a:rPr lang="en-US" dirty="0"/>
              <a:t>  Other major </a:t>
            </a:r>
            <a:r>
              <a:rPr lang="en-US" dirty="0" err="1"/>
              <a:t>centres</a:t>
            </a:r>
            <a:r>
              <a:rPr lang="en-US" dirty="0"/>
              <a:t> were northern </a:t>
            </a:r>
            <a:r>
              <a:rPr lang="en-US" dirty="0">
                <a:hlinkClick r:id="rId10" tooltip="Italian city-states"/>
              </a:rPr>
              <a:t>Italian city-states</a:t>
            </a:r>
            <a:r>
              <a:rPr lang="en-US" dirty="0"/>
              <a:t> such </a:t>
            </a:r>
            <a:r>
              <a:rPr lang="el-GR" dirty="0"/>
              <a:t> </a:t>
            </a:r>
            <a:r>
              <a:rPr lang="en-US" dirty="0"/>
              <a:t>as </a:t>
            </a:r>
            <a:r>
              <a:rPr lang="en-US" dirty="0">
                <a:hlinkClick r:id="rId11" tooltip="Venice"/>
              </a:rPr>
              <a:t>Venice</a:t>
            </a:r>
            <a:r>
              <a:rPr lang="en-US" dirty="0"/>
              <a:t>, </a:t>
            </a:r>
            <a:r>
              <a:rPr lang="en-US" dirty="0">
                <a:hlinkClick r:id="rId12" tooltip="Genoa"/>
              </a:rPr>
              <a:t>Genoa</a:t>
            </a:r>
            <a:r>
              <a:rPr lang="en-US" dirty="0"/>
              <a:t>, </a:t>
            </a:r>
            <a:r>
              <a:rPr lang="en-US" dirty="0">
                <a:hlinkClick r:id="rId13" tooltip="Bologna"/>
              </a:rPr>
              <a:t>Bologna</a:t>
            </a:r>
            <a:r>
              <a:rPr lang="en-US" dirty="0"/>
              <a:t>, </a:t>
            </a:r>
            <a:r>
              <a:rPr lang="en-US" dirty="0">
                <a:hlinkClick r:id="rId14" tooltip="Milan"/>
              </a:rPr>
              <a:t>Milan</a:t>
            </a:r>
            <a:r>
              <a:rPr lang="en-US" dirty="0"/>
              <a:t> and finally Rome during the </a:t>
            </a:r>
            <a:r>
              <a:rPr lang="en-US" dirty="0">
                <a:hlinkClick r:id="rId15" tooltip="Renaissance Papacy"/>
              </a:rPr>
              <a:t>Renaissance Papacy</a:t>
            </a:r>
            <a:r>
              <a:rPr lang="en-US" dirty="0" smtClean="0"/>
              <a:t>.</a:t>
            </a:r>
            <a:endParaRPr lang="el-GR" dirty="0"/>
          </a:p>
        </p:txBody>
      </p:sp>
    </p:spTree>
    <p:extLst>
      <p:ext uri="{BB962C8B-B14F-4D97-AF65-F5344CB8AC3E}">
        <p14:creationId xmlns:p14="http://schemas.microsoft.com/office/powerpoint/2010/main" val="1273047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Ανθρωπισμός, </a:t>
            </a:r>
            <a:r>
              <a:rPr lang="en-US" dirty="0" smtClean="0"/>
              <a:t>Humanism</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Πολιτική κατάσταση στην Φλωρεντία</a:t>
            </a:r>
          </a:p>
          <a:p>
            <a:r>
              <a:rPr lang="el-GR" dirty="0" smtClean="0"/>
              <a:t>Έμφαση στην παρούσα ζωή</a:t>
            </a:r>
          </a:p>
          <a:p>
            <a:r>
              <a:rPr lang="el-GR" dirty="0" smtClean="0"/>
              <a:t>Αναφορά σε Ρώμη - Ελλάδα</a:t>
            </a:r>
          </a:p>
          <a:p>
            <a:r>
              <a:rPr lang="en-US" dirty="0" smtClean="0"/>
              <a:t>Scientific Revolution, 16</a:t>
            </a:r>
            <a:r>
              <a:rPr lang="el-GR" baseline="30000" dirty="0" err="1" smtClean="0"/>
              <a:t>ος</a:t>
            </a:r>
            <a:r>
              <a:rPr lang="el-GR" dirty="0" smtClean="0"/>
              <a:t> – 17</a:t>
            </a:r>
            <a:r>
              <a:rPr lang="el-GR" baseline="30000" dirty="0" smtClean="0"/>
              <a:t>ος</a:t>
            </a:r>
            <a:r>
              <a:rPr lang="el-GR" dirty="0" smtClean="0"/>
              <a:t>  αιώνας</a:t>
            </a:r>
          </a:p>
          <a:p>
            <a:r>
              <a:rPr lang="el-GR" dirty="0" smtClean="0"/>
              <a:t>16</a:t>
            </a:r>
            <a:r>
              <a:rPr lang="el-GR" baseline="30000" dirty="0" smtClean="0"/>
              <a:t>ος</a:t>
            </a:r>
            <a:r>
              <a:rPr lang="el-GR" dirty="0" smtClean="0"/>
              <a:t> αιώνας, εξισώσεις 3-4 βαθμού, συμβολική Άλγεβρα</a:t>
            </a:r>
          </a:p>
          <a:p>
            <a:r>
              <a:rPr lang="el-GR" dirty="0" smtClean="0"/>
              <a:t>Ηλιοκεντρικό σύστημα</a:t>
            </a:r>
          </a:p>
          <a:p>
            <a:r>
              <a:rPr lang="el-GR" dirty="0" smtClean="0"/>
              <a:t>17</a:t>
            </a:r>
            <a:r>
              <a:rPr lang="el-GR" baseline="30000" dirty="0" smtClean="0"/>
              <a:t>ος</a:t>
            </a:r>
            <a:r>
              <a:rPr lang="el-GR" dirty="0" smtClean="0"/>
              <a:t> αιώνας, Αναλυτική Γεωμετρία, Απειροστικός Λογισμός</a:t>
            </a:r>
          </a:p>
          <a:p>
            <a:r>
              <a:rPr lang="el-GR" dirty="0" smtClean="0"/>
              <a:t>Κίνηση πλανητών, νόμος παγκοσμίου </a:t>
            </a:r>
            <a:r>
              <a:rPr lang="el-GR" dirty="0"/>
              <a:t>έ</a:t>
            </a:r>
            <a:r>
              <a:rPr lang="el-GR" dirty="0" smtClean="0"/>
              <a:t>λξεως</a:t>
            </a:r>
            <a:endParaRPr lang="en-US" dirty="0" smtClean="0"/>
          </a:p>
          <a:p>
            <a:r>
              <a:rPr lang="el-GR" dirty="0" smtClean="0"/>
              <a:t>«Ουμανιστικές σπουδές»</a:t>
            </a:r>
            <a:endParaRPr lang="el-GR" dirty="0"/>
          </a:p>
        </p:txBody>
      </p:sp>
    </p:spTree>
    <p:extLst>
      <p:ext uri="{BB962C8B-B14F-4D97-AF65-F5344CB8AC3E}">
        <p14:creationId xmlns:p14="http://schemas.microsoft.com/office/powerpoint/2010/main" val="788896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a:t>Ιστορία της Ευρώπης στον </a:t>
            </a:r>
            <a:r>
              <a:rPr lang="el-GR" smtClean="0"/>
              <a:t>Μεσαίωνα</a:t>
            </a:r>
            <a:endParaRPr lang="el-G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Σκιαγραφία της Ευρώπης </a:t>
            </a:r>
            <a:r>
              <a:rPr lang="el-GR" dirty="0" smtClean="0"/>
              <a:t>1000-1500 </a:t>
            </a:r>
            <a:r>
              <a:rPr lang="el-GR" dirty="0"/>
              <a:t>μ.Χ. </a:t>
            </a:r>
            <a:r>
              <a:rPr lang="el-GR" dirty="0" smtClean="0"/>
              <a:t>Συνδυαστική </a:t>
            </a:r>
            <a:r>
              <a:rPr lang="el-GR" dirty="0"/>
              <a:t>στον Μεσαίωνα. </a:t>
            </a:r>
            <a:r>
              <a:rPr lang="el-GR" dirty="0" smtClean="0"/>
              <a:t>Άλγεβρα </a:t>
            </a:r>
            <a:r>
              <a:rPr lang="el-GR" dirty="0"/>
              <a:t>στον </a:t>
            </a:r>
            <a:r>
              <a:rPr lang="el-GR" dirty="0" smtClean="0"/>
              <a:t>Μεσαίωνα.</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4248853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a:t>
            </a:r>
            <a:r>
              <a:rPr lang="el-GR" sz="2000" dirty="0"/>
              <a:t>«Ιστορία Νεότερων Μαθηματικών, </a:t>
            </a:r>
            <a:r>
              <a:rPr lang="el-GR" sz="2000" dirty="0"/>
              <a:t>Μαθηματικά στη Μεσαιωνική </a:t>
            </a:r>
            <a:r>
              <a:rPr lang="el-GR" sz="2000" dirty="0" smtClean="0"/>
              <a:t>Ευρώπη». </a:t>
            </a:r>
            <a:r>
              <a:rPr lang="el-GR" sz="2000" dirty="0"/>
              <a:t>Έκδοση: 1.0. </a:t>
            </a:r>
            <a:r>
              <a:rPr lang="el-GR" sz="2000" dirty="0"/>
              <a:t>Αθήνα </a:t>
            </a:r>
            <a:r>
              <a:rPr lang="el-GR" sz="2000" dirty="0" smtClean="0"/>
              <a:t>201</a:t>
            </a:r>
            <a:r>
              <a:rPr lang="en-US" sz="2000" dirty="0" smtClean="0"/>
              <a:t>5</a:t>
            </a:r>
            <a:r>
              <a:rPr lang="el-GR" sz="2000" dirty="0" smtClean="0"/>
              <a:t>. </a:t>
            </a:r>
            <a:r>
              <a:rPr lang="el-GR" sz="2000" dirty="0"/>
              <a:t>Διαθέσιμο από τη δικτυακή διεύθυνση: </a:t>
            </a:r>
            <a:r>
              <a:rPr lang="en-US" sz="2000" dirty="0"/>
              <a:t>http://opencourses.uoa.gr/courses/MATH113/</a:t>
            </a:r>
            <a:r>
              <a:rPr lang="el-GR" sz="2000" dirty="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n-US" dirty="0"/>
              <a:t>E</a:t>
            </a:r>
            <a:r>
              <a:rPr lang="el-GR" dirty="0" smtClean="0"/>
              <a:t>ν περιλήψει</a:t>
            </a:r>
            <a:r>
              <a:rPr lang="en-US" dirty="0" smtClean="0"/>
              <a:t> </a:t>
            </a:r>
            <a:r>
              <a:rPr lang="el-GR" dirty="0" smtClean="0"/>
              <a:t>η ιστορία της Μεσαιωνικής Ευρώπης</a:t>
            </a:r>
            <a:r>
              <a:rPr lang="en-US" dirty="0" smtClean="0"/>
              <a:t>:</a:t>
            </a:r>
            <a:endParaRPr lang="el-GR" dirty="0" smtClean="0"/>
          </a:p>
          <a:p>
            <a:pPr lvl="1"/>
            <a:r>
              <a:rPr lang="el-GR" dirty="0" smtClean="0"/>
              <a:t>Μεσαίωνας</a:t>
            </a:r>
          </a:p>
          <a:p>
            <a:pPr lvl="1"/>
            <a:r>
              <a:rPr lang="el-GR" dirty="0" smtClean="0"/>
              <a:t>Πρώιμος Μεσαίωνας, Μέσος Μεσαίωνας</a:t>
            </a:r>
          </a:p>
          <a:p>
            <a:pPr lvl="1"/>
            <a:r>
              <a:rPr lang="el-GR" dirty="0" smtClean="0"/>
              <a:t>11</a:t>
            </a:r>
            <a:r>
              <a:rPr lang="el-GR" baseline="30000" dirty="0" smtClean="0"/>
              <a:t>ος</a:t>
            </a:r>
            <a:r>
              <a:rPr lang="el-GR" dirty="0" smtClean="0"/>
              <a:t> αιώνας μ.Χ.</a:t>
            </a:r>
          </a:p>
          <a:p>
            <a:pPr lvl="1"/>
            <a:r>
              <a:rPr lang="el-GR" dirty="0" smtClean="0"/>
              <a:t>Ύστερος Μεσαίωνας</a:t>
            </a:r>
          </a:p>
          <a:p>
            <a:pPr lvl="1"/>
            <a:r>
              <a:rPr lang="el-GR" dirty="0" smtClean="0"/>
              <a:t>Αναγέννηση, Ανθρωπισμός</a:t>
            </a:r>
          </a:p>
          <a:p>
            <a:pPr lvl="1"/>
            <a:endParaRPr lang="el-GR" dirty="0" smtClean="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Μαθηματικά στην Μεσαιωνική Ευρώπη</a:t>
            </a:r>
            <a:endParaRPr lang="el-GR" dirty="0"/>
          </a:p>
        </p:txBody>
      </p:sp>
      <p:sp>
        <p:nvSpPr>
          <p:cNvPr id="5" name="Υπότιτλος 4"/>
          <p:cNvSpPr>
            <a:spLocks noGrp="1"/>
          </p:cNvSpPr>
          <p:nvPr>
            <p:ph type="subTitle" idx="1"/>
          </p:nvPr>
        </p:nvSpPr>
        <p:spPr/>
        <p:txBody>
          <a:bodyPr/>
          <a:lstStyle/>
          <a:p>
            <a:pPr algn="l"/>
            <a:r>
              <a:rPr lang="el-GR" dirty="0" smtClean="0"/>
              <a:t>Ιστορία της Ευρώπης στον Μεσαίωνα</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Μεσαίωνας, </a:t>
            </a:r>
            <a:r>
              <a:rPr lang="en-US" dirty="0" smtClean="0"/>
              <a:t>Middle Ages, Medieval Period, Dark Ages </a:t>
            </a:r>
            <a:r>
              <a:rPr lang="el-GR" dirty="0" smtClean="0"/>
              <a:t>(</a:t>
            </a:r>
            <a:r>
              <a:rPr lang="en-US" dirty="0" smtClean="0"/>
              <a:t>1/2</a:t>
            </a:r>
            <a:r>
              <a:rPr lang="el-GR"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hlinkClick r:id="rId2"/>
              </a:rPr>
              <a:t>http://</a:t>
            </a:r>
            <a:r>
              <a:rPr lang="en-US" dirty="0" smtClean="0">
                <a:hlinkClick r:id="rId2"/>
              </a:rPr>
              <a:t>en.wikipedia.org/wiki/Middle_Ages</a:t>
            </a:r>
            <a:endParaRPr lang="el-GR" dirty="0"/>
          </a:p>
          <a:p>
            <a:r>
              <a:rPr lang="en-US" dirty="0" smtClean="0"/>
              <a:t>In</a:t>
            </a:r>
            <a:r>
              <a:rPr lang="en-US" dirty="0"/>
              <a:t> </a:t>
            </a:r>
            <a:r>
              <a:rPr lang="en-US" dirty="0">
                <a:hlinkClick r:id="rId3" tooltip="History of Europe"/>
              </a:rPr>
              <a:t>European history</a:t>
            </a:r>
            <a:r>
              <a:rPr lang="en-US" dirty="0"/>
              <a:t>, the </a:t>
            </a:r>
            <a:r>
              <a:rPr lang="en-US" b="1" dirty="0"/>
              <a:t>Middle Ages</a:t>
            </a:r>
            <a:r>
              <a:rPr lang="en-US" dirty="0"/>
              <a:t>, or </a:t>
            </a:r>
            <a:r>
              <a:rPr lang="en-US" b="1" dirty="0"/>
              <a:t>Medieval period</a:t>
            </a:r>
            <a:r>
              <a:rPr lang="en-US" dirty="0"/>
              <a:t>, lasted from the 5th to the 15th century. It began with the </a:t>
            </a:r>
            <a:r>
              <a:rPr lang="en-US" dirty="0">
                <a:hlinkClick r:id="rId4" tooltip="Decline of the Roman Empire"/>
              </a:rPr>
              <a:t>collapse</a:t>
            </a:r>
            <a:r>
              <a:rPr lang="en-US" dirty="0"/>
              <a:t> of the </a:t>
            </a:r>
            <a:r>
              <a:rPr lang="en-US" dirty="0">
                <a:hlinkClick r:id="rId5" tooltip="Western Roman Empire"/>
              </a:rPr>
              <a:t>Western Roman Empire</a:t>
            </a:r>
            <a:r>
              <a:rPr lang="en-US" dirty="0"/>
              <a:t> and merged into the </a:t>
            </a:r>
            <a:r>
              <a:rPr lang="en-US" dirty="0">
                <a:hlinkClick r:id="rId6" tooltip="Renaissance"/>
              </a:rPr>
              <a:t>Renaissance</a:t>
            </a:r>
            <a:r>
              <a:rPr lang="en-US" dirty="0"/>
              <a:t> and the </a:t>
            </a:r>
            <a:r>
              <a:rPr lang="en-US" dirty="0">
                <a:hlinkClick r:id="rId7" tooltip="Age of Discovery"/>
              </a:rPr>
              <a:t>Age of Discovery</a:t>
            </a:r>
            <a:r>
              <a:rPr lang="en-US" dirty="0"/>
              <a:t>. The Middle Ages is the middle period of the three traditional divisions of Western history: </a:t>
            </a:r>
            <a:r>
              <a:rPr lang="en-US" dirty="0">
                <a:hlinkClick r:id="rId8" tooltip="Classical antiquity"/>
              </a:rPr>
              <a:t>Antiquity</a:t>
            </a:r>
            <a:r>
              <a:rPr lang="en-US" dirty="0"/>
              <a:t>, Medieval period, and </a:t>
            </a:r>
            <a:r>
              <a:rPr lang="en-US" dirty="0">
                <a:hlinkClick r:id="rId9" tooltip="Modern history"/>
              </a:rPr>
              <a:t>Modern</a:t>
            </a:r>
            <a:r>
              <a:rPr lang="en-US" dirty="0"/>
              <a:t> period. </a:t>
            </a:r>
            <a:r>
              <a:rPr lang="en-US" b="1" dirty="0"/>
              <a:t>The Medieval period is itself subdivided into the </a:t>
            </a:r>
            <a:r>
              <a:rPr lang="en-US" b="1" dirty="0">
                <a:hlinkClick r:id="rId10" tooltip="Early Middle Ages"/>
              </a:rPr>
              <a:t>Early</a:t>
            </a:r>
            <a:r>
              <a:rPr lang="en-US" b="1" dirty="0"/>
              <a:t>, the </a:t>
            </a:r>
            <a:r>
              <a:rPr lang="en-US" b="1" dirty="0">
                <a:hlinkClick r:id="rId11" tooltip="High Middle Ages"/>
              </a:rPr>
              <a:t>High</a:t>
            </a:r>
            <a:r>
              <a:rPr lang="en-US" b="1" dirty="0"/>
              <a:t>, and the </a:t>
            </a:r>
            <a:r>
              <a:rPr lang="en-US" b="1" dirty="0">
                <a:hlinkClick r:id="rId12" tooltip="Late Middle Ages"/>
              </a:rPr>
              <a:t>Late Middle Ages</a:t>
            </a:r>
            <a:r>
              <a:rPr lang="en-US" b="1" dirty="0"/>
              <a:t>.</a:t>
            </a:r>
          </a:p>
          <a:p>
            <a:r>
              <a:rPr lang="el-GR" b="1" dirty="0" err="1" smtClean="0"/>
              <a:t>Πτώσις</a:t>
            </a:r>
            <a:r>
              <a:rPr lang="el-GR" b="1" dirty="0" smtClean="0"/>
              <a:t> της Ρώμης. </a:t>
            </a:r>
            <a:endParaRPr lang="el-GR" b="1" dirty="0"/>
          </a:p>
          <a:p>
            <a:r>
              <a:rPr lang="en-US" dirty="0"/>
              <a:t>In 410 Alaric </a:t>
            </a:r>
            <a:r>
              <a:rPr lang="en-US" dirty="0">
                <a:hlinkClick r:id="rId13" tooltip="Sack of Rome (410)"/>
              </a:rPr>
              <a:t>took Rome</a:t>
            </a:r>
            <a:r>
              <a:rPr lang="en-US" dirty="0"/>
              <a:t> by starvation, sacked it for three days (there was relatively little destruction, and in some Christian holy places Alaric's men even refrained from wanton wrecking and rape), and invited its remaining barbarian slaves to join him, which many did</a:t>
            </a:r>
            <a:r>
              <a:rPr lang="en-US" dirty="0" smtClean="0"/>
              <a:t>.</a:t>
            </a:r>
            <a:endParaRPr lang="el-GR" b="1" dirty="0"/>
          </a:p>
        </p:txBody>
      </p:sp>
    </p:spTree>
    <p:extLst>
      <p:ext uri="{BB962C8B-B14F-4D97-AF65-F5344CB8AC3E}">
        <p14:creationId xmlns:p14="http://schemas.microsoft.com/office/powerpoint/2010/main" val="107503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Μεσαίωνας, </a:t>
            </a:r>
            <a:r>
              <a:rPr lang="en-US" dirty="0" smtClean="0"/>
              <a:t>Middle Ages, Medieval Period, Dark Ages </a:t>
            </a:r>
            <a:r>
              <a:rPr lang="el-GR" dirty="0" smtClean="0"/>
              <a:t>(</a:t>
            </a:r>
            <a:r>
              <a:rPr lang="en-US" dirty="0" smtClean="0"/>
              <a:t>2/2</a:t>
            </a:r>
            <a:r>
              <a:rPr lang="el-GR"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hlinkClick r:id="rId2" tooltip="Augustine"/>
              </a:rPr>
              <a:t>Augustine</a:t>
            </a:r>
            <a:r>
              <a:rPr lang="en-US" dirty="0"/>
              <a:t> in his book "</a:t>
            </a:r>
            <a:r>
              <a:rPr lang="en-US" dirty="0">
                <a:hlinkClick r:id="rId3" tooltip="City of God (book)"/>
              </a:rPr>
              <a:t>City of God</a:t>
            </a:r>
            <a:r>
              <a:rPr lang="en-US" dirty="0"/>
              <a:t>" ultimately rejected the pagan and Christian idea that religion should have worldly benefits; he developed the doctrine that the City of God in heaven, undamaged by mundane disasters, was the true objective of Christians.</a:t>
            </a:r>
            <a:endParaRPr lang="el-GR" dirty="0"/>
          </a:p>
          <a:p>
            <a:r>
              <a:rPr lang="en-US" dirty="0" smtClean="0"/>
              <a:t>By </a:t>
            </a:r>
            <a:r>
              <a:rPr lang="en-US" dirty="0"/>
              <a:t>476 CE, when </a:t>
            </a:r>
            <a:r>
              <a:rPr lang="en-US" dirty="0">
                <a:hlinkClick r:id="rId4" tooltip="Odoacer"/>
              </a:rPr>
              <a:t>Odoacer</a:t>
            </a:r>
            <a:r>
              <a:rPr lang="en-US" dirty="0"/>
              <a:t> deposed the </a:t>
            </a:r>
            <a:r>
              <a:rPr lang="en-US" dirty="0">
                <a:hlinkClick r:id="rId5" tooltip="Romulus Augustulus"/>
              </a:rPr>
              <a:t>Emperor Romulus</a:t>
            </a:r>
            <a:r>
              <a:rPr lang="en-US" dirty="0"/>
              <a:t>, the </a:t>
            </a:r>
            <a:r>
              <a:rPr lang="en-US" dirty="0">
                <a:hlinkClick r:id="rId6" tooltip="Western Roman Empire"/>
              </a:rPr>
              <a:t>Western Roman </a:t>
            </a:r>
            <a:r>
              <a:rPr lang="en-US" dirty="0" smtClean="0">
                <a:hlinkClick r:id="rId6" tooltip="Western Roman Empire"/>
              </a:rPr>
              <a:t>Empire</a:t>
            </a:r>
            <a:r>
              <a:rPr lang="el-GR" dirty="0" smtClean="0"/>
              <a:t> </a:t>
            </a:r>
            <a:r>
              <a:rPr lang="en-US" dirty="0" smtClean="0"/>
              <a:t>wielded </a:t>
            </a:r>
            <a:r>
              <a:rPr lang="en-US" dirty="0"/>
              <a:t>negligible military, political, or financial power and had no effective control over the scattered Western domains that could still be described as Roman. </a:t>
            </a:r>
            <a:endParaRPr lang="el-GR" b="1" dirty="0"/>
          </a:p>
          <a:p>
            <a:r>
              <a:rPr lang="en-US" dirty="0" smtClean="0"/>
              <a:t>Early Middle Ages, Dark Ages, </a:t>
            </a:r>
            <a:r>
              <a:rPr lang="el-GR" dirty="0" smtClean="0"/>
              <a:t>Πρώιμος Μεσαίωνας</a:t>
            </a:r>
            <a:r>
              <a:rPr lang="en-US" dirty="0" smtClean="0"/>
              <a:t>, </a:t>
            </a:r>
            <a:r>
              <a:rPr lang="el-GR" dirty="0" smtClean="0"/>
              <a:t>  5</a:t>
            </a:r>
            <a:r>
              <a:rPr lang="el-GR" baseline="30000" dirty="0" smtClean="0"/>
              <a:t>ος</a:t>
            </a:r>
            <a:r>
              <a:rPr lang="el-GR" dirty="0" smtClean="0"/>
              <a:t> αιώνας - </a:t>
            </a:r>
            <a:r>
              <a:rPr lang="el-GR" dirty="0"/>
              <a:t>Έ</a:t>
            </a:r>
            <a:r>
              <a:rPr lang="el-GR" dirty="0" smtClean="0"/>
              <a:t>ως </a:t>
            </a:r>
            <a:r>
              <a:rPr lang="en-US" dirty="0" smtClean="0"/>
              <a:t> </a:t>
            </a:r>
            <a:r>
              <a:rPr lang="el-GR" dirty="0"/>
              <a:t>1000 </a:t>
            </a:r>
            <a:r>
              <a:rPr lang="el-GR" dirty="0" smtClean="0"/>
              <a:t>μ.Χ.</a:t>
            </a:r>
            <a:endParaRPr lang="el-GR" dirty="0"/>
          </a:p>
          <a:p>
            <a:r>
              <a:rPr lang="en-US" dirty="0"/>
              <a:t>High Middle Ages, </a:t>
            </a:r>
            <a:r>
              <a:rPr lang="el-GR" dirty="0" smtClean="0"/>
              <a:t>Μέσος Μεσαίωνας. </a:t>
            </a:r>
            <a:r>
              <a:rPr lang="en-US" dirty="0"/>
              <a:t>1000-</a:t>
            </a:r>
            <a:r>
              <a:rPr lang="el-GR" dirty="0"/>
              <a:t>1300 </a:t>
            </a:r>
            <a:r>
              <a:rPr lang="el-GR" dirty="0" smtClean="0"/>
              <a:t>μ.Χ.</a:t>
            </a:r>
            <a:endParaRPr lang="el-GR" dirty="0"/>
          </a:p>
          <a:p>
            <a:r>
              <a:rPr lang="en-US" dirty="0"/>
              <a:t>Late Middle Ages</a:t>
            </a:r>
            <a:r>
              <a:rPr lang="el-GR" dirty="0"/>
              <a:t>, </a:t>
            </a:r>
            <a:r>
              <a:rPr lang="el-GR" dirty="0" smtClean="0"/>
              <a:t>Ύστερος Μεσαίωνας. </a:t>
            </a:r>
            <a:r>
              <a:rPr lang="el-GR" dirty="0"/>
              <a:t>Από 1300-1500 </a:t>
            </a:r>
            <a:r>
              <a:rPr lang="el-GR" dirty="0" smtClean="0"/>
              <a:t>μ.Χ.</a:t>
            </a:r>
            <a:endParaRPr lang="el-GR" dirty="0"/>
          </a:p>
        </p:txBody>
      </p:sp>
    </p:spTree>
    <p:extLst>
      <p:ext uri="{BB962C8B-B14F-4D97-AF65-F5344CB8AC3E}">
        <p14:creationId xmlns:p14="http://schemas.microsoft.com/office/powerpoint/2010/main" val="366215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Early Middle Ages, Dark Ages, </a:t>
            </a:r>
            <a:r>
              <a:rPr lang="el-GR" dirty="0" smtClean="0"/>
              <a:t>Πρώιμος Μεσαίωνας, (1/2)</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hlinkClick r:id="rId2" tooltip="Depopulation"/>
              </a:rPr>
              <a:t>http://en.wikipedia.org/wiki/Middle_Ages Depopulation</a:t>
            </a:r>
            <a:r>
              <a:rPr lang="en-US" dirty="0"/>
              <a:t>, </a:t>
            </a:r>
            <a:r>
              <a:rPr lang="en-US" dirty="0" err="1">
                <a:hlinkClick r:id="rId3" tooltip="Deurbanisation"/>
              </a:rPr>
              <a:t>deurbanisation</a:t>
            </a:r>
            <a:r>
              <a:rPr lang="en-US" dirty="0"/>
              <a:t>, invasion, and movement of peoples, which had begun in </a:t>
            </a:r>
            <a:r>
              <a:rPr lang="en-US" dirty="0">
                <a:hlinkClick r:id="rId4" tooltip="Late Antiquity"/>
              </a:rPr>
              <a:t>Late Antiquity</a:t>
            </a:r>
            <a:r>
              <a:rPr lang="en-US" dirty="0"/>
              <a:t>, continued in the Early Middle </a:t>
            </a:r>
            <a:r>
              <a:rPr lang="en-US" dirty="0" smtClean="0"/>
              <a:t>Ages.</a:t>
            </a:r>
            <a:endParaRPr lang="el-GR" dirty="0" smtClean="0"/>
          </a:p>
          <a:p>
            <a:r>
              <a:rPr lang="en-US" dirty="0" smtClean="0"/>
              <a:t>The</a:t>
            </a:r>
            <a:r>
              <a:rPr lang="el-GR" dirty="0" smtClean="0"/>
              <a:t> </a:t>
            </a:r>
            <a:r>
              <a:rPr lang="en-US" dirty="0">
                <a:hlinkClick r:id="rId5" tooltip="Barbarian"/>
              </a:rPr>
              <a:t>barbarian</a:t>
            </a:r>
            <a:r>
              <a:rPr lang="en-US" dirty="0"/>
              <a:t> invaders, including various </a:t>
            </a:r>
            <a:r>
              <a:rPr lang="en-US" dirty="0">
                <a:hlinkClick r:id="rId6" tooltip="Germanic peoples"/>
              </a:rPr>
              <a:t>Germanic peoples</a:t>
            </a:r>
            <a:r>
              <a:rPr lang="en-US" dirty="0"/>
              <a:t>, formed new kingdoms in what remained of the Western Roman Empire. In the 7th century, </a:t>
            </a:r>
            <a:r>
              <a:rPr lang="en-US" dirty="0">
                <a:hlinkClick r:id="rId7" tooltip="North Africa"/>
              </a:rPr>
              <a:t>North Africa</a:t>
            </a:r>
            <a:r>
              <a:rPr lang="en-US" dirty="0"/>
              <a:t> and the </a:t>
            </a:r>
            <a:r>
              <a:rPr lang="en-US" dirty="0">
                <a:hlinkClick r:id="rId8" tooltip="Middle East"/>
              </a:rPr>
              <a:t>Middle East</a:t>
            </a:r>
            <a:r>
              <a:rPr lang="en-US" dirty="0"/>
              <a:t>, once part of the Eastern Roman Empire came under the rule of the </a:t>
            </a:r>
            <a:r>
              <a:rPr lang="en-US" dirty="0">
                <a:hlinkClick r:id="rId9" tooltip="Caliphate"/>
              </a:rPr>
              <a:t>Caliphate</a:t>
            </a:r>
            <a:r>
              <a:rPr lang="en-US" dirty="0"/>
              <a:t>, an Islamic empire, after conquest by </a:t>
            </a:r>
            <a:r>
              <a:rPr lang="en-US" dirty="0">
                <a:hlinkClick r:id="rId10" tooltip="Succession to Muhammad"/>
              </a:rPr>
              <a:t>Muhammad's </a:t>
            </a:r>
            <a:r>
              <a:rPr lang="en-US" dirty="0" smtClean="0">
                <a:hlinkClick r:id="rId10" tooltip="Succession to Muhammad"/>
              </a:rPr>
              <a:t>successors</a:t>
            </a:r>
            <a:r>
              <a:rPr lang="en-US" dirty="0" smtClean="0"/>
              <a:t>.</a:t>
            </a:r>
            <a:endParaRPr lang="el-GR" dirty="0" smtClean="0"/>
          </a:p>
          <a:p>
            <a:r>
              <a:rPr lang="en-US" dirty="0" smtClean="0"/>
              <a:t>Although </a:t>
            </a:r>
            <a:r>
              <a:rPr lang="en-US" dirty="0"/>
              <a:t>there were substantial changes in society and political structures, the break with </a:t>
            </a:r>
            <a:r>
              <a:rPr lang="en-US" dirty="0">
                <a:hlinkClick r:id="rId11" tooltip="Classical antiquity"/>
              </a:rPr>
              <a:t>Antiquity</a:t>
            </a:r>
            <a:r>
              <a:rPr lang="en-US" dirty="0"/>
              <a:t> was not complete. The still-sizeable </a:t>
            </a:r>
            <a:r>
              <a:rPr lang="en-US" u="sng" dirty="0">
                <a:hlinkClick r:id="rId12" tooltip="Byzantine Empire"/>
              </a:rPr>
              <a:t>Byzantine Empire</a:t>
            </a:r>
            <a:r>
              <a:rPr lang="en-US" dirty="0"/>
              <a:t> survived in the east and remained a major power. The empire's law code, the </a:t>
            </a:r>
            <a:r>
              <a:rPr lang="en-US" dirty="0">
                <a:hlinkClick r:id="rId13" tooltip="Corpus Juris Civilis"/>
              </a:rPr>
              <a:t>Code of Justinian</a:t>
            </a:r>
            <a:r>
              <a:rPr lang="en-US" dirty="0"/>
              <a:t>, was rediscovered in Northern Italy in 1070 and became widely admired later in the Middle </a:t>
            </a:r>
            <a:r>
              <a:rPr lang="en-US" dirty="0" smtClean="0"/>
              <a:t>Ages</a:t>
            </a:r>
            <a:endParaRPr lang="el-GR" dirty="0"/>
          </a:p>
        </p:txBody>
      </p:sp>
    </p:spTree>
    <p:extLst>
      <p:ext uri="{BB962C8B-B14F-4D97-AF65-F5344CB8AC3E}">
        <p14:creationId xmlns:p14="http://schemas.microsoft.com/office/powerpoint/2010/main" val="41583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Early Middle Ages, Dark Ages, </a:t>
            </a:r>
            <a:r>
              <a:rPr lang="el-GR" dirty="0" smtClean="0"/>
              <a:t>Πρώιμος Μεσαίωνας (2/2)</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smtClean="0"/>
              <a:t>In </a:t>
            </a:r>
            <a:r>
              <a:rPr lang="en-US" dirty="0"/>
              <a:t>the West, most kingdoms incorporated the few extant Roman institutions. Monasteries were founded as campaigns to </a:t>
            </a:r>
            <a:r>
              <a:rPr lang="en-US" dirty="0" err="1">
                <a:hlinkClick r:id="rId2" tooltip="Christianization"/>
              </a:rPr>
              <a:t>Christianise</a:t>
            </a:r>
            <a:r>
              <a:rPr lang="en-US" dirty="0"/>
              <a:t> </a:t>
            </a:r>
            <a:r>
              <a:rPr lang="en-US" dirty="0">
                <a:hlinkClick r:id="rId3" tooltip="Paganism"/>
              </a:rPr>
              <a:t>pagan Europe</a:t>
            </a:r>
            <a:r>
              <a:rPr lang="en-US" dirty="0"/>
              <a:t> continued.</a:t>
            </a:r>
            <a:endParaRPr lang="el-GR" dirty="0"/>
          </a:p>
          <a:p>
            <a:r>
              <a:rPr lang="en-US" dirty="0"/>
              <a:t>The </a:t>
            </a:r>
            <a:r>
              <a:rPr lang="en-US" dirty="0">
                <a:hlinkClick r:id="rId4" tooltip="Franks"/>
              </a:rPr>
              <a:t>Franks</a:t>
            </a:r>
            <a:r>
              <a:rPr lang="en-US" dirty="0"/>
              <a:t>, under the </a:t>
            </a:r>
            <a:r>
              <a:rPr lang="en-US" dirty="0">
                <a:hlinkClick r:id="rId5" tooltip="Carolingian dynasty"/>
              </a:rPr>
              <a:t>Carolingian dynasty</a:t>
            </a:r>
            <a:r>
              <a:rPr lang="en-US" dirty="0"/>
              <a:t>, briefly established an empire covering much of Western Europe; the </a:t>
            </a:r>
            <a:r>
              <a:rPr lang="en-US" dirty="0">
                <a:hlinkClick r:id="rId6" tooltip="Carolingian Empire"/>
              </a:rPr>
              <a:t>Carolingian Empire</a:t>
            </a:r>
            <a:r>
              <a:rPr lang="en-US" dirty="0"/>
              <a:t> during the later 8th and early 9th century, but it later succumbed to the pressures of internal civil wars combined with external invasions—</a:t>
            </a:r>
            <a:r>
              <a:rPr lang="en-US" dirty="0">
                <a:hlinkClick r:id="rId7" tooltip="Vikings"/>
              </a:rPr>
              <a:t>Vikings</a:t>
            </a:r>
            <a:r>
              <a:rPr lang="en-US" dirty="0"/>
              <a:t> from the </a:t>
            </a:r>
            <a:r>
              <a:rPr lang="en-US" dirty="0" err="1"/>
              <a:t>north,</a:t>
            </a:r>
            <a:r>
              <a:rPr lang="en-US" dirty="0" err="1">
                <a:hlinkClick r:id="rId8" tooltip="Hungarian people"/>
              </a:rPr>
              <a:t>Magyars</a:t>
            </a:r>
            <a:r>
              <a:rPr lang="en-US" dirty="0"/>
              <a:t> from the east, and </a:t>
            </a:r>
            <a:r>
              <a:rPr lang="en-US" dirty="0">
                <a:hlinkClick r:id="rId9" tooltip="Saracen"/>
              </a:rPr>
              <a:t>Saracens</a:t>
            </a:r>
            <a:r>
              <a:rPr lang="en-US" dirty="0"/>
              <a:t> from the south.</a:t>
            </a:r>
            <a:endParaRPr lang="el-GR" dirty="0"/>
          </a:p>
          <a:p>
            <a:r>
              <a:rPr lang="el-GR" b="1" dirty="0" smtClean="0"/>
              <a:t>Το Όνομα της Εποχής, </a:t>
            </a:r>
            <a:r>
              <a:rPr lang="en-US" dirty="0" smtClean="0"/>
              <a:t>Dark Ages</a:t>
            </a:r>
            <a:endParaRPr lang="el-GR" dirty="0" smtClean="0"/>
          </a:p>
          <a:p>
            <a:r>
              <a:rPr lang="el-GR" dirty="0" smtClean="0"/>
              <a:t>Έμφαση στην Μέλλουσα Ζωή</a:t>
            </a:r>
            <a:endParaRPr lang="el-GR" dirty="0"/>
          </a:p>
        </p:txBody>
      </p:sp>
    </p:spTree>
    <p:extLst>
      <p:ext uri="{BB962C8B-B14F-4D97-AF65-F5344CB8AC3E}">
        <p14:creationId xmlns:p14="http://schemas.microsoft.com/office/powerpoint/2010/main" val="1984509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1000 μ.Χ. Η Ευρώπη Εξορμά (1/2)</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Battle of </a:t>
            </a:r>
            <a:r>
              <a:rPr lang="en-US" dirty="0" err="1"/>
              <a:t>Lechfeld</a:t>
            </a:r>
            <a:r>
              <a:rPr lang="en-US" dirty="0"/>
              <a:t> (second Battle of Augsburg)</a:t>
            </a:r>
            <a:r>
              <a:rPr lang="el-GR" dirty="0"/>
              <a:t>, </a:t>
            </a:r>
            <a:r>
              <a:rPr lang="en-US" dirty="0"/>
              <a:t>(955</a:t>
            </a:r>
            <a:r>
              <a:rPr lang="el-GR" dirty="0"/>
              <a:t> </a:t>
            </a:r>
            <a:r>
              <a:rPr lang="el-GR" dirty="0" err="1"/>
              <a:t>μ.χ.</a:t>
            </a:r>
            <a:r>
              <a:rPr lang="en-US" dirty="0"/>
              <a:t>)</a:t>
            </a:r>
            <a:endParaRPr lang="el-GR" dirty="0"/>
          </a:p>
          <a:p>
            <a:r>
              <a:rPr lang="el-GR" dirty="0"/>
              <a:t>...  </a:t>
            </a:r>
            <a:r>
              <a:rPr lang="el-GR" dirty="0" smtClean="0"/>
              <a:t>αναστολή επιδημιών </a:t>
            </a:r>
            <a:r>
              <a:rPr lang="el-GR" dirty="0"/>
              <a:t>έ</a:t>
            </a:r>
            <a:r>
              <a:rPr lang="el-GR" dirty="0" smtClean="0"/>
              <a:t>ως </a:t>
            </a:r>
            <a:r>
              <a:rPr lang="en-US" dirty="0"/>
              <a:t>c. 1350</a:t>
            </a:r>
          </a:p>
          <a:p>
            <a:r>
              <a:rPr lang="en-US" dirty="0" smtClean="0"/>
              <a:t>Wiki. </a:t>
            </a:r>
            <a:r>
              <a:rPr lang="en-US" dirty="0"/>
              <a:t>The </a:t>
            </a:r>
            <a:r>
              <a:rPr lang="en-US" b="1" dirty="0"/>
              <a:t>Medieval Warm Period</a:t>
            </a:r>
            <a:r>
              <a:rPr lang="en-US" dirty="0"/>
              <a:t> (</a:t>
            </a:r>
            <a:r>
              <a:rPr lang="en-US" b="1" dirty="0"/>
              <a:t>MWP</a:t>
            </a:r>
            <a:r>
              <a:rPr lang="en-US" dirty="0"/>
              <a:t>), </a:t>
            </a:r>
            <a:r>
              <a:rPr lang="en-US" b="1" dirty="0"/>
              <a:t>Medieval Climate Optimum</a:t>
            </a:r>
            <a:r>
              <a:rPr lang="en-US" dirty="0"/>
              <a:t>, or </a:t>
            </a:r>
            <a:r>
              <a:rPr lang="en-US" b="1" dirty="0"/>
              <a:t>Medieval Climatic Anomaly</a:t>
            </a:r>
            <a:r>
              <a:rPr lang="en-US" dirty="0"/>
              <a:t> was a time of warm </a:t>
            </a:r>
            <a:r>
              <a:rPr lang="en-US" dirty="0">
                <a:hlinkClick r:id="rId2" tooltip="Climate"/>
              </a:rPr>
              <a:t>climate</a:t>
            </a:r>
            <a:r>
              <a:rPr lang="en-US" dirty="0"/>
              <a:t> in the </a:t>
            </a:r>
            <a:r>
              <a:rPr lang="en-US" dirty="0">
                <a:hlinkClick r:id="rId3" tooltip="Atlantic Ocean"/>
              </a:rPr>
              <a:t>North Atlantic</a:t>
            </a:r>
            <a:r>
              <a:rPr lang="el-GR" dirty="0"/>
              <a:t> </a:t>
            </a:r>
            <a:r>
              <a:rPr lang="en-US" dirty="0"/>
              <a:t>region that may also have been related to other </a:t>
            </a:r>
            <a:r>
              <a:rPr lang="en-US" dirty="0">
                <a:hlinkClick r:id="rId2" tooltip="Climate"/>
              </a:rPr>
              <a:t>climate</a:t>
            </a:r>
            <a:r>
              <a:rPr lang="en-US" dirty="0"/>
              <a:t> events around the world during that time, including </a:t>
            </a:r>
            <a:r>
              <a:rPr lang="en-US" dirty="0">
                <a:hlinkClick r:id="rId4" tooltip="China"/>
              </a:rPr>
              <a:t>China</a:t>
            </a:r>
            <a:r>
              <a:rPr lang="en-US" baseline="30000" dirty="0">
                <a:hlinkClick r:id="rId5"/>
              </a:rPr>
              <a:t>[1]</a:t>
            </a:r>
            <a:r>
              <a:rPr lang="en-US" dirty="0"/>
              <a:t> and other areas, </a:t>
            </a:r>
            <a:r>
              <a:rPr lang="en-US" baseline="30000" dirty="0">
                <a:hlinkClick r:id="rId5"/>
              </a:rPr>
              <a:t>[2][3]</a:t>
            </a:r>
            <a:r>
              <a:rPr lang="en-US" dirty="0"/>
              <a:t> lasting from about AD 950 to 1250.</a:t>
            </a:r>
            <a:r>
              <a:rPr lang="en-US" baseline="30000" dirty="0">
                <a:hlinkClick r:id="rId5"/>
              </a:rPr>
              <a:t>[4]</a:t>
            </a:r>
            <a:r>
              <a:rPr lang="en-US" dirty="0"/>
              <a:t> It was followed by a cooler period in the </a:t>
            </a:r>
            <a:r>
              <a:rPr lang="en-US" dirty="0">
                <a:hlinkClick r:id="rId3" tooltip="Atlantic Ocean"/>
              </a:rPr>
              <a:t>North Atlantic</a:t>
            </a:r>
            <a:r>
              <a:rPr lang="en-US" dirty="0"/>
              <a:t> termed the </a:t>
            </a:r>
            <a:r>
              <a:rPr lang="en-US" dirty="0">
                <a:hlinkClick r:id="rId6" tooltip="Little Ice Age"/>
              </a:rPr>
              <a:t>Little Ice Age</a:t>
            </a:r>
            <a:r>
              <a:rPr lang="en-US" dirty="0"/>
              <a:t>. Some refer to the event as the Medieval Climatic Anomaly as this term emphasizes that effects other than temperature were important.</a:t>
            </a:r>
            <a:r>
              <a:rPr lang="en-US" baseline="30000" dirty="0">
                <a:hlinkClick r:id="rId5"/>
              </a:rPr>
              <a:t>[5][6]</a:t>
            </a:r>
            <a:r>
              <a:rPr lang="en-US" baseline="30000" dirty="0"/>
              <a:t> </a:t>
            </a:r>
          </a:p>
          <a:p>
            <a:r>
              <a:rPr lang="en-US" b="1" dirty="0"/>
              <a:t>Heavy ploughs-Horses </a:t>
            </a:r>
            <a:r>
              <a:rPr lang="el-GR" b="1" dirty="0"/>
              <a:t>  </a:t>
            </a:r>
            <a:r>
              <a:rPr lang="en-US" b="1" dirty="0" err="1"/>
              <a:t>vs</a:t>
            </a:r>
            <a:r>
              <a:rPr lang="en-US" b="1" dirty="0"/>
              <a:t> </a:t>
            </a:r>
            <a:r>
              <a:rPr lang="el-GR" b="1" dirty="0"/>
              <a:t>  </a:t>
            </a:r>
            <a:r>
              <a:rPr lang="en-US" b="1" dirty="0"/>
              <a:t>Roman ploughs-Oxen</a:t>
            </a:r>
            <a:endParaRPr lang="el-GR" b="1" dirty="0"/>
          </a:p>
          <a:p>
            <a:r>
              <a:rPr lang="el-GR" b="1" dirty="0" smtClean="0"/>
              <a:t>Σαγή (</a:t>
            </a:r>
            <a:r>
              <a:rPr lang="en-US" b="1" dirty="0" smtClean="0"/>
              <a:t>Saddle), </a:t>
            </a:r>
            <a:r>
              <a:rPr lang="el-GR" b="1" dirty="0" smtClean="0"/>
              <a:t>Αναβατήρες (</a:t>
            </a:r>
            <a:r>
              <a:rPr lang="en-US" b="1" dirty="0" smtClean="0"/>
              <a:t>Stirrup)</a:t>
            </a:r>
            <a:endParaRPr lang="el-GR" b="1" dirty="0" smtClean="0"/>
          </a:p>
          <a:p>
            <a:r>
              <a:rPr lang="el-GR" b="1" dirty="0" smtClean="0"/>
              <a:t>Εναλλαγή αγροτεμαχίων </a:t>
            </a:r>
            <a:r>
              <a:rPr lang="el-GR" b="1" dirty="0"/>
              <a:t>1/3 (αντί </a:t>
            </a:r>
            <a:r>
              <a:rPr lang="el-GR" b="1" dirty="0" smtClean="0"/>
              <a:t>½)</a:t>
            </a:r>
            <a:endParaRPr lang="en-US" b="1" dirty="0"/>
          </a:p>
        </p:txBody>
      </p:sp>
    </p:spTree>
    <p:extLst>
      <p:ext uri="{BB962C8B-B14F-4D97-AF65-F5344CB8AC3E}">
        <p14:creationId xmlns:p14="http://schemas.microsoft.com/office/powerpoint/2010/main" val="974496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TotalTime>
  <Words>694</Words>
  <Application>Microsoft Office PowerPoint</Application>
  <PresentationFormat>Προβολή στην οθόνη (4:3)</PresentationFormat>
  <Paragraphs>130</Paragraphs>
  <Slides>26</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ＭＳ Ｐゴシック</vt:lpstr>
      <vt:lpstr>Arial</vt:lpstr>
      <vt:lpstr>Calibri</vt:lpstr>
      <vt:lpstr>Wingdings</vt:lpstr>
      <vt:lpstr>Θέμα του Office</vt:lpstr>
      <vt:lpstr>Ιστορία νεότερων Μαθηματικών</vt:lpstr>
      <vt:lpstr>Περιγραφή Ενότητας</vt:lpstr>
      <vt:lpstr>Περιεχόμενα Υποενότητας</vt:lpstr>
      <vt:lpstr>Μαθηματικά στην Μεσαιωνική Ευρώπη</vt:lpstr>
      <vt:lpstr>Μεσαίωνας, Middle Ages, Medieval Period, Dark Ages (1/2)</vt:lpstr>
      <vt:lpstr>Μεσαίωνας, Middle Ages, Medieval Period, Dark Ages (2/2)</vt:lpstr>
      <vt:lpstr>Early Middle Ages, Dark Ages, Πρώιμος Μεσαίωνας, (1/2)</vt:lpstr>
      <vt:lpstr>Early Middle Ages, Dark Ages, Πρώιμος Μεσαίωνας (2/2)</vt:lpstr>
      <vt:lpstr>1000 μ.Χ. Η Ευρώπη Εξορμά (1/2)</vt:lpstr>
      <vt:lpstr>1000 μ.Χ. Η Ευρώπη Εξορμά (2/2)</vt:lpstr>
      <vt:lpstr>High Middle Ages, Μέσος Μεσαίωνας (1/2)</vt:lpstr>
      <vt:lpstr>High Middle Ages, Μέσος Μεσαίωνας (2/2)</vt:lpstr>
      <vt:lpstr>11ος μ.Χ. Αιώνας  (1/3)</vt:lpstr>
      <vt:lpstr>11ος μ.Χ. Αιώνας  (2/3)</vt:lpstr>
      <vt:lpstr>11ος μ.Χ. Αιώνας  (3/3)</vt:lpstr>
      <vt:lpstr>Late Middle Ages, Ύστερος Μεσαίωνας</vt:lpstr>
      <vt:lpstr>Αναγέννηση, Renaissance</vt:lpstr>
      <vt:lpstr>Ανθρωπισμός, Humanism</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270</cp:revision>
  <dcterms:created xsi:type="dcterms:W3CDTF">2012-09-06T09:03:05Z</dcterms:created>
  <dcterms:modified xsi:type="dcterms:W3CDTF">2015-07-06T09:33:55Z</dcterms:modified>
</cp:coreProperties>
</file>