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262" r:id="rId3"/>
    <p:sldId id="261" r:id="rId4"/>
    <p:sldId id="266" r:id="rId5"/>
    <p:sldId id="265" r:id="rId6"/>
    <p:sldId id="395" r:id="rId7"/>
    <p:sldId id="396" r:id="rId8"/>
    <p:sldId id="397" r:id="rId9"/>
    <p:sldId id="398" r:id="rId10"/>
    <p:sldId id="399" r:id="rId11"/>
    <p:sldId id="400" r:id="rId12"/>
    <p:sldId id="401" r:id="rId13"/>
    <p:sldId id="402" r:id="rId14"/>
    <p:sldId id="403" r:id="rId15"/>
    <p:sldId id="404" r:id="rId16"/>
    <p:sldId id="492"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2" r:id="rId34"/>
    <p:sldId id="421"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37" r:id="rId50"/>
    <p:sldId id="438" r:id="rId51"/>
    <p:sldId id="439"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2" r:id="rId73"/>
    <p:sldId id="461" r:id="rId74"/>
    <p:sldId id="463" r:id="rId75"/>
    <p:sldId id="464" r:id="rId76"/>
    <p:sldId id="465" r:id="rId77"/>
    <p:sldId id="466" r:id="rId78"/>
    <p:sldId id="467" r:id="rId79"/>
    <p:sldId id="468" r:id="rId80"/>
    <p:sldId id="469" r:id="rId81"/>
    <p:sldId id="470" r:id="rId82"/>
    <p:sldId id="474" r:id="rId83"/>
    <p:sldId id="472" r:id="rId84"/>
    <p:sldId id="473" r:id="rId85"/>
    <p:sldId id="475" r:id="rId86"/>
    <p:sldId id="476" r:id="rId87"/>
    <p:sldId id="477" r:id="rId88"/>
    <p:sldId id="479" r:id="rId89"/>
    <p:sldId id="480" r:id="rId90"/>
    <p:sldId id="481" r:id="rId91"/>
    <p:sldId id="482" r:id="rId92"/>
    <p:sldId id="483" r:id="rId93"/>
    <p:sldId id="484" r:id="rId94"/>
    <p:sldId id="486" r:id="rId95"/>
    <p:sldId id="487" r:id="rId96"/>
    <p:sldId id="488" r:id="rId97"/>
    <p:sldId id="489" r:id="rId98"/>
    <p:sldId id="490" r:id="rId99"/>
    <p:sldId id="491" r:id="rId100"/>
    <p:sldId id="280" r:id="rId101"/>
    <p:sldId id="290" r:id="rId102"/>
    <p:sldId id="295" r:id="rId103"/>
    <p:sldId id="493" r:id="rId104"/>
    <p:sldId id="292" r:id="rId105"/>
    <p:sldId id="291" r:id="rId106"/>
    <p:sldId id="294" r:id="rId107"/>
    <p:sldId id="478" r:id="rId10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265"/>
            <p14:sldId id="395"/>
            <p14:sldId id="396"/>
            <p14:sldId id="397"/>
            <p14:sldId id="398"/>
            <p14:sldId id="399"/>
            <p14:sldId id="400"/>
            <p14:sldId id="401"/>
            <p14:sldId id="402"/>
            <p14:sldId id="403"/>
            <p14:sldId id="404"/>
            <p14:sldId id="492"/>
            <p14:sldId id="405"/>
            <p14:sldId id="406"/>
            <p14:sldId id="407"/>
            <p14:sldId id="408"/>
            <p14:sldId id="409"/>
            <p14:sldId id="410"/>
            <p14:sldId id="411"/>
            <p14:sldId id="412"/>
            <p14:sldId id="413"/>
            <p14:sldId id="414"/>
            <p14:sldId id="415"/>
            <p14:sldId id="416"/>
            <p14:sldId id="417"/>
            <p14:sldId id="418"/>
            <p14:sldId id="419"/>
            <p14:sldId id="420"/>
            <p14:sldId id="422"/>
            <p14:sldId id="421"/>
            <p14:sldId id="423"/>
            <p14:sldId id="424"/>
            <p14:sldId id="425"/>
            <p14:sldId id="426"/>
            <p14:sldId id="427"/>
            <p14:sldId id="428"/>
            <p14:sldId id="429"/>
            <p14:sldId id="430"/>
            <p14:sldId id="431"/>
            <p14:sldId id="432"/>
            <p14:sldId id="433"/>
            <p14:sldId id="434"/>
            <p14:sldId id="435"/>
            <p14:sldId id="436"/>
            <p14:sldId id="437"/>
            <p14:sldId id="438"/>
            <p14:sldId id="439"/>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2"/>
            <p14:sldId id="461"/>
            <p14:sldId id="463"/>
            <p14:sldId id="464"/>
            <p14:sldId id="465"/>
            <p14:sldId id="466"/>
            <p14:sldId id="467"/>
            <p14:sldId id="468"/>
            <p14:sldId id="469"/>
            <p14:sldId id="470"/>
            <p14:sldId id="474"/>
            <p14:sldId id="472"/>
            <p14:sldId id="473"/>
            <p14:sldId id="475"/>
            <p14:sldId id="476"/>
            <p14:sldId id="477"/>
            <p14:sldId id="479"/>
            <p14:sldId id="480"/>
            <p14:sldId id="481"/>
            <p14:sldId id="482"/>
            <p14:sldId id="483"/>
            <p14:sldId id="484"/>
            <p14:sldId id="486"/>
            <p14:sldId id="487"/>
            <p14:sldId id="488"/>
            <p14:sldId id="489"/>
            <p14:sldId id="490"/>
            <p14:sldId id="491"/>
            <p14:sldId id="280"/>
            <p14:sldId id="290"/>
            <p14:sldId id="295"/>
            <p14:sldId id="493"/>
            <p14:sldId id="292"/>
            <p14:sldId id="291"/>
            <p14:sldId id="294"/>
          </p14:sldIdLst>
        </p14:section>
        <p14:section name="Untitled Section" id="{0F1CB131-A6BD-43D0-B8D4-1F27CEF7A05E}">
          <p14:sldIdLst>
            <p14:sldId id="47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86355" autoAdjust="0"/>
  </p:normalViewPr>
  <p:slideViewPr>
    <p:cSldViewPr>
      <p:cViewPr varScale="1">
        <p:scale>
          <a:sx n="74" d="100"/>
          <a:sy n="74" d="100"/>
        </p:scale>
        <p:origin x="113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76275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288385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9"/>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6" y="6441975"/>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4" y="6441604"/>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2"/>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2"/>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6" y="6441975"/>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4" y="6441604"/>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τα Μαθηματικά</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4"/>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6" y="6441975"/>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4" y="6441604"/>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7" y="1574254"/>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7"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6" y="6441975"/>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4" y="6441604"/>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6" y="6441975"/>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4" y="6441604"/>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556792"/>
            <a:ext cx="3008313" cy="4608512"/>
          </a:xfrm>
        </p:spPr>
        <p:txBody>
          <a:bodyPr>
            <a:normAutofit/>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6" y="6441975"/>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4" y="6441604"/>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6" y="6441975"/>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4" y="6441604"/>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377" rtl="0" eaLnBrk="1" latinLnBrk="0" hangingPunct="1">
        <a:spcBef>
          <a:spcPct val="0"/>
        </a:spcBef>
        <a:buNone/>
        <a:defRPr sz="4400" b="0" kern="1200">
          <a:solidFill>
            <a:schemeClr val="accent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l.wikipedia.org/w/index.php?title=%CE%A3%CF%87%CE%AD%CF%83%CE%B7&amp;action=edit&amp;redlink=1" TargetMode="External"/><Relationship Id="rId3" Type="http://schemas.openxmlformats.org/officeDocument/2006/relationships/hyperlink" Target="http://el.wikipedia.org/wiki/%CE%91%CF%81%CE%B9%CE%B8%CE%BC%CF%8C%CF%82" TargetMode="External"/><Relationship Id="rId7" Type="http://schemas.openxmlformats.org/officeDocument/2006/relationships/hyperlink" Target="http://el.wikipedia.org/w/index.php?title=%CE%9C%CE%B5%CF%84%CE%B1%CE%B2%CE%BF%CE%BB%CE%AE&amp;action=edit&amp;redlink=1" TargetMode="External"/><Relationship Id="rId2" Type="http://schemas.openxmlformats.org/officeDocument/2006/relationships/hyperlink" Target="http://el.wikipedia.org/wiki/%CE%95%CF%80%CE%B9%CF%83%CF%84%CE%AE%CE%BC%CE%B7" TargetMode="External"/><Relationship Id="rId1" Type="http://schemas.openxmlformats.org/officeDocument/2006/relationships/slideLayout" Target="../slideLayouts/slideLayout2.xml"/><Relationship Id="rId6" Type="http://schemas.openxmlformats.org/officeDocument/2006/relationships/hyperlink" Target="http://el.wikipedia.org/wiki/%CE%94%CE%B9%CE%AC%CF%83%CF%84%CE%B7%CE%BC%CE%B1_(%CE%BC%CE%B1%CE%B8%CE%B7%CE%BC%CE%B1%CF%84%CE%B9%CE%BA%CE%AC)" TargetMode="External"/><Relationship Id="rId5" Type="http://schemas.openxmlformats.org/officeDocument/2006/relationships/hyperlink" Target="http://el.wikipedia.org/wiki/%CE%93%CE%B5%CF%89%CE%BC%CE%B5%CF%84%CF%81%CE%B9%CE%BA%CF%8C_%CF%83%CF%87%CE%AE%CE%BC%CE%B1" TargetMode="External"/><Relationship Id="rId4" Type="http://schemas.openxmlformats.org/officeDocument/2006/relationships/hyperlink" Target="http://el.wikipedia.org/wiki/%CE%9C%CE%B1%CE%B8%CE%B7%CE%BC%CE%B1%CF%84%CE%B9%CE%BA%CE%AC" TargetMode="External"/><Relationship Id="rId9" Type="http://schemas.openxmlformats.org/officeDocument/2006/relationships/hyperlink" Target="http://el.wikipedia.org/w/index.php?title=%CE%91%CE%BD%CF%84%CE%B9%CE%BA%CE%B5%CE%AF%CE%BC%CE%B5%CE%BD%CE%BF&amp;action=edit&amp;redlink=1"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quote.org/wiki/Altruism" TargetMode="External"/><Relationship Id="rId3" Type="http://schemas.openxmlformats.org/officeDocument/2006/relationships/hyperlink" Target="http://en.wikiquote.org/wiki/17_January" TargetMode="External"/><Relationship Id="rId7" Type="http://schemas.openxmlformats.org/officeDocument/2006/relationships/hyperlink" Target="http://en.wikiquote.org/wiki/Sociology" TargetMode="External"/><Relationship Id="rId12" Type="http://schemas.openxmlformats.org/officeDocument/2006/relationships/hyperlink" Target="http://en.wikiquote.org/wiki/Individuality" TargetMode="External"/><Relationship Id="rId2" Type="http://schemas.openxmlformats.org/officeDocument/2006/relationships/hyperlink" Target="http://en.wikipedia.org/wiki/Auguste_Comte" TargetMode="External"/><Relationship Id="rId1" Type="http://schemas.openxmlformats.org/officeDocument/2006/relationships/slideLayout" Target="../slideLayouts/slideLayout2.xml"/><Relationship Id="rId6" Type="http://schemas.openxmlformats.org/officeDocument/2006/relationships/hyperlink" Target="http://en.wikiquote.org/wiki/1857" TargetMode="External"/><Relationship Id="rId11" Type="http://schemas.openxmlformats.org/officeDocument/2006/relationships/hyperlink" Target="http://en.wikiquote.org/wiki/Rights" TargetMode="External"/><Relationship Id="rId5" Type="http://schemas.openxmlformats.org/officeDocument/2006/relationships/hyperlink" Target="http://en.wikiquote.org/wiki/5_September" TargetMode="External"/><Relationship Id="rId10" Type="http://schemas.openxmlformats.org/officeDocument/2006/relationships/hyperlink" Target="http://en.wikiquote.org/wiki/Duties" TargetMode="External"/><Relationship Id="rId4" Type="http://schemas.openxmlformats.org/officeDocument/2006/relationships/hyperlink" Target="http://en.wikiquote.org/wiki/1798" TargetMode="External"/><Relationship Id="rId9" Type="http://schemas.openxmlformats.org/officeDocument/2006/relationships/hyperlink" Target="http://en.wikiquote.org/wiki/Positivis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quote.org/wiki/Louis_Pasteur" TargetMode="External"/><Relationship Id="rId2" Type="http://schemas.openxmlformats.org/officeDocument/2006/relationships/hyperlink" Target="http://en.wikipedia.org/wiki/absurdity" TargetMode="External"/><Relationship Id="rId1" Type="http://schemas.openxmlformats.org/officeDocument/2006/relationships/slideLayout" Target="../slideLayouts/slideLayout2.xml"/><Relationship Id="rId6" Type="http://schemas.openxmlformats.org/officeDocument/2006/relationships/hyperlink" Target="http://en.wikiquote.org/wiki/T._H._Huxley" TargetMode="External"/><Relationship Id="rId5" Type="http://schemas.openxmlformats.org/officeDocument/2006/relationships/hyperlink" Target="http://en.wikiquote.org/wiki/Christianity" TargetMode="External"/><Relationship Id="rId4" Type="http://schemas.openxmlformats.org/officeDocument/2006/relationships/hyperlink" Target="http://en.wikiquote.org/wiki/Catholicis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ato_Maximilian_Guldberg" TargetMode="External"/><Relationship Id="rId7" Type="http://schemas.openxmlformats.org/officeDocument/2006/relationships/hyperlink" Target="http://en.wikiquote.org/wiki/J._R._Partington" TargetMode="External"/><Relationship Id="rId2" Type="http://schemas.openxmlformats.org/officeDocument/2006/relationships/hyperlink" Target="http://en.wikiquote.org/wiki/John_Dalton" TargetMode="External"/><Relationship Id="rId1" Type="http://schemas.openxmlformats.org/officeDocument/2006/relationships/slideLayout" Target="../slideLayouts/slideLayout2.xml"/><Relationship Id="rId6" Type="http://schemas.openxmlformats.org/officeDocument/2006/relationships/hyperlink" Target="http://en.wikiquote.org/wiki/Gustav_Kirchhoff" TargetMode="External"/><Relationship Id="rId5" Type="http://schemas.openxmlformats.org/officeDocument/2006/relationships/hyperlink" Target="http://en.wikipedia.org/wiki/Chemical_kinetics" TargetMode="External"/><Relationship Id="rId4" Type="http://schemas.openxmlformats.org/officeDocument/2006/relationships/hyperlink" Target="http://en.wikipedia.org/wiki/Peter_Waag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history.mcs.st-and.ac.uk/Quotations/Poincare.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x.doi.org/10.1007/BF0302406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Logic" TargetMode="External"/><Relationship Id="rId13" Type="http://schemas.openxmlformats.org/officeDocument/2006/relationships/hyperlink" Target="http://en.wikipedia.org/wiki/Motion_(physics)" TargetMode="External"/><Relationship Id="rId3" Type="http://schemas.openxmlformats.org/officeDocument/2006/relationships/hyperlink" Target="http://en.wikipedia.org/wiki/Patterns" TargetMode="External"/><Relationship Id="rId7" Type="http://schemas.openxmlformats.org/officeDocument/2006/relationships/hyperlink" Target="http://en.wikipedia.org/wiki/Abstraction_(mathematics)" TargetMode="External"/><Relationship Id="rId12" Type="http://schemas.openxmlformats.org/officeDocument/2006/relationships/hyperlink" Target="http://en.wikipedia.org/wiki/Shape" TargetMode="External"/><Relationship Id="rId2" Type="http://schemas.openxmlformats.org/officeDocument/2006/relationships/hyperlink" Target="http://en.wikipedia.org/wiki/Mathematician" TargetMode="External"/><Relationship Id="rId1" Type="http://schemas.openxmlformats.org/officeDocument/2006/relationships/slideLayout" Target="../slideLayouts/slideLayout2.xml"/><Relationship Id="rId6" Type="http://schemas.openxmlformats.org/officeDocument/2006/relationships/hyperlink" Target="http://en.wikipedia.org/wiki/Mathematical_proof" TargetMode="External"/><Relationship Id="rId11" Type="http://schemas.openxmlformats.org/officeDocument/2006/relationships/hyperlink" Target="http://en.wikipedia.org/wiki/Measurement" TargetMode="External"/><Relationship Id="rId5" Type="http://schemas.openxmlformats.org/officeDocument/2006/relationships/hyperlink" Target="http://en.wikipedia.org/wiki/Conjecture" TargetMode="External"/><Relationship Id="rId10" Type="http://schemas.openxmlformats.org/officeDocument/2006/relationships/hyperlink" Target="http://en.wikipedia.org/wiki/Calculation" TargetMode="External"/><Relationship Id="rId4" Type="http://schemas.openxmlformats.org/officeDocument/2006/relationships/hyperlink" Target="http://en.wikipedia.org/wiki/Mathematics" TargetMode="External"/><Relationship Id="rId9" Type="http://schemas.openxmlformats.org/officeDocument/2006/relationships/hyperlink" Target="http://en.wikipedia.org/wiki/Counting" TargetMode="External"/><Relationship Id="rId14" Type="http://schemas.openxmlformats.org/officeDocument/2006/relationships/hyperlink" Target="http://en.wikipedia.org/wiki/History_of_Mathematic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Claire_Voisi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Augustin-Louis_Cauchy" TargetMode="External"/><Relationship Id="rId3" Type="http://schemas.openxmlformats.org/officeDocument/2006/relationships/hyperlink" Target="http://en.wikipedia.org/wiki/Calculus" TargetMode="External"/><Relationship Id="rId7" Type="http://schemas.openxmlformats.org/officeDocument/2006/relationships/hyperlink" Target="http://en.wikipedia.org/wiki/Bernard_Bolzano" TargetMode="External"/><Relationship Id="rId2" Type="http://schemas.openxmlformats.org/officeDocument/2006/relationships/hyperlink" Target="http://en.wikipedia.org/wiki/(%CE%B5,_%CE%B4)-definition_of_limit" TargetMode="External"/><Relationship Id="rId1" Type="http://schemas.openxmlformats.org/officeDocument/2006/relationships/slideLayout" Target="../slideLayouts/slideLayout2.xml"/><Relationship Id="rId6" Type="http://schemas.openxmlformats.org/officeDocument/2006/relationships/hyperlink" Target="http://en.wikipedia.org/wiki/Limit_of_a_function" TargetMode="External"/><Relationship Id="rId5" Type="http://schemas.openxmlformats.org/officeDocument/2006/relationships/hyperlink" Target="http://en.wikipedia.org/wiki/Delta_(letter)" TargetMode="External"/><Relationship Id="rId10" Type="http://schemas.openxmlformats.org/officeDocument/2006/relationships/hyperlink" Target="http://en.wikipedia.org/wiki/Karl_Weierstrass" TargetMode="External"/><Relationship Id="rId4" Type="http://schemas.openxmlformats.org/officeDocument/2006/relationships/hyperlink" Target="http://en.wikipedia.org/wiki/Epsilon" TargetMode="External"/><Relationship Id="rId9" Type="http://schemas.openxmlformats.org/officeDocument/2006/relationships/hyperlink" Target="http://en.wikipedia.org/wiki/Cours_d'Analys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books.google.com/books?id=mbn35b2ghgkC&amp;pg=PA104"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en.wikipedia.org/wiki/Puiseux's_theorem" TargetMode="External"/><Relationship Id="rId7" Type="http://schemas.openxmlformats.org/officeDocument/2006/relationships/hyperlink" Target="http://en.wikipedia.org/wiki/Splitting_field" TargetMode="External"/><Relationship Id="rId2" Type="http://schemas.openxmlformats.org/officeDocument/2006/relationships/hyperlink" Target="http://en.wikipedia.org/wiki/Jean_le_Rond_d'Alembert" TargetMode="External"/><Relationship Id="rId1" Type="http://schemas.openxmlformats.org/officeDocument/2006/relationships/slideLayout" Target="../slideLayouts/slideLayout2.xml"/><Relationship Id="rId6" Type="http://schemas.openxmlformats.org/officeDocument/2006/relationships/hyperlink" Target="http://en.wikipedia.org/wiki/Pierre-Simon_Laplace" TargetMode="External"/><Relationship Id="rId5" Type="http://schemas.openxmlformats.org/officeDocument/2006/relationships/hyperlink" Target="http://en.wikipedia.org/wiki/Joseph_Louis_Lagrange" TargetMode="External"/><Relationship Id="rId4" Type="http://schemas.openxmlformats.org/officeDocument/2006/relationships/hyperlink" Target="http://en.wikipedia.org/wiki/Leonhard_Euler"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en.wikipedia.org/wiki/Carl_Friedrich_Gauss" TargetMode="External"/><Relationship Id="rId2" Type="http://schemas.openxmlformats.org/officeDocument/2006/relationships/hyperlink" Target="http://en.wikipedia.org/wiki/Fundamental_theorem_of_algebra" TargetMode="External"/><Relationship Id="rId1" Type="http://schemas.openxmlformats.org/officeDocument/2006/relationships/slideLayout" Target="../slideLayouts/slideLayout2.xml"/><Relationship Id="rId5" Type="http://schemas.openxmlformats.org/officeDocument/2006/relationships/hyperlink" Target="http://projecteuclid.org/DPubS?service=UI&amp;version=1.0&amp;verb=Display&amp;handle=euclid.bams/1183547848" TargetMode="External"/><Relationship Id="rId4" Type="http://schemas.openxmlformats.org/officeDocument/2006/relationships/hyperlink" Target="http://en.wikipedia.org/wiki/Alexander_Ostrowski"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en.wikipedia.org/wiki/Cauchy" TargetMode="External"/><Relationship Id="rId2" Type="http://schemas.openxmlformats.org/officeDocument/2006/relationships/hyperlink" Target="http://en.wikipedia.org/wiki/Jean-Robert_Argand" TargetMode="External"/><Relationship Id="rId1" Type="http://schemas.openxmlformats.org/officeDocument/2006/relationships/slideLayout" Target="../slideLayouts/slideLayout2.xml"/><Relationship Id="rId4" Type="http://schemas.openxmlformats.org/officeDocument/2006/relationships/hyperlink" Target="http://en.wikipedia.org/wiki/Jean_Robert_Argand"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mathworld.wolfram.com/PolynomialEquation.html" TargetMode="External"/><Relationship Id="rId2" Type="http://schemas.openxmlformats.org/officeDocument/2006/relationships/hyperlink" Target="http://mathworld.wolfram.com/FundamentalTheoremofAlgebra.html" TargetMode="External"/><Relationship Id="rId1" Type="http://schemas.openxmlformats.org/officeDocument/2006/relationships/slideLayout" Target="../slideLayouts/slideLayout2.xml"/><Relationship Id="rId6" Type="http://schemas.openxmlformats.org/officeDocument/2006/relationships/hyperlink" Target="http://mathworld.wolfram.com/Root.html" TargetMode="External"/><Relationship Id="rId5" Type="http://schemas.openxmlformats.org/officeDocument/2006/relationships/hyperlink" Target="http://mathworld.wolfram.com/Coefficient.html" TargetMode="External"/><Relationship Id="rId4" Type="http://schemas.openxmlformats.org/officeDocument/2006/relationships/hyperlink" Target="http://mathworld.wolfram.com/ComplexNumber.html"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en.wikipedia.org/wiki/Dublin" TargetMode="External"/><Relationship Id="rId2" Type="http://schemas.openxmlformats.org/officeDocument/2006/relationships/hyperlink" Target="http://en.wikipedia.org/wiki/Broom_Bridge"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8.xml.rels><?xml version="1.0" encoding="UTF-8" standalone="yes"?>
<Relationships xmlns="http://schemas.openxmlformats.org/package/2006/relationships"><Relationship Id="rId3" Type="http://schemas.openxmlformats.org/officeDocument/2006/relationships/hyperlink" Target="http://en.wikipedia.org/wiki/Dublin" TargetMode="External"/><Relationship Id="rId2" Type="http://schemas.openxmlformats.org/officeDocument/2006/relationships/hyperlink" Target="http://en.wikipedia.org/wiki/Broom_Bridge"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en.wikipedia.org/wiki/Three-dimensional_space" TargetMode="External"/><Relationship Id="rId13" Type="http://schemas.openxmlformats.org/officeDocument/2006/relationships/hyperlink" Target="http://en.wikipedia.org/wiki/3D_computer_graphics" TargetMode="External"/><Relationship Id="rId3" Type="http://schemas.openxmlformats.org/officeDocument/2006/relationships/hyperlink" Target="http://en.wikipedia.org/wiki/Number_system" TargetMode="External"/><Relationship Id="rId7" Type="http://schemas.openxmlformats.org/officeDocument/2006/relationships/hyperlink" Target="http://en.wikipedia.org/wiki/Mechanics" TargetMode="External"/><Relationship Id="rId12" Type="http://schemas.openxmlformats.org/officeDocument/2006/relationships/hyperlink" Target="http://en.wikipedia.org/wiki/Quaternions_and_spatial_rotation" TargetMode="External"/><Relationship Id="rId17" Type="http://schemas.openxmlformats.org/officeDocument/2006/relationships/hyperlink" Target="http://en.wikipedia.org/wiki/Rotation_matrix" TargetMode="External"/><Relationship Id="rId2" Type="http://schemas.openxmlformats.org/officeDocument/2006/relationships/hyperlink" Target="http://en.wikipedia.org/wiki/Mathematics" TargetMode="External"/><Relationship Id="rId16" Type="http://schemas.openxmlformats.org/officeDocument/2006/relationships/hyperlink" Target="http://en.wikipedia.org/wiki/Euler_angles" TargetMode="External"/><Relationship Id="rId1" Type="http://schemas.openxmlformats.org/officeDocument/2006/relationships/slideLayout" Target="../slideLayouts/slideLayout2.xml"/><Relationship Id="rId6" Type="http://schemas.openxmlformats.org/officeDocument/2006/relationships/hyperlink" Target="http://en.wikipedia.org/wiki/Quaternion" TargetMode="External"/><Relationship Id="rId11" Type="http://schemas.openxmlformats.org/officeDocument/2006/relationships/hyperlink" Target="http://en.wikipedia.org/wiki/Vector_(geometry)" TargetMode="External"/><Relationship Id="rId5" Type="http://schemas.openxmlformats.org/officeDocument/2006/relationships/hyperlink" Target="http://en.wikipedia.org/wiki/William_Rowan_Hamilton" TargetMode="External"/><Relationship Id="rId15" Type="http://schemas.openxmlformats.org/officeDocument/2006/relationships/hyperlink" Target="http://en.wikipedia.org/wiki/Texture_(crystalline)" TargetMode="External"/><Relationship Id="rId10" Type="http://schemas.openxmlformats.org/officeDocument/2006/relationships/hyperlink" Target="http://en.wikipedia.org/wiki/Quotient" TargetMode="External"/><Relationship Id="rId4" Type="http://schemas.openxmlformats.org/officeDocument/2006/relationships/hyperlink" Target="http://en.wikipedia.org/wiki/Complex_number" TargetMode="External"/><Relationship Id="rId9" Type="http://schemas.openxmlformats.org/officeDocument/2006/relationships/hyperlink" Target="http://en.wikipedia.org/wiki/Noncommutative" TargetMode="External"/><Relationship Id="rId14" Type="http://schemas.openxmlformats.org/officeDocument/2006/relationships/hyperlink" Target="http://en.wikipedia.org/wiki/Computer_vision"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3" y="404665"/>
            <a:ext cx="4147939" cy="817388"/>
          </a:xfrm>
          <a:prstGeom prst="rect">
            <a:avLst/>
          </a:prstGeom>
        </p:spPr>
      </p:pic>
      <p:sp>
        <p:nvSpPr>
          <p:cNvPr id="2" name="Τίτλος 1"/>
          <p:cNvSpPr>
            <a:spLocks noGrp="1"/>
          </p:cNvSpPr>
          <p:nvPr>
            <p:ph type="ctrTitle"/>
          </p:nvPr>
        </p:nvSpPr>
        <p:spPr>
          <a:xfrm>
            <a:off x="685800" y="2006578"/>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2:</a:t>
            </a:r>
            <a:r>
              <a:rPr lang="en-US" sz="2800" dirty="0">
                <a:solidFill>
                  <a:srgbClr val="5075BC"/>
                </a:solidFill>
                <a:latin typeface="+mj-lt"/>
                <a:ea typeface="+mj-ea"/>
                <a:cs typeface="+mj-cs"/>
              </a:rPr>
              <a:t> </a:t>
            </a:r>
            <a:r>
              <a:rPr lang="el-GR" sz="2800" dirty="0">
                <a:solidFill>
                  <a:srgbClr val="5075BC"/>
                </a:solidFill>
                <a:latin typeface="+mj-lt"/>
                <a:ea typeface="+mj-ea"/>
                <a:cs typeface="+mj-cs"/>
              </a:rPr>
              <a:t> </a:t>
            </a:r>
            <a:r>
              <a:rPr lang="el-GR" sz="2800" dirty="0">
                <a:latin typeface="+mj-lt"/>
                <a:ea typeface="+mj-ea"/>
                <a:cs typeface="+mj-cs"/>
              </a:rPr>
              <a:t>Τι είναι τα Μαθηματικά</a:t>
            </a:r>
            <a:endParaRPr lang="en-US" sz="2800" dirty="0"/>
          </a:p>
          <a:p>
            <a:endParaRPr lang="el-GR" sz="2800" dirty="0"/>
          </a:p>
          <a:p>
            <a:r>
              <a:rPr lang="el-GR" sz="2800" dirty="0"/>
              <a:t>Παπασταυρίδης Σταύρος</a:t>
            </a:r>
          </a:p>
          <a:p>
            <a:r>
              <a:rPr lang="el-GR" sz="2800" dirty="0"/>
              <a:t>Σχολή Θετικών 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Ελληνική </a:t>
            </a:r>
            <a:r>
              <a:rPr lang="en-US" dirty="0" smtClean="0"/>
              <a:t>Wikipedia</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Τα Μαθηματικά είναι η </a:t>
            </a:r>
            <a:r>
              <a:rPr lang="el-GR" dirty="0">
                <a:hlinkClick r:id="rId2" tooltip="Επιστήμη"/>
              </a:rPr>
              <a:t>επιστήμη</a:t>
            </a:r>
            <a:r>
              <a:rPr lang="el-GR" dirty="0"/>
              <a:t> που μελετά θέματα που αφορούν την ποσότητα (δηλαδή τους </a:t>
            </a:r>
            <a:r>
              <a:rPr lang="el-GR" dirty="0">
                <a:hlinkClick r:id="rId3" tooltip="Αριθμός"/>
              </a:rPr>
              <a:t>αριθμούς</a:t>
            </a:r>
            <a:r>
              <a:rPr lang="el-GR" dirty="0"/>
              <a:t>)</a:t>
            </a:r>
            <a:r>
              <a:rPr lang="el-GR" baseline="30000" dirty="0">
                <a:hlinkClick r:id="rId4"/>
              </a:rPr>
              <a:t>[2]</a:t>
            </a:r>
            <a:r>
              <a:rPr lang="el-GR" dirty="0"/>
              <a:t>, τη δομή (δηλαδή τα </a:t>
            </a:r>
            <a:r>
              <a:rPr lang="el-GR" dirty="0">
                <a:hlinkClick r:id="rId5" tooltip="Γεωμετρικό σχήμα"/>
              </a:rPr>
              <a:t>σχήματα</a:t>
            </a:r>
            <a:r>
              <a:rPr lang="el-GR" dirty="0"/>
              <a:t>)</a:t>
            </a:r>
            <a:r>
              <a:rPr lang="el-GR" baseline="30000" dirty="0">
                <a:solidFill>
                  <a:srgbClr val="FF0000"/>
                </a:solidFill>
                <a:hlinkClick r:id="rId4"/>
              </a:rPr>
              <a:t>[3</a:t>
            </a:r>
            <a:r>
              <a:rPr lang="el-GR" baseline="30000" dirty="0">
                <a:hlinkClick r:id="rId4"/>
              </a:rPr>
              <a:t>]</a:t>
            </a:r>
            <a:r>
              <a:rPr lang="el-GR" dirty="0"/>
              <a:t>, το </a:t>
            </a:r>
            <a:r>
              <a:rPr lang="el-GR" dirty="0">
                <a:hlinkClick r:id="rId6" tooltip="Διάστημα (μαθηματικά)"/>
              </a:rPr>
              <a:t>χώρο</a:t>
            </a:r>
            <a:r>
              <a:rPr lang="el-GR" baseline="30000" dirty="0">
                <a:hlinkClick r:id="rId4"/>
              </a:rPr>
              <a:t>[2]</a:t>
            </a:r>
            <a:r>
              <a:rPr lang="el-GR" dirty="0"/>
              <a:t>, τη </a:t>
            </a:r>
            <a:r>
              <a:rPr lang="el-GR" dirty="0">
                <a:hlinkClick r:id="rId7" tooltip="Μεταβολή (δεν έχει γραφτεί ακόμα)"/>
              </a:rPr>
              <a:t>μεταβολή</a:t>
            </a:r>
            <a:r>
              <a:rPr lang="el-GR" baseline="30000" dirty="0">
                <a:hlinkClick r:id="rId4"/>
              </a:rPr>
              <a:t>[4][5]</a:t>
            </a:r>
            <a:r>
              <a:rPr lang="el-GR" dirty="0"/>
              <a:t>, τις </a:t>
            </a:r>
            <a:r>
              <a:rPr lang="el-GR" dirty="0">
                <a:hlinkClick r:id="rId8" tooltip="Σχέση (δεν έχει γραφτεί ακόμα)"/>
              </a:rPr>
              <a:t>σχέσεις</a:t>
            </a:r>
            <a:r>
              <a:rPr lang="el-GR" dirty="0"/>
              <a:t> όλων των  </a:t>
            </a:r>
            <a:r>
              <a:rPr lang="en-US" dirty="0"/>
              <a:t> </a:t>
            </a:r>
            <a:r>
              <a:rPr lang="el-GR" dirty="0"/>
              <a:t>μετρήσιμων </a:t>
            </a:r>
            <a:r>
              <a:rPr lang="el-GR" dirty="0">
                <a:hlinkClick r:id="rId9" tooltip="Αντικείμενο (δεν έχει γραφτεί ακόμα)"/>
              </a:rPr>
              <a:t>αντικειμένων</a:t>
            </a:r>
            <a:r>
              <a:rPr lang="el-GR" dirty="0"/>
              <a:t> της πραγματικότητας και της φαντασίας μας, καθώς επίσης, σύμφωνα με ορισμένους ερευνητές, και μερικά άλλα που δεν είναι γενικώς δεκτά ότι πρέπει να </a:t>
            </a:r>
            <a:r>
              <a:rPr lang="en-US" dirty="0"/>
              <a:t> </a:t>
            </a:r>
            <a:r>
              <a:rPr lang="el-GR" dirty="0"/>
              <a:t>περιλαμβάνονται στον ορισμό</a:t>
            </a:r>
            <a:r>
              <a:rPr lang="el-GR" baseline="30000" dirty="0">
                <a:hlinkClick r:id="rId4"/>
              </a:rPr>
              <a:t>[6][7][8</a:t>
            </a:r>
            <a:r>
              <a:rPr lang="el-GR" baseline="30000" dirty="0" smtClean="0">
                <a:hlinkClick r:id="rId4"/>
              </a:rPr>
              <a:t>]</a:t>
            </a:r>
            <a:r>
              <a:rPr lang="el-GR" dirty="0" smtClean="0"/>
              <a:t>.</a:t>
            </a:r>
            <a:endParaRPr lang="el-GR" dirty="0"/>
          </a:p>
        </p:txBody>
      </p:sp>
    </p:spTree>
    <p:extLst>
      <p:ext uri="{BB962C8B-B14F-4D97-AF65-F5344CB8AC3E}">
        <p14:creationId xmlns:p14="http://schemas.microsoft.com/office/powerpoint/2010/main" val="4132983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a:t>Ορισμός για τα Μαθηματικά</a:t>
            </a:r>
          </a:p>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9537007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«Ιστορία Νεότερων Μαθηματικών, Τι είναι </a:t>
            </a:r>
            <a:r>
              <a:rPr lang="el-GR" sz="2000" dirty="0" smtClean="0"/>
              <a:t>Μαθηματικά». </a:t>
            </a:r>
            <a:r>
              <a:rPr lang="el-GR" sz="2000" dirty="0"/>
              <a:t>Έκδοση: 1.0. Αθήνα </a:t>
            </a:r>
            <a:r>
              <a:rPr lang="el-GR" sz="2000" dirty="0" smtClean="0"/>
              <a:t>201</a:t>
            </a:r>
            <a:r>
              <a:rPr lang="en-US" sz="2000" dirty="0" smtClean="0"/>
              <a:t>5</a:t>
            </a:r>
            <a:r>
              <a:rPr lang="el-GR" sz="2000" dirty="0" smtClean="0"/>
              <a:t>. </a:t>
            </a:r>
            <a:r>
              <a:rPr lang="el-GR" sz="2000" dirty="0"/>
              <a:t>Διαθέσιμο από τη δικτυακή διεύθυνση: </a:t>
            </a:r>
            <a:r>
              <a:rPr lang="en-US" sz="2000" dirty="0"/>
              <a:t>http://opencourses.uoa.gr/courses/MATH113/</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7"/>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1"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891" indent="-342891">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891" indent="-342891">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891" indent="-342891">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891" indent="-342891">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a:t>
            </a:r>
            <a:r>
              <a:rPr lang="el-GR"/>
              <a:t>Έργων </a:t>
            </a:r>
            <a:r>
              <a:rPr lang="el-GR" smtClean="0"/>
              <a:t>Τρίτων</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a:t>
            </a:r>
            <a:r>
              <a:rPr lang="el-GR" sz="2000" b="1" dirty="0" smtClean="0"/>
              <a:t>1</a:t>
            </a:r>
            <a:r>
              <a:rPr lang="el-GR" sz="2000" dirty="0" smtClean="0"/>
              <a:t>: </a:t>
            </a:r>
            <a:r>
              <a:rPr lang="en-US" sz="2000" dirty="0" smtClean="0"/>
              <a:t>Quaternion plaque</a:t>
            </a:r>
            <a:r>
              <a:rPr lang="el-GR" sz="2000" dirty="0" smtClean="0"/>
              <a:t>.</a:t>
            </a:r>
            <a:r>
              <a:rPr lang="en-US" sz="2000" dirty="0" smtClean="0"/>
              <a:t>"</a:t>
            </a:r>
            <a:r>
              <a:rPr lang="en-US" sz="2000" dirty="0"/>
              <a:t>William Rowan Hamilton </a:t>
            </a:r>
            <a:r>
              <a:rPr lang="en-US" sz="2000" dirty="0" smtClean="0"/>
              <a:t>Plaque</a:t>
            </a:r>
            <a:r>
              <a:rPr lang="el-GR" sz="2000" dirty="0" smtClean="0"/>
              <a:t>, </a:t>
            </a:r>
            <a:r>
              <a:rPr lang="en-US" sz="2000" dirty="0" smtClean="0"/>
              <a:t>geograph.org.uk</a:t>
            </a:r>
            <a:r>
              <a:rPr lang="el-GR" sz="2000" dirty="0" smtClean="0"/>
              <a:t>, </a:t>
            </a:r>
            <a:r>
              <a:rPr lang="en-US" sz="2000" dirty="0" smtClean="0"/>
              <a:t>347941</a:t>
            </a:r>
            <a:r>
              <a:rPr lang="en-US" sz="2000" dirty="0"/>
              <a:t>" by JP. Licensed under CC BY-SA 2.0 via Wikimedia </a:t>
            </a:r>
            <a:r>
              <a:rPr lang="en-US" sz="2000" dirty="0" smtClean="0"/>
              <a:t>Commons</a:t>
            </a:r>
            <a:r>
              <a:rPr lang="el-GR" sz="2000" dirty="0" smtClean="0"/>
              <a:t>.</a:t>
            </a:r>
            <a:endParaRPr lang="en-US" sz="2000" dirty="0"/>
          </a:p>
          <a:p>
            <a:pPr marL="0" indent="0">
              <a:buNone/>
            </a:pPr>
            <a:r>
              <a:rPr lang="el-GR" sz="2000" b="1" dirty="0" smtClean="0"/>
              <a:t>Εικόνα 2</a:t>
            </a:r>
            <a:r>
              <a:rPr lang="el-GR" sz="2000" dirty="0" smtClean="0"/>
              <a:t>: </a:t>
            </a:r>
            <a:r>
              <a:rPr lang="en-US" sz="2000" dirty="0" smtClean="0"/>
              <a:t>Clerk</a:t>
            </a:r>
            <a:r>
              <a:rPr lang="el-GR" sz="2000" dirty="0" smtClean="0"/>
              <a:t> </a:t>
            </a:r>
            <a:r>
              <a:rPr lang="en-US" sz="2000" dirty="0"/>
              <a:t>Maxwell - Remarks on the Mathematical Classification of Physical </a:t>
            </a:r>
            <a:r>
              <a:rPr lang="en-US" sz="2000" dirty="0" smtClean="0"/>
              <a:t>Quantities</a:t>
            </a:r>
            <a:r>
              <a:rPr lang="el-GR" sz="2000" dirty="0" smtClean="0"/>
              <a:t>. </a:t>
            </a:r>
            <a:r>
              <a:rPr lang="en-US" sz="2000" dirty="0" smtClean="0"/>
              <a:t>Proceedings </a:t>
            </a:r>
            <a:r>
              <a:rPr lang="en-US" sz="2000" dirty="0"/>
              <a:t>of the London Mathematical Society</a:t>
            </a:r>
            <a:r>
              <a:rPr lang="el-GR" sz="2000" dirty="0"/>
              <a:t>,</a:t>
            </a:r>
            <a:r>
              <a:rPr lang="en-US" sz="2000" dirty="0"/>
              <a:t> Volume  1-3</a:t>
            </a:r>
            <a:r>
              <a:rPr lang="el-GR" sz="2000" dirty="0"/>
              <a:t>,</a:t>
            </a:r>
            <a:r>
              <a:rPr lang="en-US" sz="2000" dirty="0"/>
              <a:t> issue 1</a:t>
            </a:r>
            <a:r>
              <a:rPr lang="el-GR" sz="2000" dirty="0"/>
              <a:t>,</a:t>
            </a:r>
            <a:r>
              <a:rPr lang="en-US" sz="2000" dirty="0"/>
              <a:t> </a:t>
            </a:r>
            <a:r>
              <a:rPr lang="en-US" sz="2000" dirty="0" smtClean="0"/>
              <a:t>1869</a:t>
            </a:r>
            <a:r>
              <a:rPr lang="el-GR" sz="2000" dirty="0" smtClean="0"/>
              <a:t>.</a:t>
            </a:r>
            <a:endParaRPr lang="el-GR" sz="2000" dirty="0"/>
          </a:p>
          <a:p>
            <a:pPr marL="0" indent="0">
              <a:buNone/>
            </a:pPr>
            <a:r>
              <a:rPr lang="el-GR" sz="2000" b="1" dirty="0" smtClean="0"/>
              <a:t>Εικόνα 3</a:t>
            </a:r>
            <a:r>
              <a:rPr lang="el-GR" sz="2000" dirty="0" smtClean="0"/>
              <a:t>: </a:t>
            </a:r>
            <a:r>
              <a:rPr lang="en-US" sz="2000" dirty="0" smtClean="0"/>
              <a:t>Van </a:t>
            </a:r>
            <a:r>
              <a:rPr lang="en-US" sz="2000" dirty="0"/>
              <a:t>Der </a:t>
            </a:r>
            <a:r>
              <a:rPr lang="en-US" sz="2000" dirty="0" err="1"/>
              <a:t>Waerden</a:t>
            </a:r>
            <a:r>
              <a:rPr lang="en-US" sz="2000" dirty="0"/>
              <a:t> on Hamilton’s discovery of </a:t>
            </a:r>
            <a:r>
              <a:rPr lang="en-US" sz="2000" dirty="0" err="1" smtClean="0"/>
              <a:t>Quartenions</a:t>
            </a:r>
            <a:r>
              <a:rPr lang="el-GR" sz="2000" dirty="0" smtClean="0"/>
              <a:t>. </a:t>
            </a:r>
            <a:r>
              <a:rPr lang="en-US" sz="2000" dirty="0" smtClean="0"/>
              <a:t>Mathematics </a:t>
            </a:r>
            <a:r>
              <a:rPr lang="en-US" sz="2000" dirty="0"/>
              <a:t>Magazine, Vol. 49, No. 5 (Nov., 1976), pp. </a:t>
            </a:r>
            <a:r>
              <a:rPr lang="en-US" sz="2000" dirty="0" smtClean="0"/>
              <a:t>227-234</a:t>
            </a:r>
            <a:r>
              <a:rPr lang="el-GR" sz="2000" dirty="0"/>
              <a:t>.</a:t>
            </a:r>
            <a:endParaRPr lang="en-US" sz="2000" dirty="0"/>
          </a:p>
        </p:txBody>
      </p:sp>
    </p:spTree>
    <p:extLst>
      <p:ext uri="{BB962C8B-B14F-4D97-AF65-F5344CB8AC3E}">
        <p14:creationId xmlns:p14="http://schemas.microsoft.com/office/powerpoint/2010/main" val="88266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fr-FR" dirty="0"/>
              <a:t>Isidore Marie Auguste François Xavier Comte (1798 – 1857)</a:t>
            </a:r>
            <a:endParaRPr lang="el-GR" dirty="0"/>
          </a:p>
        </p:txBody>
      </p:sp>
      <p:sp>
        <p:nvSpPr>
          <p:cNvPr id="3" name="Θέση περιεχομένου 2"/>
          <p:cNvSpPr>
            <a:spLocks noGrp="1"/>
          </p:cNvSpPr>
          <p:nvPr>
            <p:ph idx="1"/>
          </p:nvPr>
        </p:nvSpPr>
        <p:spPr/>
        <p:txBody>
          <a:bodyPr>
            <a:normAutofit fontScale="92500"/>
          </a:bodyPr>
          <a:lstStyle/>
          <a:p>
            <a:r>
              <a:rPr lang="en-US" dirty="0" err="1">
                <a:hlinkClick r:id="rId2" tooltip="w:Auguste Comte"/>
              </a:rPr>
              <a:t>Isidore</a:t>
            </a:r>
            <a:r>
              <a:rPr lang="en-US" dirty="0">
                <a:hlinkClick r:id="rId2" tooltip="w:Auguste Comte"/>
              </a:rPr>
              <a:t> Marie Auguste François Xavier Comte</a:t>
            </a:r>
            <a:r>
              <a:rPr lang="en-US" dirty="0"/>
              <a:t> (</a:t>
            </a:r>
            <a:r>
              <a:rPr lang="en-US" dirty="0" smtClean="0">
                <a:hlinkClick r:id="rId3" tooltip="17 January"/>
              </a:rPr>
              <a:t>17 January</a:t>
            </a:r>
            <a:r>
              <a:rPr lang="en-US" dirty="0"/>
              <a:t> </a:t>
            </a:r>
            <a:r>
              <a:rPr lang="en-US" dirty="0">
                <a:hlinkClick r:id="rId4" tooltip="1798"/>
              </a:rPr>
              <a:t>1798</a:t>
            </a:r>
            <a:r>
              <a:rPr lang="en-US" dirty="0"/>
              <a:t> – </a:t>
            </a:r>
            <a:r>
              <a:rPr lang="en-US" dirty="0">
                <a:hlinkClick r:id="rId5" tooltip="5 September"/>
              </a:rPr>
              <a:t>5 September</a:t>
            </a:r>
            <a:r>
              <a:rPr lang="en-US" dirty="0"/>
              <a:t> </a:t>
            </a:r>
            <a:r>
              <a:rPr lang="en-US" dirty="0">
                <a:hlinkClick r:id="rId6" tooltip="1857"/>
              </a:rPr>
              <a:t>1857</a:t>
            </a:r>
            <a:r>
              <a:rPr lang="en-US" dirty="0"/>
              <a:t>) was a French philosopher who coined the terms "</a:t>
            </a:r>
            <a:r>
              <a:rPr lang="en-US" dirty="0">
                <a:hlinkClick r:id="rId7" tooltip="Sociology"/>
              </a:rPr>
              <a:t>sociology</a:t>
            </a:r>
            <a:r>
              <a:rPr lang="en-US" dirty="0"/>
              <a:t>" and "</a:t>
            </a:r>
            <a:r>
              <a:rPr lang="en-US" dirty="0">
                <a:hlinkClick r:id="rId8" tooltip="Altruism"/>
              </a:rPr>
              <a:t>altruism</a:t>
            </a:r>
            <a:r>
              <a:rPr lang="en-US" dirty="0"/>
              <a:t>" and developed forms of social discipline he called </a:t>
            </a:r>
            <a:r>
              <a:rPr lang="en-US" dirty="0">
                <a:hlinkClick r:id="rId9" tooltip="Positivism"/>
              </a:rPr>
              <a:t>Positivism</a:t>
            </a:r>
            <a:r>
              <a:rPr lang="en-US" dirty="0"/>
              <a:t>.</a:t>
            </a:r>
            <a:endParaRPr lang="el-GR" dirty="0"/>
          </a:p>
          <a:p>
            <a:r>
              <a:rPr lang="en-US" dirty="0"/>
              <a:t>Social positivism only accepts</a:t>
            </a:r>
            <a:r>
              <a:rPr lang="el-GR" dirty="0"/>
              <a:t> </a:t>
            </a:r>
            <a:r>
              <a:rPr lang="en-US" dirty="0">
                <a:hlinkClick r:id="rId10" tooltip="Duties"/>
              </a:rPr>
              <a:t>duties</a:t>
            </a:r>
            <a:r>
              <a:rPr lang="en-US" dirty="0"/>
              <a:t>, for all and towards all. Its constant social viewpoint cannot include any notion of </a:t>
            </a:r>
            <a:r>
              <a:rPr lang="en-US" dirty="0">
                <a:hlinkClick r:id="rId11" tooltip="Rights"/>
              </a:rPr>
              <a:t>rights</a:t>
            </a:r>
            <a:r>
              <a:rPr lang="en-US" dirty="0"/>
              <a:t>, for such notion always rests on </a:t>
            </a:r>
            <a:r>
              <a:rPr lang="en-US" dirty="0">
                <a:hlinkClick r:id="rId12" tooltip="Individuality"/>
              </a:rPr>
              <a:t>individuality</a:t>
            </a:r>
            <a:r>
              <a:rPr lang="en-US" dirty="0" smtClean="0"/>
              <a:t>.</a:t>
            </a:r>
            <a:endParaRPr lang="el-GR" dirty="0"/>
          </a:p>
        </p:txBody>
      </p:sp>
    </p:spTree>
    <p:extLst>
      <p:ext uri="{BB962C8B-B14F-4D97-AF65-F5344CB8AC3E}">
        <p14:creationId xmlns:p14="http://schemas.microsoft.com/office/powerpoint/2010/main" val="328448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Auguste Comte, </a:t>
            </a:r>
            <a:r>
              <a:rPr lang="en-US" i="1" dirty="0"/>
              <a:t>The Philosophy of </a:t>
            </a:r>
            <a:r>
              <a:rPr lang="en-US" i="1" dirty="0" smtClean="0"/>
              <a:t>Mathematics</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n-US" i="1" dirty="0"/>
              <a:t>The Philosophy of Mathematics,</a:t>
            </a:r>
            <a:r>
              <a:rPr lang="en-US" dirty="0"/>
              <a:t> tr. W.M. </a:t>
            </a:r>
            <a:r>
              <a:rPr lang="en-US" dirty="0" smtClean="0"/>
              <a:t>Gillespie, P.18</a:t>
            </a:r>
          </a:p>
          <a:p>
            <a:r>
              <a:rPr lang="en-US" dirty="0"/>
              <a:t>To form a just idea of the object of mathematical science, we may start from </a:t>
            </a:r>
            <a:r>
              <a:rPr lang="en-US" b="1" dirty="0"/>
              <a:t>the indefinite and meaningless definition of it usually given</a:t>
            </a:r>
            <a:r>
              <a:rPr lang="en-US" dirty="0"/>
              <a:t>, in calling it “The science of magnitudes”  or, which is more definite, “The science which has for its object the measurement of </a:t>
            </a:r>
            <a:r>
              <a:rPr lang="en-US" dirty="0" smtClean="0"/>
              <a:t>magnitudes”.</a:t>
            </a:r>
          </a:p>
          <a:p>
            <a:r>
              <a:rPr lang="en-US" dirty="0" smtClean="0"/>
              <a:t>Let </a:t>
            </a:r>
            <a:r>
              <a:rPr lang="en-US" dirty="0"/>
              <a:t>us see how we can rise from this rough sketch (which is singularly deficient in precision and depth, though, at bottom, just)  to a veritable definition, worthy of the importance, the extent, and the difficulty of the science</a:t>
            </a:r>
            <a:r>
              <a:rPr lang="en-US" dirty="0" smtClean="0"/>
              <a:t>.</a:t>
            </a:r>
            <a:endParaRPr lang="el-GR" dirty="0"/>
          </a:p>
        </p:txBody>
      </p:sp>
    </p:spTree>
    <p:extLst>
      <p:ext uri="{BB962C8B-B14F-4D97-AF65-F5344CB8AC3E}">
        <p14:creationId xmlns:p14="http://schemas.microsoft.com/office/powerpoint/2010/main" val="283976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True Definition Of Mathematics (1/2)</a:t>
            </a:r>
            <a:endParaRPr lang="el-GR" dirty="0"/>
          </a:p>
        </p:txBody>
      </p:sp>
      <p:sp>
        <p:nvSpPr>
          <p:cNvPr id="3" name="Θέση περιεχομένου 2"/>
          <p:cNvSpPr>
            <a:spLocks noGrp="1"/>
          </p:cNvSpPr>
          <p:nvPr>
            <p:ph idx="1"/>
          </p:nvPr>
        </p:nvSpPr>
        <p:spPr/>
        <p:txBody>
          <a:bodyPr/>
          <a:lstStyle/>
          <a:p>
            <a:r>
              <a:rPr lang="en-US" dirty="0"/>
              <a:t>We are now able to define mathematical science with precision, by assigning to it as -its object the </a:t>
            </a:r>
            <a:r>
              <a:rPr lang="en-US" b="1" dirty="0"/>
              <a:t>indirect measurement </a:t>
            </a:r>
            <a:r>
              <a:rPr lang="en-US" dirty="0"/>
              <a:t>of magnitudes, and by saying it constantly proposes to determine certain </a:t>
            </a:r>
            <a:r>
              <a:rPr lang="en-US" b="1" dirty="0"/>
              <a:t>magnitudes from others by means of the precise relations </a:t>
            </a:r>
            <a:r>
              <a:rPr lang="en-US" dirty="0"/>
              <a:t>existing between them</a:t>
            </a:r>
            <a:r>
              <a:rPr lang="en-US" dirty="0" smtClean="0"/>
              <a:t>.</a:t>
            </a:r>
            <a:endParaRPr lang="el-GR" dirty="0"/>
          </a:p>
        </p:txBody>
      </p:sp>
    </p:spTree>
    <p:extLst>
      <p:ext uri="{BB962C8B-B14F-4D97-AF65-F5344CB8AC3E}">
        <p14:creationId xmlns:p14="http://schemas.microsoft.com/office/powerpoint/2010/main" val="3813484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True Definition Of Mathematics (2/2)</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20000"/>
              </a:lnSpc>
              <a:spcBef>
                <a:spcPts val="0"/>
              </a:spcBef>
            </a:pPr>
            <a:r>
              <a:rPr lang="en-US" b="1" dirty="0"/>
              <a:t>Auguste Comte's </a:t>
            </a:r>
            <a:r>
              <a:rPr lang="en-US" dirty="0"/>
              <a:t>definition tried to explain the role of mathematics in coordinating phenomena in all other fields</a:t>
            </a:r>
            <a:r>
              <a:rPr lang="en-US" dirty="0" smtClean="0"/>
              <a:t>: [</a:t>
            </a:r>
            <a:r>
              <a:rPr lang="en-US" dirty="0"/>
              <a:t>4]     The science of indirect measurement.[5] Auguste Comte </a:t>
            </a:r>
            <a:r>
              <a:rPr lang="en-US" dirty="0" smtClean="0"/>
              <a:t>1851.</a:t>
            </a:r>
            <a:endParaRPr lang="en-US" dirty="0"/>
          </a:p>
          <a:p>
            <a:pPr>
              <a:lnSpc>
                <a:spcPct val="120000"/>
              </a:lnSpc>
              <a:spcBef>
                <a:spcPts val="0"/>
              </a:spcBef>
            </a:pPr>
            <a:r>
              <a:rPr lang="en-US" dirty="0"/>
              <a:t>The "indirectness" in Comte's definition refers to determining quantities that cannot be measured directly, such as the distance to planets or the size of atoms, by means of their relations to quantities that can be measured directly.[6</a:t>
            </a:r>
            <a:r>
              <a:rPr lang="en-US" dirty="0" smtClean="0"/>
              <a:t>]</a:t>
            </a:r>
            <a:endParaRPr lang="en-US" dirty="0"/>
          </a:p>
        </p:txBody>
      </p:sp>
    </p:spTree>
    <p:extLst>
      <p:ext uri="{BB962C8B-B14F-4D97-AF65-F5344CB8AC3E}">
        <p14:creationId xmlns:p14="http://schemas.microsoft.com/office/powerpoint/2010/main" val="399002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Quotes </a:t>
            </a:r>
            <a:r>
              <a:rPr lang="en-US" dirty="0"/>
              <a:t>about </a:t>
            </a:r>
            <a:r>
              <a:rPr lang="en-US" dirty="0" smtClean="0"/>
              <a:t>Comte (1/2)</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sz="4500" dirty="0"/>
              <a:t>Of M. Comte I have only read a few </a:t>
            </a:r>
            <a:r>
              <a:rPr lang="en-US" sz="4500" dirty="0">
                <a:hlinkClick r:id="rId2" tooltip="w:absurdity"/>
              </a:rPr>
              <a:t>absurd</a:t>
            </a:r>
            <a:r>
              <a:rPr lang="en-US" sz="4500" dirty="0"/>
              <a:t> passages.</a:t>
            </a:r>
          </a:p>
          <a:p>
            <a:pPr lvl="1"/>
            <a:r>
              <a:rPr lang="en-US" sz="4500" dirty="0">
                <a:hlinkClick r:id="rId3" tooltip="Louis Pasteur"/>
              </a:rPr>
              <a:t>Louis Pasteur</a:t>
            </a:r>
            <a:r>
              <a:rPr lang="en-US" sz="4500" dirty="0"/>
              <a:t>, as quoted in </a:t>
            </a:r>
            <a:r>
              <a:rPr lang="en-US" sz="4500" i="1" dirty="0"/>
              <a:t>The life of Pasteur</a:t>
            </a:r>
            <a:r>
              <a:rPr lang="en-US" sz="4500" dirty="0"/>
              <a:t> (1902), by René </a:t>
            </a:r>
            <a:r>
              <a:rPr lang="en-US" sz="4500" dirty="0" err="1"/>
              <a:t>Vallery-Radot</a:t>
            </a:r>
            <a:r>
              <a:rPr lang="en-US" sz="4500" dirty="0"/>
              <a:t>, p. 163</a:t>
            </a:r>
          </a:p>
          <a:p>
            <a:r>
              <a:rPr lang="en-US" sz="4500" u="sng" dirty="0">
                <a:hlinkClick r:id="rId4" tooltip="Catholicism"/>
              </a:rPr>
              <a:t>Catholicism</a:t>
            </a:r>
            <a:r>
              <a:rPr lang="en-US" sz="4500" dirty="0"/>
              <a:t> minus </a:t>
            </a:r>
            <a:r>
              <a:rPr lang="en-US" sz="4500" dirty="0">
                <a:hlinkClick r:id="rId5" tooltip="Christianity"/>
              </a:rPr>
              <a:t>Christianity</a:t>
            </a:r>
            <a:r>
              <a:rPr lang="en-US" sz="4500" dirty="0"/>
              <a:t>.</a:t>
            </a:r>
          </a:p>
          <a:p>
            <a:pPr lvl="1"/>
            <a:r>
              <a:rPr lang="en-US" sz="4500" dirty="0">
                <a:hlinkClick r:id="rId6" tooltip="T. H. Huxley"/>
              </a:rPr>
              <a:t>T. H. Huxley</a:t>
            </a:r>
            <a:r>
              <a:rPr lang="en-US" sz="4500" dirty="0"/>
              <a:t>, on the ideas of Comte</a:t>
            </a:r>
            <a:r>
              <a:rPr lang="en-US" sz="4500" dirty="0" smtClean="0"/>
              <a:t>.</a:t>
            </a:r>
            <a:endParaRPr lang="en-US" sz="4500" dirty="0"/>
          </a:p>
        </p:txBody>
      </p:sp>
    </p:spTree>
    <p:extLst>
      <p:ext uri="{BB962C8B-B14F-4D97-AF65-F5344CB8AC3E}">
        <p14:creationId xmlns:p14="http://schemas.microsoft.com/office/powerpoint/2010/main" val="2495258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Quotes </a:t>
            </a:r>
            <a:r>
              <a:rPr lang="en-US" dirty="0"/>
              <a:t>about </a:t>
            </a:r>
            <a:r>
              <a:rPr lang="en-US" dirty="0" smtClean="0"/>
              <a:t>Comte (2/2)</a:t>
            </a:r>
            <a:endParaRPr lang="el-GR" dirty="0"/>
          </a:p>
        </p:txBody>
      </p:sp>
      <p:sp>
        <p:nvSpPr>
          <p:cNvPr id="3" name="Θέση περιεχομένου 2"/>
          <p:cNvSpPr>
            <a:spLocks noGrp="1"/>
          </p:cNvSpPr>
          <p:nvPr>
            <p:ph idx="1"/>
          </p:nvPr>
        </p:nvSpPr>
        <p:spPr/>
        <p:txBody>
          <a:bodyPr>
            <a:normAutofit fontScale="47500" lnSpcReduction="20000"/>
          </a:bodyPr>
          <a:lstStyle/>
          <a:p>
            <a:r>
              <a:rPr lang="en-US" sz="4500" dirty="0" smtClean="0"/>
              <a:t>The </a:t>
            </a:r>
            <a:r>
              <a:rPr lang="en-US" sz="4500" dirty="0"/>
              <a:t>philosopher Comte has made the statement that chemistry is a non-mathematical science. He also told us that astronomy had reached a stage when further progress was impossible. These remarks, coming after </a:t>
            </a:r>
            <a:r>
              <a:rPr lang="en-US" sz="4500" dirty="0">
                <a:hlinkClick r:id="rId2" tooltip="John Dalton"/>
              </a:rPr>
              <a:t>Dalton's</a:t>
            </a:r>
            <a:r>
              <a:rPr lang="en-US" sz="4500" dirty="0"/>
              <a:t> atomic theory, and just before </a:t>
            </a:r>
            <a:r>
              <a:rPr lang="en-US" sz="4500" dirty="0" err="1">
                <a:hlinkClick r:id="rId3" tooltip="w:Cato Maximilian Guldberg"/>
              </a:rPr>
              <a:t>Guldberg</a:t>
            </a:r>
            <a:r>
              <a:rPr lang="en-US" sz="4500" dirty="0"/>
              <a:t> and </a:t>
            </a:r>
            <a:r>
              <a:rPr lang="en-US" sz="4500" dirty="0" err="1">
                <a:hlinkClick r:id="rId4" tooltip="w:Peter Waage"/>
              </a:rPr>
              <a:t>Waage</a:t>
            </a:r>
            <a:r>
              <a:rPr lang="en-US" sz="4500" dirty="0"/>
              <a:t> were to lay the foundations of </a:t>
            </a:r>
            <a:r>
              <a:rPr lang="en-US" sz="4500" dirty="0">
                <a:hlinkClick r:id="rId5" tooltip="w:Chemical kinetics"/>
              </a:rPr>
              <a:t>chemical dynamics</a:t>
            </a:r>
            <a:r>
              <a:rPr lang="en-US" sz="4500" dirty="0"/>
              <a:t>, </a:t>
            </a:r>
            <a:r>
              <a:rPr lang="en-US" sz="4500" dirty="0">
                <a:hlinkClick r:id="rId6" tooltip="Gustav Kirchhoff"/>
              </a:rPr>
              <a:t>Kirchhoff</a:t>
            </a:r>
            <a:r>
              <a:rPr lang="en-US" sz="4500" dirty="0"/>
              <a:t> to discover the reversal of lines in the solar spectrum, serve but to emphasize the folly of having</a:t>
            </a:r>
            <a:r>
              <a:rPr lang="en-US" sz="4500" b="1" dirty="0"/>
              <a:t> "recourse to farfetched and abstracted Ratiocination," </a:t>
            </a:r>
            <a:r>
              <a:rPr lang="en-US" sz="4500" dirty="0"/>
              <a:t>and should teach us to be </a:t>
            </a:r>
            <a:r>
              <a:rPr lang="en-US" sz="4500" b="1" dirty="0"/>
              <a:t>"very far from the litigious </a:t>
            </a:r>
            <a:r>
              <a:rPr lang="en-US" sz="4500" b="1" dirty="0" err="1"/>
              <a:t>humour</a:t>
            </a:r>
            <a:r>
              <a:rPr lang="en-US" sz="4500" b="1" dirty="0"/>
              <a:t> of loving to wrangle about words or terms or notions as </a:t>
            </a:r>
            <a:r>
              <a:rPr lang="en-US" sz="4500" b="1" dirty="0" smtClean="0"/>
              <a:t>empty".</a:t>
            </a:r>
            <a:endParaRPr lang="en-US" sz="4500" dirty="0"/>
          </a:p>
          <a:p>
            <a:pPr lvl="1"/>
            <a:r>
              <a:rPr lang="en-US" sz="4500" dirty="0" smtClean="0">
                <a:hlinkClick r:id="rId7" tooltip="J. R. Partington"/>
              </a:rPr>
              <a:t>J. R. </a:t>
            </a:r>
            <a:r>
              <a:rPr lang="en-US" sz="4500" dirty="0" err="1" smtClean="0">
                <a:hlinkClick r:id="rId7" tooltip="J. R. Partington"/>
              </a:rPr>
              <a:t>Partington</a:t>
            </a:r>
            <a:r>
              <a:rPr lang="en-US" sz="4500" dirty="0" smtClean="0"/>
              <a:t>, </a:t>
            </a:r>
            <a:r>
              <a:rPr lang="en-US" sz="4500" i="1" dirty="0" smtClean="0"/>
              <a:t>Higher Mathematics for Chemical Students</a:t>
            </a:r>
            <a:r>
              <a:rPr lang="en-US" sz="4500" dirty="0" smtClean="0"/>
              <a:t> (1911), p.5</a:t>
            </a:r>
            <a:endParaRPr lang="de-DE" sz="4500" dirty="0" smtClean="0"/>
          </a:p>
          <a:p>
            <a:r>
              <a:rPr lang="de-DE" sz="4500" dirty="0" smtClean="0"/>
              <a:t>" </a:t>
            </a:r>
            <a:r>
              <a:rPr lang="de-DE" sz="4500" dirty="0"/>
              <a:t>Man kann nicht mathematisch beweisen, dass die Natur so sein musse, wie sie ist</a:t>
            </a:r>
            <a:r>
              <a:rPr lang="de-DE" sz="4500" dirty="0" smtClean="0"/>
              <a:t>.„ (</a:t>
            </a:r>
            <a:r>
              <a:rPr lang="de-DE" sz="4500" dirty="0"/>
              <a:t>E. Mach)</a:t>
            </a:r>
          </a:p>
          <a:p>
            <a:r>
              <a:rPr lang="de-DE" sz="4500" dirty="0"/>
              <a:t>Immanuel Kant  (1724 –1804)</a:t>
            </a:r>
            <a:endParaRPr lang="en-US" sz="4500" dirty="0"/>
          </a:p>
          <a:p>
            <a:pPr marL="0" lvl="1" indent="0">
              <a:spcBef>
                <a:spcPts val="0"/>
              </a:spcBef>
              <a:buNone/>
              <a:defRPr/>
            </a:pPr>
            <a:endParaRPr lang="en-US" sz="3100" dirty="0"/>
          </a:p>
        </p:txBody>
      </p:sp>
    </p:spTree>
    <p:extLst>
      <p:ext uri="{BB962C8B-B14F-4D97-AF65-F5344CB8AC3E}">
        <p14:creationId xmlns:p14="http://schemas.microsoft.com/office/powerpoint/2010/main" val="179169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Higher </a:t>
            </a:r>
            <a:r>
              <a:rPr lang="en-US" dirty="0"/>
              <a:t>Mathematics for Chemical </a:t>
            </a:r>
            <a:r>
              <a:rPr lang="en-US" dirty="0" smtClean="0"/>
              <a:t>Students. Contents, Chap. Page</a:t>
            </a:r>
            <a:endParaRPr lang="el-GR" dirty="0"/>
          </a:p>
        </p:txBody>
      </p:sp>
      <p:sp>
        <p:nvSpPr>
          <p:cNvPr id="3" name="Θέση περιεχομένου 2"/>
          <p:cNvSpPr>
            <a:spLocks noGrp="1"/>
          </p:cNvSpPr>
          <p:nvPr>
            <p:ph sz="half" idx="1"/>
          </p:nvPr>
        </p:nvSpPr>
        <p:spPr/>
        <p:txBody>
          <a:bodyPr>
            <a:normAutofit fontScale="77500" lnSpcReduction="20000"/>
          </a:bodyPr>
          <a:lstStyle/>
          <a:p>
            <a:r>
              <a:rPr lang="en-US" dirty="0"/>
              <a:t>Introduction </a:t>
            </a:r>
            <a:r>
              <a:rPr lang="en-US" dirty="0" smtClean="0"/>
              <a:t>…1</a:t>
            </a:r>
            <a:endParaRPr lang="en-US" dirty="0"/>
          </a:p>
          <a:p>
            <a:r>
              <a:rPr lang="en-US" dirty="0"/>
              <a:t>I. Functions and Limits </a:t>
            </a:r>
            <a:r>
              <a:rPr lang="en-US" dirty="0" smtClean="0"/>
              <a:t>… 10</a:t>
            </a:r>
            <a:endParaRPr lang="en-US" dirty="0"/>
          </a:p>
          <a:p>
            <a:r>
              <a:rPr lang="en-US" dirty="0"/>
              <a:t>II. The Rate op Change op a Function </a:t>
            </a:r>
            <a:r>
              <a:rPr lang="en-US" dirty="0" smtClean="0"/>
              <a:t>… 25</a:t>
            </a:r>
            <a:endParaRPr lang="en-US" dirty="0"/>
          </a:p>
          <a:p>
            <a:r>
              <a:rPr lang="en-US" dirty="0"/>
              <a:t>III. The Differentiation op Algebraic Functions ... 44</a:t>
            </a:r>
          </a:p>
          <a:p>
            <a:r>
              <a:rPr lang="en-US" dirty="0"/>
              <a:t>IV. Maximum and Minimum Values op a Function </a:t>
            </a:r>
            <a:r>
              <a:rPr lang="en-US" dirty="0" smtClean="0"/>
              <a:t>... 55</a:t>
            </a:r>
            <a:endParaRPr lang="en-US" dirty="0"/>
          </a:p>
          <a:p>
            <a:r>
              <a:rPr lang="en-US" dirty="0"/>
              <a:t>V. Exponential and Logarithmic Functions </a:t>
            </a:r>
            <a:r>
              <a:rPr lang="en-US" dirty="0" smtClean="0"/>
              <a:t>... 70</a:t>
            </a:r>
            <a:endParaRPr lang="en-US" dirty="0"/>
          </a:p>
          <a:p>
            <a:r>
              <a:rPr lang="en-US" dirty="0"/>
              <a:t>VI. Partial Differentiation </a:t>
            </a:r>
            <a:r>
              <a:rPr lang="en-US" dirty="0" smtClean="0"/>
              <a:t>… 98</a:t>
            </a:r>
          </a:p>
          <a:p>
            <a:r>
              <a:rPr lang="en-US" dirty="0"/>
              <a:t>VII. Interpolation and Extrapolation </a:t>
            </a:r>
            <a:r>
              <a:rPr lang="en-US" dirty="0" smtClean="0"/>
              <a:t>Ill</a:t>
            </a:r>
            <a:endParaRPr lang="en-US" dirty="0"/>
          </a:p>
        </p:txBody>
      </p:sp>
      <p:sp>
        <p:nvSpPr>
          <p:cNvPr id="4" name="Θέση περιεχομένου 3"/>
          <p:cNvSpPr>
            <a:spLocks noGrp="1"/>
          </p:cNvSpPr>
          <p:nvPr>
            <p:ph sz="half" idx="2"/>
          </p:nvPr>
        </p:nvSpPr>
        <p:spPr/>
        <p:txBody>
          <a:bodyPr>
            <a:normAutofit fontScale="77500" lnSpcReduction="20000"/>
          </a:bodyPr>
          <a:lstStyle/>
          <a:p>
            <a:r>
              <a:rPr lang="en-US" dirty="0" smtClean="0"/>
              <a:t>VIII</a:t>
            </a:r>
            <a:r>
              <a:rPr lang="en-US" dirty="0"/>
              <a:t>. The Indefinite Integral … 133</a:t>
            </a:r>
          </a:p>
          <a:p>
            <a:r>
              <a:rPr lang="en-US" dirty="0"/>
              <a:t>IX. The Indefinite Integral {continued) … 155</a:t>
            </a:r>
          </a:p>
          <a:p>
            <a:r>
              <a:rPr lang="en-US" dirty="0"/>
              <a:t>X. Definite Integrals … 181</a:t>
            </a:r>
          </a:p>
          <a:p>
            <a:r>
              <a:rPr lang="en-US" dirty="0"/>
              <a:t>XI. Applications of the Definite Integral ... 194</a:t>
            </a:r>
          </a:p>
          <a:p>
            <a:r>
              <a:rPr lang="en-US" dirty="0"/>
              <a:t>XII. Differential Equations, Part I … 214</a:t>
            </a:r>
          </a:p>
          <a:p>
            <a:r>
              <a:rPr lang="en-US" dirty="0"/>
              <a:t>XIII. Differential Equations, Part II … </a:t>
            </a:r>
            <a:r>
              <a:rPr lang="en-US" dirty="0" smtClean="0"/>
              <a:t>234</a:t>
            </a:r>
            <a:endParaRPr lang="el-GR" dirty="0"/>
          </a:p>
        </p:txBody>
      </p:sp>
    </p:spTree>
    <p:extLst>
      <p:ext uri="{BB962C8B-B14F-4D97-AF65-F5344CB8AC3E}">
        <p14:creationId xmlns:p14="http://schemas.microsoft.com/office/powerpoint/2010/main" val="1385463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n-US" dirty="0" smtClean="0"/>
              <a:t>Appendices</a:t>
            </a:r>
            <a:endParaRPr lang="el-GR" dirty="0"/>
          </a:p>
        </p:txBody>
      </p:sp>
      <p:sp>
        <p:nvSpPr>
          <p:cNvPr id="6" name="Θέση περιεχομένου 5"/>
          <p:cNvSpPr>
            <a:spLocks noGrp="1"/>
          </p:cNvSpPr>
          <p:nvPr>
            <p:ph idx="1"/>
          </p:nvPr>
        </p:nvSpPr>
        <p:spPr/>
        <p:txBody>
          <a:bodyPr/>
          <a:lstStyle/>
          <a:p>
            <a:r>
              <a:rPr lang="en-US" dirty="0"/>
              <a:t>I. The Theory of Quadratic Equations </a:t>
            </a:r>
            <a:r>
              <a:rPr lang="en-US" dirty="0" smtClean="0"/>
              <a:t>… 255</a:t>
            </a:r>
            <a:endParaRPr lang="en-US" dirty="0"/>
          </a:p>
          <a:p>
            <a:r>
              <a:rPr lang="en-US" dirty="0"/>
              <a:t>II. The Solution of Systems of Linear Equations by </a:t>
            </a:r>
            <a:r>
              <a:rPr lang="en-US" dirty="0" smtClean="0"/>
              <a:t>Determinants … </a:t>
            </a:r>
            <a:r>
              <a:rPr lang="el-GR" dirty="0" smtClean="0"/>
              <a:t>258</a:t>
            </a:r>
            <a:endParaRPr lang="el-GR" dirty="0"/>
          </a:p>
          <a:p>
            <a:r>
              <a:rPr lang="en-US" dirty="0"/>
              <a:t>III. Approximation Formulae </a:t>
            </a:r>
            <a:r>
              <a:rPr lang="en-US" dirty="0" smtClean="0"/>
              <a:t>... </a:t>
            </a:r>
            <a:r>
              <a:rPr lang="en-US" dirty="0"/>
              <a:t>262</a:t>
            </a:r>
          </a:p>
          <a:p>
            <a:r>
              <a:rPr lang="en-US" dirty="0"/>
              <a:t>IV. Exponential and Logarithmic Functions </a:t>
            </a:r>
            <a:r>
              <a:rPr lang="en-US" dirty="0" smtClean="0"/>
              <a:t>... </a:t>
            </a:r>
            <a:r>
              <a:rPr lang="en-US" dirty="0"/>
              <a:t>265</a:t>
            </a:r>
          </a:p>
          <a:p>
            <a:r>
              <a:rPr lang="en-US" dirty="0"/>
              <a:t>Index </a:t>
            </a:r>
            <a:r>
              <a:rPr lang="en-US" dirty="0" smtClean="0"/>
              <a:t>… 271</a:t>
            </a:r>
            <a:endParaRPr lang="el-GR" dirty="0"/>
          </a:p>
        </p:txBody>
      </p:sp>
    </p:spTree>
    <p:extLst>
      <p:ext uri="{BB962C8B-B14F-4D97-AF65-F5344CB8AC3E}">
        <p14:creationId xmlns:p14="http://schemas.microsoft.com/office/powerpoint/2010/main" val="320151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Σχόλιο από </a:t>
            </a:r>
            <a:r>
              <a:rPr lang="en-US" sz="3200" dirty="0" smtClean="0"/>
              <a:t>J</a:t>
            </a:r>
            <a:r>
              <a:rPr lang="en-US" sz="3200" dirty="0"/>
              <a:t>. R. </a:t>
            </a:r>
            <a:r>
              <a:rPr lang="en-US" sz="3200" dirty="0" err="1"/>
              <a:t>Partington</a:t>
            </a:r>
            <a:r>
              <a:rPr lang="en-US" sz="3200" dirty="0"/>
              <a:t>, Higher Mathematics for Chemical Students (1911</a:t>
            </a:r>
            <a:r>
              <a:rPr lang="en-US" sz="3200" dirty="0" smtClean="0"/>
              <a:t>) (1/2)</a:t>
            </a:r>
            <a:endParaRPr lang="el-GR" sz="3200" dirty="0"/>
          </a:p>
        </p:txBody>
      </p:sp>
      <p:sp>
        <p:nvSpPr>
          <p:cNvPr id="3" name="Θέση περιεχομένου 2"/>
          <p:cNvSpPr>
            <a:spLocks noGrp="1"/>
          </p:cNvSpPr>
          <p:nvPr>
            <p:ph idx="1"/>
          </p:nvPr>
        </p:nvSpPr>
        <p:spPr/>
        <p:txBody>
          <a:bodyPr>
            <a:normAutofit fontScale="70000" lnSpcReduction="20000"/>
          </a:bodyPr>
          <a:lstStyle/>
          <a:p>
            <a:r>
              <a:rPr lang="en-US" dirty="0" err="1"/>
              <a:t>Jeremias</a:t>
            </a:r>
            <a:r>
              <a:rPr lang="en-US" dirty="0"/>
              <a:t> Benjamin Richter in his  </a:t>
            </a:r>
            <a:r>
              <a:rPr lang="en-US" dirty="0" err="1"/>
              <a:t>Anfangsgriinde</a:t>
            </a:r>
            <a:endParaRPr lang="en-US" dirty="0"/>
          </a:p>
          <a:p>
            <a:r>
              <a:rPr lang="de-DE" dirty="0" smtClean="0"/>
              <a:t>Der </a:t>
            </a:r>
            <a:r>
              <a:rPr lang="de-DE" dirty="0" err="1"/>
              <a:t>Stochyometrie</a:t>
            </a:r>
            <a:r>
              <a:rPr lang="de-DE" dirty="0"/>
              <a:t>, oder Messkunst chemischer </a:t>
            </a:r>
            <a:r>
              <a:rPr lang="de-DE" dirty="0" smtClean="0"/>
              <a:t>Elemente, </a:t>
            </a:r>
            <a:r>
              <a:rPr lang="en-US" dirty="0" smtClean="0"/>
              <a:t>published </a:t>
            </a:r>
            <a:r>
              <a:rPr lang="en-US" dirty="0"/>
              <a:t>by J. F. </a:t>
            </a:r>
            <a:r>
              <a:rPr lang="en-US" dirty="0" err="1"/>
              <a:t>Korn</a:t>
            </a:r>
            <a:r>
              <a:rPr lang="en-US" dirty="0"/>
              <a:t> of Breslau, in two volumes (1792), strikes a very decided note 'when he repeats a statement from his Inaugural Dissertation (" de </a:t>
            </a:r>
            <a:r>
              <a:rPr lang="en-US" dirty="0" err="1"/>
              <a:t>Usu</a:t>
            </a:r>
            <a:r>
              <a:rPr lang="en-US" dirty="0"/>
              <a:t> </a:t>
            </a:r>
            <a:r>
              <a:rPr lang="en-US" dirty="0" err="1"/>
              <a:t>Matheseos</a:t>
            </a:r>
            <a:r>
              <a:rPr lang="en-US" dirty="0"/>
              <a:t> in </a:t>
            </a:r>
            <a:r>
              <a:rPr lang="en-US" dirty="0" err="1"/>
              <a:t>Chymia</a:t>
            </a:r>
            <a:r>
              <a:rPr lang="en-US" dirty="0"/>
              <a:t>," Konigsberg, 1789) which must have puzzled his contemporaries : </a:t>
            </a:r>
            <a:r>
              <a:rPr lang="en-US" b="1" dirty="0"/>
              <a:t>chemistry belongs, in its  greatest part, to applied </a:t>
            </a:r>
            <a:r>
              <a:rPr lang="en-US" b="1" dirty="0" smtClean="0"/>
              <a:t>mathematics</a:t>
            </a:r>
            <a:r>
              <a:rPr lang="en-US" dirty="0" smtClean="0"/>
              <a:t>.</a:t>
            </a:r>
            <a:endParaRPr lang="en-US" b="1" dirty="0"/>
          </a:p>
          <a:p>
            <a:r>
              <a:rPr lang="en-US" dirty="0" smtClean="0"/>
              <a:t>The </a:t>
            </a:r>
            <a:r>
              <a:rPr lang="en-US" dirty="0"/>
              <a:t>mathematical equipment of </a:t>
            </a:r>
            <a:r>
              <a:rPr lang="en-US" dirty="0" smtClean="0"/>
              <a:t>chemists</a:t>
            </a:r>
            <a:r>
              <a:rPr lang="el-GR" dirty="0"/>
              <a:t> </a:t>
            </a:r>
            <a:r>
              <a:rPr lang="en-US" dirty="0" smtClean="0"/>
              <a:t>must </a:t>
            </a:r>
            <a:r>
              <a:rPr lang="en-US" dirty="0"/>
              <a:t>certainly have been somewhat restricted, for Richter begins his book by about thirty pages of mathematical introduction, in which he explains the arithmetical operations, and the rudiments of algebra, concluding with an account of arithmetical and geometrical </a:t>
            </a:r>
            <a:r>
              <a:rPr lang="en-US" dirty="0" smtClean="0"/>
              <a:t>progressions; </a:t>
            </a:r>
            <a:r>
              <a:rPr lang="en-US" dirty="0"/>
              <a:t>this being doubtless as much as the chemist could then be expected to assimilate</a:t>
            </a:r>
            <a:r>
              <a:rPr lang="en-US" dirty="0" smtClean="0"/>
              <a:t>.</a:t>
            </a:r>
            <a:endParaRPr lang="el-GR" dirty="0">
              <a:solidFill>
                <a:srgbClr val="FF0000"/>
              </a:solidFill>
            </a:endParaRPr>
          </a:p>
        </p:txBody>
      </p:sp>
    </p:spTree>
    <p:extLst>
      <p:ext uri="{BB962C8B-B14F-4D97-AF65-F5344CB8AC3E}">
        <p14:creationId xmlns:p14="http://schemas.microsoft.com/office/powerpoint/2010/main" val="162597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n-US" dirty="0" smtClean="0"/>
              <a:t>E</a:t>
            </a:r>
            <a:r>
              <a:rPr lang="el-GR" dirty="0" err="1"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Γενική θεώρηση του τι κάνει η επιστήμη των Μαθηματικών. Τονισμός της σημασίας του ιστορικού </a:t>
            </a:r>
            <a:r>
              <a:rPr lang="el-GR" dirty="0" smtClean="0"/>
              <a:t>περίγυρου.</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Σχόλιο από </a:t>
            </a:r>
            <a:r>
              <a:rPr lang="en-US" sz="3200" dirty="0" smtClean="0"/>
              <a:t>J</a:t>
            </a:r>
            <a:r>
              <a:rPr lang="en-US" sz="3200" dirty="0"/>
              <a:t>. R. </a:t>
            </a:r>
            <a:r>
              <a:rPr lang="en-US" sz="3200" dirty="0" err="1"/>
              <a:t>Partington</a:t>
            </a:r>
            <a:r>
              <a:rPr lang="en-US" sz="3200" dirty="0"/>
              <a:t>, Higher Mathematics for Chemical Students (1911</a:t>
            </a:r>
            <a:r>
              <a:rPr lang="en-US" sz="3200" dirty="0" smtClean="0"/>
              <a:t>) (2/2)</a:t>
            </a:r>
            <a:endParaRPr lang="el-GR" sz="3200" dirty="0"/>
          </a:p>
        </p:txBody>
      </p:sp>
      <p:sp>
        <p:nvSpPr>
          <p:cNvPr id="3" name="Θέση περιεχομένου 2"/>
          <p:cNvSpPr>
            <a:spLocks noGrp="1"/>
          </p:cNvSpPr>
          <p:nvPr>
            <p:ph idx="1"/>
          </p:nvPr>
        </p:nvSpPr>
        <p:spPr/>
        <p:txBody>
          <a:bodyPr>
            <a:normAutofit fontScale="70000" lnSpcReduction="20000"/>
          </a:bodyPr>
          <a:lstStyle/>
          <a:p>
            <a:r>
              <a:rPr lang="en-US" dirty="0"/>
              <a:t>" The ultimate aim of pure science is to be able to </a:t>
            </a:r>
            <a:r>
              <a:rPr lang="en-US" dirty="0" smtClean="0"/>
              <a:t>explain the </a:t>
            </a:r>
            <a:r>
              <a:rPr lang="en-US" dirty="0"/>
              <a:t>most complicated phenomena of nature as </a:t>
            </a:r>
            <a:r>
              <a:rPr lang="en-US" dirty="0" smtClean="0"/>
              <a:t>flowing by </a:t>
            </a:r>
            <a:r>
              <a:rPr lang="en-US" dirty="0"/>
              <a:t>the fewest possible laws from the simplest possible </a:t>
            </a:r>
            <a:r>
              <a:rPr lang="en-US" dirty="0" smtClean="0"/>
              <a:t>data. A </a:t>
            </a:r>
            <a:r>
              <a:rPr lang="en-US" dirty="0"/>
              <a:t>statement of a law is either a confession of ignorance, </a:t>
            </a:r>
            <a:r>
              <a:rPr lang="en-US" dirty="0" smtClean="0"/>
              <a:t>or a </a:t>
            </a:r>
            <a:r>
              <a:rPr lang="en-US" dirty="0"/>
              <a:t>mnemonic convenience. It is the latter if it is </a:t>
            </a:r>
            <a:r>
              <a:rPr lang="en-US" dirty="0" smtClean="0"/>
              <a:t>deducible by </a:t>
            </a:r>
            <a:r>
              <a:rPr lang="en-US" dirty="0"/>
              <a:t>logical reasoning from other laws. It is the </a:t>
            </a:r>
            <a:r>
              <a:rPr lang="en-US" dirty="0" smtClean="0"/>
              <a:t>former when </a:t>
            </a:r>
            <a:r>
              <a:rPr lang="en-US" dirty="0"/>
              <a:t>it is only discovered as a fact to be a </a:t>
            </a:r>
            <a:r>
              <a:rPr lang="en-US" dirty="0" smtClean="0"/>
              <a:t>law.</a:t>
            </a:r>
          </a:p>
          <a:p>
            <a:r>
              <a:rPr lang="en-US" dirty="0" smtClean="0"/>
              <a:t>While on </a:t>
            </a:r>
            <a:r>
              <a:rPr lang="en-US" dirty="0"/>
              <a:t>the one hand, the end of scientific investigation is </a:t>
            </a:r>
            <a:r>
              <a:rPr lang="en-US" dirty="0" smtClean="0"/>
              <a:t>the discovery </a:t>
            </a:r>
            <a:r>
              <a:rPr lang="en-US" dirty="0"/>
              <a:t>of laws, on the other, science will have </a:t>
            </a:r>
            <a:r>
              <a:rPr lang="en-US" dirty="0" smtClean="0"/>
              <a:t>reached its </a:t>
            </a:r>
            <a:r>
              <a:rPr lang="en-US" dirty="0"/>
              <a:t>highest goal when it shall have reduced ultimate </a:t>
            </a:r>
            <a:r>
              <a:rPr lang="en-US" dirty="0" smtClean="0"/>
              <a:t>laws to </a:t>
            </a:r>
            <a:r>
              <a:rPr lang="en-US" dirty="0"/>
              <a:t>one or two, the necessity of which lies outside the </a:t>
            </a:r>
            <a:r>
              <a:rPr lang="en-US" dirty="0" smtClean="0"/>
              <a:t>sphere of </a:t>
            </a:r>
            <a:r>
              <a:rPr lang="en-US" dirty="0"/>
              <a:t>our </a:t>
            </a:r>
            <a:r>
              <a:rPr lang="en-US" dirty="0" smtClean="0"/>
              <a:t>cognition.</a:t>
            </a:r>
          </a:p>
          <a:p>
            <a:r>
              <a:rPr lang="en-US" dirty="0" smtClean="0"/>
              <a:t>These </a:t>
            </a:r>
            <a:r>
              <a:rPr lang="en-US" dirty="0"/>
              <a:t>ultimate </a:t>
            </a:r>
            <a:r>
              <a:rPr lang="en-US" dirty="0" smtClean="0"/>
              <a:t>laws - in </a:t>
            </a:r>
            <a:r>
              <a:rPr lang="en-US" dirty="0"/>
              <a:t>the domain </a:t>
            </a:r>
            <a:r>
              <a:rPr lang="en-US" dirty="0" smtClean="0"/>
              <a:t>of physical </a:t>
            </a:r>
            <a:r>
              <a:rPr lang="en-US" dirty="0"/>
              <a:t>science at </a:t>
            </a:r>
            <a:r>
              <a:rPr lang="en-US" dirty="0" smtClean="0"/>
              <a:t>least - will </a:t>
            </a:r>
            <a:r>
              <a:rPr lang="en-US" dirty="0"/>
              <a:t>be the dynamical laws </a:t>
            </a:r>
            <a:r>
              <a:rPr lang="en-US" dirty="0" smtClean="0"/>
              <a:t>of the </a:t>
            </a:r>
            <a:r>
              <a:rPr lang="en-US" dirty="0"/>
              <a:t>relation of matter to number, space, and time, </a:t>
            </a:r>
            <a:r>
              <a:rPr lang="en-US" dirty="0" smtClean="0"/>
              <a:t>themselves. When </a:t>
            </a:r>
            <a:r>
              <a:rPr lang="en-US" dirty="0"/>
              <a:t>these relations shall be known, all </a:t>
            </a:r>
            <a:r>
              <a:rPr lang="en-US" dirty="0" smtClean="0"/>
              <a:t>physical phenomena </a:t>
            </a:r>
            <a:r>
              <a:rPr lang="en-US" dirty="0"/>
              <a:t>will be a branch of pure mathematics </a:t>
            </a:r>
            <a:r>
              <a:rPr lang="en-US" dirty="0" smtClean="0"/>
              <a:t>“ (</a:t>
            </a:r>
            <a:r>
              <a:rPr lang="en-US" dirty="0"/>
              <a:t>Prof. Hicks, B. A. Address, Section A, 1895</a:t>
            </a:r>
            <a:r>
              <a:rPr lang="en-US" dirty="0" smtClean="0"/>
              <a:t>).</a:t>
            </a:r>
            <a:endParaRPr lang="en-US" dirty="0"/>
          </a:p>
        </p:txBody>
      </p:sp>
    </p:spTree>
    <p:extLst>
      <p:ext uri="{BB962C8B-B14F-4D97-AF65-F5344CB8AC3E}">
        <p14:creationId xmlns:p14="http://schemas.microsoft.com/office/powerpoint/2010/main" val="3483421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Henri </a:t>
            </a:r>
            <a:r>
              <a:rPr lang="en-US" dirty="0"/>
              <a:t>Poincaré</a:t>
            </a:r>
            <a:r>
              <a:rPr lang="en-US" dirty="0" smtClean="0"/>
              <a:t>  (1854 - 1912)</a:t>
            </a:r>
            <a:endParaRPr lang="el-GR" dirty="0"/>
          </a:p>
        </p:txBody>
      </p:sp>
      <p:sp>
        <p:nvSpPr>
          <p:cNvPr id="3" name="Θέση περιεχομένου 2"/>
          <p:cNvSpPr>
            <a:spLocks noGrp="1"/>
          </p:cNvSpPr>
          <p:nvPr>
            <p:ph idx="1"/>
          </p:nvPr>
        </p:nvSpPr>
        <p:spPr/>
        <p:txBody>
          <a:bodyPr/>
          <a:lstStyle/>
          <a:p>
            <a:pPr fontAlgn="base"/>
            <a:r>
              <a:rPr lang="en-US" dirty="0" smtClean="0"/>
              <a:t>"</a:t>
            </a:r>
            <a:r>
              <a:rPr lang="en-US" dirty="0"/>
              <a:t>Mathematics is the art of giving the same name to different </a:t>
            </a:r>
            <a:r>
              <a:rPr lang="en-US" dirty="0" smtClean="0"/>
              <a:t>things" </a:t>
            </a:r>
            <a:r>
              <a:rPr lang="en-US" dirty="0"/>
              <a:t>Henri </a:t>
            </a:r>
            <a:r>
              <a:rPr lang="en-US" dirty="0" smtClean="0"/>
              <a:t>Poincaré.</a:t>
            </a:r>
            <a:endParaRPr lang="en-US" dirty="0"/>
          </a:p>
          <a:p>
            <a:pPr fontAlgn="base"/>
            <a:r>
              <a:rPr lang="en-US" dirty="0" smtClean="0"/>
              <a:t>This </a:t>
            </a:r>
            <a:r>
              <a:rPr lang="en-US" dirty="0"/>
              <a:t>was in response to "Poetry is the art of giving different names to the same </a:t>
            </a:r>
            <a:r>
              <a:rPr lang="en-US" dirty="0" smtClean="0"/>
              <a:t>thing", e.g. </a:t>
            </a:r>
            <a:r>
              <a:rPr lang="en-US" dirty="0" smtClean="0">
                <a:hlinkClick r:id="rId2"/>
              </a:rPr>
              <a:t>http</a:t>
            </a:r>
            <a:r>
              <a:rPr lang="en-US" dirty="0">
                <a:hlinkClick r:id="rId2"/>
              </a:rPr>
              <a:t>://</a:t>
            </a:r>
            <a:r>
              <a:rPr lang="en-US" dirty="0" smtClean="0">
                <a:hlinkClick r:id="rId2"/>
              </a:rPr>
              <a:t>www-history.mcs.st-and.ac.uk/Quotations/Poincare.html</a:t>
            </a:r>
            <a:endParaRPr lang="en-US" dirty="0"/>
          </a:p>
        </p:txBody>
      </p:sp>
    </p:spTree>
    <p:extLst>
      <p:ext uri="{BB962C8B-B14F-4D97-AF65-F5344CB8AC3E}">
        <p14:creationId xmlns:p14="http://schemas.microsoft.com/office/powerpoint/2010/main" val="621780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fr-FR" dirty="0"/>
              <a:t>La Valeur De La Science (1905), </a:t>
            </a:r>
            <a:r>
              <a:rPr lang="fr-FR" dirty="0" smtClean="0"/>
              <a:t>The Value Of Science</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It can only be </a:t>
            </a:r>
            <a:r>
              <a:rPr lang="en-US" b="1" dirty="0"/>
              <a:t>analogy</a:t>
            </a:r>
            <a:r>
              <a:rPr lang="en-US" dirty="0"/>
              <a:t>. But how vague is this word! Primitive man knew only crude analogies,</a:t>
            </a:r>
            <a:r>
              <a:rPr lang="el-GR" dirty="0"/>
              <a:t> </a:t>
            </a:r>
            <a:r>
              <a:rPr lang="en-US" dirty="0"/>
              <a:t>those which strike the senses, those of colors or of sounds. He never would have dreamt of likening</a:t>
            </a:r>
            <a:r>
              <a:rPr lang="el-GR" dirty="0"/>
              <a:t> </a:t>
            </a:r>
            <a:r>
              <a:rPr lang="en-US" dirty="0"/>
              <a:t>light to radiant heat.</a:t>
            </a:r>
          </a:p>
          <a:p>
            <a:r>
              <a:rPr lang="en-US" dirty="0"/>
              <a:t>What has taught us to know the true, profound analogies, those the eyes do not see but reason</a:t>
            </a:r>
            <a:r>
              <a:rPr lang="el-GR" dirty="0"/>
              <a:t> </a:t>
            </a:r>
            <a:r>
              <a:rPr lang="en-US" dirty="0"/>
              <a:t>divines?</a:t>
            </a:r>
            <a:endParaRPr lang="el-GR" dirty="0"/>
          </a:p>
          <a:p>
            <a:r>
              <a:rPr lang="en-US" dirty="0"/>
              <a:t>It is the mathematical spirit, which disdains matter to cling only to pure form. This it is which has taught us to give the same name to things differing only in material, </a:t>
            </a:r>
            <a:r>
              <a:rPr lang="en-US" b="1" dirty="0"/>
              <a:t>to call by the same name</a:t>
            </a:r>
            <a:r>
              <a:rPr lang="en-US" dirty="0"/>
              <a:t>, for instance, the multiplication of quaternions and that of whole numbers.</a:t>
            </a:r>
          </a:p>
          <a:p>
            <a:r>
              <a:rPr lang="el-GR" dirty="0" smtClean="0"/>
              <a:t>Δεν υπάρχει αναφορά </a:t>
            </a:r>
            <a:r>
              <a:rPr lang="el-GR" dirty="0"/>
              <a:t>σε «</a:t>
            </a:r>
            <a:r>
              <a:rPr lang="en-US" dirty="0"/>
              <a:t>poetry</a:t>
            </a:r>
            <a:r>
              <a:rPr lang="el-GR" dirty="0" smtClean="0"/>
              <a:t>»!</a:t>
            </a:r>
            <a:endParaRPr lang="el-GR" dirty="0"/>
          </a:p>
        </p:txBody>
      </p:sp>
    </p:spTree>
    <p:extLst>
      <p:ext uri="{BB962C8B-B14F-4D97-AF65-F5344CB8AC3E}">
        <p14:creationId xmlns:p14="http://schemas.microsoft.com/office/powerpoint/2010/main" val="2398036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Δεν Ελέχθησαν</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Point set topology is a disease from which the human race will soon </a:t>
            </a:r>
            <a:r>
              <a:rPr lang="en-US" dirty="0" smtClean="0"/>
              <a:t>recover.</a:t>
            </a:r>
            <a:r>
              <a:rPr lang="el-GR" dirty="0" smtClean="0"/>
              <a:t> </a:t>
            </a:r>
            <a:r>
              <a:rPr lang="en-US" dirty="0" smtClean="0"/>
              <a:t>Quoted </a:t>
            </a:r>
            <a:r>
              <a:rPr lang="en-US" dirty="0"/>
              <a:t>in D </a:t>
            </a:r>
            <a:r>
              <a:rPr lang="en-US" dirty="0" err="1"/>
              <a:t>MacHale</a:t>
            </a:r>
            <a:r>
              <a:rPr lang="en-US" dirty="0"/>
              <a:t>, </a:t>
            </a:r>
            <a:r>
              <a:rPr lang="en-US" i="1" dirty="0"/>
              <a:t>Comic Sections </a:t>
            </a:r>
            <a:r>
              <a:rPr lang="en-US" dirty="0"/>
              <a:t>(Dublin 1993</a:t>
            </a:r>
            <a:r>
              <a:rPr lang="en-US" dirty="0" smtClean="0"/>
              <a:t>)</a:t>
            </a:r>
            <a:r>
              <a:rPr lang="el-GR" dirty="0" smtClean="0"/>
              <a:t>.</a:t>
            </a:r>
            <a:endParaRPr lang="en-US" dirty="0"/>
          </a:p>
          <a:p>
            <a:r>
              <a:rPr lang="en-US" dirty="0"/>
              <a:t>Later generations will regard </a:t>
            </a:r>
            <a:r>
              <a:rPr lang="en-US" i="1" dirty="0" err="1"/>
              <a:t>Mengenlehre</a:t>
            </a:r>
            <a:r>
              <a:rPr lang="en-US" dirty="0"/>
              <a:t> (set theory) as a disease from which one has recovered. </a:t>
            </a:r>
            <a:br>
              <a:rPr lang="en-US" dirty="0"/>
            </a:br>
            <a:r>
              <a:rPr lang="en-US" dirty="0"/>
              <a:t>[Whether or not he actually said this is a matter of debate amongst historians of mathematics</a:t>
            </a:r>
            <a:r>
              <a:rPr lang="en-US" dirty="0" smtClean="0"/>
              <a:t>.]</a:t>
            </a:r>
            <a:r>
              <a:rPr lang="el-GR" dirty="0" smtClean="0"/>
              <a:t> </a:t>
            </a:r>
            <a:r>
              <a:rPr lang="en-US" dirty="0" smtClean="0"/>
              <a:t>See </a:t>
            </a:r>
            <a:r>
              <a:rPr lang="en-US" dirty="0"/>
              <a:t>Jeremy Gray, "Did Poincaré say ‘Set theory is a disease’?", </a:t>
            </a:r>
            <a:r>
              <a:rPr lang="en-US" i="1" dirty="0"/>
              <a:t>The Mathematical Intelligencer</a:t>
            </a:r>
            <a:r>
              <a:rPr lang="en-US" dirty="0"/>
              <a:t>, </a:t>
            </a:r>
            <a:r>
              <a:rPr lang="en-US" dirty="0">
                <a:hlinkClick r:id="rId2"/>
              </a:rPr>
              <a:t>13:19-22 </a:t>
            </a:r>
            <a:r>
              <a:rPr lang="el-GR" dirty="0" smtClean="0"/>
              <a:t>, </a:t>
            </a:r>
            <a:r>
              <a:rPr lang="en-US" dirty="0" smtClean="0"/>
              <a:t>(</a:t>
            </a:r>
            <a:r>
              <a:rPr lang="en-US" dirty="0"/>
              <a:t>1991).</a:t>
            </a:r>
          </a:p>
          <a:p>
            <a:endParaRPr lang="el-GR" dirty="0"/>
          </a:p>
        </p:txBody>
      </p:sp>
    </p:spTree>
    <p:extLst>
      <p:ext uri="{BB962C8B-B14F-4D97-AF65-F5344CB8AC3E}">
        <p14:creationId xmlns:p14="http://schemas.microsoft.com/office/powerpoint/2010/main" val="3045553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Ελέχθησαν από </a:t>
            </a:r>
            <a:r>
              <a:rPr lang="en-US" dirty="0"/>
              <a:t>Poincaré</a:t>
            </a:r>
            <a:endParaRPr lang="el-GR" dirty="0"/>
          </a:p>
        </p:txBody>
      </p:sp>
      <p:sp>
        <p:nvSpPr>
          <p:cNvPr id="3" name="Θέση περιεχομένου 2"/>
          <p:cNvSpPr>
            <a:spLocks noGrp="1"/>
          </p:cNvSpPr>
          <p:nvPr>
            <p:ph idx="1"/>
          </p:nvPr>
        </p:nvSpPr>
        <p:spPr/>
        <p:txBody>
          <a:bodyPr/>
          <a:lstStyle/>
          <a:p>
            <a:r>
              <a:rPr lang="en-US" dirty="0"/>
              <a:t>Mathematicians are born, not made</a:t>
            </a:r>
          </a:p>
          <a:p>
            <a:r>
              <a:rPr lang="en-US" dirty="0"/>
              <a:t>A scientist worthy of his name, about all a mathematician, experiences in his work the same impression as an artist; his pleasure is </a:t>
            </a:r>
            <a:r>
              <a:rPr lang="en-US" b="1" dirty="0"/>
              <a:t>as great </a:t>
            </a:r>
            <a:r>
              <a:rPr lang="en-US" dirty="0"/>
              <a:t>and of the same nature.</a:t>
            </a:r>
            <a:br>
              <a:rPr lang="en-US" dirty="0"/>
            </a:br>
            <a:r>
              <a:rPr lang="en-US" dirty="0"/>
              <a:t>Quoted in N Rose </a:t>
            </a:r>
            <a:r>
              <a:rPr lang="en-US" i="1" dirty="0"/>
              <a:t>Mathematical Maxims and Minims</a:t>
            </a:r>
            <a:r>
              <a:rPr lang="en-US" dirty="0"/>
              <a:t> (Raleigh N C 1988</a:t>
            </a:r>
            <a:r>
              <a:rPr lang="en-US" dirty="0" smtClean="0"/>
              <a:t>).</a:t>
            </a:r>
            <a:endParaRPr lang="en-US" dirty="0"/>
          </a:p>
          <a:p>
            <a:r>
              <a:rPr lang="el-GR" dirty="0" smtClean="0"/>
              <a:t>Τειρεσίας, Ζευς, </a:t>
            </a:r>
            <a:r>
              <a:rPr lang="el-GR" dirty="0"/>
              <a:t>Ή</a:t>
            </a:r>
            <a:r>
              <a:rPr lang="el-GR" dirty="0" smtClean="0"/>
              <a:t>ρα, Σεξ</a:t>
            </a:r>
            <a:endParaRPr lang="el-GR" dirty="0"/>
          </a:p>
        </p:txBody>
      </p:sp>
    </p:spTree>
    <p:extLst>
      <p:ext uri="{BB962C8B-B14F-4D97-AF65-F5344CB8AC3E}">
        <p14:creationId xmlns:p14="http://schemas.microsoft.com/office/powerpoint/2010/main" val="3301785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a:t>
            </a:r>
            <a:r>
              <a:rPr lang="el-GR" dirty="0"/>
              <a:t>ί</a:t>
            </a:r>
            <a:r>
              <a:rPr lang="el-GR" dirty="0" smtClean="0"/>
              <a:t>ναι </a:t>
            </a:r>
            <a:r>
              <a:rPr lang="el-GR" dirty="0"/>
              <a:t>τ</a:t>
            </a:r>
            <a:r>
              <a:rPr lang="el-GR" dirty="0" smtClean="0"/>
              <a:t>α Μαθηματικά</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a:t>
            </a:r>
            <a:r>
              <a:rPr lang="en-US" b="1" dirty="0"/>
              <a:t>Mathematics is the classification and study of all possible patterns</a:t>
            </a:r>
            <a:r>
              <a:rPr lang="en-US" dirty="0"/>
              <a:t>”.</a:t>
            </a:r>
          </a:p>
          <a:p>
            <a:r>
              <a:rPr lang="en-US" dirty="0"/>
              <a:t> Pattern is here used in a way that not everybody may agree with. It is to be understood in a very wide sense, to cover almost any kind of regularity that can be recognized by the mind. </a:t>
            </a:r>
            <a:r>
              <a:rPr lang="en-US" b="1" dirty="0"/>
              <a:t>Life, and certainly intellectual life, is only possible because there are certain regularities in the world</a:t>
            </a:r>
            <a:r>
              <a:rPr lang="en-US" dirty="0"/>
              <a:t>. </a:t>
            </a:r>
          </a:p>
          <a:p>
            <a:r>
              <a:rPr lang="en-US" dirty="0"/>
              <a:t> A bird recognizes the black and yellow bands of a wasp; man recognizes that the growth of a plant follows the sowing of seed. In each case, a mind is aware of pattern.</a:t>
            </a:r>
          </a:p>
          <a:p>
            <a:r>
              <a:rPr lang="en-US" b="1" dirty="0"/>
              <a:t>W.W. Sawyer,  Prelude to Mathematics Penguin Books Ltd. 1955, p. </a:t>
            </a:r>
            <a:r>
              <a:rPr lang="en-US" b="1" dirty="0" smtClean="0"/>
              <a:t>12</a:t>
            </a:r>
            <a:endParaRPr lang="el-GR" b="1" dirty="0"/>
          </a:p>
        </p:txBody>
      </p:sp>
    </p:spTree>
    <p:extLst>
      <p:ext uri="{BB962C8B-B14F-4D97-AF65-F5344CB8AC3E}">
        <p14:creationId xmlns:p14="http://schemas.microsoft.com/office/powerpoint/2010/main" val="945634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Patterns – </a:t>
            </a:r>
            <a:r>
              <a:rPr lang="el-GR" dirty="0" smtClean="0"/>
              <a:t>Αναλογίες</a:t>
            </a:r>
            <a:endParaRPr lang="el-GR" dirty="0"/>
          </a:p>
        </p:txBody>
      </p:sp>
      <p:sp>
        <p:nvSpPr>
          <p:cNvPr id="3" name="Θέση περιεχομένου 2"/>
          <p:cNvSpPr>
            <a:spLocks noGrp="1"/>
          </p:cNvSpPr>
          <p:nvPr>
            <p:ph idx="1"/>
          </p:nvPr>
        </p:nvSpPr>
        <p:spPr/>
        <p:txBody>
          <a:bodyPr/>
          <a:lstStyle/>
          <a:p>
            <a:r>
              <a:rPr lang="el-GR" dirty="0"/>
              <a:t>Θ</a:t>
            </a:r>
            <a:r>
              <a:rPr lang="el-GR" dirty="0" smtClean="0"/>
              <a:t>α μπορούσαμε να λέμε αναλογίες (</a:t>
            </a:r>
            <a:r>
              <a:rPr lang="en-US" dirty="0" smtClean="0"/>
              <a:t>analogies) </a:t>
            </a:r>
            <a:r>
              <a:rPr lang="el-GR" dirty="0" smtClean="0"/>
              <a:t>αντί </a:t>
            </a:r>
            <a:r>
              <a:rPr lang="en-US" dirty="0"/>
              <a:t>p</a:t>
            </a:r>
            <a:r>
              <a:rPr lang="en-US" dirty="0" smtClean="0"/>
              <a:t>attern</a:t>
            </a:r>
            <a:r>
              <a:rPr lang="el-GR" dirty="0" smtClean="0"/>
              <a:t>? </a:t>
            </a:r>
          </a:p>
          <a:p>
            <a:r>
              <a:rPr lang="el-GR" dirty="0" smtClean="0"/>
              <a:t>Μ</a:t>
            </a:r>
            <a:r>
              <a:rPr lang="el-GR" dirty="0"/>
              <a:t>ά</a:t>
            </a:r>
            <a:r>
              <a:rPr lang="el-GR" dirty="0" smtClean="0"/>
              <a:t>λλον!</a:t>
            </a:r>
            <a:endParaRPr lang="el-GR" dirty="0"/>
          </a:p>
        </p:txBody>
      </p:sp>
    </p:spTree>
    <p:extLst>
      <p:ext uri="{BB962C8B-B14F-4D97-AF65-F5344CB8AC3E}">
        <p14:creationId xmlns:p14="http://schemas.microsoft.com/office/powerpoint/2010/main" val="998665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Διαμόρφωση Ορισμού</a:t>
            </a:r>
            <a:endParaRPr lang="el-GR" dirty="0"/>
          </a:p>
        </p:txBody>
      </p:sp>
      <p:sp>
        <p:nvSpPr>
          <p:cNvPr id="3" name="Θέση περιεχομένου 2"/>
          <p:cNvSpPr>
            <a:spLocks noGrp="1"/>
          </p:cNvSpPr>
          <p:nvPr>
            <p:ph idx="1"/>
          </p:nvPr>
        </p:nvSpPr>
        <p:spPr/>
        <p:txBody>
          <a:bodyPr/>
          <a:lstStyle/>
          <a:p>
            <a:r>
              <a:rPr lang="el-GR" dirty="0"/>
              <a:t>Τ</a:t>
            </a:r>
            <a:r>
              <a:rPr lang="el-GR" dirty="0" smtClean="0"/>
              <a:t>α μαθηματικά ασχολούνται με την ανακάλυψη  (η μήπως εφεύρεση), ταξινόμηση και μελέτη γενικότερα,   των γενικών </a:t>
            </a:r>
            <a:r>
              <a:rPr lang="el-GR" dirty="0" err="1"/>
              <a:t>α</a:t>
            </a:r>
            <a:r>
              <a:rPr lang="el-GR" dirty="0" err="1" smtClean="0"/>
              <a:t>ναλογιων</a:t>
            </a:r>
            <a:r>
              <a:rPr lang="el-GR" dirty="0" smtClean="0"/>
              <a:t> – κανονικοτήτων – </a:t>
            </a:r>
            <a:r>
              <a:rPr lang="en-US" dirty="0"/>
              <a:t>p</a:t>
            </a:r>
            <a:r>
              <a:rPr lang="en-US" dirty="0" smtClean="0"/>
              <a:t>atterns</a:t>
            </a:r>
            <a:r>
              <a:rPr lang="el-GR" dirty="0" smtClean="0"/>
              <a:t> – μοτίβων</a:t>
            </a:r>
            <a:r>
              <a:rPr lang="en-US" dirty="0" smtClean="0"/>
              <a:t> </a:t>
            </a:r>
            <a:r>
              <a:rPr lang="el-GR" dirty="0" smtClean="0"/>
              <a:t>που</a:t>
            </a:r>
            <a:r>
              <a:rPr lang="en-US" dirty="0" smtClean="0"/>
              <a:t> </a:t>
            </a:r>
            <a:r>
              <a:rPr lang="el-GR" dirty="0" smtClean="0"/>
              <a:t>υπάρχουν </a:t>
            </a:r>
            <a:r>
              <a:rPr lang="el-GR" dirty="0"/>
              <a:t>στον κόσμο που μας περιβάλλει και στην κοινωνία που </a:t>
            </a:r>
            <a:r>
              <a:rPr lang="el-GR" dirty="0" smtClean="0"/>
              <a:t>οργανώνουμε</a:t>
            </a:r>
            <a:r>
              <a:rPr lang="en-US" dirty="0" smtClean="0"/>
              <a:t>.</a:t>
            </a:r>
            <a:endParaRPr lang="en-US" dirty="0"/>
          </a:p>
        </p:txBody>
      </p:sp>
    </p:spTree>
    <p:extLst>
      <p:ext uri="{BB962C8B-B14F-4D97-AF65-F5344CB8AC3E}">
        <p14:creationId xmlns:p14="http://schemas.microsoft.com/office/powerpoint/2010/main" val="515594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Προσοχή</a:t>
            </a:r>
            <a:endParaRPr lang="el-GR" dirty="0"/>
          </a:p>
        </p:txBody>
      </p:sp>
      <p:sp>
        <p:nvSpPr>
          <p:cNvPr id="3" name="Θέση περιεχομένου 2"/>
          <p:cNvSpPr>
            <a:spLocks noGrp="1"/>
          </p:cNvSpPr>
          <p:nvPr>
            <p:ph idx="1"/>
          </p:nvPr>
        </p:nvSpPr>
        <p:spPr/>
        <p:txBody>
          <a:bodyPr/>
          <a:lstStyle/>
          <a:p>
            <a:r>
              <a:rPr lang="el-GR" dirty="0"/>
              <a:t>Συχνά </a:t>
            </a:r>
            <a:r>
              <a:rPr lang="el-GR" dirty="0" smtClean="0"/>
              <a:t>τα</a:t>
            </a:r>
            <a:r>
              <a:rPr lang="en-US" dirty="0" smtClean="0"/>
              <a:t> </a:t>
            </a:r>
            <a:r>
              <a:rPr lang="en-US" dirty="0"/>
              <a:t>patterns</a:t>
            </a:r>
            <a:r>
              <a:rPr lang="el-GR" dirty="0"/>
              <a:t> – </a:t>
            </a:r>
            <a:r>
              <a:rPr lang="el-GR" dirty="0" smtClean="0"/>
              <a:t>μοτίβα,</a:t>
            </a:r>
            <a:r>
              <a:rPr lang="en-US" dirty="0" smtClean="0"/>
              <a:t> </a:t>
            </a:r>
            <a:r>
              <a:rPr lang="el-GR" dirty="0"/>
              <a:t>ε</a:t>
            </a:r>
            <a:r>
              <a:rPr lang="el-GR" dirty="0" smtClean="0"/>
              <a:t>ννοούνται </a:t>
            </a:r>
            <a:r>
              <a:rPr lang="el-GR" dirty="0"/>
              <a:t>σαν εκδηλώσεις ακολουθίας </a:t>
            </a:r>
            <a:r>
              <a:rPr lang="el-GR" dirty="0" smtClean="0"/>
              <a:t>συμβάντων.</a:t>
            </a:r>
            <a:endParaRPr lang="en-US" dirty="0" smtClean="0"/>
          </a:p>
          <a:p>
            <a:r>
              <a:rPr lang="el-GR" dirty="0" smtClean="0"/>
              <a:t>Εδώ, </a:t>
            </a:r>
            <a:r>
              <a:rPr lang="el-GR" dirty="0"/>
              <a:t>τα εννοούμε με την γενικότερη δυνατή </a:t>
            </a:r>
            <a:r>
              <a:rPr lang="el-GR" dirty="0" smtClean="0"/>
              <a:t>έννοια.</a:t>
            </a:r>
            <a:endParaRPr lang="el-GR" dirty="0"/>
          </a:p>
          <a:p>
            <a:endParaRPr lang="el-GR" dirty="0"/>
          </a:p>
        </p:txBody>
      </p:sp>
    </p:spTree>
    <p:extLst>
      <p:ext uri="{BB962C8B-B14F-4D97-AF65-F5344CB8AC3E}">
        <p14:creationId xmlns:p14="http://schemas.microsoft.com/office/powerpoint/2010/main" val="3257289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Σημαντικά Ερωτήματα</a:t>
            </a:r>
            <a:endParaRPr lang="el-GR" dirty="0"/>
          </a:p>
        </p:txBody>
      </p:sp>
      <p:sp>
        <p:nvSpPr>
          <p:cNvPr id="3" name="Θέση περιεχομένου 2"/>
          <p:cNvSpPr>
            <a:spLocks noGrp="1"/>
          </p:cNvSpPr>
          <p:nvPr>
            <p:ph idx="1"/>
          </p:nvPr>
        </p:nvSpPr>
        <p:spPr/>
        <p:txBody>
          <a:bodyPr>
            <a:normAutofit/>
          </a:bodyPr>
          <a:lstStyle/>
          <a:p>
            <a:r>
              <a:rPr lang="el-GR" dirty="0"/>
              <a:t>Τ</a:t>
            </a:r>
            <a:r>
              <a:rPr lang="el-GR" dirty="0" smtClean="0"/>
              <a:t>ι κατευθύνει την έρευνα για </a:t>
            </a:r>
            <a:r>
              <a:rPr lang="en-US" dirty="0" smtClean="0"/>
              <a:t>patterns - </a:t>
            </a:r>
            <a:r>
              <a:rPr lang="el-GR" dirty="0" smtClean="0"/>
              <a:t>αναλογίες?</a:t>
            </a:r>
          </a:p>
          <a:p>
            <a:r>
              <a:rPr lang="el-GR" dirty="0"/>
              <a:t>Π</a:t>
            </a:r>
            <a:r>
              <a:rPr lang="el-GR" dirty="0" smtClean="0"/>
              <a:t>οια είναι τα σημαντικά </a:t>
            </a:r>
            <a:r>
              <a:rPr lang="en-US" dirty="0" smtClean="0"/>
              <a:t>patterns </a:t>
            </a:r>
            <a:r>
              <a:rPr lang="el-GR" dirty="0" smtClean="0"/>
              <a:t>-</a:t>
            </a:r>
            <a:r>
              <a:rPr lang="en-US" dirty="0" smtClean="0"/>
              <a:t> </a:t>
            </a:r>
            <a:r>
              <a:rPr lang="el-GR" dirty="0" smtClean="0"/>
              <a:t>αναλογίες?</a:t>
            </a:r>
          </a:p>
          <a:p>
            <a:r>
              <a:rPr lang="el-GR" dirty="0"/>
              <a:t>Σ</a:t>
            </a:r>
            <a:r>
              <a:rPr lang="el-GR" dirty="0" smtClean="0"/>
              <a:t>χέση με τις φυσικές επιστήμες: </a:t>
            </a:r>
            <a:r>
              <a:rPr lang="en-US" dirty="0" smtClean="0"/>
              <a:t>The unreasonable effectiveness of mathematics</a:t>
            </a:r>
            <a:r>
              <a:rPr lang="el-GR" dirty="0" smtClean="0"/>
              <a:t> </a:t>
            </a:r>
            <a:r>
              <a:rPr lang="en-US" dirty="0" smtClean="0"/>
              <a:t>in</a:t>
            </a:r>
            <a:r>
              <a:rPr lang="el-GR" dirty="0" smtClean="0"/>
              <a:t> </a:t>
            </a:r>
            <a:r>
              <a:rPr lang="en-US" dirty="0" smtClean="0"/>
              <a:t>physical sciences</a:t>
            </a:r>
            <a:endParaRPr lang="el-GR" dirty="0"/>
          </a:p>
        </p:txBody>
      </p:sp>
    </p:spTree>
    <p:extLst>
      <p:ext uri="{BB962C8B-B14F-4D97-AF65-F5344CB8AC3E}">
        <p14:creationId xmlns:p14="http://schemas.microsoft.com/office/powerpoint/2010/main" val="3375516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fontScale="92500" lnSpcReduction="20000"/>
          </a:bodyPr>
          <a:lstStyle/>
          <a:p>
            <a:r>
              <a:rPr lang="el-GR" dirty="0"/>
              <a:t>Τ</a:t>
            </a:r>
            <a:r>
              <a:rPr lang="el-GR" dirty="0" smtClean="0"/>
              <a:t>ι είναι τα μαθηματικά</a:t>
            </a:r>
          </a:p>
          <a:p>
            <a:r>
              <a:rPr lang="el-GR" dirty="0" smtClean="0"/>
              <a:t>Αριστοτέλης, Όιλερ, Αύγουστος </a:t>
            </a:r>
            <a:r>
              <a:rPr lang="el-GR" dirty="0"/>
              <a:t>Κ</a:t>
            </a:r>
            <a:r>
              <a:rPr lang="el-GR" dirty="0" smtClean="0"/>
              <a:t>ομπτ, Πουανκαρέ, </a:t>
            </a:r>
            <a:r>
              <a:rPr lang="en-US" dirty="0"/>
              <a:t>W</a:t>
            </a:r>
            <a:r>
              <a:rPr lang="el-GR" dirty="0" smtClean="0"/>
              <a:t>. </a:t>
            </a:r>
            <a:r>
              <a:rPr lang="en-US" dirty="0"/>
              <a:t>W</a:t>
            </a:r>
            <a:r>
              <a:rPr lang="el-GR" dirty="0" smtClean="0"/>
              <a:t>. </a:t>
            </a:r>
            <a:r>
              <a:rPr lang="en-US" dirty="0" smtClean="0"/>
              <a:t>Sawyer</a:t>
            </a:r>
            <a:endParaRPr lang="el-GR" dirty="0"/>
          </a:p>
          <a:p>
            <a:r>
              <a:rPr lang="en-US" dirty="0" smtClean="0"/>
              <a:t>Patterns</a:t>
            </a:r>
            <a:r>
              <a:rPr lang="el-GR" dirty="0" smtClean="0"/>
              <a:t>, μοτίβα, κανονικότητες, αναλογί</a:t>
            </a:r>
            <a:r>
              <a:rPr lang="el-GR" dirty="0"/>
              <a:t>ε</a:t>
            </a:r>
            <a:r>
              <a:rPr lang="el-GR" dirty="0" smtClean="0"/>
              <a:t>ς, </a:t>
            </a:r>
            <a:r>
              <a:rPr lang="en-US" dirty="0"/>
              <a:t>E</a:t>
            </a:r>
            <a:r>
              <a:rPr lang="en-US" dirty="0" smtClean="0"/>
              <a:t>ugene Wigner</a:t>
            </a:r>
            <a:r>
              <a:rPr lang="el-GR" dirty="0" smtClean="0"/>
              <a:t> </a:t>
            </a:r>
          </a:p>
          <a:p>
            <a:r>
              <a:rPr lang="el-GR" dirty="0" smtClean="0"/>
              <a:t>Πρόγραμμα Σποδών για το Νέο Λύκειο 2015</a:t>
            </a:r>
          </a:p>
          <a:p>
            <a:r>
              <a:rPr lang="el-GR" dirty="0" smtClean="0"/>
              <a:t>Μέθοδος των μαθηματικών, μαθηματικοί ορισμοί, αξιώματα. Κανόνας των προσήμων, Μιγαδικοί αριθμοί, Θεμελιώδες Θεώρημα της άλγεβρας, Τετράδες του </a:t>
            </a:r>
            <a:r>
              <a:rPr lang="en-US" dirty="0" smtClean="0"/>
              <a:t>Hamilton</a:t>
            </a:r>
            <a:endParaRPr lang="el-GR" dirty="0" smtClean="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ΦΕΚ </a:t>
            </a:r>
            <a:r>
              <a:rPr lang="el-GR" dirty="0"/>
              <a:t>22-01-2015, </a:t>
            </a:r>
            <a:r>
              <a:rPr lang="el-GR" dirty="0" smtClean="0"/>
              <a:t>τεύχος </a:t>
            </a:r>
            <a:r>
              <a:rPr lang="el-GR" dirty="0"/>
              <a:t>2, Αρ. ΦΥΛΛΟΥ </a:t>
            </a:r>
            <a:r>
              <a:rPr lang="el-GR" dirty="0" smtClean="0"/>
              <a:t>162 (1/2)</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b="1" dirty="0"/>
              <a:t>Η</a:t>
            </a:r>
            <a:r>
              <a:rPr lang="el-GR" b="1" dirty="0" smtClean="0"/>
              <a:t> αντίληψη μας για τα μαθηματικά:</a:t>
            </a:r>
            <a:endParaRPr lang="el-GR" dirty="0" smtClean="0"/>
          </a:p>
          <a:p>
            <a:r>
              <a:rPr lang="el-GR" dirty="0" smtClean="0"/>
              <a:t>Είναι </a:t>
            </a:r>
            <a:r>
              <a:rPr lang="el-GR" dirty="0"/>
              <a:t>αυτονόητη αλήθεια ότι αντίληψη μας για τα μαθηματικά θα επηρεάσει καίρια την αντίληψη μας για την μαθηματική παιδεία</a:t>
            </a:r>
            <a:r>
              <a:rPr lang="el-GR" dirty="0" smtClean="0"/>
              <a:t>.</a:t>
            </a:r>
            <a:endParaRPr lang="el-GR" dirty="0"/>
          </a:p>
          <a:p>
            <a:r>
              <a:rPr lang="el-GR" dirty="0"/>
              <a:t>Για αυτό τον λόγο επιχειρούμε να συνοψίσουμε την αντίληψη μας για τα Μαθηματικά, στον βαθμό που επιβάλλεται, αλλά και επιτρέπεται από τους σκοπούς του παρόντος κειμένου.</a:t>
            </a:r>
          </a:p>
          <a:p>
            <a:r>
              <a:rPr lang="el-GR" dirty="0"/>
              <a:t>Δεν υπάρχει γενικά αποδεκτός ορισμός των Μαθηματικών, κάτι που δεν ξαφνιάζει γιατί τα Μαθηματικά είναι ένα πολύ ευρύ επιστημονικό πεδίο με όλων των ειδών τις διασυνδέσεις, με όλες τις μορφές γνώσης, με ένα συνεχώς εξελισσόμενο περιεχόμενο και έναν πολυδιάστατο τρόπο σκέψης.</a:t>
            </a:r>
          </a:p>
          <a:p>
            <a:r>
              <a:rPr lang="el-GR" dirty="0"/>
              <a:t>Αναζητώντας,  για τις ανάγκες του παρόντος κειμένου μια σύντομη, λειτουργική περιγραφή, θα μπορούσαμε να πούμε ότι τα Μαθηματικά είναι η γενική μελέτη των κανονικοτήτων </a:t>
            </a:r>
            <a:r>
              <a:rPr lang="el-GR" dirty="0" smtClean="0"/>
              <a:t>(μοτίβα</a:t>
            </a:r>
            <a:r>
              <a:rPr lang="el-GR" dirty="0"/>
              <a:t>, </a:t>
            </a:r>
            <a:r>
              <a:rPr lang="en-US" dirty="0" smtClean="0"/>
              <a:t>pattern</a:t>
            </a:r>
            <a:r>
              <a:rPr lang="el-GR" dirty="0" smtClean="0"/>
              <a:t>) </a:t>
            </a:r>
            <a:r>
              <a:rPr lang="el-GR" dirty="0"/>
              <a:t>και των </a:t>
            </a:r>
            <a:r>
              <a:rPr lang="el-GR" dirty="0" smtClean="0"/>
              <a:t>σχέσεων </a:t>
            </a:r>
            <a:r>
              <a:rPr lang="el-GR" dirty="0"/>
              <a:t>των</a:t>
            </a:r>
            <a:r>
              <a:rPr lang="el-GR" dirty="0" smtClean="0"/>
              <a:t>.</a:t>
            </a:r>
            <a:endParaRPr lang="el-GR" dirty="0"/>
          </a:p>
        </p:txBody>
      </p:sp>
    </p:spTree>
    <p:extLst>
      <p:ext uri="{BB962C8B-B14F-4D97-AF65-F5344CB8AC3E}">
        <p14:creationId xmlns:p14="http://schemas.microsoft.com/office/powerpoint/2010/main" val="1970018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ΦΕΚ 22-01-2015, τεύχος 2, Αρ. ΦΥΛΛΟΥ </a:t>
            </a:r>
            <a:r>
              <a:rPr lang="el-GR" dirty="0" smtClean="0"/>
              <a:t>162 (2/2)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Οι σκοποί των μαθηματικών σε πρώτη φάση είναι η διαμόρφωση εικασιών επί αυτών των κανονικοτήτων και η απόδειξη αυτών.</a:t>
            </a:r>
          </a:p>
          <a:p>
            <a:r>
              <a:rPr lang="el-GR" dirty="0"/>
              <a:t>Σε δεύτερη φάση, ο σκοπός τους, όπως και άλλων επιστημών και με την βοήθεια άλλων επιστημών, είναι η κατανόηση των φαινομένων που αντιλαμβανόμαστε με τις αισθήσεις και το μυαλό μας.</a:t>
            </a:r>
          </a:p>
          <a:p>
            <a:r>
              <a:rPr lang="el-GR" dirty="0"/>
              <a:t>Ο σκοπός αυτός έχει τρεις κύριους </a:t>
            </a:r>
            <a:r>
              <a:rPr lang="el-GR" dirty="0" err="1"/>
              <a:t>υποσκοπούς</a:t>
            </a:r>
            <a:r>
              <a:rPr lang="el-GR" dirty="0"/>
              <a:t>:</a:t>
            </a:r>
          </a:p>
          <a:p>
            <a:pPr lvl="1"/>
            <a:r>
              <a:rPr lang="el-GR" dirty="0" smtClean="0"/>
              <a:t>την </a:t>
            </a:r>
            <a:r>
              <a:rPr lang="el-GR" dirty="0"/>
              <a:t>εξήγηση των φαινομένων</a:t>
            </a:r>
          </a:p>
          <a:p>
            <a:pPr lvl="1"/>
            <a:r>
              <a:rPr lang="el-GR" dirty="0" smtClean="0"/>
              <a:t>τη </a:t>
            </a:r>
            <a:r>
              <a:rPr lang="el-GR" dirty="0"/>
              <a:t>πρόβλεψη</a:t>
            </a:r>
          </a:p>
          <a:p>
            <a:pPr lvl="1"/>
            <a:r>
              <a:rPr lang="el-GR" dirty="0" smtClean="0"/>
              <a:t>την </a:t>
            </a:r>
            <a:r>
              <a:rPr lang="el-GR" dirty="0"/>
              <a:t>τεχνολογία αξιοποίησης της γνώσης στον έλεγχο της φύσης</a:t>
            </a:r>
            <a:r>
              <a:rPr lang="el-GR" dirty="0" smtClean="0"/>
              <a:t>.</a:t>
            </a:r>
            <a:endParaRPr lang="el-GR" dirty="0"/>
          </a:p>
        </p:txBody>
      </p:sp>
    </p:spTree>
    <p:extLst>
      <p:ext uri="{BB962C8B-B14F-4D97-AF65-F5344CB8AC3E}">
        <p14:creationId xmlns:p14="http://schemas.microsoft.com/office/powerpoint/2010/main" val="1407463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 των Μαθηματικών (1/2)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Η μέθοδος τους έχει ως κεντρικό άξονα το Αριστοτέλειο </a:t>
            </a:r>
            <a:r>
              <a:rPr lang="el-GR" dirty="0" smtClean="0"/>
              <a:t>(ή </a:t>
            </a:r>
            <a:r>
              <a:rPr lang="el-GR" dirty="0"/>
              <a:t>Ευκλείδειο) κουαρτέτο: Λογική, Ορισμοί, Αξιώματα, Προτάσεις</a:t>
            </a:r>
            <a:r>
              <a:rPr lang="el-GR" dirty="0" smtClean="0"/>
              <a:t>.</a:t>
            </a:r>
            <a:endParaRPr lang="el-GR" dirty="0"/>
          </a:p>
          <a:p>
            <a:r>
              <a:rPr lang="el-GR" dirty="0"/>
              <a:t>Αυτή η αναζήτηση γενικών κανονικοτήτων οδηγεί στην ανάπτυξη εννοιών, γενικεύσεων και συμπερασμάτων, που βελτιώνουν την κατανόησή μας για τον κόσμο και που μπορούν να</a:t>
            </a:r>
            <a:r>
              <a:rPr lang="el-GR" strike="sngStrike" dirty="0"/>
              <a:t> </a:t>
            </a:r>
            <a:r>
              <a:rPr lang="el-GR" dirty="0"/>
              <a:t>εφαρμοστούν για την επίλυση προβλημάτων, καθαρά μαθηματικών ή από τις άλλες επιστήμες. </a:t>
            </a:r>
          </a:p>
          <a:p>
            <a:r>
              <a:rPr lang="el-GR" dirty="0" smtClean="0"/>
              <a:t>Ο </a:t>
            </a:r>
            <a:r>
              <a:rPr lang="el-GR" dirty="0"/>
              <a:t>σημαντικός μαθηματικός</a:t>
            </a:r>
            <a:r>
              <a:rPr lang="en-US" dirty="0"/>
              <a:t> René </a:t>
            </a:r>
            <a:r>
              <a:rPr lang="en-US" dirty="0" err="1"/>
              <a:t>Frédéric</a:t>
            </a:r>
            <a:r>
              <a:rPr lang="en-US" dirty="0"/>
              <a:t> Thom (1923 –2002), (</a:t>
            </a:r>
            <a:r>
              <a:rPr lang="el-GR" dirty="0"/>
              <a:t>βραβείο</a:t>
            </a:r>
            <a:r>
              <a:rPr lang="en-US" dirty="0"/>
              <a:t> Fields 1958), </a:t>
            </a:r>
            <a:r>
              <a:rPr lang="el-GR" dirty="0"/>
              <a:t>έγραψε</a:t>
            </a:r>
            <a:r>
              <a:rPr lang="en-US" dirty="0" smtClean="0"/>
              <a:t>:</a:t>
            </a:r>
            <a:r>
              <a:rPr lang="el-GR" dirty="0" smtClean="0"/>
              <a:t> </a:t>
            </a:r>
            <a:r>
              <a:rPr lang="en-US" dirty="0" smtClean="0"/>
              <a:t>«</a:t>
            </a:r>
            <a:r>
              <a:rPr lang="en-US" dirty="0"/>
              <a:t>All mathematical pedagogy, even if scarcely coherent, rests on a philosophy of mathematics» (</a:t>
            </a:r>
            <a:r>
              <a:rPr lang="el-GR" dirty="0"/>
              <a:t>μτφ</a:t>
            </a:r>
            <a:r>
              <a:rPr lang="en-US" dirty="0"/>
              <a:t>. </a:t>
            </a:r>
            <a:r>
              <a:rPr lang="el-GR" dirty="0"/>
              <a:t>Κάθε παιδαγωγική των μαθηματικών, ακόμα και αν έχει λίγη λογική συνέπεια, στηρίζεται σε κάποια φιλοσοφία των μαθηματικών). </a:t>
            </a:r>
            <a:r>
              <a:rPr lang="en-US" dirty="0"/>
              <a:t>(</a:t>
            </a:r>
            <a:r>
              <a:rPr lang="el-GR" dirty="0"/>
              <a:t>Βλέπε</a:t>
            </a:r>
            <a:r>
              <a:rPr lang="en-US" dirty="0"/>
              <a:t> Ernest Paul, Mathematics Education and Philosophy: An International Perspective, </a:t>
            </a:r>
            <a:r>
              <a:rPr lang="el-GR" dirty="0" err="1"/>
              <a:t>σελ</a:t>
            </a:r>
            <a:r>
              <a:rPr lang="en-US" dirty="0"/>
              <a:t>. 1)</a:t>
            </a:r>
            <a:endParaRPr lang="el-GR" dirty="0"/>
          </a:p>
          <a:p>
            <a:endParaRPr lang="el-GR" dirty="0"/>
          </a:p>
        </p:txBody>
      </p:sp>
    </p:spTree>
    <p:extLst>
      <p:ext uri="{BB962C8B-B14F-4D97-AF65-F5344CB8AC3E}">
        <p14:creationId xmlns:p14="http://schemas.microsoft.com/office/powerpoint/2010/main" val="1524394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 των Μαθηματικών (2/2)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Ας </a:t>
            </a:r>
            <a:r>
              <a:rPr lang="el-GR" dirty="0"/>
              <a:t>δούμε ένα </a:t>
            </a:r>
            <a:r>
              <a:rPr lang="el-GR" dirty="0" smtClean="0"/>
              <a:t>παράδειγμα:</a:t>
            </a:r>
          </a:p>
          <a:p>
            <a:r>
              <a:rPr lang="el-GR" dirty="0" smtClean="0"/>
              <a:t>Οι </a:t>
            </a:r>
            <a:r>
              <a:rPr lang="el-GR" dirty="0"/>
              <a:t>θετικοί ακέραιοι  προκύπτουν από θεωρήσεις κοπαδιών ζώων, δένδρων σε έναν αγρό κλπ.  Τα κοπάδια μπορούν να ενωθούν, όπως και οι αγροί και να οδηγηθούμε στην πρόσθεση των θετικών ακεραίων. Φυσικά αυτά που τώρα περιγράφουμε έτσι απλά,  έλαβαν χώρα στα βάθη της προϊστορίας σε διάρκεια πιθανότατα εκατοντάδων αιώνων.  Εξ άλλου θεωρήσεις της κίνησης σε μεταγενέστερους αιώνες, ξεκινώντας από τις έννοιες της ταχύτητας, επιτάχυνσης, δύναμης </a:t>
            </a:r>
            <a:r>
              <a:rPr lang="el-GR" dirty="0" smtClean="0"/>
              <a:t>κλπ., </a:t>
            </a:r>
            <a:r>
              <a:rPr lang="el-GR" dirty="0"/>
              <a:t>μας οδηγούν στην γενικότερη έννοια α του </a:t>
            </a:r>
            <a:r>
              <a:rPr lang="el-GR" dirty="0" smtClean="0"/>
              <a:t>διανύσματος κλπ.</a:t>
            </a:r>
            <a:endParaRPr lang="el-GR" dirty="0"/>
          </a:p>
          <a:p>
            <a:r>
              <a:rPr lang="el-GR" dirty="0" smtClean="0"/>
              <a:t>Το </a:t>
            </a:r>
            <a:r>
              <a:rPr lang="el-GR" dirty="0"/>
              <a:t>σχήμα αυτό οργάνωσης της γνώσης γενικώς διατυπώνεται στο Αναλυτικά Πρότερα  του Αριστοτέλη. Στα Στοιχεία του Ευκλείδη έχουμε την πρώτη μείζονα εφαρμογή του σχήματος αυτού, η οποία επηρέασε καθοριστικά  τον τρόπο σκέψης  της </a:t>
            </a:r>
            <a:r>
              <a:rPr lang="el-GR" dirty="0" smtClean="0"/>
              <a:t>νεότερης </a:t>
            </a:r>
            <a:r>
              <a:rPr lang="el-GR" dirty="0"/>
              <a:t>επιστήμης. </a:t>
            </a:r>
          </a:p>
          <a:p>
            <a:endParaRPr lang="el-GR" dirty="0"/>
          </a:p>
        </p:txBody>
      </p:sp>
    </p:spTree>
    <p:extLst>
      <p:ext uri="{BB962C8B-B14F-4D97-AF65-F5344CB8AC3E}">
        <p14:creationId xmlns:p14="http://schemas.microsoft.com/office/powerpoint/2010/main" val="1875080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Επιστροφή στον ορισμό</a:t>
            </a:r>
            <a:endParaRPr lang="el-GR" dirty="0"/>
          </a:p>
        </p:txBody>
      </p:sp>
      <p:sp>
        <p:nvSpPr>
          <p:cNvPr id="3" name="Θέση περιεχομένου 2"/>
          <p:cNvSpPr>
            <a:spLocks noGrp="1"/>
          </p:cNvSpPr>
          <p:nvPr>
            <p:ph idx="1"/>
          </p:nvPr>
        </p:nvSpPr>
        <p:spPr/>
        <p:txBody>
          <a:bodyPr/>
          <a:lstStyle/>
          <a:p>
            <a:r>
              <a:rPr lang="el-GR" dirty="0"/>
              <a:t>Τ</a:t>
            </a:r>
            <a:r>
              <a:rPr lang="el-GR" dirty="0" smtClean="0"/>
              <a:t>α μαθηματικά ασχολούνται με την ανακάλυψη (η  εφεύρεση), ταξινόμηση και μελέτη γενικότερα, των γενικών αναλογιών – κανονικοτήτων – </a:t>
            </a:r>
            <a:r>
              <a:rPr lang="en-US" dirty="0" smtClean="0"/>
              <a:t>patterns</a:t>
            </a:r>
            <a:r>
              <a:rPr lang="el-GR" dirty="0" smtClean="0"/>
              <a:t> </a:t>
            </a:r>
            <a:r>
              <a:rPr lang="el-GR" dirty="0"/>
              <a:t>–</a:t>
            </a:r>
            <a:r>
              <a:rPr lang="el-GR" dirty="0" smtClean="0"/>
              <a:t> μοτίβων που υπάρχουν στον κόσμο που μας περιβάλλει και στην κοινωνία που οργανώνουμε</a:t>
            </a:r>
            <a:r>
              <a:rPr lang="en-US" dirty="0" smtClean="0"/>
              <a:t>.</a:t>
            </a:r>
            <a:endParaRPr lang="en-US" dirty="0"/>
          </a:p>
        </p:txBody>
      </p:sp>
    </p:spTree>
    <p:extLst>
      <p:ext uri="{BB962C8B-B14F-4D97-AF65-F5344CB8AC3E}">
        <p14:creationId xmlns:p14="http://schemas.microsoft.com/office/powerpoint/2010/main" val="730958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Επιστροφή στον ορισμό μας – Παράδειγμα</a:t>
            </a:r>
            <a:endParaRPr lang="el-GR" dirty="0"/>
          </a:p>
        </p:txBody>
      </p:sp>
      <p:sp>
        <p:nvSpPr>
          <p:cNvPr id="3" name="Θέση περιεχομένου 2"/>
          <p:cNvSpPr>
            <a:spLocks noGrp="1"/>
          </p:cNvSpPr>
          <p:nvPr>
            <p:ph idx="1"/>
          </p:nvPr>
        </p:nvSpPr>
        <p:spPr/>
        <p:txBody>
          <a:bodyPr/>
          <a:lstStyle/>
          <a:p>
            <a:r>
              <a:rPr lang="el-GR" dirty="0" smtClean="0"/>
              <a:t>Κοπάδι προβάτων</a:t>
            </a:r>
          </a:p>
          <a:p>
            <a:r>
              <a:rPr lang="el-GR" dirty="0" smtClean="0"/>
              <a:t>Κοπάδι αιγών</a:t>
            </a:r>
          </a:p>
          <a:p>
            <a:r>
              <a:rPr lang="el-GR" dirty="0" smtClean="0"/>
              <a:t>Φυσικός ακέραιος</a:t>
            </a:r>
            <a:endParaRPr lang="el-GR" dirty="0"/>
          </a:p>
        </p:txBody>
      </p:sp>
    </p:spTree>
    <p:extLst>
      <p:ext uri="{BB962C8B-B14F-4D97-AF65-F5344CB8AC3E}">
        <p14:creationId xmlns:p14="http://schemas.microsoft.com/office/powerpoint/2010/main" val="4196075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(1/3)</a:t>
            </a:r>
            <a:endParaRPr lang="el-GR" dirty="0"/>
          </a:p>
        </p:txBody>
      </p:sp>
      <p:sp>
        <p:nvSpPr>
          <p:cNvPr id="3" name="Θέση περιεχομένου 2"/>
          <p:cNvSpPr>
            <a:spLocks noGrp="1"/>
          </p:cNvSpPr>
          <p:nvPr>
            <p:ph idx="1"/>
          </p:nvPr>
        </p:nvSpPr>
        <p:spPr/>
        <p:txBody>
          <a:bodyPr/>
          <a:lstStyle/>
          <a:p>
            <a:r>
              <a:rPr lang="el-GR" dirty="0" smtClean="0"/>
              <a:t>Κοπάδι προβάτων 1, (συντ. κπ1)</a:t>
            </a:r>
          </a:p>
          <a:p>
            <a:r>
              <a:rPr lang="el-GR" dirty="0" smtClean="0"/>
              <a:t>κπ2</a:t>
            </a:r>
          </a:p>
          <a:p>
            <a:r>
              <a:rPr lang="el-GR" dirty="0"/>
              <a:t>Έ</a:t>
            </a:r>
            <a:r>
              <a:rPr lang="el-GR" dirty="0" smtClean="0"/>
              <a:t>νωση των κπ1, κπ2,  προκύπτει κπ3</a:t>
            </a:r>
          </a:p>
          <a:p>
            <a:r>
              <a:rPr lang="el-GR" dirty="0"/>
              <a:t>Π</a:t>
            </a:r>
            <a:r>
              <a:rPr lang="el-GR" dirty="0" smtClean="0"/>
              <a:t>ρόσθεση φυσικών</a:t>
            </a:r>
            <a:endParaRPr lang="el-GR" dirty="0"/>
          </a:p>
        </p:txBody>
      </p:sp>
    </p:spTree>
    <p:extLst>
      <p:ext uri="{BB962C8B-B14F-4D97-AF65-F5344CB8AC3E}">
        <p14:creationId xmlns:p14="http://schemas.microsoft.com/office/powerpoint/2010/main" val="3303507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(2/3)</a:t>
            </a:r>
            <a:endParaRPr lang="el-GR" dirty="0"/>
          </a:p>
        </p:txBody>
      </p:sp>
      <p:sp>
        <p:nvSpPr>
          <p:cNvPr id="3" name="Θέση περιεχομένου 2"/>
          <p:cNvSpPr>
            <a:spLocks noGrp="1"/>
          </p:cNvSpPr>
          <p:nvPr>
            <p:ph idx="1"/>
          </p:nvPr>
        </p:nvSpPr>
        <p:spPr/>
        <p:txBody>
          <a:bodyPr/>
          <a:lstStyle/>
          <a:p>
            <a:r>
              <a:rPr lang="el-GR" dirty="0"/>
              <a:t>Δ</a:t>
            </a:r>
            <a:r>
              <a:rPr lang="el-GR" dirty="0" smtClean="0"/>
              <a:t>ιανύσματα στο επίπεδο και στον χώρο</a:t>
            </a:r>
          </a:p>
          <a:p>
            <a:r>
              <a:rPr lang="el-GR" dirty="0"/>
              <a:t>Π</a:t>
            </a:r>
            <a:r>
              <a:rPr lang="el-GR" dirty="0" smtClean="0"/>
              <a:t>ίνακες</a:t>
            </a:r>
          </a:p>
          <a:p>
            <a:r>
              <a:rPr lang="el-GR" dirty="0"/>
              <a:t>Δ</a:t>
            </a:r>
            <a:r>
              <a:rPr lang="el-GR" dirty="0" smtClean="0"/>
              <a:t>ιανυσματικός χώρος πεπερασμένης διάστασης</a:t>
            </a:r>
          </a:p>
          <a:p>
            <a:r>
              <a:rPr lang="el-GR" dirty="0"/>
              <a:t>Σ</a:t>
            </a:r>
            <a:r>
              <a:rPr lang="el-GR" dirty="0" smtClean="0"/>
              <a:t>ειρές </a:t>
            </a:r>
            <a:r>
              <a:rPr lang="en-US" dirty="0" smtClean="0"/>
              <a:t>Fourier</a:t>
            </a:r>
          </a:p>
          <a:p>
            <a:r>
              <a:rPr lang="el-GR" dirty="0" smtClean="0"/>
              <a:t>Χ</a:t>
            </a:r>
            <a:r>
              <a:rPr lang="el-GR" dirty="0"/>
              <a:t>ώ</a:t>
            </a:r>
            <a:r>
              <a:rPr lang="el-GR" dirty="0" smtClean="0"/>
              <a:t>ρος </a:t>
            </a:r>
            <a:r>
              <a:rPr lang="en-US" dirty="0" smtClean="0"/>
              <a:t>Hilbert</a:t>
            </a:r>
            <a:r>
              <a:rPr lang="el-GR" dirty="0" smtClean="0"/>
              <a:t>, σύγκλιση μέσω αποστάσεως</a:t>
            </a:r>
          </a:p>
        </p:txBody>
      </p:sp>
    </p:spTree>
    <p:extLst>
      <p:ext uri="{BB962C8B-B14F-4D97-AF65-F5344CB8AC3E}">
        <p14:creationId xmlns:p14="http://schemas.microsoft.com/office/powerpoint/2010/main" val="3256896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(3/3)</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Καμπύλες στον χωριό</a:t>
                </a:r>
              </a:p>
              <a:p>
                <a:r>
                  <a:rPr lang="el-GR" dirty="0"/>
                  <a:t>Ε</a:t>
                </a:r>
                <a:r>
                  <a:rPr lang="el-GR" dirty="0" smtClean="0"/>
                  <a:t>πιφάνειες στον χώρο</a:t>
                </a:r>
              </a:p>
              <a:p>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 </m:t>
                    </m:r>
                    <m:r>
                      <a:rPr lang="en-US" i="1" dirty="0" err="1" smtClean="0">
                        <a:latin typeface="Cambria Math" panose="02040503050406030204" pitchFamily="18" charset="0"/>
                      </a:rPr>
                      <m:t>𝑅</m:t>
                    </m:r>
                    <m:r>
                      <a:rPr lang="en-US" i="1" baseline="30000" dirty="0" err="1" smtClean="0">
                        <a:latin typeface="Cambria Math" panose="02040503050406030204" pitchFamily="18" charset="0"/>
                      </a:rPr>
                      <m:t>𝑚</m:t>
                    </m:r>
                    <m:r>
                      <a:rPr lang="en-US" i="1" dirty="0" err="1" smtClean="0">
                        <a:latin typeface="Cambria Math" panose="02040503050406030204" pitchFamily="18" charset="0"/>
                      </a:rPr>
                      <m:t>→</m:t>
                    </m:r>
                    <m:r>
                      <a:rPr lang="en-US" i="1" dirty="0" err="1" smtClean="0">
                        <a:latin typeface="Cambria Math" panose="02040503050406030204" pitchFamily="18" charset="0"/>
                      </a:rPr>
                      <m:t>𝑅</m:t>
                    </m:r>
                    <m:r>
                      <a:rPr lang="en-US" sz="3600" i="1" baseline="30000" dirty="0" err="1">
                        <a:latin typeface="Cambria Math" panose="02040503050406030204" pitchFamily="18" charset="0"/>
                      </a:rPr>
                      <m:t>𝑛</m:t>
                    </m:r>
                    <m:r>
                      <a:rPr lang="en-US" i="1" dirty="0" smtClean="0">
                        <a:latin typeface="Cambria Math" panose="02040503050406030204" pitchFamily="18" charset="0"/>
                      </a:rPr>
                      <m:t>,  </m:t>
                    </m:r>
                    <m:r>
                      <a:rPr lang="en-US" i="1" dirty="0" smtClean="0">
                        <a:latin typeface="Cambria Math" panose="02040503050406030204" pitchFamily="18" charset="0"/>
                      </a:rPr>
                      <m:t>𝑎</m:t>
                    </m:r>
                    <m:r>
                      <a:rPr lang="el-GR" i="1" dirty="0" smtClean="0">
                        <a:latin typeface="Cambria Math" panose="02040503050406030204" pitchFamily="18" charset="0"/>
                      </a:rPr>
                      <m:t>𝜀</m:t>
                    </m:r>
                    <m:r>
                      <a:rPr lang="en-US" i="1" dirty="0" smtClean="0">
                        <a:latin typeface="Cambria Math" panose="02040503050406030204" pitchFamily="18" charset="0"/>
                      </a:rPr>
                      <m:t> </m:t>
                    </m:r>
                    <m:r>
                      <a:rPr lang="en-US" i="1" dirty="0" err="1" smtClean="0">
                        <a:latin typeface="Cambria Math" panose="02040503050406030204" pitchFamily="18" charset="0"/>
                      </a:rPr>
                      <m:t>𝑅</m:t>
                    </m:r>
                    <m:r>
                      <a:rPr lang="en-US" i="1" baseline="30000" dirty="0" err="1" smtClean="0">
                        <a:latin typeface="Cambria Math" panose="02040503050406030204" pitchFamily="18" charset="0"/>
                      </a:rPr>
                      <m:t>𝑛</m:t>
                    </m:r>
                    <m:r>
                      <a:rPr lang="el-GR" i="1" dirty="0" smtClean="0">
                        <a:latin typeface="Cambria Math" panose="02040503050406030204" pitchFamily="18" charset="0"/>
                      </a:rPr>
                      <m:t>, </m:t>
                    </m:r>
                    <m:r>
                      <a:rPr lang="en-US" b="0" i="1" dirty="0" smtClean="0">
                        <a:latin typeface="Cambria Math" panose="02040503050406030204" pitchFamily="18" charset="0"/>
                      </a:rPr>
                      <m:t> </m:t>
                    </m:r>
                    <m:sSup>
                      <m:sSupPr>
                        <m:ctrlPr>
                          <a:rPr lang="el-GR" i="1" dirty="0" smtClean="0">
                            <a:latin typeface="Cambria Math" panose="02040503050406030204" pitchFamily="18" charset="0"/>
                          </a:rPr>
                        </m:ctrlPr>
                      </m:sSupPr>
                      <m:e>
                        <m:r>
                          <a:rPr lang="en-US" b="0" i="1" dirty="0" smtClean="0">
                            <a:latin typeface="Cambria Math" panose="02040503050406030204" pitchFamily="18" charset="0"/>
                          </a:rPr>
                          <m:t>𝑓</m:t>
                        </m:r>
                      </m:e>
                      <m:sup>
                        <m:r>
                          <a:rPr lang="en-US" b="0" i="1" dirty="0" smtClean="0">
                            <a:latin typeface="Cambria Math" panose="02040503050406030204" pitchFamily="18" charset="0"/>
                          </a:rPr>
                          <m:t>−1</m:t>
                        </m:r>
                      </m:sup>
                    </m:sSup>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a14:m>
                <a:endParaRPr lang="en-US" dirty="0" smtClean="0"/>
              </a:p>
              <a:p>
                <a:r>
                  <a:rPr lang="el-GR" dirty="0" smtClean="0"/>
                  <a:t>Διαφορική </a:t>
                </a:r>
                <a:r>
                  <a:rPr lang="el-GR" dirty="0" err="1" smtClean="0"/>
                  <a:t>πολλαπλότης</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78" t="-1750"/>
                </a:stretch>
              </a:blipFill>
            </p:spPr>
            <p:txBody>
              <a:bodyPr/>
              <a:lstStyle/>
              <a:p>
                <a:r>
                  <a:rPr lang="el-GR">
                    <a:noFill/>
                  </a:rPr>
                  <a:t> </a:t>
                </a:r>
              </a:p>
            </p:txBody>
          </p:sp>
        </mc:Fallback>
      </mc:AlternateContent>
    </p:spTree>
    <p:extLst>
      <p:ext uri="{BB962C8B-B14F-4D97-AF65-F5344CB8AC3E}">
        <p14:creationId xmlns:p14="http://schemas.microsoft.com/office/powerpoint/2010/main" val="788110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smtClean="0"/>
              <a:t>Mathematics</a:t>
            </a:r>
            <a:br>
              <a:rPr lang="en-US" sz="3600" dirty="0" smtClean="0"/>
            </a:br>
            <a:r>
              <a:rPr lang="en-US" sz="3600" dirty="0" smtClean="0"/>
              <a:t>http</a:t>
            </a:r>
            <a:r>
              <a:rPr lang="en-US" sz="3600" dirty="0"/>
              <a:t>://en.wikipedia.org/wiki/Mathematics</a:t>
            </a:r>
            <a:endParaRPr lang="el-GR" sz="3600" dirty="0"/>
          </a:p>
        </p:txBody>
      </p:sp>
      <p:sp>
        <p:nvSpPr>
          <p:cNvPr id="3" name="Θέση περιεχομένου 2"/>
          <p:cNvSpPr>
            <a:spLocks noGrp="1"/>
          </p:cNvSpPr>
          <p:nvPr>
            <p:ph idx="1"/>
          </p:nvPr>
        </p:nvSpPr>
        <p:spPr/>
        <p:txBody>
          <a:bodyPr>
            <a:normAutofit fontScale="77500" lnSpcReduction="20000"/>
          </a:bodyPr>
          <a:lstStyle/>
          <a:p>
            <a:r>
              <a:rPr lang="en-US" dirty="0">
                <a:hlinkClick r:id="rId2" tooltip="Mathematician"/>
              </a:rPr>
              <a:t>Mathematicians</a:t>
            </a:r>
            <a:r>
              <a:rPr lang="en-US" dirty="0"/>
              <a:t> seek out </a:t>
            </a:r>
            <a:r>
              <a:rPr lang="en-US" dirty="0">
                <a:hlinkClick r:id="rId3" tooltip="Patterns"/>
              </a:rPr>
              <a:t>patterns</a:t>
            </a:r>
            <a:r>
              <a:rPr lang="en-US" baseline="30000" dirty="0">
                <a:hlinkClick r:id="rId4"/>
              </a:rPr>
              <a:t>[9][10]</a:t>
            </a:r>
            <a:r>
              <a:rPr lang="en-US" dirty="0"/>
              <a:t> and use them to formulate new </a:t>
            </a:r>
            <a:r>
              <a:rPr lang="en-US" dirty="0">
                <a:hlinkClick r:id="rId5" tooltip="Conjecture"/>
              </a:rPr>
              <a:t>conjectures</a:t>
            </a:r>
            <a:r>
              <a:rPr lang="en-US" dirty="0"/>
              <a:t>. Mathematicians resolve the truth or falsity of conjectures by </a:t>
            </a:r>
            <a:r>
              <a:rPr lang="en-US" dirty="0">
                <a:hlinkClick r:id="rId6" tooltip="Mathematical proof"/>
              </a:rPr>
              <a:t>mathematical </a:t>
            </a:r>
            <a:r>
              <a:rPr lang="en-US" dirty="0" smtClean="0">
                <a:hlinkClick r:id="rId6" tooltip="Mathematical proof"/>
              </a:rPr>
              <a:t>proof</a:t>
            </a:r>
            <a:r>
              <a:rPr lang="en-US" dirty="0" smtClean="0"/>
              <a:t>.</a:t>
            </a:r>
          </a:p>
          <a:p>
            <a:r>
              <a:rPr lang="en-US" dirty="0" smtClean="0"/>
              <a:t>When </a:t>
            </a:r>
            <a:r>
              <a:rPr lang="en-US" dirty="0"/>
              <a:t>mathematical structures are good models of real phenomena, then mathematical reasoning can provide insight or predictions about nature. Through the use of </a:t>
            </a:r>
            <a:r>
              <a:rPr lang="en-US" dirty="0">
                <a:hlinkClick r:id="rId7" tooltip="Abstraction (mathematics)"/>
              </a:rPr>
              <a:t>abstraction</a:t>
            </a:r>
            <a:r>
              <a:rPr lang="en-US" dirty="0"/>
              <a:t> and </a:t>
            </a:r>
            <a:r>
              <a:rPr lang="en-US" dirty="0">
                <a:hlinkClick r:id="rId8" tooltip="Logic"/>
              </a:rPr>
              <a:t>logic</a:t>
            </a:r>
            <a:r>
              <a:rPr lang="en-US" dirty="0"/>
              <a:t>, mathematics developed from </a:t>
            </a:r>
            <a:r>
              <a:rPr lang="en-US" dirty="0">
                <a:hlinkClick r:id="rId9" tooltip="Counting"/>
              </a:rPr>
              <a:t>counting</a:t>
            </a:r>
            <a:r>
              <a:rPr lang="en-US" dirty="0"/>
              <a:t>, </a:t>
            </a:r>
            <a:r>
              <a:rPr lang="en-US" dirty="0">
                <a:hlinkClick r:id="rId10" tooltip="Calculation"/>
              </a:rPr>
              <a:t>calculation</a:t>
            </a:r>
            <a:r>
              <a:rPr lang="en-US" dirty="0"/>
              <a:t>, </a:t>
            </a:r>
            <a:r>
              <a:rPr lang="en-US" dirty="0">
                <a:hlinkClick r:id="rId11" tooltip="Measurement"/>
              </a:rPr>
              <a:t>measurement</a:t>
            </a:r>
            <a:r>
              <a:rPr lang="en-US" dirty="0"/>
              <a:t>, and the systematic study of the </a:t>
            </a:r>
            <a:r>
              <a:rPr lang="en-US" dirty="0">
                <a:hlinkClick r:id="rId12" tooltip="Shape"/>
              </a:rPr>
              <a:t>shapes</a:t>
            </a:r>
            <a:r>
              <a:rPr lang="en-US" dirty="0"/>
              <a:t> and </a:t>
            </a:r>
            <a:r>
              <a:rPr lang="en-US" dirty="0">
                <a:hlinkClick r:id="rId13" tooltip="Motion (physics)"/>
              </a:rPr>
              <a:t>motions</a:t>
            </a:r>
            <a:r>
              <a:rPr lang="en-US" dirty="0"/>
              <a:t> of physical </a:t>
            </a:r>
            <a:r>
              <a:rPr lang="en-US" dirty="0" smtClean="0"/>
              <a:t>objects.</a:t>
            </a:r>
          </a:p>
          <a:p>
            <a:r>
              <a:rPr lang="en-US" dirty="0" smtClean="0"/>
              <a:t>Practical </a:t>
            </a:r>
            <a:r>
              <a:rPr lang="en-US" dirty="0"/>
              <a:t>mathematics has been a human activity for as far back as </a:t>
            </a:r>
            <a:r>
              <a:rPr lang="en-US" dirty="0">
                <a:hlinkClick r:id="rId14" tooltip="History of Mathematics"/>
              </a:rPr>
              <a:t>written records</a:t>
            </a:r>
            <a:r>
              <a:rPr lang="en-US" dirty="0"/>
              <a:t> exist. The research required to solve mathematical problems can take years or even centuries of sustained inquiry</a:t>
            </a:r>
            <a:r>
              <a:rPr lang="en-US" dirty="0" smtClean="0"/>
              <a:t>.</a:t>
            </a:r>
            <a:endParaRPr lang="el-GR" dirty="0"/>
          </a:p>
        </p:txBody>
      </p:sp>
    </p:spTree>
    <p:extLst>
      <p:ext uri="{BB962C8B-B14F-4D97-AF65-F5344CB8AC3E}">
        <p14:creationId xmlns:p14="http://schemas.microsoft.com/office/powerpoint/2010/main" val="395183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Τι είναι τα Μαθηματικά</a:t>
            </a:r>
            <a:endParaRPr lang="el-GR" dirty="0"/>
          </a:p>
        </p:txBody>
      </p:sp>
      <p:sp>
        <p:nvSpPr>
          <p:cNvPr id="5" name="Υπότιτλος 4"/>
          <p:cNvSpPr>
            <a:spLocks noGrp="1"/>
          </p:cNvSpPr>
          <p:nvPr>
            <p:ph type="subTitle" idx="1"/>
          </p:nvPr>
        </p:nvSpPr>
        <p:spPr/>
        <p:txBody>
          <a:bodyPr/>
          <a:lstStyle/>
          <a:p>
            <a:pPr algn="l"/>
            <a:r>
              <a:rPr lang="el-GR" dirty="0" smtClean="0"/>
              <a:t>Ορισμός για τα Μαθηματικά</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Περίληψη προηγούμενων</a:t>
            </a:r>
            <a:endParaRPr lang="el-GR" dirty="0"/>
          </a:p>
        </p:txBody>
      </p:sp>
      <p:sp>
        <p:nvSpPr>
          <p:cNvPr id="3" name="Θέση περιεχομένου 2"/>
          <p:cNvSpPr>
            <a:spLocks noGrp="1"/>
          </p:cNvSpPr>
          <p:nvPr>
            <p:ph idx="1"/>
          </p:nvPr>
        </p:nvSpPr>
        <p:spPr/>
        <p:txBody>
          <a:bodyPr/>
          <a:lstStyle/>
          <a:p>
            <a:r>
              <a:rPr lang="el-GR" dirty="0" smtClean="0"/>
              <a:t>Ορισμός Μαθηματικών</a:t>
            </a:r>
          </a:p>
          <a:p>
            <a:r>
              <a:rPr lang="el-GR" dirty="0"/>
              <a:t>Τα μαθηματικά ασχολούνται με την ανακάλυψη (η  εφεύρεση), ταξινόμηση και μελέτη γενικότερα, των γενικών αναλογιών – κανονικοτήτων – </a:t>
            </a:r>
            <a:r>
              <a:rPr lang="en-US" dirty="0" smtClean="0"/>
              <a:t>patterns</a:t>
            </a:r>
            <a:r>
              <a:rPr lang="el-GR" dirty="0" smtClean="0"/>
              <a:t> </a:t>
            </a:r>
            <a:r>
              <a:rPr lang="el-GR" dirty="0"/>
              <a:t>–</a:t>
            </a:r>
            <a:r>
              <a:rPr lang="el-GR" dirty="0" smtClean="0"/>
              <a:t> </a:t>
            </a:r>
            <a:r>
              <a:rPr lang="el-GR" dirty="0"/>
              <a:t>μοτίβων που υπάρχουν στον κόσμο που μας περιβάλλει και στην κοινωνία που οργανώνουμε</a:t>
            </a:r>
            <a:r>
              <a:rPr lang="en-US" dirty="0" smtClean="0"/>
              <a:t>.</a:t>
            </a:r>
            <a:endParaRPr lang="en-US" dirty="0"/>
          </a:p>
        </p:txBody>
      </p:sp>
    </p:spTree>
    <p:extLst>
      <p:ext uri="{BB962C8B-B14F-4D97-AF65-F5344CB8AC3E}">
        <p14:creationId xmlns:p14="http://schemas.microsoft.com/office/powerpoint/2010/main" val="3955040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a:t>
            </a:r>
            <a:r>
              <a:rPr lang="el-GR" dirty="0" smtClean="0"/>
              <a:t>ως «κινούνται» τα Μαθηματικά:</a:t>
            </a:r>
            <a:br>
              <a:rPr lang="el-GR" dirty="0" smtClean="0"/>
            </a:br>
            <a:r>
              <a:rPr lang="el-GR" dirty="0" smtClean="0"/>
              <a:t>«Ποιητικός» ορισμός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French mathematician </a:t>
            </a:r>
            <a:r>
              <a:rPr lang="en-US" dirty="0">
                <a:hlinkClick r:id="rId2" tooltip="Claire Voisin"/>
              </a:rPr>
              <a:t>Claire </a:t>
            </a:r>
            <a:r>
              <a:rPr lang="en-US" dirty="0" err="1" smtClean="0">
                <a:hlinkClick r:id="rId2" tooltip="Claire Voisin"/>
              </a:rPr>
              <a:t>Voisin</a:t>
            </a:r>
            <a:endParaRPr lang="en-US" dirty="0"/>
          </a:p>
          <a:p>
            <a:r>
              <a:rPr lang="en-US" dirty="0"/>
              <a:t>“There is </a:t>
            </a:r>
            <a:r>
              <a:rPr lang="el-GR" dirty="0"/>
              <a:t>(</a:t>
            </a:r>
            <a:r>
              <a:rPr lang="en-US" dirty="0"/>
              <a:t>SGP,  eternal )creative drive in mathematics, it's all about movement trying to express itself,” </a:t>
            </a:r>
            <a:r>
              <a:rPr lang="en-US" dirty="0" err="1"/>
              <a:t>Voisin</a:t>
            </a:r>
            <a:r>
              <a:rPr lang="en-US" dirty="0"/>
              <a:t> confides. </a:t>
            </a:r>
            <a:endParaRPr lang="el-GR" dirty="0"/>
          </a:p>
          <a:p>
            <a:r>
              <a:rPr lang="en-US" dirty="0"/>
              <a:t>Nothing to do with the “boring, dead, and dry” mathematics taught in secondary school, where the courses go through an endless series of “definitions, properties, and theorems” using a method that is “always under control, as if on tracks,” and which is applied to “simple exercises in logic</a:t>
            </a:r>
            <a:r>
              <a:rPr lang="en-US" dirty="0" smtClean="0"/>
              <a:t>.”</a:t>
            </a:r>
            <a:endParaRPr lang="en-US" dirty="0"/>
          </a:p>
        </p:txBody>
      </p:sp>
    </p:spTree>
    <p:extLst>
      <p:ext uri="{BB962C8B-B14F-4D97-AF65-F5344CB8AC3E}">
        <p14:creationId xmlns:p14="http://schemas.microsoft.com/office/powerpoint/2010/main" val="2422940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συνεχούς συναρτήσεως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hlinkClick r:id="rId2"/>
              </a:rPr>
              <a:t>http://en.wikipedia.org/wiki/(%CE%B5,_%CE%B4)-</a:t>
            </a:r>
            <a:r>
              <a:rPr lang="en-US" dirty="0" smtClean="0">
                <a:hlinkClick r:id="rId2"/>
              </a:rPr>
              <a:t>definition_of_limit</a:t>
            </a:r>
            <a:r>
              <a:rPr lang="el-GR" dirty="0" smtClean="0"/>
              <a:t> </a:t>
            </a:r>
            <a:endParaRPr lang="el-GR" dirty="0"/>
          </a:p>
          <a:p>
            <a:r>
              <a:rPr lang="en-US" dirty="0"/>
              <a:t>In </a:t>
            </a:r>
            <a:r>
              <a:rPr lang="en-US" dirty="0">
                <a:hlinkClick r:id="rId3" tooltip="Calculus"/>
              </a:rPr>
              <a:t>calculus</a:t>
            </a:r>
            <a:r>
              <a:rPr lang="en-US" dirty="0"/>
              <a:t>, the </a:t>
            </a:r>
            <a:r>
              <a:rPr lang="en-US" b="1" dirty="0"/>
              <a:t>(ε, δ</a:t>
            </a:r>
            <a:r>
              <a:rPr lang="en-US" b="1" dirty="0" smtClean="0"/>
              <a:t>)</a:t>
            </a:r>
            <a:r>
              <a:rPr lang="el-GR" b="1" dirty="0" smtClean="0"/>
              <a:t> </a:t>
            </a:r>
            <a:r>
              <a:rPr lang="en-US" b="1" dirty="0" smtClean="0"/>
              <a:t>-</a:t>
            </a:r>
            <a:r>
              <a:rPr lang="el-GR" b="1" dirty="0" smtClean="0"/>
              <a:t> </a:t>
            </a:r>
            <a:r>
              <a:rPr lang="en-US" b="1" dirty="0" smtClean="0"/>
              <a:t>definition </a:t>
            </a:r>
            <a:r>
              <a:rPr lang="en-US" b="1" dirty="0"/>
              <a:t>of limit</a:t>
            </a:r>
            <a:r>
              <a:rPr lang="en-US" dirty="0"/>
              <a:t> ("</a:t>
            </a:r>
            <a:r>
              <a:rPr lang="en-US" dirty="0">
                <a:hlinkClick r:id="rId4" tooltip="Epsilon"/>
              </a:rPr>
              <a:t>epsilon</a:t>
            </a:r>
            <a:r>
              <a:rPr lang="en-US" dirty="0"/>
              <a:t>-</a:t>
            </a:r>
            <a:r>
              <a:rPr lang="en-US" dirty="0">
                <a:hlinkClick r:id="rId5" tooltip="Delta (letter)"/>
              </a:rPr>
              <a:t>delta</a:t>
            </a:r>
            <a:r>
              <a:rPr lang="en-US" dirty="0"/>
              <a:t> definition of limit") is a formalization of the notion of </a:t>
            </a:r>
            <a:r>
              <a:rPr lang="en-US" dirty="0">
                <a:hlinkClick r:id="rId6" tooltip="Limit of a function"/>
              </a:rPr>
              <a:t>limit</a:t>
            </a:r>
            <a:r>
              <a:rPr lang="en-US" dirty="0"/>
              <a:t>. It was first given by </a:t>
            </a:r>
            <a:r>
              <a:rPr lang="en-US" dirty="0">
                <a:hlinkClick r:id="rId7" tooltip="Bernard Bolzano"/>
              </a:rPr>
              <a:t>Bernard Bolzano</a:t>
            </a:r>
            <a:r>
              <a:rPr lang="en-US" dirty="0"/>
              <a:t> in 1817. </a:t>
            </a:r>
            <a:r>
              <a:rPr lang="en-US" dirty="0">
                <a:hlinkClick r:id="rId8" tooltip="Augustin-Louis Cauchy"/>
              </a:rPr>
              <a:t>Augustin-Louis Cauchy</a:t>
            </a:r>
            <a:r>
              <a:rPr lang="en-US" dirty="0"/>
              <a:t> never gave an () definition of limit in his </a:t>
            </a:r>
            <a:r>
              <a:rPr lang="en-US" dirty="0" err="1">
                <a:hlinkClick r:id="rId9" tooltip="Cours d'Analyse"/>
              </a:rPr>
              <a:t>Cours</a:t>
            </a:r>
            <a:r>
              <a:rPr lang="en-US" dirty="0">
                <a:hlinkClick r:id="rId9" tooltip="Cours d'Analyse"/>
              </a:rPr>
              <a:t> </a:t>
            </a:r>
            <a:r>
              <a:rPr lang="en-US" dirty="0" err="1">
                <a:hlinkClick r:id="rId9" tooltip="Cours d'Analyse"/>
              </a:rPr>
              <a:t>d'Analyse</a:t>
            </a:r>
            <a:r>
              <a:rPr lang="en-US" dirty="0"/>
              <a:t>, but occasionally used  arguments in proofs. The definitive modern statement was ultimately provided by </a:t>
            </a:r>
            <a:r>
              <a:rPr lang="en-US" dirty="0">
                <a:hlinkClick r:id="rId10" tooltip="Karl Weierstrass"/>
              </a:rPr>
              <a:t>Karl </a:t>
            </a:r>
            <a:r>
              <a:rPr lang="en-US" dirty="0" err="1">
                <a:hlinkClick r:id="rId10" tooltip="Karl Weierstrass"/>
              </a:rPr>
              <a:t>Weierstrass</a:t>
            </a:r>
            <a:r>
              <a:rPr lang="en-US" dirty="0"/>
              <a:t>.</a:t>
            </a:r>
            <a:r>
              <a:rPr lang="en-US" baseline="30000" dirty="0">
                <a:hlinkClick r:id="rId2"/>
              </a:rPr>
              <a:t>[1][2</a:t>
            </a:r>
            <a:r>
              <a:rPr lang="en-US" baseline="30000" dirty="0" smtClean="0">
                <a:hlinkClick r:id="rId2"/>
              </a:rPr>
              <a:t>]</a:t>
            </a:r>
            <a:endParaRPr lang="el-GR" dirty="0"/>
          </a:p>
        </p:txBody>
      </p:sp>
    </p:spTree>
    <p:extLst>
      <p:ext uri="{BB962C8B-B14F-4D97-AF65-F5344CB8AC3E}">
        <p14:creationId xmlns:p14="http://schemas.microsoft.com/office/powerpoint/2010/main" val="3278540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a:t>
            </a:r>
            <a:r>
              <a:rPr lang="el-GR" dirty="0" smtClean="0"/>
              <a:t>τόχος ενός ορισμού </a:t>
            </a:r>
            <a:endParaRPr lang="el-GR" dirty="0"/>
          </a:p>
        </p:txBody>
      </p:sp>
      <p:sp>
        <p:nvSpPr>
          <p:cNvPr id="3" name="Θέση περιεχομένου 2"/>
          <p:cNvSpPr>
            <a:spLocks noGrp="1"/>
          </p:cNvSpPr>
          <p:nvPr>
            <p:ph idx="1"/>
          </p:nvPr>
        </p:nvSpPr>
        <p:spPr/>
        <p:txBody>
          <a:bodyPr/>
          <a:lstStyle/>
          <a:p>
            <a:r>
              <a:rPr lang="el-GR" dirty="0" smtClean="0"/>
              <a:t>Στην εποχή της ανακάλυψης (η εφεύρεσης), τι ακριβώς σημαίνει:</a:t>
            </a:r>
          </a:p>
          <a:p>
            <a:pPr lvl="1"/>
            <a:r>
              <a:rPr lang="el-GR" dirty="0" smtClean="0"/>
              <a:t>να ορισθεί η συνεχής συνάρτηση?</a:t>
            </a:r>
          </a:p>
          <a:p>
            <a:pPr lvl="1"/>
            <a:r>
              <a:rPr lang="el-GR" dirty="0" smtClean="0"/>
              <a:t>υπάρχει η έννοια «ο ορισμός είναι λάθος»?</a:t>
            </a:r>
          </a:p>
          <a:p>
            <a:pPr lvl="1"/>
            <a:r>
              <a:rPr lang="el-GR" dirty="0" smtClean="0"/>
              <a:t>υπάρχει έννοια «καλού» ορισμού και έννοια «μετρίου» ορισμού?</a:t>
            </a:r>
            <a:endParaRPr lang="el-GR" dirty="0"/>
          </a:p>
        </p:txBody>
      </p:sp>
    </p:spTree>
    <p:extLst>
      <p:ext uri="{BB962C8B-B14F-4D97-AF65-F5344CB8AC3E}">
        <p14:creationId xmlns:p14="http://schemas.microsoft.com/office/powerpoint/2010/main" val="1463094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Όριο</a:t>
            </a:r>
            <a:endParaRPr lang="el-GR" dirty="0"/>
          </a:p>
        </p:txBody>
      </p:sp>
      <p:sp>
        <p:nvSpPr>
          <p:cNvPr id="3" name="Θέση περιεχομένου 2"/>
          <p:cNvSpPr>
            <a:spLocks noGrp="1"/>
          </p:cNvSpPr>
          <p:nvPr>
            <p:ph idx="1"/>
          </p:nvPr>
        </p:nvSpPr>
        <p:spPr/>
        <p:txBody>
          <a:bodyPr/>
          <a:lstStyle/>
          <a:p>
            <a:r>
              <a:rPr lang="el-GR" dirty="0"/>
              <a:t>Ο</a:t>
            </a:r>
            <a:r>
              <a:rPr lang="el-GR" dirty="0" smtClean="0"/>
              <a:t>λοκλήρωμα</a:t>
            </a:r>
          </a:p>
          <a:p>
            <a:r>
              <a:rPr lang="el-GR" dirty="0"/>
              <a:t>Π</a:t>
            </a:r>
            <a:r>
              <a:rPr lang="el-GR" dirty="0" smtClean="0"/>
              <a:t>αράγωγος</a:t>
            </a:r>
          </a:p>
          <a:p>
            <a:r>
              <a:rPr lang="el-GR" dirty="0"/>
              <a:t>Ό</a:t>
            </a:r>
            <a:r>
              <a:rPr lang="el-GR" dirty="0" smtClean="0"/>
              <a:t>ριο: είναι «</a:t>
            </a:r>
            <a:r>
              <a:rPr lang="el-GR" dirty="0" err="1" smtClean="0"/>
              <a:t>κανονικότης</a:t>
            </a:r>
            <a:r>
              <a:rPr lang="el-GR" dirty="0" smtClean="0"/>
              <a:t>» παραγώγου και ολοκληρώματος</a:t>
            </a:r>
            <a:endParaRPr lang="el-GR" dirty="0"/>
          </a:p>
        </p:txBody>
      </p:sp>
    </p:spTree>
    <p:extLst>
      <p:ext uri="{BB962C8B-B14F-4D97-AF65-F5344CB8AC3E}">
        <p14:creationId xmlns:p14="http://schemas.microsoft.com/office/powerpoint/2010/main" val="276063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Αξιωματική θεμελίωση Γεωμετρίας: Όροι 1/5</a:t>
            </a:r>
            <a:endParaRPr lang="el-GR" dirty="0"/>
          </a:p>
        </p:txBody>
      </p:sp>
      <p:pic>
        <p:nvPicPr>
          <p:cNvPr id="11" name="Θέση περιεχομένου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084" y="1557338"/>
            <a:ext cx="7070885" cy="4525963"/>
          </a:xfrm>
          <a:ln>
            <a:solidFill>
              <a:schemeClr val="tx1"/>
            </a:solidFill>
          </a:ln>
        </p:spPr>
      </p:pic>
    </p:spTree>
    <p:extLst>
      <p:ext uri="{BB962C8B-B14F-4D97-AF65-F5344CB8AC3E}">
        <p14:creationId xmlns:p14="http://schemas.microsoft.com/office/powerpoint/2010/main" val="856048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Αξιωματική θεμελίωση Γεωμετρίας: Όροι 2/5</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836" y="1557338"/>
            <a:ext cx="7731381" cy="4525963"/>
          </a:xfrm>
          <a:ln>
            <a:solidFill>
              <a:schemeClr val="tx1"/>
            </a:solidFill>
          </a:ln>
        </p:spPr>
      </p:pic>
    </p:spTree>
    <p:extLst>
      <p:ext uri="{BB962C8B-B14F-4D97-AF65-F5344CB8AC3E}">
        <p14:creationId xmlns:p14="http://schemas.microsoft.com/office/powerpoint/2010/main" val="21898940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Αξιωματική θεμελίωση Γεωμετρίας: Όροι 3/5</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836" y="1557338"/>
            <a:ext cx="7731381" cy="4525963"/>
          </a:xfrm>
          <a:ln>
            <a:solidFill>
              <a:schemeClr val="tx1"/>
            </a:solidFill>
          </a:ln>
        </p:spPr>
      </p:pic>
    </p:spTree>
    <p:extLst>
      <p:ext uri="{BB962C8B-B14F-4D97-AF65-F5344CB8AC3E}">
        <p14:creationId xmlns:p14="http://schemas.microsoft.com/office/powerpoint/2010/main" val="3583393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Αξιωματική θεμελίωση Γεωμετρίας: Όροι 3/5</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213" y="1557338"/>
            <a:ext cx="7168627" cy="4525963"/>
          </a:xfrm>
          <a:ln w="12700">
            <a:solidFill>
              <a:schemeClr val="tx1"/>
            </a:solidFill>
          </a:ln>
        </p:spPr>
      </p:pic>
    </p:spTree>
    <p:extLst>
      <p:ext uri="{BB962C8B-B14F-4D97-AF65-F5344CB8AC3E}">
        <p14:creationId xmlns:p14="http://schemas.microsoft.com/office/powerpoint/2010/main" val="3400988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Αξιωματική θεμελίωση Γεωμετρίας: Όροι 4/5</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833" y="1557338"/>
            <a:ext cx="7161384" cy="4525963"/>
          </a:xfrm>
          <a:ln>
            <a:solidFill>
              <a:schemeClr val="tx1"/>
            </a:solidFill>
          </a:ln>
        </p:spPr>
      </p:pic>
    </p:spTree>
    <p:extLst>
      <p:ext uri="{BB962C8B-B14F-4D97-AF65-F5344CB8AC3E}">
        <p14:creationId xmlns:p14="http://schemas.microsoft.com/office/powerpoint/2010/main" val="275199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Ορισμός </a:t>
            </a:r>
            <a:r>
              <a:rPr lang="el-GR" dirty="0"/>
              <a:t>τ</a:t>
            </a:r>
            <a:r>
              <a:rPr lang="el-GR" dirty="0" smtClean="0"/>
              <a:t>ων Μαθηματικών</a:t>
            </a:r>
            <a:endParaRPr lang="el-GR" dirty="0"/>
          </a:p>
        </p:txBody>
      </p:sp>
      <p:sp>
        <p:nvSpPr>
          <p:cNvPr id="5" name="Θέση περιεχομένου 4"/>
          <p:cNvSpPr>
            <a:spLocks noGrp="1"/>
          </p:cNvSpPr>
          <p:nvPr>
            <p:ph idx="1"/>
          </p:nvPr>
        </p:nvSpPr>
        <p:spPr/>
        <p:txBody>
          <a:bodyPr>
            <a:noAutofit/>
          </a:bodyPr>
          <a:lstStyle/>
          <a:p>
            <a:r>
              <a:rPr lang="el-GR" sz="2400" dirty="0"/>
              <a:t>Τι εικόνα σχηματίζει απόφοιτος του λυκείου στην χώρα μας?</a:t>
            </a:r>
            <a:endParaRPr lang="en-US" sz="2400" dirty="0"/>
          </a:p>
          <a:p>
            <a:r>
              <a:rPr lang="el-GR" sz="2400" dirty="0"/>
              <a:t>Τι είδους ορισμό θέλουμε? </a:t>
            </a:r>
          </a:p>
          <a:p>
            <a:r>
              <a:rPr lang="el-GR" sz="2400" dirty="0"/>
              <a:t>Τι πρέπει να είναι τα μαθηματικά?</a:t>
            </a:r>
          </a:p>
          <a:p>
            <a:r>
              <a:rPr lang="el-GR" sz="2400" dirty="0"/>
              <a:t>Τι είναι σήμερα τα μαθηματικά?</a:t>
            </a:r>
          </a:p>
          <a:p>
            <a:r>
              <a:rPr lang="el-GR" sz="2400" dirty="0"/>
              <a:t>Λεξικολογική περιγραφή</a:t>
            </a:r>
          </a:p>
          <a:p>
            <a:endParaRPr lang="el-GR" sz="2400" dirty="0"/>
          </a:p>
          <a:p>
            <a:pPr lvl="0">
              <a:spcBef>
                <a:spcPct val="20000"/>
              </a:spcBef>
              <a:defRPr/>
            </a:pPr>
            <a:r>
              <a:rPr lang="el-GR" sz="2400" dirty="0"/>
              <a:t>Τι μας λέει η </a:t>
            </a:r>
            <a:r>
              <a:rPr lang="el-GR" sz="2400" b="1" dirty="0"/>
              <a:t>δεδομένη</a:t>
            </a:r>
            <a:r>
              <a:rPr lang="el-GR" sz="2400" dirty="0"/>
              <a:t> παρελθούσα Ιστορία  </a:t>
            </a:r>
            <a:endParaRPr lang="en-US" sz="2400" dirty="0"/>
          </a:p>
          <a:p>
            <a:pPr lvl="0">
              <a:spcBef>
                <a:spcPct val="20000"/>
              </a:spcBef>
              <a:defRPr/>
            </a:pPr>
            <a:r>
              <a:rPr lang="el-GR" sz="2400" dirty="0"/>
              <a:t>Εντοπισμός των Μεγάλων Τάσεων μέσα στους Αιώνες</a:t>
            </a:r>
          </a:p>
          <a:p>
            <a:pPr lvl="0">
              <a:spcBef>
                <a:spcPct val="20000"/>
              </a:spcBef>
              <a:defRPr/>
            </a:pPr>
            <a:r>
              <a:rPr lang="el-GR" sz="2400" dirty="0"/>
              <a:t>Σκοπός: Διδασκαλία στην Εκπαίδευση</a:t>
            </a:r>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Αξιωματική θεμελίωση Γεωμετρίας: Όροι 5/5</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094" y="1557338"/>
            <a:ext cx="6502865" cy="4525963"/>
          </a:xfrm>
          <a:ln w="12700">
            <a:solidFill>
              <a:schemeClr val="tx1"/>
            </a:solidFill>
          </a:ln>
        </p:spPr>
      </p:pic>
      <p:sp>
        <p:nvSpPr>
          <p:cNvPr id="6" name="TextBox 5"/>
          <p:cNvSpPr txBox="1"/>
          <p:nvPr/>
        </p:nvSpPr>
        <p:spPr>
          <a:xfrm>
            <a:off x="2555776" y="6083301"/>
            <a:ext cx="4032448" cy="442044"/>
          </a:xfrm>
          <a:prstGeom prst="rect">
            <a:avLst/>
          </a:prstGeom>
        </p:spPr>
        <p:txBody>
          <a:bodyPr vert="horz" wrap="square" lIns="91440" tIns="45720" rIns="91440" bIns="45720" rtlCol="0" anchor="ctr">
            <a:normAutofit fontScale="92500"/>
          </a:bodyPr>
          <a:lstStyle/>
          <a:p>
            <a:r>
              <a:rPr lang="el-GR" dirty="0"/>
              <a:t>Διαφάνειες από </a:t>
            </a:r>
            <a:r>
              <a:rPr lang="en-US" dirty="0"/>
              <a:t>Heiberg, Euclid elements</a:t>
            </a:r>
            <a:endParaRPr lang="el-GR" dirty="0"/>
          </a:p>
        </p:txBody>
      </p:sp>
    </p:spTree>
    <p:extLst>
      <p:ext uri="{BB962C8B-B14F-4D97-AF65-F5344CB8AC3E}">
        <p14:creationId xmlns:p14="http://schemas.microsoft.com/office/powerpoint/2010/main" val="2893072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Αιτήματα (ή Αξιώματα)</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750" y="1557338"/>
            <a:ext cx="7185553" cy="4525963"/>
          </a:xfrm>
          <a:ln>
            <a:solidFill>
              <a:schemeClr val="tx1"/>
            </a:solidFill>
          </a:ln>
        </p:spPr>
      </p:pic>
    </p:spTree>
    <p:extLst>
      <p:ext uri="{BB962C8B-B14F-4D97-AF65-F5344CB8AC3E}">
        <p14:creationId xmlns:p14="http://schemas.microsoft.com/office/powerpoint/2010/main" val="70984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Κοινές </a:t>
            </a:r>
            <a:r>
              <a:rPr lang="el-GR" dirty="0"/>
              <a:t>έ</a:t>
            </a:r>
            <a:r>
              <a:rPr lang="el-GR" dirty="0" smtClean="0"/>
              <a:t>ννοιες (ή λογική)</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303" y="1557338"/>
            <a:ext cx="8084447" cy="4525963"/>
          </a:xfrm>
          <a:ln>
            <a:solidFill>
              <a:schemeClr val="tx1"/>
            </a:solidFill>
          </a:ln>
        </p:spPr>
      </p:pic>
    </p:spTree>
    <p:extLst>
      <p:ext uri="{BB962C8B-B14F-4D97-AF65-F5344CB8AC3E}">
        <p14:creationId xmlns:p14="http://schemas.microsoft.com/office/powerpoint/2010/main" val="649777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a:t>
            </a:r>
            <a:r>
              <a:rPr lang="el-GR" dirty="0" smtClean="0"/>
              <a:t>ο πρώτο «λάθος»  (1/2)</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001" y="1557338"/>
            <a:ext cx="6479051" cy="4525963"/>
          </a:xfrm>
          <a:ln>
            <a:solidFill>
              <a:schemeClr val="tx1"/>
            </a:solidFill>
          </a:ln>
        </p:spPr>
      </p:pic>
    </p:spTree>
    <p:extLst>
      <p:ext uri="{BB962C8B-B14F-4D97-AF65-F5344CB8AC3E}">
        <p14:creationId xmlns:p14="http://schemas.microsoft.com/office/powerpoint/2010/main" val="15660085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a:t>
            </a:r>
            <a:r>
              <a:rPr lang="el-GR" dirty="0" smtClean="0"/>
              <a:t>ο πρώτο «λάθος»  (2/2)</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0989" y="1557338"/>
            <a:ext cx="6481075" cy="4525963"/>
          </a:xfrm>
          <a:ln>
            <a:solidFill>
              <a:schemeClr val="tx1"/>
            </a:solidFill>
          </a:ln>
        </p:spPr>
      </p:pic>
    </p:spTree>
    <p:extLst>
      <p:ext uri="{BB962C8B-B14F-4D97-AF65-F5344CB8AC3E}">
        <p14:creationId xmlns:p14="http://schemas.microsoft.com/office/powerpoint/2010/main" val="9443083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Γέννησις</a:t>
            </a:r>
            <a:r>
              <a:rPr lang="el-GR" dirty="0" smtClean="0"/>
              <a:t> της Αξιωματικής Γεωμετρίας</a:t>
            </a:r>
            <a:endParaRPr lang="el-GR" dirty="0"/>
          </a:p>
        </p:txBody>
      </p:sp>
      <p:sp>
        <p:nvSpPr>
          <p:cNvPr id="3" name="Θέση περιεχομένου 2"/>
          <p:cNvSpPr>
            <a:spLocks noGrp="1"/>
          </p:cNvSpPr>
          <p:nvPr>
            <p:ph idx="1"/>
          </p:nvPr>
        </p:nvSpPr>
        <p:spPr/>
        <p:txBody>
          <a:bodyPr/>
          <a:lstStyle/>
          <a:p>
            <a:r>
              <a:rPr lang="el-GR" dirty="0"/>
              <a:t>Π</a:t>
            </a:r>
            <a:r>
              <a:rPr lang="el-GR" dirty="0" smtClean="0"/>
              <a:t>ως σκέφτηκαν τα αξιώματα?</a:t>
            </a:r>
            <a:endParaRPr lang="en-US" dirty="0" smtClean="0"/>
          </a:p>
          <a:p>
            <a:r>
              <a:rPr lang="el-GR" dirty="0" smtClean="0"/>
              <a:t>χρώμα, οσμή, αντοχή υλικού κλπ.</a:t>
            </a:r>
          </a:p>
          <a:p>
            <a:r>
              <a:rPr lang="el-GR" dirty="0" smtClean="0"/>
              <a:t>μήκος</a:t>
            </a:r>
          </a:p>
          <a:p>
            <a:r>
              <a:rPr lang="el-GR" dirty="0"/>
              <a:t>Α</a:t>
            </a:r>
            <a:r>
              <a:rPr lang="el-GR" dirty="0" smtClean="0"/>
              <a:t>λλαγή: αναλογίες → </a:t>
            </a:r>
          </a:p>
          <a:p>
            <a:r>
              <a:rPr lang="el-GR" dirty="0"/>
              <a:t>σ</a:t>
            </a:r>
            <a:r>
              <a:rPr lang="el-GR" dirty="0" smtClean="0"/>
              <a:t>υμβολική </a:t>
            </a:r>
            <a:r>
              <a:rPr lang="el-GR" dirty="0"/>
              <a:t>Ά</a:t>
            </a:r>
            <a:r>
              <a:rPr lang="el-GR" dirty="0" smtClean="0"/>
              <a:t>λγεβρα → συνάρτηση</a:t>
            </a:r>
            <a:endParaRPr lang="el-GR" dirty="0"/>
          </a:p>
        </p:txBody>
      </p:sp>
    </p:spTree>
    <p:extLst>
      <p:ext uri="{BB962C8B-B14F-4D97-AF65-F5344CB8AC3E}">
        <p14:creationId xmlns:p14="http://schemas.microsoft.com/office/powerpoint/2010/main" val="1292771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Επανάληψη: Διαμόρφωση Ορισμού</a:t>
            </a:r>
            <a:endParaRPr lang="el-GR" dirty="0"/>
          </a:p>
        </p:txBody>
      </p:sp>
      <p:sp>
        <p:nvSpPr>
          <p:cNvPr id="3" name="Θέση περιεχομένου 2"/>
          <p:cNvSpPr>
            <a:spLocks noGrp="1"/>
          </p:cNvSpPr>
          <p:nvPr>
            <p:ph idx="1"/>
          </p:nvPr>
        </p:nvSpPr>
        <p:spPr/>
        <p:txBody>
          <a:bodyPr/>
          <a:lstStyle/>
          <a:p>
            <a:r>
              <a:rPr lang="el-GR" dirty="0"/>
              <a:t>Τ</a:t>
            </a:r>
            <a:r>
              <a:rPr lang="el-GR" dirty="0" smtClean="0"/>
              <a:t>α μαθηματικά ασχολούνται με την ανακάλυψη (η μήπως εφεύρεση), ταξινόμηση και μελέτη γενικότερα, των γενικών αναλογιών – κανονικοτήτων – </a:t>
            </a:r>
            <a:r>
              <a:rPr lang="en-US" dirty="0" smtClean="0"/>
              <a:t>patterns – </a:t>
            </a:r>
            <a:r>
              <a:rPr lang="el-GR" dirty="0" smtClean="0"/>
              <a:t>μοτίβων που υπάρχουν στον κόσμο που μας περιβάλλει και στην κοινωνία που οργανώνουμε.</a:t>
            </a:r>
            <a:endParaRPr lang="en-US" dirty="0"/>
          </a:p>
        </p:txBody>
      </p:sp>
    </p:spTree>
    <p:extLst>
      <p:ext uri="{BB962C8B-B14F-4D97-AF65-F5344CB8AC3E}">
        <p14:creationId xmlns:p14="http://schemas.microsoft.com/office/powerpoint/2010/main" val="1487912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a:t>
            </a:r>
            <a:endParaRPr lang="el-GR" dirty="0"/>
          </a:p>
        </p:txBody>
      </p:sp>
      <p:sp>
        <p:nvSpPr>
          <p:cNvPr id="3" name="Θέση περιεχομένου 2"/>
          <p:cNvSpPr>
            <a:spLocks noGrp="1"/>
          </p:cNvSpPr>
          <p:nvPr>
            <p:ph idx="1"/>
          </p:nvPr>
        </p:nvSpPr>
        <p:spPr/>
        <p:txBody>
          <a:bodyPr/>
          <a:lstStyle/>
          <a:p>
            <a:r>
              <a:rPr lang="el-GR" dirty="0"/>
              <a:t>Λ</a:t>
            </a:r>
            <a:r>
              <a:rPr lang="el-GR" dirty="0" smtClean="0"/>
              <a:t>ογική</a:t>
            </a:r>
          </a:p>
          <a:p>
            <a:r>
              <a:rPr lang="el-GR" dirty="0"/>
              <a:t>Α</a:t>
            </a:r>
            <a:r>
              <a:rPr lang="el-GR" dirty="0" smtClean="0"/>
              <a:t>ξιωματική θεώρηση</a:t>
            </a:r>
            <a:endParaRPr lang="el-GR" dirty="0"/>
          </a:p>
        </p:txBody>
      </p:sp>
    </p:spTree>
    <p:extLst>
      <p:ext uri="{BB962C8B-B14F-4D97-AF65-F5344CB8AC3E}">
        <p14:creationId xmlns:p14="http://schemas.microsoft.com/office/powerpoint/2010/main" val="22707341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Κατεύθυνσης</a:t>
            </a:r>
            <a:endParaRPr lang="el-GR" dirty="0"/>
          </a:p>
        </p:txBody>
      </p:sp>
      <p:sp>
        <p:nvSpPr>
          <p:cNvPr id="3" name="Θέση περιεχομένου 2"/>
          <p:cNvSpPr>
            <a:spLocks noGrp="1"/>
          </p:cNvSpPr>
          <p:nvPr>
            <p:ph idx="1"/>
          </p:nvPr>
        </p:nvSpPr>
        <p:spPr/>
        <p:txBody>
          <a:bodyPr/>
          <a:lstStyle/>
          <a:p>
            <a:r>
              <a:rPr lang="el-GR" b="1" dirty="0" smtClean="0"/>
              <a:t>Τι κατευθύνει την έρευνα για </a:t>
            </a:r>
            <a:r>
              <a:rPr lang="en-US" b="1" dirty="0" smtClean="0"/>
              <a:t>patterns -</a:t>
            </a:r>
            <a:r>
              <a:rPr lang="el-GR" b="1" dirty="0" smtClean="0"/>
              <a:t> αναλογίες?</a:t>
            </a:r>
          </a:p>
          <a:p>
            <a:r>
              <a:rPr lang="el-GR" dirty="0" smtClean="0"/>
              <a:t>Ποιες είναι οι « κανονικότητες»</a:t>
            </a:r>
            <a:r>
              <a:rPr lang="en-US" dirty="0" smtClean="0"/>
              <a:t> </a:t>
            </a:r>
            <a:r>
              <a:rPr lang="el-GR" dirty="0" smtClean="0"/>
              <a:t>-</a:t>
            </a:r>
            <a:r>
              <a:rPr lang="en-US" dirty="0" smtClean="0"/>
              <a:t> </a:t>
            </a:r>
            <a:r>
              <a:rPr lang="el-GR" dirty="0" smtClean="0"/>
              <a:t>αναλογίες ?</a:t>
            </a:r>
          </a:p>
          <a:p>
            <a:r>
              <a:rPr lang="el-GR" dirty="0" smtClean="0"/>
              <a:t>Σχέση με τις φυσικές επιστήμες: </a:t>
            </a:r>
            <a:r>
              <a:rPr lang="en-US" dirty="0" smtClean="0"/>
              <a:t>The unreasonable effectiveness of mathematics</a:t>
            </a:r>
            <a:r>
              <a:rPr lang="el-GR" dirty="0" smtClean="0"/>
              <a:t> </a:t>
            </a:r>
            <a:r>
              <a:rPr lang="en-US" dirty="0" smtClean="0"/>
              <a:t>in physical sciences</a:t>
            </a:r>
            <a:endParaRPr lang="el-GR" dirty="0"/>
          </a:p>
        </p:txBody>
      </p:sp>
    </p:spTree>
    <p:extLst>
      <p:ext uri="{BB962C8B-B14F-4D97-AF65-F5344CB8AC3E}">
        <p14:creationId xmlns:p14="http://schemas.microsoft.com/office/powerpoint/2010/main" val="4173437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Επιτυχημένος Ορισμός</a:t>
            </a:r>
            <a:endParaRPr lang="el-GR" dirty="0"/>
          </a:p>
        </p:txBody>
      </p:sp>
      <p:sp>
        <p:nvSpPr>
          <p:cNvPr id="3" name="Θέση περιεχομένου 2"/>
          <p:cNvSpPr>
            <a:spLocks noGrp="1"/>
          </p:cNvSpPr>
          <p:nvPr>
            <p:ph idx="1"/>
          </p:nvPr>
        </p:nvSpPr>
        <p:spPr/>
        <p:txBody>
          <a:bodyPr/>
          <a:lstStyle/>
          <a:p>
            <a:r>
              <a:rPr lang="el-GR" dirty="0"/>
              <a:t>Ε</a:t>
            </a:r>
            <a:r>
              <a:rPr lang="el-GR" dirty="0" smtClean="0"/>
              <a:t>ίναι το 0 φυσικός?</a:t>
            </a:r>
          </a:p>
          <a:p>
            <a:r>
              <a:rPr lang="el-GR" dirty="0"/>
              <a:t>Δ</a:t>
            </a:r>
            <a:r>
              <a:rPr lang="el-GR" dirty="0" smtClean="0"/>
              <a:t>ιδασκαλείο μέσης εκπαιδεύσεως (οδός Μενάνδρου)  </a:t>
            </a:r>
            <a:endParaRPr lang="el-GR" dirty="0"/>
          </a:p>
        </p:txBody>
      </p:sp>
    </p:spTree>
    <p:extLst>
      <p:ext uri="{BB962C8B-B14F-4D97-AF65-F5344CB8AC3E}">
        <p14:creationId xmlns:p14="http://schemas.microsoft.com/office/powerpoint/2010/main" val="1422885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Λεξικολογική </a:t>
            </a:r>
            <a:r>
              <a:rPr lang="el-GR" dirty="0" smtClean="0"/>
              <a:t>περιγραφή</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b="1" dirty="0" smtClean="0"/>
              <a:t>Λεξικό Τεγόπουλος </a:t>
            </a:r>
            <a:r>
              <a:rPr lang="el-GR" b="1" dirty="0" err="1" smtClean="0"/>
              <a:t>Φυτράκης</a:t>
            </a:r>
            <a:r>
              <a:rPr lang="el-GR" i="1" dirty="0" smtClean="0"/>
              <a:t>: </a:t>
            </a:r>
            <a:r>
              <a:rPr lang="el-GR" dirty="0"/>
              <a:t>Η επιστήμη των αριθμών, των σχημάτων και των φυσικών μεγεθών, που μελετά τις μεταξύ τους σχέσεις , καθώς και τις σχέσεις τους στο χώρο και στο χρόνο. </a:t>
            </a:r>
          </a:p>
          <a:p>
            <a:r>
              <a:rPr lang="el-GR" b="1" dirty="0" smtClean="0"/>
              <a:t>Λεξικό </a:t>
            </a:r>
            <a:r>
              <a:rPr lang="el-GR" b="1" dirty="0" err="1" smtClean="0"/>
              <a:t>Εμμ</a:t>
            </a:r>
            <a:r>
              <a:rPr lang="el-GR" b="1" dirty="0" smtClean="0"/>
              <a:t>. </a:t>
            </a:r>
            <a:r>
              <a:rPr lang="el-GR" b="1" dirty="0" err="1" smtClean="0"/>
              <a:t>Κριαρά</a:t>
            </a:r>
            <a:r>
              <a:rPr lang="el-GR" i="1" dirty="0" smtClean="0"/>
              <a:t>: </a:t>
            </a:r>
            <a:r>
              <a:rPr lang="el-GR" dirty="0"/>
              <a:t>Το σύνολο των επιστημών που μελετούν την ποσότητα και τη σειρά σε </a:t>
            </a:r>
            <a:r>
              <a:rPr lang="el-GR" dirty="0" smtClean="0"/>
              <a:t>ό,τι </a:t>
            </a:r>
            <a:r>
              <a:rPr lang="el-GR" dirty="0"/>
              <a:t>αφορά κυρίως τους αριθμούς και τα μεγέθη που μπορούν να μετρηθούν (ειδικά το χώρο και την κίνηση), καθώς και τις ποικίλες σχέσεις μεταξύ τους και μέσα στο χώρο και το </a:t>
            </a:r>
            <a:r>
              <a:rPr lang="el-GR" dirty="0" smtClean="0"/>
              <a:t>χρόνο εφαρμοσμένα.</a:t>
            </a:r>
            <a:endParaRPr lang="el-GR" dirty="0"/>
          </a:p>
          <a:p>
            <a:r>
              <a:rPr lang="el-GR" b="1" dirty="0" smtClean="0"/>
              <a:t>Λεξικό </a:t>
            </a:r>
            <a:r>
              <a:rPr lang="el-GR" b="1" dirty="0" err="1" smtClean="0"/>
              <a:t>Μπαμπινιώτη</a:t>
            </a:r>
            <a:r>
              <a:rPr lang="el-GR" dirty="0" smtClean="0"/>
              <a:t>: </a:t>
            </a:r>
            <a:r>
              <a:rPr lang="el-GR" dirty="0"/>
              <a:t>Η επιστήμη που έχει ως αντικείμενο τη συστηματική εξέταση των φυσικών μεγεθών, των σχημάτων, των αριθμών και τις μεταξύ τους </a:t>
            </a:r>
            <a:r>
              <a:rPr lang="el-GR" dirty="0" smtClean="0"/>
              <a:t>σχέσεις. </a:t>
            </a:r>
            <a:r>
              <a:rPr lang="el-GR" dirty="0"/>
              <a:t>Η</a:t>
            </a:r>
            <a:r>
              <a:rPr lang="el-GR" dirty="0" smtClean="0"/>
              <a:t> Άλγεβρα </a:t>
            </a:r>
            <a:r>
              <a:rPr lang="el-GR" dirty="0"/>
              <a:t>και η </a:t>
            </a:r>
            <a:r>
              <a:rPr lang="el-GR" dirty="0" smtClean="0"/>
              <a:t>Γεωμετρία </a:t>
            </a:r>
            <a:r>
              <a:rPr lang="el-GR" dirty="0"/>
              <a:t>είναι κλάδοι των </a:t>
            </a:r>
            <a:r>
              <a:rPr lang="el-GR" dirty="0" smtClean="0"/>
              <a:t>Μαθηματικών.</a:t>
            </a:r>
            <a:endParaRPr lang="el-GR" dirty="0"/>
          </a:p>
          <a:p>
            <a:endParaRPr lang="el-GR" dirty="0"/>
          </a:p>
        </p:txBody>
      </p:sp>
    </p:spTree>
    <p:extLst>
      <p:ext uri="{BB962C8B-B14F-4D97-AF65-F5344CB8AC3E}">
        <p14:creationId xmlns:p14="http://schemas.microsoft.com/office/powerpoint/2010/main" val="3763473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Επέκταση μιας κανονικότητας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Ε</a:t>
                </a:r>
                <a:r>
                  <a:rPr lang="el-GR" dirty="0" smtClean="0"/>
                  <a:t>πεισόδιο από Δάφνη ορεινής Κορινθίας</a:t>
                </a:r>
              </a:p>
              <a:p>
                <a:r>
                  <a:rPr lang="el-GR" dirty="0"/>
                  <a:t>Θ</a:t>
                </a:r>
                <a:r>
                  <a:rPr lang="el-GR" dirty="0" smtClean="0"/>
                  <a:t>ετικοί αριθμοί και η πραξεολογία τους</a:t>
                </a:r>
              </a:p>
              <a:p>
                <a:r>
                  <a:rPr lang="el-GR" dirty="0"/>
                  <a:t>Ι</a:t>
                </a:r>
                <a:r>
                  <a:rPr lang="el-GR" dirty="0" smtClean="0"/>
                  <a:t>σχύει </a:t>
                </a:r>
                <a14:m>
                  <m:oMath xmlns:m="http://schemas.openxmlformats.org/officeDocument/2006/math">
                    <m:d>
                      <m:dPr>
                        <m:ctrlPr>
                          <a:rPr lang="el-GR" i="1" dirty="0" smtClean="0">
                            <a:latin typeface="Cambria Math" panose="02040503050406030204" pitchFamily="18" charset="0"/>
                          </a:rPr>
                        </m:ctrlPr>
                      </m:dPr>
                      <m:e>
                        <m:r>
                          <a:rPr lang="el-GR" i="1" dirty="0" smtClean="0">
                            <a:latin typeface="Cambria Math" panose="02040503050406030204" pitchFamily="18" charset="0"/>
                          </a:rPr>
                          <m:t>−1</m:t>
                        </m:r>
                      </m:e>
                    </m:d>
                    <m:d>
                      <m:dPr>
                        <m:ctrlPr>
                          <a:rPr lang="el-GR" i="1" dirty="0" smtClean="0">
                            <a:latin typeface="Cambria Math" panose="02040503050406030204" pitchFamily="18" charset="0"/>
                          </a:rPr>
                        </m:ctrlPr>
                      </m:dPr>
                      <m:e>
                        <m:r>
                          <a:rPr lang="el-GR" i="1" dirty="0" smtClean="0">
                            <a:latin typeface="Cambria Math" panose="02040503050406030204" pitchFamily="18" charset="0"/>
                          </a:rPr>
                          <m:t>−1</m:t>
                        </m:r>
                      </m:e>
                    </m:d>
                    <m:r>
                      <a:rPr lang="el-GR" i="1" dirty="0" smtClean="0">
                        <a:latin typeface="Cambria Math" panose="02040503050406030204" pitchFamily="18" charset="0"/>
                      </a:rPr>
                      <m:t>=</m:t>
                    </m:r>
                    <m:r>
                      <a:rPr lang="el-GR" i="1" dirty="0" smtClean="0">
                        <a:latin typeface="Cambria Math" panose="02040503050406030204" pitchFamily="18" charset="0"/>
                      </a:rPr>
                      <m:t>𝜏𝜄</m:t>
                    </m:r>
                    <m:r>
                      <a:rPr lang="el-GR" b="0" i="1" dirty="0" smtClean="0">
                        <a:latin typeface="Cambria Math" panose="02040503050406030204" pitchFamily="18" charset="0"/>
                      </a:rPr>
                      <m:t> </m:t>
                    </m:r>
                    <m:r>
                      <a:rPr lang="el-GR" i="1" dirty="0" smtClean="0">
                        <a:latin typeface="Cambria Math" panose="02040503050406030204" pitchFamily="18" charset="0"/>
                      </a:rPr>
                      <m:t>?</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78" t="-1750"/>
                </a:stretch>
              </a:blipFill>
            </p:spPr>
            <p:txBody>
              <a:bodyPr/>
              <a:lstStyle/>
              <a:p>
                <a:r>
                  <a:rPr lang="el-GR">
                    <a:noFill/>
                  </a:rPr>
                  <a:t> </a:t>
                </a:r>
              </a:p>
            </p:txBody>
          </p:sp>
        </mc:Fallback>
      </mc:AlternateContent>
    </p:spTree>
    <p:extLst>
      <p:ext uri="{BB962C8B-B14F-4D97-AF65-F5344CB8AC3E}">
        <p14:creationId xmlns:p14="http://schemas.microsoft.com/office/powerpoint/2010/main" val="958827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Minus times </a:t>
            </a:r>
            <a:r>
              <a:rPr lang="en-US" dirty="0"/>
              <a:t>m</a:t>
            </a:r>
            <a:r>
              <a:rPr lang="en-US" dirty="0" smtClean="0"/>
              <a:t>inus</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6341" y="1557338"/>
            <a:ext cx="6850371" cy="4525963"/>
          </a:xfrm>
          <a:ln>
            <a:solidFill>
              <a:schemeClr val="tx1"/>
            </a:solidFill>
          </a:ln>
        </p:spPr>
      </p:pic>
    </p:spTree>
    <p:extLst>
      <p:ext uri="{BB962C8B-B14F-4D97-AF65-F5344CB8AC3E}">
        <p14:creationId xmlns:p14="http://schemas.microsoft.com/office/powerpoint/2010/main" val="3516235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t>
            </a:r>
            <a:r>
              <a:rPr lang="el-GR" dirty="0" smtClean="0"/>
              <a:t>ι ακριβώς λέει ο </a:t>
            </a:r>
            <a:r>
              <a:rPr lang="en-US" dirty="0" smtClean="0"/>
              <a:t>Euler</a:t>
            </a:r>
            <a:endParaRPr lang="el-GR" dirty="0"/>
          </a:p>
        </p:txBody>
      </p:sp>
      <p:sp>
        <p:nvSpPr>
          <p:cNvPr id="3" name="Θέση περιεχομένου 2"/>
          <p:cNvSpPr>
            <a:spLocks noGrp="1"/>
          </p:cNvSpPr>
          <p:nvPr>
            <p:ph idx="1"/>
          </p:nvPr>
        </p:nvSpPr>
        <p:spPr/>
        <p:txBody>
          <a:bodyPr/>
          <a:lstStyle/>
          <a:p>
            <a:r>
              <a:rPr lang="el-GR" dirty="0"/>
              <a:t>Η </a:t>
            </a:r>
            <a:r>
              <a:rPr lang="el-GR" dirty="0" smtClean="0"/>
              <a:t>απόλυτος </a:t>
            </a:r>
            <a:r>
              <a:rPr lang="el-GR" dirty="0"/>
              <a:t>τιμή του γινομένου δύο αριθμών, ισούται με το γινόμενο των απολύτων τιμών τους.</a:t>
            </a:r>
          </a:p>
          <a:p>
            <a:r>
              <a:rPr lang="el-GR" dirty="0"/>
              <a:t>Αν </a:t>
            </a:r>
            <a:r>
              <a:rPr lang="el-GR" dirty="0" err="1" smtClean="0"/>
              <a:t>αβ</a:t>
            </a:r>
            <a:r>
              <a:rPr lang="en-US" dirty="0" smtClean="0"/>
              <a:t> </a:t>
            </a:r>
            <a:r>
              <a:rPr lang="el-GR" dirty="0" smtClean="0"/>
              <a:t>=</a:t>
            </a:r>
            <a:r>
              <a:rPr lang="en-US" dirty="0" smtClean="0"/>
              <a:t> </a:t>
            </a:r>
            <a:r>
              <a:rPr lang="el-GR" dirty="0" err="1" smtClean="0"/>
              <a:t>γβ</a:t>
            </a:r>
            <a:r>
              <a:rPr lang="el-GR" dirty="0" smtClean="0"/>
              <a:t> </a:t>
            </a:r>
            <a:r>
              <a:rPr lang="el-GR" dirty="0"/>
              <a:t>και </a:t>
            </a:r>
            <a:r>
              <a:rPr lang="el-GR" dirty="0" smtClean="0"/>
              <a:t>ο </a:t>
            </a:r>
            <a:r>
              <a:rPr lang="el-GR" dirty="0"/>
              <a:t>β διάφορος του 0, τότε </a:t>
            </a:r>
            <a:r>
              <a:rPr lang="el-GR" dirty="0" smtClean="0"/>
              <a:t>α</a:t>
            </a:r>
            <a:r>
              <a:rPr lang="en-US" dirty="0" smtClean="0"/>
              <a:t> </a:t>
            </a:r>
            <a:r>
              <a:rPr lang="el-GR" dirty="0" smtClean="0"/>
              <a:t>=</a:t>
            </a:r>
            <a:r>
              <a:rPr lang="en-US" dirty="0" smtClean="0"/>
              <a:t> </a:t>
            </a:r>
            <a:r>
              <a:rPr lang="el-GR" dirty="0" smtClean="0"/>
              <a:t>γ</a:t>
            </a:r>
            <a:r>
              <a:rPr lang="en-US" dirty="0" smtClean="0"/>
              <a:t>.</a:t>
            </a:r>
            <a:endParaRPr lang="el-GR" dirty="0"/>
          </a:p>
        </p:txBody>
      </p:sp>
    </p:spTree>
    <p:extLst>
      <p:ext uri="{BB962C8B-B14F-4D97-AF65-F5344CB8AC3E}">
        <p14:creationId xmlns:p14="http://schemas.microsoft.com/office/powerpoint/2010/main" val="3811192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Υποσημείωση </a:t>
            </a:r>
            <a:r>
              <a:rPr lang="en-US" dirty="0" smtClean="0"/>
              <a:t>M. Bernoulli</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20000"/>
              </a:bodyPr>
              <a:lstStyle/>
              <a:p>
                <a:r>
                  <a:rPr lang="el-GR" dirty="0" smtClean="0"/>
                  <a:t>Έστω </a:t>
                </a:r>
                <a:r>
                  <a:rPr lang="el-GR" dirty="0"/>
                  <a:t>ότι α, β, γ είναι θετικοί και ο γ μικρότερος του β.  </a:t>
                </a:r>
                <a:r>
                  <a:rPr lang="el-GR" dirty="0" smtClean="0"/>
                  <a:t>Τότε</a:t>
                </a:r>
                <a:endParaRPr lang="el-GR" dirty="0"/>
              </a:p>
              <a:p>
                <a:pPr marL="0" indent="0">
                  <a:buNone/>
                </a:pPr>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m:t>
                      </m:r>
                      <m:r>
                        <a:rPr lang="el-GR" i="1" dirty="0" smtClean="0">
                          <a:latin typeface="Cambria Math" panose="02040503050406030204" pitchFamily="18" charset="0"/>
                        </a:rPr>
                        <m:t>𝛼</m:t>
                      </m:r>
                      <m:r>
                        <a:rPr lang="el-GR" i="1" dirty="0" smtClean="0">
                          <a:latin typeface="Cambria Math" panose="02040503050406030204" pitchFamily="18" charset="0"/>
                        </a:rPr>
                        <m:t>)(</m:t>
                      </m:r>
                      <m:r>
                        <a:rPr lang="el-GR" i="1" dirty="0" smtClean="0">
                          <a:latin typeface="Cambria Math" panose="02040503050406030204" pitchFamily="18" charset="0"/>
                        </a:rPr>
                        <m:t>𝛽</m:t>
                      </m:r>
                      <m:r>
                        <a:rPr lang="el-GR" i="1" dirty="0" smtClean="0">
                          <a:latin typeface="Cambria Math" panose="02040503050406030204" pitchFamily="18" charset="0"/>
                        </a:rPr>
                        <m:t>−</m:t>
                      </m:r>
                      <m:r>
                        <a:rPr lang="el-GR" i="1" dirty="0" smtClean="0">
                          <a:latin typeface="Cambria Math" panose="02040503050406030204" pitchFamily="18" charset="0"/>
                        </a:rPr>
                        <m:t>𝛾</m:t>
                      </m:r>
                      <m:r>
                        <a:rPr lang="el-GR" i="1" dirty="0" smtClean="0">
                          <a:latin typeface="Cambria Math" panose="02040503050406030204" pitchFamily="18" charset="0"/>
                        </a:rPr>
                        <m:t>) = −(</m:t>
                      </m:r>
                      <m:r>
                        <a:rPr lang="el-GR" i="1" dirty="0">
                          <a:latin typeface="Cambria Math" panose="02040503050406030204" pitchFamily="18" charset="0"/>
                        </a:rPr>
                        <m:t>𝛼</m:t>
                      </m:r>
                      <m:r>
                        <a:rPr lang="el-GR" i="1" dirty="0">
                          <a:latin typeface="Cambria Math" panose="02040503050406030204" pitchFamily="18" charset="0"/>
                        </a:rPr>
                        <m:t>(</m:t>
                      </m:r>
                      <m:r>
                        <a:rPr lang="el-GR" i="1" dirty="0">
                          <a:latin typeface="Cambria Math" panose="02040503050406030204" pitchFamily="18" charset="0"/>
                        </a:rPr>
                        <m:t>𝛽</m:t>
                      </m:r>
                      <m:r>
                        <a:rPr lang="el-GR" i="1" dirty="0">
                          <a:latin typeface="Cambria Math" panose="02040503050406030204" pitchFamily="18" charset="0"/>
                        </a:rPr>
                        <m:t>−</m:t>
                      </m:r>
                      <m:r>
                        <a:rPr lang="el-GR" i="1" dirty="0">
                          <a:latin typeface="Cambria Math" panose="02040503050406030204" pitchFamily="18" charset="0"/>
                        </a:rPr>
                        <m:t>𝛾</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smtClean="0">
                          <a:latin typeface="Cambria Math" panose="02040503050406030204" pitchFamily="18" charset="0"/>
                        </a:rPr>
                        <m:t>−(</m:t>
                      </m:r>
                      <m:r>
                        <a:rPr lang="el-GR" i="1" dirty="0" err="1">
                          <a:latin typeface="Cambria Math" panose="02040503050406030204" pitchFamily="18" charset="0"/>
                        </a:rPr>
                        <m:t>𝛼𝛽</m:t>
                      </m:r>
                      <m:r>
                        <a:rPr lang="el-GR" i="1" dirty="0" err="1">
                          <a:latin typeface="Cambria Math" panose="02040503050406030204" pitchFamily="18" charset="0"/>
                        </a:rPr>
                        <m:t>−</m:t>
                      </m:r>
                      <m:r>
                        <a:rPr lang="el-GR" i="1" dirty="0" err="1">
                          <a:latin typeface="Cambria Math" panose="02040503050406030204" pitchFamily="18" charset="0"/>
                        </a:rPr>
                        <m:t>𝛼𝛾</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err="1" smtClean="0">
                          <a:latin typeface="Cambria Math" panose="02040503050406030204" pitchFamily="18" charset="0"/>
                        </a:rPr>
                        <m:t>𝛼𝛾</m:t>
                      </m:r>
                      <m:r>
                        <a:rPr lang="en-US" i="1" dirty="0" smtClean="0">
                          <a:latin typeface="Cambria Math" panose="02040503050406030204" pitchFamily="18" charset="0"/>
                        </a:rPr>
                        <m:t> </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err="1" smtClean="0">
                          <a:latin typeface="Cambria Math" panose="02040503050406030204" pitchFamily="18" charset="0"/>
                        </a:rPr>
                        <m:t>𝛼𝛽</m:t>
                      </m:r>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m:t>
                      </m:r>
                      <m:r>
                        <a:rPr lang="el-GR" i="1" dirty="0" smtClean="0">
                          <a:latin typeface="Cambria Math" panose="02040503050406030204" pitchFamily="18" charset="0"/>
                        </a:rPr>
                        <m:t>𝛼</m:t>
                      </m:r>
                      <m:r>
                        <a:rPr lang="el-GR" i="1" dirty="0" smtClean="0">
                          <a:latin typeface="Cambria Math" panose="02040503050406030204" pitchFamily="18" charset="0"/>
                        </a:rPr>
                        <m:t>)(</m:t>
                      </m:r>
                      <m:r>
                        <a:rPr lang="el-GR" i="1" dirty="0" smtClean="0">
                          <a:latin typeface="Cambria Math" panose="02040503050406030204" pitchFamily="18" charset="0"/>
                        </a:rPr>
                        <m:t>𝛽</m:t>
                      </m:r>
                      <m:r>
                        <a:rPr lang="el-GR" i="1" dirty="0" smtClean="0">
                          <a:latin typeface="Cambria Math" panose="02040503050406030204" pitchFamily="18" charset="0"/>
                        </a:rPr>
                        <m:t>−</m:t>
                      </m:r>
                      <m:r>
                        <a:rPr lang="el-GR" i="1" dirty="0" smtClean="0">
                          <a:latin typeface="Cambria Math" panose="02040503050406030204" pitchFamily="18" charset="0"/>
                        </a:rPr>
                        <m:t>𝛾</m:t>
                      </m:r>
                      <m:r>
                        <a:rPr lang="el-GR" i="1" dirty="0" smtClean="0">
                          <a:latin typeface="Cambria Math" panose="02040503050406030204" pitchFamily="18" charset="0"/>
                        </a:rPr>
                        <m:t>) = (−</m:t>
                      </m:r>
                      <m:r>
                        <a:rPr lang="el-GR" i="1" dirty="0">
                          <a:latin typeface="Cambria Math" panose="02040503050406030204" pitchFamily="18" charset="0"/>
                        </a:rPr>
                        <m:t>𝛼</m:t>
                      </m:r>
                      <m:r>
                        <a:rPr lang="el-GR" i="1" dirty="0">
                          <a:latin typeface="Cambria Math" panose="02040503050406030204" pitchFamily="18" charset="0"/>
                        </a:rPr>
                        <m:t>)(</m:t>
                      </m:r>
                      <m:r>
                        <a:rPr lang="el-GR" i="1" dirty="0">
                          <a:latin typeface="Cambria Math" panose="02040503050406030204" pitchFamily="18" charset="0"/>
                        </a:rPr>
                        <m:t>𝛽</m:t>
                      </m:r>
                      <m:r>
                        <a:rPr lang="el-GR" i="1" dirty="0">
                          <a:latin typeface="Cambria Math" panose="02040503050406030204" pitchFamily="18" charset="0"/>
                        </a:rPr>
                        <m:t>+ (−</m:t>
                      </m:r>
                      <m:r>
                        <a:rPr lang="el-GR" i="1" dirty="0">
                          <a:latin typeface="Cambria Math" panose="02040503050406030204" pitchFamily="18" charset="0"/>
                        </a:rPr>
                        <m:t>𝛾</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smtClean="0">
                          <a:latin typeface="Cambria Math" panose="02040503050406030204" pitchFamily="18" charset="0"/>
                        </a:rPr>
                        <m:t>=</m:t>
                      </m:r>
                    </m:oMath>
                  </m:oMathPara>
                </a14:m>
                <a:endParaRPr lang="el-GR" dirty="0"/>
              </a:p>
              <a:p>
                <a:r>
                  <a:rPr lang="el-GR" dirty="0" smtClean="0"/>
                  <a:t>αν δεχθουμε οτι θα ισχυει η επιμεριστικη ιδιοτητα</a:t>
                </a:r>
              </a:p>
              <a:p>
                <a:pPr marL="0" indent="0">
                  <a:buNone/>
                </a:pPr>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 </m:t>
                      </m:r>
                      <m:r>
                        <a:rPr lang="el-GR" i="1" dirty="0">
                          <a:latin typeface="Cambria Math" panose="02040503050406030204" pitchFamily="18" charset="0"/>
                        </a:rPr>
                        <m:t>(−</m:t>
                      </m:r>
                      <m:r>
                        <a:rPr lang="el-GR" i="1" dirty="0">
                          <a:latin typeface="Cambria Math" panose="02040503050406030204" pitchFamily="18" charset="0"/>
                        </a:rPr>
                        <m:t>𝛼</m:t>
                      </m:r>
                      <m:r>
                        <a:rPr lang="el-GR" i="1" dirty="0">
                          <a:latin typeface="Cambria Math" panose="02040503050406030204" pitchFamily="18" charset="0"/>
                        </a:rPr>
                        <m:t>)</m:t>
                      </m:r>
                      <m:r>
                        <a:rPr lang="el-GR" i="1" dirty="0">
                          <a:latin typeface="Cambria Math" panose="02040503050406030204" pitchFamily="18" charset="0"/>
                        </a:rPr>
                        <m:t>𝛽</m:t>
                      </m:r>
                      <m:r>
                        <a:rPr lang="el-GR" i="1" dirty="0">
                          <a:latin typeface="Cambria Math" panose="02040503050406030204" pitchFamily="18" charset="0"/>
                        </a:rPr>
                        <m:t>+(−</m:t>
                      </m:r>
                      <m:r>
                        <a:rPr lang="el-GR" i="1" dirty="0">
                          <a:latin typeface="Cambria Math" panose="02040503050406030204" pitchFamily="18" charset="0"/>
                        </a:rPr>
                        <m:t>𝛼</m:t>
                      </m:r>
                      <m:r>
                        <a:rPr lang="el-GR" i="1" dirty="0">
                          <a:latin typeface="Cambria Math" panose="02040503050406030204" pitchFamily="18" charset="0"/>
                        </a:rPr>
                        <m:t>)(−</m:t>
                      </m:r>
                      <m:r>
                        <a:rPr lang="el-GR" i="1" dirty="0">
                          <a:latin typeface="Cambria Math" panose="02040503050406030204" pitchFamily="18" charset="0"/>
                        </a:rPr>
                        <m:t>𝛾</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smtClean="0">
                          <a:latin typeface="Cambria Math" panose="02040503050406030204" pitchFamily="18" charset="0"/>
                        </a:rPr>
                        <m:t>(−</m:t>
                      </m:r>
                      <m:r>
                        <a:rPr lang="el-GR" i="1" dirty="0">
                          <a:latin typeface="Cambria Math" panose="02040503050406030204" pitchFamily="18" charset="0"/>
                        </a:rPr>
                        <m:t>𝛼</m:t>
                      </m:r>
                      <m:r>
                        <a:rPr lang="el-GR" i="1" dirty="0">
                          <a:latin typeface="Cambria Math" panose="02040503050406030204" pitchFamily="18" charset="0"/>
                        </a:rPr>
                        <m:t>)(−</m:t>
                      </m:r>
                      <m:r>
                        <a:rPr lang="el-GR" i="1" dirty="0">
                          <a:latin typeface="Cambria Math" panose="02040503050406030204" pitchFamily="18" charset="0"/>
                        </a:rPr>
                        <m:t>𝛾</m:t>
                      </m:r>
                      <m:r>
                        <a:rPr lang="el-GR" i="1" dirty="0" smtClean="0">
                          <a:latin typeface="Cambria Math" panose="02040503050406030204" pitchFamily="18" charset="0"/>
                        </a:rPr>
                        <m:t>)</m:t>
                      </m:r>
                      <m:r>
                        <a:rPr lang="en-US" i="1" dirty="0" smtClean="0">
                          <a:latin typeface="Cambria Math" panose="02040503050406030204" pitchFamily="18" charset="0"/>
                        </a:rPr>
                        <m:t> </m:t>
                      </m:r>
                      <m:r>
                        <a:rPr lang="el-GR" i="1" dirty="0" smtClean="0">
                          <a:latin typeface="Cambria Math" panose="02040503050406030204" pitchFamily="18" charset="0"/>
                        </a:rPr>
                        <m:t>−</m:t>
                      </m:r>
                      <m:r>
                        <a:rPr lang="el-GR" i="1" dirty="0" err="1">
                          <a:latin typeface="Cambria Math" panose="02040503050406030204" pitchFamily="18" charset="0"/>
                        </a:rPr>
                        <m:t>𝛼𝛽</m:t>
                      </m:r>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𝛼𝛾</m:t>
                      </m:r>
                      <m:r>
                        <a:rPr lang="el-GR" i="1" dirty="0" smtClean="0">
                          <a:latin typeface="Cambria Math" panose="02040503050406030204" pitchFamily="18" charset="0"/>
                        </a:rPr>
                        <m:t>−</m:t>
                      </m:r>
                      <m:r>
                        <a:rPr lang="el-GR" i="1" dirty="0" smtClean="0">
                          <a:latin typeface="Cambria Math" panose="02040503050406030204" pitchFamily="18" charset="0"/>
                        </a:rPr>
                        <m:t>𝛼𝛽</m:t>
                      </m:r>
                      <m:r>
                        <a:rPr lang="en-US" i="1" dirty="0" smtClean="0">
                          <a:latin typeface="Cambria Math" panose="02040503050406030204" pitchFamily="18" charset="0"/>
                        </a:rPr>
                        <m:t> </m:t>
                      </m:r>
                      <m:r>
                        <a:rPr lang="el-GR" i="1" dirty="0" smtClean="0">
                          <a:latin typeface="Cambria Math" panose="02040503050406030204" pitchFamily="18" charset="0"/>
                        </a:rPr>
                        <m:t>= </m:t>
                      </m:r>
                      <m:r>
                        <a:rPr lang="el-GR" i="1" dirty="0">
                          <a:latin typeface="Cambria Math" panose="02040503050406030204" pitchFamily="18" charset="0"/>
                        </a:rPr>
                        <m:t>(−</m:t>
                      </m:r>
                      <m:r>
                        <a:rPr lang="el-GR" i="1" dirty="0">
                          <a:latin typeface="Cambria Math" panose="02040503050406030204" pitchFamily="18" charset="0"/>
                        </a:rPr>
                        <m:t>𝛼</m:t>
                      </m:r>
                      <m:r>
                        <a:rPr lang="el-GR" i="1" dirty="0">
                          <a:latin typeface="Cambria Math" panose="02040503050406030204" pitchFamily="18" charset="0"/>
                        </a:rPr>
                        <m:t>)(−</m:t>
                      </m:r>
                      <m:r>
                        <a:rPr lang="el-GR" i="1" dirty="0">
                          <a:latin typeface="Cambria Math" panose="02040503050406030204" pitchFamily="18" charset="0"/>
                        </a:rPr>
                        <m:t>𝛾</m:t>
                      </m:r>
                      <m:r>
                        <a:rPr lang="el-GR" i="1" dirty="0">
                          <a:latin typeface="Cambria Math" panose="02040503050406030204" pitchFamily="18" charset="0"/>
                        </a:rPr>
                        <m:t>)−</m:t>
                      </m:r>
                      <m:r>
                        <a:rPr lang="el-GR" i="1" dirty="0" err="1">
                          <a:latin typeface="Cambria Math" panose="02040503050406030204" pitchFamily="18" charset="0"/>
                        </a:rPr>
                        <m:t>𝛼𝛽</m:t>
                      </m:r>
                    </m:oMath>
                  </m:oMathPara>
                </a14:m>
                <a:endParaRPr lang="el-GR" dirty="0"/>
              </a:p>
              <a:p>
                <a:pPr marL="0" indent="0">
                  <a:buNone/>
                </a:pPr>
                <a14:m>
                  <m:oMathPara xmlns:m="http://schemas.openxmlformats.org/officeDocument/2006/math">
                    <m:oMathParaPr>
                      <m:jc m:val="centerGroup"/>
                    </m:oMathParaPr>
                    <m:oMath xmlns:m="http://schemas.openxmlformats.org/officeDocument/2006/math">
                      <m:r>
                        <m:rPr>
                          <m:sty m:val="p"/>
                        </m:rPr>
                        <a:rPr lang="el-GR" dirty="0" smtClean="0">
                          <a:latin typeface="Cambria Math" panose="02040503050406030204" pitchFamily="18" charset="0"/>
                        </a:rPr>
                        <m:t>α</m:t>
                      </m:r>
                      <m:r>
                        <a:rPr lang="el-GR" i="1" dirty="0" smtClean="0">
                          <a:latin typeface="Cambria Math" panose="02040503050406030204" pitchFamily="18" charset="0"/>
                        </a:rPr>
                        <m:t>𝛾</m:t>
                      </m:r>
                      <m:r>
                        <a:rPr lang="en-US" i="1" dirty="0" smtClean="0">
                          <a:latin typeface="Cambria Math" panose="02040503050406030204" pitchFamily="18" charset="0"/>
                        </a:rPr>
                        <m:t> </m:t>
                      </m:r>
                      <m:r>
                        <a:rPr lang="el-GR" i="1" dirty="0" smtClean="0">
                          <a:latin typeface="Cambria Math" panose="02040503050406030204" pitchFamily="18" charset="0"/>
                        </a:rPr>
                        <m:t>= </m:t>
                      </m:r>
                      <m:r>
                        <a:rPr lang="el-GR" i="1" dirty="0">
                          <a:latin typeface="Cambria Math" panose="02040503050406030204" pitchFamily="18" charset="0"/>
                        </a:rPr>
                        <m:t>(−</m:t>
                      </m:r>
                      <m:r>
                        <a:rPr lang="el-GR" i="1" dirty="0">
                          <a:latin typeface="Cambria Math" panose="02040503050406030204" pitchFamily="18" charset="0"/>
                        </a:rPr>
                        <m:t>𝛼</m:t>
                      </m:r>
                      <m:r>
                        <a:rPr lang="el-GR" i="1" dirty="0">
                          <a:latin typeface="Cambria Math" panose="02040503050406030204" pitchFamily="18" charset="0"/>
                        </a:rPr>
                        <m:t>)(−</m:t>
                      </m:r>
                      <m:r>
                        <a:rPr lang="el-GR" i="1" dirty="0">
                          <a:latin typeface="Cambria Math" panose="02040503050406030204" pitchFamily="18" charset="0"/>
                        </a:rPr>
                        <m:t>𝛾</m:t>
                      </m:r>
                      <m:r>
                        <a:rPr lang="el-GR" i="1" dirty="0" smtClean="0">
                          <a:latin typeface="Cambria Math" panose="02040503050406030204" pitchFamily="18" charset="0"/>
                        </a:rPr>
                        <m:t>)</m:t>
                      </m:r>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481" t="-3499"/>
                </a:stretch>
              </a:blipFill>
            </p:spPr>
            <p:txBody>
              <a:bodyPr/>
              <a:lstStyle/>
              <a:p>
                <a:r>
                  <a:rPr lang="el-GR">
                    <a:noFill/>
                  </a:rPr>
                  <a:t> </a:t>
                </a:r>
              </a:p>
            </p:txBody>
          </p:sp>
        </mc:Fallback>
      </mc:AlternateContent>
    </p:spTree>
    <p:extLst>
      <p:ext uri="{BB962C8B-B14F-4D97-AF65-F5344CB8AC3E}">
        <p14:creationId xmlns:p14="http://schemas.microsoft.com/office/powerpoint/2010/main" val="13802726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Περαιτέρω «Εξήγηση»</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14:m>
                  <m:oMath xmlns:m="http://schemas.openxmlformats.org/officeDocument/2006/math">
                    <m:r>
                      <a:rPr lang="el-GR" i="1" dirty="0" smtClean="0">
                        <a:latin typeface="Cambria Math" panose="02040503050406030204" pitchFamily="18" charset="0"/>
                      </a:rPr>
                      <m:t>3</m:t>
                    </m:r>
                    <m:r>
                      <a:rPr lang="el-GR" i="1" dirty="0" smtClean="0">
                        <a:latin typeface="Cambria Math" panose="02040503050406030204" pitchFamily="18" charset="0"/>
                      </a:rPr>
                      <m:t>𝜒</m:t>
                    </m:r>
                    <m:r>
                      <a:rPr lang="el-GR" i="1" dirty="0" smtClean="0">
                        <a:latin typeface="Cambria Math" panose="02040503050406030204" pitchFamily="18" charset="0"/>
                      </a:rPr>
                      <m:t>=2, </m:t>
                    </m:r>
                    <m:r>
                      <a:rPr lang="el-GR" i="1" dirty="0" smtClean="0">
                        <a:latin typeface="Cambria Math" panose="02040503050406030204" pitchFamily="18" charset="0"/>
                      </a:rPr>
                      <m:t>𝜒</m:t>
                    </m:r>
                    <m:r>
                      <a:rPr lang="el-GR" i="1" dirty="0" smtClean="0">
                        <a:latin typeface="Cambria Math" panose="02040503050406030204" pitchFamily="18" charset="0"/>
                      </a:rPr>
                      <m:t>=2/3</m:t>
                    </m:r>
                  </m:oMath>
                </a14:m>
                <a:endParaRPr lang="el-GR" dirty="0"/>
              </a:p>
              <a:p>
                <a14:m>
                  <m:oMath xmlns:m="http://schemas.openxmlformats.org/officeDocument/2006/math">
                    <m:r>
                      <a:rPr lang="el-GR" i="1" dirty="0" smtClean="0">
                        <a:latin typeface="Cambria Math" panose="02040503050406030204" pitchFamily="18" charset="0"/>
                      </a:rPr>
                      <m:t>−3</m:t>
                    </m:r>
                    <m:r>
                      <a:rPr lang="el-GR" i="1" dirty="0" smtClean="0">
                        <a:latin typeface="Cambria Math" panose="02040503050406030204" pitchFamily="18" charset="0"/>
                      </a:rPr>
                      <m:t>𝜒</m:t>
                    </m:r>
                    <m:r>
                      <a:rPr lang="el-GR" i="1" dirty="0" smtClean="0">
                        <a:latin typeface="Cambria Math" panose="02040503050406030204" pitchFamily="18" charset="0"/>
                      </a:rPr>
                      <m:t>=−2, </m:t>
                    </m:r>
                    <m:r>
                      <a:rPr lang="el-GR" i="1" dirty="0" smtClean="0">
                        <a:latin typeface="Cambria Math" panose="02040503050406030204" pitchFamily="18" charset="0"/>
                      </a:rPr>
                      <m:t>𝜒</m:t>
                    </m:r>
                    <m:r>
                      <a:rPr lang="el-GR" i="1" dirty="0" smtClean="0">
                        <a:latin typeface="Cambria Math" panose="02040503050406030204" pitchFamily="18" charset="0"/>
                      </a:rPr>
                      <m:t>=(−2)/(−3)</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9343438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a:t>
            </a:r>
            <a:r>
              <a:rPr lang="el-GR" dirty="0" smtClean="0"/>
              <a:t>ι «ακριβώς» αποδείξαμε?</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14:m>
                  <m:oMath xmlns:m="http://schemas.openxmlformats.org/officeDocument/2006/math">
                    <m:r>
                      <a:rPr lang="el-GR" i="1" dirty="0" smtClean="0">
                        <a:latin typeface="Cambria Math" panose="02040503050406030204" pitchFamily="18" charset="0"/>
                      </a:rPr>
                      <m:t>(−1)(−1)=1</m:t>
                    </m:r>
                  </m:oMath>
                </a14:m>
                <a:endParaRPr lang="el-GR" dirty="0"/>
              </a:p>
              <a:p>
                <a:r>
                  <a:rPr lang="el-GR" dirty="0"/>
                  <a:t>Ο</a:t>
                </a:r>
                <a:r>
                  <a:rPr lang="el-GR" dirty="0" smtClean="0"/>
                  <a:t>φείλει να είναι έτσι?</a:t>
                </a:r>
              </a:p>
              <a:p>
                <a:r>
                  <a:rPr lang="el-GR" dirty="0"/>
                  <a:t>Θ</a:t>
                </a:r>
                <a:r>
                  <a:rPr lang="el-GR" dirty="0" smtClean="0"/>
                  <a:t>α μπορούσε να είναι κάτι άλλο?</a:t>
                </a:r>
              </a:p>
              <a:p>
                <a:r>
                  <a:rPr lang="el-GR" dirty="0"/>
                  <a:t>Π</a:t>
                </a:r>
                <a:r>
                  <a:rPr lang="el-GR" dirty="0" smtClean="0"/>
                  <a:t>οιο είναι το κριτήριο της «σωστής» επιλογής?</a:t>
                </a: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78"/>
                </a:stretch>
              </a:blipFill>
            </p:spPr>
            <p:txBody>
              <a:bodyPr/>
              <a:lstStyle/>
              <a:p>
                <a:r>
                  <a:rPr lang="el-GR">
                    <a:noFill/>
                  </a:rPr>
                  <a:t> </a:t>
                </a:r>
              </a:p>
            </p:txBody>
          </p:sp>
        </mc:Fallback>
      </mc:AlternateContent>
    </p:spTree>
    <p:extLst>
      <p:ext uri="{BB962C8B-B14F-4D97-AF65-F5344CB8AC3E}">
        <p14:creationId xmlns:p14="http://schemas.microsoft.com/office/powerpoint/2010/main" val="13017980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a:t>Λ</a:t>
            </a:r>
            <a:r>
              <a:rPr lang="el-GR" sz="3400" dirty="0" smtClean="0"/>
              <a:t>ύση εξισώσεων δευτέρου βαθμού</a:t>
            </a:r>
            <a:br>
              <a:rPr lang="el-GR" sz="3400" dirty="0" smtClean="0"/>
            </a:br>
            <a:r>
              <a:rPr lang="el-GR" sz="3400" dirty="0" smtClean="0"/>
              <a:t>Τετραγωνική ρίζα αρνητικών: υπάρχει?  (1/2)</a:t>
            </a:r>
            <a:endParaRPr lang="el-GR" sz="34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10000"/>
              </a:bodyPr>
              <a:lstStyle/>
              <a:p>
                <a:r>
                  <a:rPr lang="el-GR" dirty="0" smtClean="0"/>
                  <a:t>Έστω ότι υπάρχει  ένα ευρύτερο σύστημα που περιέχει τους πραγματικούς, υπάρχει στοιχείο ω ώστε </a:t>
                </a:r>
                <a14:m>
                  <m:oMath xmlns:m="http://schemas.openxmlformats.org/officeDocument/2006/math">
                    <m:r>
                      <a:rPr lang="el-GR" i="1" dirty="0" smtClean="0">
                        <a:latin typeface="Cambria Math" panose="02040503050406030204" pitchFamily="18" charset="0"/>
                      </a:rPr>
                      <m:t>𝜔</m:t>
                    </m:r>
                    <m:r>
                      <a:rPr lang="el-GR" i="1" baseline="30000" dirty="0" smtClean="0">
                        <a:latin typeface="Cambria Math" panose="02040503050406030204" pitchFamily="18" charset="0"/>
                      </a:rPr>
                      <m:t>2 </m:t>
                    </m:r>
                    <m:r>
                      <a:rPr lang="el-GR" i="1" dirty="0" smtClean="0">
                        <a:latin typeface="Cambria Math" panose="02040503050406030204" pitchFamily="18" charset="0"/>
                      </a:rPr>
                      <m:t> =−1</m:t>
                    </m:r>
                  </m:oMath>
                </a14:m>
                <a:r>
                  <a:rPr lang="el-GR" dirty="0" smtClean="0"/>
                  <a:t>.</a:t>
                </a:r>
              </a:p>
              <a:p>
                <a:r>
                  <a:rPr lang="el-GR" dirty="0" smtClean="0"/>
                  <a:t>Έστω α θετικός πραγματικός.</a:t>
                </a:r>
              </a:p>
              <a:p>
                <a:r>
                  <a:rPr lang="el-GR" dirty="0"/>
                  <a:t>Ψ</a:t>
                </a:r>
                <a:r>
                  <a:rPr lang="el-GR" dirty="0" smtClean="0"/>
                  <a:t>άχνουμε χ ώστε </a:t>
                </a:r>
                <a14:m>
                  <m:oMath xmlns:m="http://schemas.openxmlformats.org/officeDocument/2006/math">
                    <m:r>
                      <a:rPr lang="el-GR" i="1" dirty="0" smtClean="0">
                        <a:latin typeface="Cambria Math" panose="02040503050406030204" pitchFamily="18" charset="0"/>
                      </a:rPr>
                      <m:t>𝜒</m:t>
                    </m:r>
                    <m:r>
                      <a:rPr lang="el-GR" i="1" baseline="30000" dirty="0" smtClean="0">
                        <a:latin typeface="Cambria Math" panose="02040503050406030204" pitchFamily="18" charset="0"/>
                      </a:rPr>
                      <m:t>2 </m:t>
                    </m:r>
                    <m:r>
                      <a:rPr lang="el-GR" i="1" dirty="0" smtClean="0">
                        <a:latin typeface="Cambria Math" panose="02040503050406030204" pitchFamily="18" charset="0"/>
                      </a:rPr>
                      <m:t> = −</m:t>
                    </m:r>
                    <m:r>
                      <a:rPr lang="el-GR" i="1" dirty="0" smtClean="0">
                        <a:latin typeface="Cambria Math" panose="02040503050406030204" pitchFamily="18" charset="0"/>
                      </a:rPr>
                      <m:t>𝛼</m:t>
                    </m:r>
                  </m:oMath>
                </a14:m>
                <a:r>
                  <a:rPr lang="el-GR" dirty="0" smtClean="0"/>
                  <a:t>.</a:t>
                </a:r>
              </a:p>
              <a:p>
                <a:pPr marL="0" indent="0">
                  <a:buNone/>
                </a:pPr>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𝜒</m:t>
                      </m:r>
                      <m:r>
                        <a:rPr lang="el-GR" i="1" baseline="30000" dirty="0" smtClean="0">
                          <a:latin typeface="Cambria Math" panose="02040503050406030204" pitchFamily="18" charset="0"/>
                        </a:rPr>
                        <m:t>2 </m:t>
                      </m:r>
                      <m:r>
                        <a:rPr lang="el-GR" i="1" dirty="0" smtClean="0">
                          <a:latin typeface="Cambria Math" panose="02040503050406030204" pitchFamily="18" charset="0"/>
                        </a:rPr>
                        <m:t> =−</m:t>
                      </m:r>
                      <m:r>
                        <a:rPr lang="el-GR" i="1" dirty="0" smtClean="0">
                          <a:latin typeface="Cambria Math" panose="02040503050406030204" pitchFamily="18" charset="0"/>
                        </a:rPr>
                        <m:t>𝛼</m:t>
                      </m:r>
                      <m:r>
                        <a:rPr lang="el-GR" i="1" dirty="0" smtClean="0">
                          <a:latin typeface="Cambria Math" panose="02040503050406030204" pitchFamily="18" charset="0"/>
                        </a:rPr>
                        <m:t>, </m:t>
                      </m:r>
                      <m:r>
                        <a:rPr lang="el-GR" i="1" dirty="0" smtClean="0">
                          <a:latin typeface="Cambria Math" panose="02040503050406030204" pitchFamily="18" charset="0"/>
                        </a:rPr>
                        <m:t>𝜒</m:t>
                      </m:r>
                      <m:r>
                        <a:rPr lang="el-GR" i="1" baseline="30000" dirty="0" smtClean="0">
                          <a:latin typeface="Cambria Math" panose="02040503050406030204" pitchFamily="18" charset="0"/>
                        </a:rPr>
                        <m:t>2 </m:t>
                      </m:r>
                      <m:r>
                        <a:rPr lang="el-GR" i="1" dirty="0" smtClean="0">
                          <a:latin typeface="Cambria Math" panose="02040503050406030204" pitchFamily="18" charset="0"/>
                        </a:rPr>
                        <m:t> +</m:t>
                      </m:r>
                      <m:r>
                        <a:rPr lang="el-GR" i="1" dirty="0" smtClean="0">
                          <a:latin typeface="Cambria Math" panose="02040503050406030204" pitchFamily="18" charset="0"/>
                        </a:rPr>
                        <m:t>𝛼</m:t>
                      </m:r>
                      <m:r>
                        <a:rPr lang="el-GR" i="1" dirty="0" smtClean="0">
                          <a:latin typeface="Cambria Math" panose="02040503050406030204" pitchFamily="18" charset="0"/>
                        </a:rPr>
                        <m:t> =0, (</m:t>
                      </m:r>
                      <m:r>
                        <a:rPr lang="el-GR" i="1" dirty="0" smtClean="0">
                          <a:latin typeface="Cambria Math" panose="02040503050406030204" pitchFamily="18" charset="0"/>
                        </a:rPr>
                        <m:t>𝜒</m:t>
                      </m:r>
                      <m:r>
                        <a:rPr lang="el-GR" i="1" dirty="0" smtClean="0">
                          <a:latin typeface="Cambria Math" panose="02040503050406030204" pitchFamily="18" charset="0"/>
                        </a:rPr>
                        <m:t>+ </m:t>
                      </m:r>
                      <m:r>
                        <a:rPr lang="el-GR" i="1" dirty="0" smtClean="0">
                          <a:latin typeface="Cambria Math" panose="02040503050406030204" pitchFamily="18" charset="0"/>
                        </a:rPr>
                        <m:t>𝜔</m:t>
                      </m:r>
                      <m:sSup>
                        <m:sSupPr>
                          <m:ctrlPr>
                            <a:rPr lang="el-GR" i="1" dirty="0" smtClean="0">
                              <a:latin typeface="Cambria Math" panose="02040503050406030204" pitchFamily="18" charset="0"/>
                            </a:rPr>
                          </m:ctrlPr>
                        </m:sSupPr>
                        <m:e>
                          <m:r>
                            <a:rPr lang="el-GR" i="1" dirty="0">
                              <a:latin typeface="Cambria Math" panose="02040503050406030204" pitchFamily="18" charset="0"/>
                            </a:rPr>
                            <m:t>𝛼</m:t>
                          </m:r>
                        </m:e>
                        <m:sup>
                          <m:r>
                            <a:rPr lang="el-GR" b="0" i="1" dirty="0" smtClean="0">
                              <a:latin typeface="Cambria Math" panose="02040503050406030204" pitchFamily="18" charset="0"/>
                            </a:rPr>
                            <m:t>1/2</m:t>
                          </m:r>
                        </m:sup>
                      </m:sSup>
                      <m:r>
                        <a:rPr lang="el-GR" i="1" dirty="0" smtClean="0">
                          <a:latin typeface="Cambria Math" panose="02040503050406030204" pitchFamily="18" charset="0"/>
                        </a:rPr>
                        <m:t> )(</m:t>
                      </m:r>
                      <m:r>
                        <a:rPr lang="el-GR" i="1" dirty="0" smtClean="0">
                          <a:latin typeface="Cambria Math" panose="02040503050406030204" pitchFamily="18" charset="0"/>
                        </a:rPr>
                        <m:t>𝜒</m:t>
                      </m:r>
                      <m:r>
                        <a:rPr lang="el-GR" i="1" dirty="0" smtClean="0">
                          <a:latin typeface="Cambria Math" panose="02040503050406030204" pitchFamily="18" charset="0"/>
                        </a:rPr>
                        <m:t>− </m:t>
                      </m:r>
                      <m:r>
                        <a:rPr lang="el-GR" i="1" dirty="0" smtClean="0">
                          <a:latin typeface="Cambria Math" panose="02040503050406030204" pitchFamily="18" charset="0"/>
                        </a:rPr>
                        <m:t>𝜔</m:t>
                      </m:r>
                      <m:sSup>
                        <m:sSupPr>
                          <m:ctrlPr>
                            <a:rPr lang="el-GR" i="1" dirty="0">
                              <a:latin typeface="Cambria Math" panose="02040503050406030204" pitchFamily="18" charset="0"/>
                            </a:rPr>
                          </m:ctrlPr>
                        </m:sSupPr>
                        <m:e>
                          <m:r>
                            <a:rPr lang="el-GR" i="1" dirty="0">
                              <a:latin typeface="Cambria Math" panose="02040503050406030204" pitchFamily="18" charset="0"/>
                            </a:rPr>
                            <m:t>𝛼</m:t>
                          </m:r>
                        </m:e>
                        <m:sup>
                          <m:r>
                            <a:rPr lang="el-GR" i="1" dirty="0">
                              <a:latin typeface="Cambria Math" panose="02040503050406030204" pitchFamily="18" charset="0"/>
                            </a:rPr>
                            <m:t>1/2</m:t>
                          </m:r>
                        </m:sup>
                      </m:sSup>
                      <m:r>
                        <a:rPr lang="el-GR" i="1" dirty="0" smtClean="0">
                          <a:latin typeface="Cambria Math" panose="02040503050406030204" pitchFamily="18" charset="0"/>
                        </a:rPr>
                        <m:t>)=0</m:t>
                      </m:r>
                    </m:oMath>
                  </m:oMathPara>
                </a14:m>
                <a:endParaRPr lang="el-GR" dirty="0" smtClean="0"/>
              </a:p>
              <a:p>
                <a:r>
                  <a:rPr lang="el-GR" dirty="0"/>
                  <a:t>Ά</a:t>
                </a:r>
                <a:r>
                  <a:rPr lang="el-GR" dirty="0" smtClean="0"/>
                  <a:t>ρα ο ζητούμενος </a:t>
                </a:r>
                <a14:m>
                  <m:oMath xmlns:m="http://schemas.openxmlformats.org/officeDocument/2006/math">
                    <m:r>
                      <a:rPr lang="el-GR" i="1" dirty="0" smtClean="0">
                        <a:latin typeface="Cambria Math" panose="02040503050406030204" pitchFamily="18" charset="0"/>
                      </a:rPr>
                      <m:t>𝜒</m:t>
                    </m:r>
                  </m:oMath>
                </a14:m>
                <a:r>
                  <a:rPr lang="el-GR" dirty="0" smtClean="0"/>
                  <a:t> είναι η ο </a:t>
                </a:r>
                <a14:m>
                  <m:oMath xmlns:m="http://schemas.openxmlformats.org/officeDocument/2006/math">
                    <m:r>
                      <a:rPr lang="el-GR" i="1" dirty="0" smtClean="0">
                        <a:latin typeface="Cambria Math" panose="02040503050406030204" pitchFamily="18" charset="0"/>
                      </a:rPr>
                      <m:t>𝜔𝛼</m:t>
                    </m:r>
                    <m:r>
                      <a:rPr lang="el-GR" i="1" baseline="30000" dirty="0" smtClean="0">
                        <a:latin typeface="Cambria Math" panose="02040503050406030204" pitchFamily="18" charset="0"/>
                      </a:rPr>
                      <m:t>1/2</m:t>
                    </m:r>
                  </m:oMath>
                </a14:m>
                <a:r>
                  <a:rPr lang="el-GR" dirty="0" smtClean="0"/>
                  <a:t>  η ο </a:t>
                </a:r>
                <a14:m>
                  <m:oMath xmlns:m="http://schemas.openxmlformats.org/officeDocument/2006/math">
                    <m:r>
                      <a:rPr lang="el-GR" i="1" dirty="0" smtClean="0">
                        <a:latin typeface="Cambria Math" panose="02040503050406030204" pitchFamily="18" charset="0"/>
                      </a:rPr>
                      <m:t>−</m:t>
                    </m:r>
                    <m:r>
                      <a:rPr lang="el-GR" i="1" dirty="0" smtClean="0">
                        <a:latin typeface="Cambria Math" panose="02040503050406030204" pitchFamily="18" charset="0"/>
                      </a:rPr>
                      <m:t>𝜔𝛼</m:t>
                    </m:r>
                    <m:r>
                      <a:rPr lang="el-GR" i="1" baseline="30000" dirty="0" smtClean="0">
                        <a:latin typeface="Cambria Math" panose="02040503050406030204" pitchFamily="18" charset="0"/>
                      </a:rPr>
                      <m:t>1/2</m:t>
                    </m:r>
                    <m:r>
                      <a:rPr lang="el-GR" i="1" dirty="0" smtClean="0">
                        <a:latin typeface="Cambria Math" panose="02040503050406030204" pitchFamily="18" charset="0"/>
                      </a:rPr>
                      <m:t> </m:t>
                    </m:r>
                  </m:oMath>
                </a14:m>
                <a:endParaRPr lang="el-GR" dirty="0" smtClean="0"/>
              </a:p>
              <a:p>
                <a:r>
                  <a:rPr lang="el-GR" dirty="0"/>
                  <a:t>Α</a:t>
                </a:r>
                <a:r>
                  <a:rPr lang="el-GR" dirty="0" smtClean="0"/>
                  <a:t>ς ορίσουμε </a:t>
                </a:r>
                <a14:m>
                  <m:oMath xmlns:m="http://schemas.openxmlformats.org/officeDocument/2006/math">
                    <m:r>
                      <a:rPr lang="el-GR" i="1" dirty="0" smtClean="0">
                        <a:latin typeface="Cambria Math" panose="02040503050406030204" pitchFamily="18" charset="0"/>
                      </a:rPr>
                      <m:t>(−</m:t>
                    </m:r>
                    <m:r>
                      <a:rPr lang="el-GR" i="1" dirty="0" smtClean="0">
                        <a:latin typeface="Cambria Math" panose="02040503050406030204" pitchFamily="18" charset="0"/>
                      </a:rPr>
                      <m:t>𝛼</m:t>
                    </m:r>
                    <m:r>
                      <a:rPr lang="el-GR" i="1" dirty="0" smtClean="0">
                        <a:latin typeface="Cambria Math" panose="02040503050406030204" pitchFamily="18" charset="0"/>
                      </a:rPr>
                      <m:t>)1/2 = </m:t>
                    </m:r>
                    <m:r>
                      <a:rPr lang="el-GR" i="1" dirty="0" smtClean="0">
                        <a:latin typeface="Cambria Math" panose="02040503050406030204" pitchFamily="18" charset="0"/>
                      </a:rPr>
                      <m:t>𝜔𝛼</m:t>
                    </m:r>
                    <m:r>
                      <a:rPr lang="el-GR" i="1" baseline="30000" dirty="0" smtClean="0">
                        <a:latin typeface="Cambria Math" panose="02040503050406030204" pitchFamily="18" charset="0"/>
                      </a:rPr>
                      <m:t>1/2  </m:t>
                    </m:r>
                  </m:oMath>
                </a14:m>
                <a:endParaRPr lang="el-GR" baseline="30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481" t="-2692" r="-741" b="-3903"/>
                </a:stretch>
              </a:blipFill>
            </p:spPr>
            <p:txBody>
              <a:bodyPr/>
              <a:lstStyle/>
              <a:p>
                <a:r>
                  <a:rPr lang="el-GR">
                    <a:noFill/>
                  </a:rPr>
                  <a:t> </a:t>
                </a:r>
              </a:p>
            </p:txBody>
          </p:sp>
        </mc:Fallback>
      </mc:AlternateContent>
    </p:spTree>
    <p:extLst>
      <p:ext uri="{BB962C8B-B14F-4D97-AF65-F5344CB8AC3E}">
        <p14:creationId xmlns:p14="http://schemas.microsoft.com/office/powerpoint/2010/main" val="1967782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a:t>Λ</a:t>
            </a:r>
            <a:r>
              <a:rPr lang="el-GR" sz="3400" dirty="0" smtClean="0"/>
              <a:t>ύση εξισώσεων δευτέρου βαθμού</a:t>
            </a:r>
            <a:br>
              <a:rPr lang="el-GR" sz="3400" dirty="0" smtClean="0"/>
            </a:br>
            <a:r>
              <a:rPr lang="el-GR" sz="3400" dirty="0" smtClean="0"/>
              <a:t>Τετραγωνική ρίζα αρνητικών: υπάρχει?  (2/2)</a:t>
            </a:r>
            <a:endParaRPr lang="el-GR" sz="34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Ας δεχθούμε </a:t>
                </a:r>
                <a:r>
                  <a:rPr lang="el-GR" dirty="0"/>
                  <a:t>στο </a:t>
                </a:r>
                <a:r>
                  <a:rPr lang="el-GR" dirty="0" smtClean="0"/>
                  <a:t>νέο σύστημα,  </a:t>
                </a:r>
                <a:r>
                  <a:rPr lang="el-GR" dirty="0"/>
                  <a:t>τον </a:t>
                </a:r>
                <a:r>
                  <a:rPr lang="el-GR" dirty="0" smtClean="0"/>
                  <a:t>κανόνα </a:t>
                </a:r>
                <a:r>
                  <a:rPr lang="el-GR" dirty="0"/>
                  <a:t>ότι το γινόμενο τετραγωνικών ριζών, ισούται με την τετραγωνική ρίζα του γινομένου των. </a:t>
                </a:r>
              </a:p>
              <a:p>
                <a14:m>
                  <m:oMath xmlns:m="http://schemas.openxmlformats.org/officeDocument/2006/math">
                    <m:d>
                      <m:dPr>
                        <m:ctrlPr>
                          <a:rPr lang="el-GR" i="1" dirty="0" smtClean="0">
                            <a:latin typeface="Cambria Math" panose="02040503050406030204" pitchFamily="18" charset="0"/>
                          </a:rPr>
                        </m:ctrlPr>
                      </m:dPr>
                      <m:e>
                        <m:r>
                          <a:rPr lang="el-GR" i="1" dirty="0" smtClean="0">
                            <a:latin typeface="Cambria Math" panose="02040503050406030204" pitchFamily="18" charset="0"/>
                          </a:rPr>
                          <m:t> </m:t>
                        </m:r>
                        <m:d>
                          <m:dPr>
                            <m:ctrlPr>
                              <a:rPr lang="el-GR" i="1" dirty="0" smtClean="0">
                                <a:latin typeface="Cambria Math" panose="02040503050406030204" pitchFamily="18" charset="0"/>
                              </a:rPr>
                            </m:ctrlPr>
                          </m:dPr>
                          <m:e>
                            <m:r>
                              <a:rPr lang="el-GR" i="1" dirty="0" smtClean="0">
                                <a:latin typeface="Cambria Math" panose="02040503050406030204" pitchFamily="18" charset="0"/>
                              </a:rPr>
                              <m:t>−2</m:t>
                            </m:r>
                          </m:e>
                        </m:d>
                        <m:d>
                          <m:dPr>
                            <m:ctrlPr>
                              <a:rPr lang="el-GR" i="1" dirty="0" smtClean="0">
                                <a:latin typeface="Cambria Math" panose="02040503050406030204" pitchFamily="18" charset="0"/>
                              </a:rPr>
                            </m:ctrlPr>
                          </m:dPr>
                          <m:e>
                            <m:r>
                              <a:rPr lang="el-GR" i="1" dirty="0" smtClean="0">
                                <a:latin typeface="Cambria Math" panose="02040503050406030204" pitchFamily="18" charset="0"/>
                              </a:rPr>
                              <m:t>−3</m:t>
                            </m:r>
                          </m:e>
                        </m:d>
                      </m:e>
                    </m:d>
                    <m:r>
                      <a:rPr lang="el-GR" b="0" i="1" baseline="30000" dirty="0" smtClean="0">
                        <a:latin typeface="Cambria Math" panose="02040503050406030204" pitchFamily="18" charset="0"/>
                      </a:rPr>
                      <m:t>1/2</m:t>
                    </m:r>
                    <m:r>
                      <a:rPr lang="el-GR" i="1" dirty="0">
                        <a:latin typeface="Cambria Math" panose="02040503050406030204" pitchFamily="18" charset="0"/>
                      </a:rPr>
                      <m:t> =(−2)</m:t>
                    </m:r>
                    <m:r>
                      <a:rPr lang="el-GR" i="1" baseline="30000" dirty="0">
                        <a:latin typeface="Cambria Math" panose="02040503050406030204" pitchFamily="18" charset="0"/>
                      </a:rPr>
                      <m:t>1/2</m:t>
                    </m:r>
                    <m:r>
                      <a:rPr lang="el-GR" i="1" dirty="0">
                        <a:latin typeface="Cambria Math" panose="02040503050406030204" pitchFamily="18" charset="0"/>
                      </a:rPr>
                      <m:t> (−3)</m:t>
                    </m:r>
                    <m:r>
                      <a:rPr lang="el-GR" i="1" baseline="30000" dirty="0">
                        <a:latin typeface="Cambria Math" panose="02040503050406030204" pitchFamily="18" charset="0"/>
                      </a:rPr>
                      <m:t>1/2</m:t>
                    </m:r>
                    <m:r>
                      <a:rPr lang="el-GR" i="1" dirty="0">
                        <a:latin typeface="Cambria Math" panose="02040503050406030204" pitchFamily="18" charset="0"/>
                      </a:rPr>
                      <m:t> </m:t>
                    </m:r>
                    <m:r>
                      <a:rPr lang="el-GR" i="1" dirty="0" smtClean="0">
                        <a:latin typeface="Cambria Math" panose="02040503050406030204" pitchFamily="18" charset="0"/>
                      </a:rPr>
                      <m:t>= (</m:t>
                    </m:r>
                    <m:r>
                      <a:rPr lang="el-GR" i="1" dirty="0">
                        <a:latin typeface="Cambria Math" panose="02040503050406030204" pitchFamily="18" charset="0"/>
                      </a:rPr>
                      <m:t>𝜔</m:t>
                    </m:r>
                    <m:r>
                      <a:rPr lang="el-GR" i="1" dirty="0">
                        <a:latin typeface="Cambria Math" panose="02040503050406030204" pitchFamily="18" charset="0"/>
                      </a:rPr>
                      <m:t>2 1/2 )( </m:t>
                    </m:r>
                    <m:r>
                      <a:rPr lang="el-GR" i="1" dirty="0">
                        <a:latin typeface="Cambria Math" panose="02040503050406030204" pitchFamily="18" charset="0"/>
                      </a:rPr>
                      <m:t>𝜔</m:t>
                    </m:r>
                    <m:r>
                      <a:rPr lang="el-GR" i="1" dirty="0">
                        <a:latin typeface="Cambria Math" panose="02040503050406030204" pitchFamily="18" charset="0"/>
                      </a:rPr>
                      <m:t>3 1/2 ) = </m:t>
                    </m:r>
                    <m:r>
                      <a:rPr lang="el-GR" i="1" dirty="0" smtClean="0">
                        <a:latin typeface="Cambria Math" panose="02040503050406030204" pitchFamily="18" charset="0"/>
                      </a:rPr>
                      <m:t>𝜔</m:t>
                    </m:r>
                    <m:r>
                      <a:rPr lang="el-GR" i="1" baseline="30000" dirty="0" smtClean="0">
                        <a:latin typeface="Cambria Math" panose="02040503050406030204" pitchFamily="18" charset="0"/>
                      </a:rPr>
                      <m:t>2</m:t>
                    </m:r>
                    <m:r>
                      <a:rPr lang="el-GR" i="1" dirty="0" smtClean="0">
                        <a:latin typeface="Cambria Math" panose="02040503050406030204" pitchFamily="18" charset="0"/>
                      </a:rPr>
                      <m:t>6 </m:t>
                    </m:r>
                    <m:r>
                      <a:rPr lang="el-GR" i="1" baseline="30000" dirty="0">
                        <a:latin typeface="Cambria Math" panose="02040503050406030204" pitchFamily="18" charset="0"/>
                      </a:rPr>
                      <m:t>1/2</m:t>
                    </m:r>
                    <m:r>
                      <a:rPr lang="el-GR" i="1" dirty="0">
                        <a:latin typeface="Cambria Math" panose="02040503050406030204" pitchFamily="18" charset="0"/>
                      </a:rPr>
                      <m:t> </m:t>
                    </m:r>
                    <m:r>
                      <a:rPr lang="el-GR" i="1" dirty="0" smtClean="0">
                        <a:latin typeface="Cambria Math" panose="02040503050406030204" pitchFamily="18" charset="0"/>
                      </a:rPr>
                      <m:t>= −6</m:t>
                    </m:r>
                    <m:r>
                      <a:rPr lang="el-GR" i="1" baseline="30000" dirty="0" smtClean="0">
                        <a:latin typeface="Cambria Math" panose="02040503050406030204" pitchFamily="18" charset="0"/>
                      </a:rPr>
                      <m:t>1/2</m:t>
                    </m:r>
                  </m:oMath>
                </a14:m>
                <a:r>
                  <a:rPr lang="el-GR" dirty="0" smtClean="0"/>
                  <a:t> </a:t>
                </a:r>
                <a14:m>
                  <m:oMath xmlns:m="http://schemas.openxmlformats.org/officeDocument/2006/math">
                    <m:r>
                      <a:rPr lang="el-GR" i="1" dirty="0" smtClean="0">
                        <a:latin typeface="Cambria Math" panose="02040503050406030204" pitchFamily="18" charset="0"/>
                      </a:rPr>
                      <m:t>( (−2)(−3) )</m:t>
                    </m:r>
                    <m:r>
                      <a:rPr lang="el-GR" i="1" baseline="30000" dirty="0" smtClean="0">
                        <a:latin typeface="Cambria Math" panose="02040503050406030204" pitchFamily="18" charset="0"/>
                      </a:rPr>
                      <m:t>1/2</m:t>
                    </m:r>
                    <m:r>
                      <a:rPr lang="el-GR" i="1" dirty="0" smtClean="0">
                        <a:latin typeface="Cambria Math" panose="02040503050406030204" pitchFamily="18" charset="0"/>
                      </a:rPr>
                      <m:t> =6</m:t>
                    </m:r>
                    <m:r>
                      <a:rPr lang="el-GR" i="1" baseline="30000" dirty="0" smtClean="0">
                        <a:latin typeface="Cambria Math" panose="02040503050406030204" pitchFamily="18" charset="0"/>
                      </a:rPr>
                      <m:t>1/2</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78" t="-1750"/>
                </a:stretch>
              </a:blipFill>
            </p:spPr>
            <p:txBody>
              <a:bodyPr/>
              <a:lstStyle/>
              <a:p>
                <a:r>
                  <a:rPr lang="el-GR">
                    <a:noFill/>
                  </a:rPr>
                  <a:t> </a:t>
                </a:r>
              </a:p>
            </p:txBody>
          </p:sp>
        </mc:Fallback>
      </mc:AlternateContent>
    </p:spTree>
    <p:extLst>
      <p:ext uri="{BB962C8B-B14F-4D97-AF65-F5344CB8AC3E}">
        <p14:creationId xmlns:p14="http://schemas.microsoft.com/office/powerpoint/2010/main" val="2238516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I</a:t>
            </a:r>
            <a:r>
              <a:rPr lang="en-US" dirty="0" smtClean="0"/>
              <a:t>t was not Euler's finest our (Winston Churchill)</a:t>
            </a:r>
            <a:r>
              <a:rPr lang="el-GR" dirty="0" smtClean="0"/>
              <a:t> (1/2)</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617" y="1557338"/>
            <a:ext cx="7533819" cy="4525963"/>
          </a:xfrm>
          <a:ln w="12700">
            <a:solidFill>
              <a:schemeClr val="tx1"/>
            </a:solidFill>
          </a:ln>
        </p:spPr>
      </p:pic>
    </p:spTree>
    <p:extLst>
      <p:ext uri="{BB962C8B-B14F-4D97-AF65-F5344CB8AC3E}">
        <p14:creationId xmlns:p14="http://schemas.microsoft.com/office/powerpoint/2010/main" val="12171799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a:t>
            </a:r>
            <a:r>
              <a:rPr lang="el-GR" dirty="0" smtClean="0"/>
              <a:t>ύση εξισώσεων 2</a:t>
            </a:r>
            <a:r>
              <a:rPr lang="el-GR" baseline="30000" dirty="0" smtClean="0"/>
              <a:t>ου</a:t>
            </a:r>
            <a:r>
              <a:rPr lang="el-GR" dirty="0" smtClean="0"/>
              <a:t> βαθμού και ανισότητα (1/2)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Έ</a:t>
                </a:r>
                <a:r>
                  <a:rPr lang="el-GR" dirty="0" smtClean="0"/>
                  <a:t>στω ότι υπάρχει ευρύτερο </a:t>
                </a:r>
                <a:r>
                  <a:rPr lang="el-GR" dirty="0"/>
                  <a:t>σύστημα «αριθμών», όπου υπάρχει </a:t>
                </a:r>
                <a14:m>
                  <m:oMath xmlns:m="http://schemas.openxmlformats.org/officeDocument/2006/math">
                    <m:r>
                      <a:rPr lang="el-GR" i="1" dirty="0" smtClean="0">
                        <a:latin typeface="Cambria Math" panose="02040503050406030204" pitchFamily="18" charset="0"/>
                      </a:rPr>
                      <m:t>𝜔</m:t>
                    </m:r>
                  </m:oMath>
                </a14:m>
                <a:r>
                  <a:rPr lang="el-GR" dirty="0"/>
                  <a:t> με </a:t>
                </a:r>
                <a14:m>
                  <m:oMath xmlns:m="http://schemas.openxmlformats.org/officeDocument/2006/math">
                    <m:r>
                      <a:rPr lang="el-GR" i="1" dirty="0" smtClean="0">
                        <a:latin typeface="Cambria Math" panose="02040503050406030204" pitchFamily="18" charset="0"/>
                      </a:rPr>
                      <m:t>𝜔</m:t>
                    </m:r>
                    <m:r>
                      <a:rPr lang="el-GR" i="1" baseline="30000" dirty="0">
                        <a:latin typeface="Cambria Math" panose="02040503050406030204" pitchFamily="18" charset="0"/>
                      </a:rPr>
                      <m:t>2</m:t>
                    </m:r>
                    <m:r>
                      <a:rPr lang="el-GR" i="1" dirty="0">
                        <a:latin typeface="Cambria Math" panose="02040503050406030204" pitchFamily="18" charset="0"/>
                      </a:rPr>
                      <m:t> </m:t>
                    </m:r>
                    <m:r>
                      <a:rPr lang="el-GR" i="1" dirty="0" smtClean="0">
                        <a:latin typeface="Cambria Math" panose="02040503050406030204" pitchFamily="18" charset="0"/>
                      </a:rPr>
                      <m:t>=−</m:t>
                    </m:r>
                    <m:r>
                      <a:rPr lang="el-GR" i="1" dirty="0">
                        <a:latin typeface="Cambria Math" panose="02040503050406030204" pitchFamily="18" charset="0"/>
                      </a:rPr>
                      <m:t>1</m:t>
                    </m:r>
                  </m:oMath>
                </a14:m>
                <a:r>
                  <a:rPr lang="el-GR" dirty="0"/>
                  <a:t>.</a:t>
                </a:r>
              </a:p>
              <a:p>
                <a:r>
                  <a:rPr lang="el-GR" dirty="0"/>
                  <a:t>Στο </a:t>
                </a:r>
                <a:r>
                  <a:rPr lang="el-GR" dirty="0" smtClean="0"/>
                  <a:t>σύστημα αυτό </a:t>
                </a:r>
                <a:r>
                  <a:rPr lang="el-GR" dirty="0"/>
                  <a:t>μπορεί να υπάρχει </a:t>
                </a:r>
                <a:r>
                  <a:rPr lang="el-GR" dirty="0" smtClean="0"/>
                  <a:t>ανισότητα?</a:t>
                </a:r>
                <a:endParaRPr lang="el-GR" dirty="0"/>
              </a:p>
              <a:p>
                <a:r>
                  <a:rPr lang="el-GR" dirty="0"/>
                  <a:t>Θα είναι </a:t>
                </a:r>
                <a14:m>
                  <m:oMath xmlns:m="http://schemas.openxmlformats.org/officeDocument/2006/math">
                    <m:r>
                      <a:rPr lang="el-GR" i="1" dirty="0" smtClean="0">
                        <a:latin typeface="Cambria Math" panose="02040503050406030204" pitchFamily="18" charset="0"/>
                      </a:rPr>
                      <m:t>𝜔</m:t>
                    </m:r>
                    <m:r>
                      <a:rPr lang="el-GR" i="1" dirty="0" smtClean="0">
                        <a:latin typeface="Cambria Math" panose="02040503050406030204" pitchFamily="18" charset="0"/>
                      </a:rPr>
                      <m:t>&gt;0  </m:t>
                    </m:r>
                    <m:r>
                      <a:rPr lang="el-GR" b="0" i="1" dirty="0" smtClean="0">
                        <a:latin typeface="Cambria Math" panose="02040503050406030204" pitchFamily="18" charset="0"/>
                      </a:rPr>
                      <m:t>𝜂</m:t>
                    </m:r>
                    <m:r>
                      <a:rPr lang="el-GR" i="1" dirty="0" smtClean="0">
                        <a:latin typeface="Cambria Math" panose="02040503050406030204" pitchFamily="18" charset="0"/>
                      </a:rPr>
                      <m:t> </m:t>
                    </m:r>
                    <m:r>
                      <a:rPr lang="el-GR" i="1" dirty="0" smtClean="0">
                        <a:latin typeface="Cambria Math" panose="02040503050406030204" pitchFamily="18" charset="0"/>
                      </a:rPr>
                      <m:t>𝜔</m:t>
                    </m:r>
                    <m:r>
                      <a:rPr lang="el-GR" i="1" dirty="0" smtClean="0">
                        <a:latin typeface="Cambria Math" panose="02040503050406030204" pitchFamily="18" charset="0"/>
                      </a:rPr>
                      <m:t>&lt;0 </m:t>
                    </m:r>
                  </m:oMath>
                </a14:m>
                <a:r>
                  <a:rPr lang="el-GR" dirty="0"/>
                  <a:t>. </a:t>
                </a:r>
              </a:p>
              <a:p>
                <a:r>
                  <a:rPr lang="el-GR" dirty="0"/>
                  <a:t>Το </a:t>
                </a:r>
                <a14:m>
                  <m:oMath xmlns:m="http://schemas.openxmlformats.org/officeDocument/2006/math">
                    <m:r>
                      <a:rPr lang="el-GR" i="1" dirty="0" smtClean="0">
                        <a:latin typeface="Cambria Math" panose="02040503050406030204" pitchFamily="18" charset="0"/>
                      </a:rPr>
                      <m:t>𝜔</m:t>
                    </m:r>
                    <m:r>
                      <a:rPr lang="el-GR" i="1" baseline="30000" dirty="0">
                        <a:latin typeface="Cambria Math" panose="02040503050406030204" pitchFamily="18" charset="0"/>
                      </a:rPr>
                      <m:t>2</m:t>
                    </m:r>
                  </m:oMath>
                </a14:m>
                <a:r>
                  <a:rPr lang="el-GR" dirty="0"/>
                  <a:t>  θα είναι πάντα «θετικό»</a:t>
                </a:r>
              </a:p>
              <a:p>
                <a:r>
                  <a:rPr lang="el-GR" dirty="0"/>
                  <a:t>Το </a:t>
                </a:r>
                <a14:m>
                  <m:oMath xmlns:m="http://schemas.openxmlformats.org/officeDocument/2006/math">
                    <m:r>
                      <a:rPr lang="el-GR" i="1" dirty="0" smtClean="0">
                        <a:latin typeface="Cambria Math" panose="02040503050406030204" pitchFamily="18" charset="0"/>
                      </a:rPr>
                      <m:t>1</m:t>
                    </m:r>
                    <m:r>
                      <a:rPr lang="el-GR" i="1" baseline="30000" dirty="0">
                        <a:latin typeface="Cambria Math" panose="02040503050406030204" pitchFamily="18" charset="0"/>
                      </a:rPr>
                      <m:t>2</m:t>
                    </m:r>
                    <m:r>
                      <a:rPr lang="el-GR" i="1" dirty="0">
                        <a:latin typeface="Cambria Math" panose="02040503050406030204" pitchFamily="18" charset="0"/>
                      </a:rPr>
                      <m:t>=1</m:t>
                    </m:r>
                  </m:oMath>
                </a14:m>
                <a:r>
                  <a:rPr lang="el-GR" dirty="0"/>
                  <a:t>  είναι πάντα  «θετικό</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78" t="-1750"/>
                </a:stretch>
              </a:blipFill>
            </p:spPr>
            <p:txBody>
              <a:bodyPr/>
              <a:lstStyle/>
              <a:p>
                <a:r>
                  <a:rPr lang="el-GR">
                    <a:noFill/>
                  </a:rPr>
                  <a:t> </a:t>
                </a:r>
              </a:p>
            </p:txBody>
          </p:sp>
        </mc:Fallback>
      </mc:AlternateContent>
    </p:spTree>
    <p:extLst>
      <p:ext uri="{BB962C8B-B14F-4D97-AF65-F5344CB8AC3E}">
        <p14:creationId xmlns:p14="http://schemas.microsoft.com/office/powerpoint/2010/main" val="366998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What is Mathematics</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smtClean="0"/>
              <a:t>What is Mathematics: </a:t>
            </a:r>
            <a:r>
              <a:rPr lang="el-GR" dirty="0"/>
              <a:t>Λογικό είναι για να απαντήσεις στο ερώτημα </a:t>
            </a:r>
            <a:r>
              <a:rPr lang="el-GR" dirty="0" smtClean="0"/>
              <a:t>«τι είναι </a:t>
            </a:r>
            <a:r>
              <a:rPr lang="el-GR" dirty="0"/>
              <a:t>τα μαθηματικά» να ζητήσεις τη βοήθεια του βιβλίου των </a:t>
            </a:r>
            <a:r>
              <a:rPr lang="en-US" dirty="0"/>
              <a:t>R. Courant </a:t>
            </a:r>
            <a:r>
              <a:rPr lang="el-GR" dirty="0"/>
              <a:t>και </a:t>
            </a:r>
            <a:r>
              <a:rPr lang="en-US" dirty="0"/>
              <a:t>H. Robins </a:t>
            </a:r>
            <a:r>
              <a:rPr lang="el-GR" dirty="0"/>
              <a:t>με τίτλο </a:t>
            </a:r>
            <a:r>
              <a:rPr lang="el-GR" dirty="0" smtClean="0"/>
              <a:t>«</a:t>
            </a:r>
            <a:r>
              <a:rPr lang="en-US" dirty="0" smtClean="0"/>
              <a:t>What is Mathematics?».</a:t>
            </a:r>
          </a:p>
          <a:p>
            <a:r>
              <a:rPr lang="el-GR" dirty="0" smtClean="0"/>
              <a:t>Δυστυχώς </a:t>
            </a:r>
            <a:r>
              <a:rPr lang="el-GR" dirty="0"/>
              <a:t>όμως εκεί δεν βρίσκεις συγκεκριμένη απάντηση στο ερώτημα. Περισσότερο δείχνουν τις βασικές έννοιες των διαφόρων μαθηματικών κλάδων, αλλά ορισμό για τα Μαθηματικά δεν δίνουν. </a:t>
            </a:r>
          </a:p>
          <a:p>
            <a:r>
              <a:rPr lang="en-US" dirty="0" smtClean="0"/>
              <a:t>David Hersh ‘The Mathematical Experience’: </a:t>
            </a:r>
            <a:r>
              <a:rPr lang="en-US" dirty="0"/>
              <a:t>The definition of mathematics changes. Each generation and each thoughtful mathematician within a generation formulates a definition according to his lights. </a:t>
            </a:r>
          </a:p>
        </p:txBody>
      </p:sp>
    </p:spTree>
    <p:extLst>
      <p:ext uri="{BB962C8B-B14F-4D97-AF65-F5344CB8AC3E}">
        <p14:creationId xmlns:p14="http://schemas.microsoft.com/office/powerpoint/2010/main" val="7751024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a:t>
            </a:r>
            <a:r>
              <a:rPr lang="el-GR" dirty="0" smtClean="0"/>
              <a:t>ι «ακριβώς» αποδείξαμε?</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a:bodyPr>
              <a:lstStyle/>
              <a:p>
                <a14:m>
                  <m:oMath xmlns:m="http://schemas.openxmlformats.org/officeDocument/2006/math">
                    <m:r>
                      <a:rPr lang="el-GR" i="1" dirty="0" smtClean="0">
                        <a:latin typeface="Cambria Math" panose="02040503050406030204" pitchFamily="18" charset="0"/>
                      </a:rPr>
                      <m:t>(−1)(−1)=1</m:t>
                    </m:r>
                  </m:oMath>
                </a14:m>
                <a:endParaRPr lang="el-GR" dirty="0" smtClean="0"/>
              </a:p>
              <a:p>
                <a:r>
                  <a:rPr lang="el-GR" dirty="0" smtClean="0"/>
                  <a:t>Οφείλει να είναι έτσι?</a:t>
                </a:r>
              </a:p>
              <a:p>
                <a:r>
                  <a:rPr lang="el-GR" dirty="0"/>
                  <a:t>Θ</a:t>
                </a:r>
                <a:r>
                  <a:rPr lang="el-GR" dirty="0" smtClean="0"/>
                  <a:t>α μπορούσε να είναι κάτι άλλο?</a:t>
                </a:r>
              </a:p>
              <a:p>
                <a:r>
                  <a:rPr lang="el-GR" dirty="0"/>
                  <a:t>Π</a:t>
                </a:r>
                <a:r>
                  <a:rPr lang="el-GR" dirty="0" smtClean="0"/>
                  <a:t>οιο είναι το κριτήριο της «σωστής» επιλογής?</a:t>
                </a:r>
              </a:p>
              <a:p>
                <a:r>
                  <a:rPr lang="el-GR" dirty="0" smtClean="0"/>
                  <a:t>Μήπως είναι ορισμός?</a:t>
                </a:r>
              </a:p>
              <a:p>
                <a:r>
                  <a:rPr lang="el-GR" dirty="0" smtClean="0"/>
                  <a:t>Είναι «καλός» ορισμός?</a:t>
                </a:r>
              </a:p>
              <a:p>
                <a:r>
                  <a:rPr lang="el-GR" dirty="0" smtClean="0"/>
                  <a:t>Μήπως η επέκταση εγκλείει αντιφάσεις?</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481"/>
                </a:stretch>
              </a:blipFill>
            </p:spPr>
            <p:txBody>
              <a:bodyPr/>
              <a:lstStyle/>
              <a:p>
                <a:r>
                  <a:rPr lang="el-GR">
                    <a:noFill/>
                  </a:rPr>
                  <a:t> </a:t>
                </a:r>
              </a:p>
            </p:txBody>
          </p:sp>
        </mc:Fallback>
      </mc:AlternateContent>
    </p:spTree>
    <p:extLst>
      <p:ext uri="{BB962C8B-B14F-4D97-AF65-F5344CB8AC3E}">
        <p14:creationId xmlns:p14="http://schemas.microsoft.com/office/powerpoint/2010/main" val="29319160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Επεξηγήσεις</a:t>
            </a:r>
            <a:endParaRPr lang="el-GR" dirty="0"/>
          </a:p>
        </p:txBody>
      </p:sp>
      <p:sp>
        <p:nvSpPr>
          <p:cNvPr id="3" name="Θέση περιεχομένου 2"/>
          <p:cNvSpPr>
            <a:spLocks noGrp="1"/>
          </p:cNvSpPr>
          <p:nvPr>
            <p:ph idx="1"/>
          </p:nvPr>
        </p:nvSpPr>
        <p:spPr/>
        <p:txBody>
          <a:bodyPr/>
          <a:lstStyle/>
          <a:p>
            <a:r>
              <a:rPr lang="el-GR" dirty="0" smtClean="0"/>
              <a:t>Είναι ορισμός.   </a:t>
            </a:r>
          </a:p>
          <a:p>
            <a:r>
              <a:rPr lang="el-GR" dirty="0"/>
              <a:t>Τ</a:t>
            </a:r>
            <a:r>
              <a:rPr lang="el-GR" dirty="0" smtClean="0"/>
              <a:t>ο νέο σύστημα,  (θετικοί + αρνητικοί),  επιλέγεται  έτσι ώστε να υπάρχουν κάποιες από τις ιδιότητες που παλαιά είχαν οι θετικοί από μόνοι τους. </a:t>
            </a:r>
          </a:p>
          <a:p>
            <a:r>
              <a:rPr lang="el-GR" dirty="0" smtClean="0"/>
              <a:t>Αντιφάσεις υπάρχουν αν προϋπάρχουν.</a:t>
            </a:r>
            <a:endParaRPr lang="el-GR" dirty="0"/>
          </a:p>
        </p:txBody>
      </p:sp>
    </p:spTree>
    <p:extLst>
      <p:ext uri="{BB962C8B-B14F-4D97-AF65-F5344CB8AC3E}">
        <p14:creationId xmlns:p14="http://schemas.microsoft.com/office/powerpoint/2010/main" val="952164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I</a:t>
            </a:r>
            <a:r>
              <a:rPr lang="en-US" dirty="0" smtClean="0"/>
              <a:t>t was not Euler's finest our (Winston Churchill)</a:t>
            </a:r>
            <a:r>
              <a:rPr lang="el-GR" dirty="0" smtClean="0"/>
              <a:t> (2/2)</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617" y="1557338"/>
            <a:ext cx="7533819" cy="4525963"/>
          </a:xfrm>
          <a:ln w="12700">
            <a:solidFill>
              <a:schemeClr val="tx1"/>
            </a:solidFill>
          </a:ln>
        </p:spPr>
      </p:pic>
    </p:spTree>
    <p:extLst>
      <p:ext uri="{BB962C8B-B14F-4D97-AF65-F5344CB8AC3E}">
        <p14:creationId xmlns:p14="http://schemas.microsoft.com/office/powerpoint/2010/main" val="4915962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σημαίνει το προηγούμενο?</a:t>
            </a:r>
            <a:endParaRPr lang="el-GR" dirty="0"/>
          </a:p>
        </p:txBody>
      </p:sp>
      <p:sp>
        <p:nvSpPr>
          <p:cNvPr id="3" name="Θέση περιεχομένου 2"/>
          <p:cNvSpPr>
            <a:spLocks noGrp="1"/>
          </p:cNvSpPr>
          <p:nvPr>
            <p:ph idx="1"/>
          </p:nvPr>
        </p:nvSpPr>
        <p:spPr/>
        <p:txBody>
          <a:bodyPr/>
          <a:lstStyle/>
          <a:p>
            <a:r>
              <a:rPr lang="el-GR" dirty="0"/>
              <a:t>Δ</a:t>
            </a:r>
            <a:r>
              <a:rPr lang="el-GR" dirty="0" smtClean="0"/>
              <a:t>εν υπάρχει ευρύτερο σύστημα που να περιλαμβάνει τους πραγματικούς, να έχουν οι πράξεις τις ίδιες αλγεβρικές ιδιότητες, να υπάρχει ορισμός τετραγωνικής ρίζας, </a:t>
            </a:r>
            <a:r>
              <a:rPr lang="el-GR" dirty="0"/>
              <a:t>και να </a:t>
            </a:r>
            <a:r>
              <a:rPr lang="el-GR" dirty="0" smtClean="0"/>
              <a:t>ισχύει ότι</a:t>
            </a:r>
            <a:endParaRPr lang="el-GR" dirty="0"/>
          </a:p>
          <a:p>
            <a:r>
              <a:rPr lang="el-GR" dirty="0" smtClean="0"/>
              <a:t>η ρίζα γινομένου ισούται </a:t>
            </a:r>
            <a:r>
              <a:rPr lang="el-GR" dirty="0"/>
              <a:t>με το </a:t>
            </a:r>
            <a:r>
              <a:rPr lang="el-GR" dirty="0" smtClean="0"/>
              <a:t>γινόμενο </a:t>
            </a:r>
            <a:r>
              <a:rPr lang="el-GR" dirty="0"/>
              <a:t>των </a:t>
            </a:r>
            <a:r>
              <a:rPr lang="el-GR" dirty="0" smtClean="0"/>
              <a:t>ριζών </a:t>
            </a:r>
            <a:r>
              <a:rPr lang="el-GR" dirty="0"/>
              <a:t>των </a:t>
            </a:r>
            <a:r>
              <a:rPr lang="el-GR" dirty="0" smtClean="0"/>
              <a:t>παραγόντων</a:t>
            </a:r>
            <a:endParaRPr lang="el-GR" dirty="0"/>
          </a:p>
        </p:txBody>
      </p:sp>
    </p:spTree>
    <p:extLst>
      <p:ext uri="{BB962C8B-B14F-4D97-AF65-F5344CB8AC3E}">
        <p14:creationId xmlns:p14="http://schemas.microsoft.com/office/powerpoint/2010/main" val="14692133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Λύση εξισώσεων β βαθμού και ανισότητα (2/2)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smtClean="0"/>
                  <a:t>Έστω ότι υπάρχει ευρύτερο </a:t>
                </a:r>
                <a:r>
                  <a:rPr lang="el-GR" dirty="0"/>
                  <a:t>σύστημα «αριθμών», όπου υπάρχει </a:t>
                </a:r>
                <a14:m>
                  <m:oMath xmlns:m="http://schemas.openxmlformats.org/officeDocument/2006/math">
                    <m:r>
                      <a:rPr lang="el-GR" i="1" dirty="0" smtClean="0">
                        <a:latin typeface="Cambria Math" panose="02040503050406030204" pitchFamily="18" charset="0"/>
                      </a:rPr>
                      <m:t>𝜔</m:t>
                    </m:r>
                  </m:oMath>
                </a14:m>
                <a:r>
                  <a:rPr lang="el-GR" dirty="0"/>
                  <a:t> με </a:t>
                </a:r>
                <a14:m>
                  <m:oMath xmlns:m="http://schemas.openxmlformats.org/officeDocument/2006/math">
                    <m:r>
                      <a:rPr lang="el-GR" i="1" dirty="0" smtClean="0">
                        <a:latin typeface="Cambria Math" panose="02040503050406030204" pitchFamily="18" charset="0"/>
                      </a:rPr>
                      <m:t>𝜔</m:t>
                    </m:r>
                    <m:r>
                      <a:rPr lang="el-GR" i="1" baseline="30000" dirty="0" smtClean="0">
                        <a:latin typeface="Cambria Math" panose="02040503050406030204" pitchFamily="18" charset="0"/>
                      </a:rPr>
                      <m:t>2</m:t>
                    </m:r>
                    <m:r>
                      <a:rPr lang="el-GR" i="1" dirty="0" smtClean="0">
                        <a:latin typeface="Cambria Math" panose="02040503050406030204" pitchFamily="18" charset="0"/>
                      </a:rPr>
                      <m:t>=−</m:t>
                    </m:r>
                    <m:r>
                      <a:rPr lang="el-GR" i="1" dirty="0">
                        <a:latin typeface="Cambria Math" panose="02040503050406030204" pitchFamily="18" charset="0"/>
                      </a:rPr>
                      <m:t>1</m:t>
                    </m:r>
                  </m:oMath>
                </a14:m>
                <a:r>
                  <a:rPr lang="el-GR" dirty="0"/>
                  <a:t>.</a:t>
                </a:r>
              </a:p>
              <a:p>
                <a:r>
                  <a:rPr lang="el-GR" dirty="0"/>
                  <a:t>Στο </a:t>
                </a:r>
                <a:r>
                  <a:rPr lang="el-GR" dirty="0" smtClean="0"/>
                  <a:t>σύστημα αυτό </a:t>
                </a:r>
                <a:r>
                  <a:rPr lang="el-GR" dirty="0"/>
                  <a:t>μπορεί να υπάρχει ανισότητα ?</a:t>
                </a:r>
              </a:p>
              <a:p>
                <a:r>
                  <a:rPr lang="el-GR" dirty="0"/>
                  <a:t>Θα είναι </a:t>
                </a:r>
                <a14:m>
                  <m:oMath xmlns:m="http://schemas.openxmlformats.org/officeDocument/2006/math">
                    <m:r>
                      <a:rPr lang="el-GR" i="1" dirty="0" smtClean="0">
                        <a:latin typeface="Cambria Math" panose="02040503050406030204" pitchFamily="18" charset="0"/>
                      </a:rPr>
                      <m:t>𝜔</m:t>
                    </m:r>
                    <m:r>
                      <a:rPr lang="el-GR" i="1" dirty="0" smtClean="0">
                        <a:latin typeface="Cambria Math" panose="02040503050406030204" pitchFamily="18" charset="0"/>
                      </a:rPr>
                      <m:t>&gt;0 </m:t>
                    </m:r>
                    <m:r>
                      <a:rPr lang="el-GR" b="0" i="1" dirty="0" smtClean="0">
                        <a:latin typeface="Cambria Math" panose="02040503050406030204" pitchFamily="18" charset="0"/>
                      </a:rPr>
                      <m:t>𝜂</m:t>
                    </m:r>
                    <m:r>
                      <a:rPr lang="el-GR" i="1" dirty="0" smtClean="0">
                        <a:latin typeface="Cambria Math" panose="02040503050406030204" pitchFamily="18" charset="0"/>
                      </a:rPr>
                      <m:t> </m:t>
                    </m:r>
                    <m:r>
                      <a:rPr lang="el-GR" i="1" dirty="0">
                        <a:latin typeface="Cambria Math" panose="02040503050406030204" pitchFamily="18" charset="0"/>
                      </a:rPr>
                      <m:t>𝜔</m:t>
                    </m:r>
                    <m:r>
                      <a:rPr lang="el-GR" i="1" dirty="0">
                        <a:latin typeface="Cambria Math" panose="02040503050406030204" pitchFamily="18" charset="0"/>
                      </a:rPr>
                      <m:t>&lt;0</m:t>
                    </m:r>
                  </m:oMath>
                </a14:m>
                <a:r>
                  <a:rPr lang="el-GR" dirty="0"/>
                  <a:t> . </a:t>
                </a:r>
              </a:p>
              <a:p>
                <a:r>
                  <a:rPr lang="el-GR" dirty="0"/>
                  <a:t>Το </a:t>
                </a:r>
                <a14:m>
                  <m:oMath xmlns:m="http://schemas.openxmlformats.org/officeDocument/2006/math">
                    <m:r>
                      <a:rPr lang="el-GR" i="1" dirty="0" smtClean="0">
                        <a:latin typeface="Cambria Math" panose="02040503050406030204" pitchFamily="18" charset="0"/>
                      </a:rPr>
                      <m:t>𝜔</m:t>
                    </m:r>
                    <m:r>
                      <a:rPr lang="el-GR" i="1" baseline="30000" dirty="0">
                        <a:latin typeface="Cambria Math" panose="02040503050406030204" pitchFamily="18" charset="0"/>
                      </a:rPr>
                      <m:t>2</m:t>
                    </m:r>
                  </m:oMath>
                </a14:m>
                <a:r>
                  <a:rPr lang="el-GR" dirty="0"/>
                  <a:t>  θα είναι πάντα «θετικό»</a:t>
                </a:r>
              </a:p>
              <a:p>
                <a:r>
                  <a:rPr lang="el-GR" dirty="0"/>
                  <a:t>Το </a:t>
                </a:r>
                <a14:m>
                  <m:oMath xmlns:m="http://schemas.openxmlformats.org/officeDocument/2006/math">
                    <m:r>
                      <a:rPr lang="el-GR" i="1" dirty="0" smtClean="0">
                        <a:latin typeface="Cambria Math" panose="02040503050406030204" pitchFamily="18" charset="0"/>
                      </a:rPr>
                      <m:t>1</m:t>
                    </m:r>
                    <m:r>
                      <a:rPr lang="el-GR" i="1" baseline="30000" dirty="0">
                        <a:latin typeface="Cambria Math" panose="02040503050406030204" pitchFamily="18" charset="0"/>
                      </a:rPr>
                      <m:t>2</m:t>
                    </m:r>
                    <m:r>
                      <a:rPr lang="el-GR" i="1" dirty="0">
                        <a:latin typeface="Cambria Math" panose="02040503050406030204" pitchFamily="18" charset="0"/>
                      </a:rPr>
                      <m:t>=1</m:t>
                    </m:r>
                  </m:oMath>
                </a14:m>
                <a:r>
                  <a:rPr lang="el-GR" dirty="0"/>
                  <a:t>  είναι πάντα  «θετικό»</a:t>
                </a:r>
              </a:p>
              <a:p>
                <a:r>
                  <a:rPr lang="el-GR" dirty="0" smtClean="0"/>
                  <a:t>Άρα </a:t>
                </a:r>
                <a14:m>
                  <m:oMath xmlns:m="http://schemas.openxmlformats.org/officeDocument/2006/math">
                    <m:r>
                      <a:rPr lang="el-GR" i="1" dirty="0" smtClean="0">
                        <a:latin typeface="Cambria Math" panose="02040503050406030204" pitchFamily="18" charset="0"/>
                      </a:rPr>
                      <m:t>𝜔</m:t>
                    </m:r>
                    <m:r>
                      <a:rPr lang="el-GR" i="1" baseline="30000" dirty="0" smtClean="0">
                        <a:latin typeface="Cambria Math" panose="02040503050406030204" pitchFamily="18" charset="0"/>
                      </a:rPr>
                      <m:t>2</m:t>
                    </m:r>
                    <m:r>
                      <a:rPr lang="el-GR" i="1" dirty="0" smtClean="0">
                        <a:latin typeface="Cambria Math" panose="02040503050406030204" pitchFamily="18" charset="0"/>
                      </a:rPr>
                      <m:t>+1=0</m:t>
                    </m:r>
                  </m:oMath>
                </a14:m>
                <a:r>
                  <a:rPr lang="el-GR" dirty="0" smtClean="0"/>
                  <a:t> πρέπει </a:t>
                </a:r>
                <a:r>
                  <a:rPr lang="el-GR" dirty="0"/>
                  <a:t>να </a:t>
                </a:r>
                <a:r>
                  <a:rPr lang="el-GR" dirty="0" smtClean="0"/>
                  <a:t>είναι θετικό!</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704" t="-2826" b="-942"/>
                </a:stretch>
              </a:blipFill>
            </p:spPr>
            <p:txBody>
              <a:bodyPr/>
              <a:lstStyle/>
              <a:p>
                <a:r>
                  <a:rPr lang="el-GR">
                    <a:noFill/>
                  </a:rPr>
                  <a:t> </a:t>
                </a:r>
              </a:p>
            </p:txBody>
          </p:sp>
        </mc:Fallback>
      </mc:AlternateContent>
    </p:spTree>
    <p:extLst>
      <p:ext uri="{BB962C8B-B14F-4D97-AF65-F5344CB8AC3E}">
        <p14:creationId xmlns:p14="http://schemas.microsoft.com/office/powerpoint/2010/main" val="1640011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a:t>
            </a:r>
            <a:r>
              <a:rPr lang="el-GR" dirty="0" smtClean="0"/>
              <a:t>ι σημαίνει</a:t>
            </a:r>
            <a:endParaRPr lang="el-GR" dirty="0"/>
          </a:p>
        </p:txBody>
      </p:sp>
      <p:sp>
        <p:nvSpPr>
          <p:cNvPr id="3" name="Θέση περιεχομένου 2"/>
          <p:cNvSpPr>
            <a:spLocks noGrp="1"/>
          </p:cNvSpPr>
          <p:nvPr>
            <p:ph idx="1"/>
          </p:nvPr>
        </p:nvSpPr>
        <p:spPr/>
        <p:txBody>
          <a:bodyPr/>
          <a:lstStyle/>
          <a:p>
            <a:r>
              <a:rPr lang="el-GR" dirty="0"/>
              <a:t>Δ</a:t>
            </a:r>
            <a:r>
              <a:rPr lang="el-GR" dirty="0" smtClean="0"/>
              <a:t>εν υπάρχει ευρύτερο σύστημα που να περιλαμβάνει τους πραγματικούς, </a:t>
            </a:r>
            <a:r>
              <a:rPr lang="el-GR" dirty="0"/>
              <a:t>και να </a:t>
            </a:r>
            <a:r>
              <a:rPr lang="el-GR" dirty="0" smtClean="0"/>
              <a:t>υπάρχει ανισότητα </a:t>
            </a:r>
            <a:r>
              <a:rPr lang="el-GR" dirty="0"/>
              <a:t>με τις </a:t>
            </a:r>
            <a:r>
              <a:rPr lang="el-GR" dirty="0" smtClean="0"/>
              <a:t>«συνήθεις» ιδιότητες. </a:t>
            </a:r>
            <a:endParaRPr lang="el-GR" dirty="0"/>
          </a:p>
        </p:txBody>
      </p:sp>
    </p:spTree>
    <p:extLst>
      <p:ext uri="{BB962C8B-B14F-4D97-AF65-F5344CB8AC3E}">
        <p14:creationId xmlns:p14="http://schemas.microsoft.com/office/powerpoint/2010/main" val="29551435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Μιγαδικοί</a:t>
            </a:r>
            <a:endParaRPr lang="el-GR" dirty="0"/>
          </a:p>
        </p:txBody>
      </p:sp>
      <p:sp>
        <p:nvSpPr>
          <p:cNvPr id="3" name="Θέση περιεχομένου 2"/>
          <p:cNvSpPr>
            <a:spLocks noGrp="1"/>
          </p:cNvSpPr>
          <p:nvPr>
            <p:ph idx="1"/>
          </p:nvPr>
        </p:nvSpPr>
        <p:spPr/>
        <p:txBody>
          <a:bodyPr>
            <a:normAutofit fontScale="92500"/>
          </a:bodyPr>
          <a:lstStyle/>
          <a:p>
            <a:r>
              <a:rPr lang="el-GR" dirty="0"/>
              <a:t>Δ</a:t>
            </a:r>
            <a:r>
              <a:rPr lang="el-GR" dirty="0" smtClean="0"/>
              <a:t>εν έχουν και δεν πρόκειται να έχουν, καθολικό ορισμό τετραγωνικής ρίζας η ανισότητα</a:t>
            </a:r>
          </a:p>
          <a:p>
            <a:r>
              <a:rPr lang="el-GR" dirty="0"/>
              <a:t>Μ</a:t>
            </a:r>
            <a:r>
              <a:rPr lang="el-GR" dirty="0" smtClean="0"/>
              <a:t>ε τις «συνήθεις»  ιδιότητες των πραγματικών</a:t>
            </a:r>
          </a:p>
          <a:p>
            <a:r>
              <a:rPr lang="el-GR" dirty="0" smtClean="0"/>
              <a:t>ERGO: οι μιγαδικοί εις το πυρ το ... εξώτερον?</a:t>
            </a:r>
          </a:p>
          <a:p>
            <a:r>
              <a:rPr lang="el-GR" dirty="0"/>
              <a:t>Ό</a:t>
            </a:r>
            <a:r>
              <a:rPr lang="el-GR" dirty="0" smtClean="0"/>
              <a:t>χι!</a:t>
            </a:r>
          </a:p>
          <a:p>
            <a:r>
              <a:rPr lang="el-GR" dirty="0"/>
              <a:t>Γ</a:t>
            </a:r>
            <a:r>
              <a:rPr lang="el-GR" dirty="0" smtClean="0"/>
              <a:t>ιατί?</a:t>
            </a:r>
          </a:p>
          <a:p>
            <a:r>
              <a:rPr lang="el-GR" dirty="0"/>
              <a:t>Ο</a:t>
            </a:r>
            <a:r>
              <a:rPr lang="el-GR" dirty="0" smtClean="0"/>
              <a:t> πρώτος χρονικά ιστορικός λόγος είναι οι εξισώσεις τρίτου βαθμού</a:t>
            </a:r>
            <a:endParaRPr lang="el-GR" dirty="0"/>
          </a:p>
        </p:txBody>
      </p:sp>
    </p:spTree>
    <p:extLst>
      <p:ext uri="{BB962C8B-B14F-4D97-AF65-F5344CB8AC3E}">
        <p14:creationId xmlns:p14="http://schemas.microsoft.com/office/powerpoint/2010/main" val="10490637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Fundamental Theorem of Algebra</a:t>
            </a:r>
            <a:endParaRPr lang="el-GR" dirty="0"/>
          </a:p>
        </p:txBody>
      </p:sp>
      <p:sp>
        <p:nvSpPr>
          <p:cNvPr id="3" name="Θέση περιεχομένου 2"/>
          <p:cNvSpPr>
            <a:spLocks noGrp="1"/>
          </p:cNvSpPr>
          <p:nvPr>
            <p:ph idx="1"/>
          </p:nvPr>
        </p:nvSpPr>
        <p:spPr/>
        <p:txBody>
          <a:bodyPr>
            <a:normAutofit lnSpcReduction="10000"/>
          </a:bodyPr>
          <a:lstStyle/>
          <a:p>
            <a:r>
              <a:rPr lang="el-GR" dirty="0"/>
              <a:t>Κάθε μη μηδενικό πολυώνυμο </a:t>
            </a:r>
            <a:r>
              <a:rPr lang="el-GR" dirty="0" smtClean="0"/>
              <a:t>με μιγαδικούς </a:t>
            </a:r>
            <a:r>
              <a:rPr lang="el-GR" dirty="0"/>
              <a:t>συντελεστές, έχει τουλάχιστον μία μιγαδική ρίζα. </a:t>
            </a:r>
          </a:p>
          <a:p>
            <a:r>
              <a:rPr lang="el-GR" dirty="0" smtClean="0"/>
              <a:t>Πόρισμα</a:t>
            </a:r>
            <a:r>
              <a:rPr lang="el-GR" dirty="0"/>
              <a:t>:</a:t>
            </a:r>
            <a:r>
              <a:rPr lang="el-GR" dirty="0" smtClean="0"/>
              <a:t> </a:t>
            </a:r>
            <a:r>
              <a:rPr lang="el-GR" dirty="0"/>
              <a:t>Κάθε μη μηδενικό πολυώνυμο </a:t>
            </a:r>
            <a:r>
              <a:rPr lang="el-GR" dirty="0" smtClean="0"/>
              <a:t>βαθμού ν μεγαλύτερου </a:t>
            </a:r>
            <a:r>
              <a:rPr lang="el-GR" dirty="0"/>
              <a:t>του 0, με μιγαδικούς συντελεστές, έχει ακριβώς ν μιγαδικές ρίζες, (το πλήθος των ριζών μετράται κατά πολλαπλότητα). </a:t>
            </a:r>
          </a:p>
          <a:p>
            <a:r>
              <a:rPr lang="el-GR" dirty="0"/>
              <a:t>Κ</a:t>
            </a:r>
            <a:r>
              <a:rPr lang="el-GR" dirty="0" smtClean="0"/>
              <a:t>αι λοιπόν? Και τι έγινε?</a:t>
            </a:r>
            <a:endParaRPr lang="el-GR" dirty="0"/>
          </a:p>
        </p:txBody>
      </p:sp>
    </p:spTree>
    <p:extLst>
      <p:ext uri="{BB962C8B-B14F-4D97-AF65-F5344CB8AC3E}">
        <p14:creationId xmlns:p14="http://schemas.microsoft.com/office/powerpoint/2010/main" val="15915432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«Πραγματικό» Πόρισμα</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20000"/>
              </a:bodyPr>
              <a:lstStyle/>
              <a:p>
                <a:r>
                  <a:rPr lang="el-GR" dirty="0"/>
                  <a:t>Κάθε πολυώνυμο με πραγματικούς συντελεστές, βαθμού &gt;0, γράφεται σαν γινόμενο πρωτοβαθμίων και δευτεροβαθμίων πολυωνύμων με πραγματικούς συντελεστές.</a:t>
                </a:r>
              </a:p>
              <a:p>
                <a:r>
                  <a:rPr lang="el-GR" dirty="0"/>
                  <a:t>Αν δε δευτεροβάθμιο πολυώνυμο, </a:t>
                </a:r>
                <a:endParaRPr lang="en-US" dirty="0"/>
              </a:p>
              <a:p>
                <a:r>
                  <a:rPr lang="en-US" dirty="0"/>
                  <a:t>e.g</a:t>
                </a:r>
                <a:r>
                  <a:rPr lang="en-US" sz="3600" dirty="0"/>
                  <a:t>. </a:t>
                </a:r>
                <a14:m>
                  <m:oMath xmlns:m="http://schemas.openxmlformats.org/officeDocument/2006/math">
                    <m:r>
                      <a:rPr lang="en-US" sz="3600" i="1" dirty="0">
                        <a:latin typeface="Cambria Math" panose="02040503050406030204" pitchFamily="18" charset="0"/>
                      </a:rPr>
                      <m:t>𝑎𝑥</m:t>
                    </m:r>
                    <m:r>
                      <a:rPr lang="en-US" sz="3600" i="1" baseline="30000" dirty="0">
                        <a:latin typeface="Cambria Math" panose="02040503050406030204" pitchFamily="18" charset="0"/>
                      </a:rPr>
                      <m:t>2</m:t>
                    </m:r>
                    <m:r>
                      <a:rPr lang="en-US" sz="3600" i="1" dirty="0">
                        <a:latin typeface="Cambria Math" panose="02040503050406030204" pitchFamily="18" charset="0"/>
                      </a:rPr>
                      <m:t>+</m:t>
                    </m:r>
                    <m:r>
                      <a:rPr lang="en-US" sz="3600" i="1" dirty="0">
                        <a:latin typeface="Cambria Math" panose="02040503050406030204" pitchFamily="18" charset="0"/>
                      </a:rPr>
                      <m:t>𝑏𝑥</m:t>
                    </m:r>
                    <m:r>
                      <a:rPr lang="en-US" sz="3600" i="1" dirty="0">
                        <a:latin typeface="Cambria Math" panose="02040503050406030204" pitchFamily="18" charset="0"/>
                      </a:rPr>
                      <m:t>+</m:t>
                    </m:r>
                    <m:r>
                      <a:rPr lang="en-US" sz="3600" i="1" dirty="0">
                        <a:latin typeface="Cambria Math" panose="02040503050406030204" pitchFamily="18" charset="0"/>
                      </a:rPr>
                      <m:t>𝑐</m:t>
                    </m:r>
                  </m:oMath>
                </a14:m>
                <a:endParaRPr lang="el-GR" sz="3600" dirty="0"/>
              </a:p>
              <a:p>
                <a:r>
                  <a:rPr lang="el-GR" dirty="0"/>
                  <a:t> είναι ένας από τους παράγοντες, τότε </a:t>
                </a:r>
              </a:p>
              <a:p>
                <a14:m>
                  <m:oMath xmlns:m="http://schemas.openxmlformats.org/officeDocument/2006/math">
                    <m:r>
                      <a:rPr lang="en-US" i="1" dirty="0" smtClean="0">
                        <a:latin typeface="Cambria Math" panose="02040503050406030204" pitchFamily="18" charset="0"/>
                      </a:rPr>
                      <m:t>𝑏</m:t>
                    </m:r>
                    <m:r>
                      <a:rPr lang="en-US" i="1" baseline="30000" dirty="0">
                        <a:latin typeface="Cambria Math" panose="02040503050406030204" pitchFamily="18" charset="0"/>
                      </a:rPr>
                      <m:t>2</m:t>
                    </m:r>
                    <m:r>
                      <a:rPr lang="en-US" i="1" dirty="0">
                        <a:latin typeface="Cambria Math" panose="02040503050406030204" pitchFamily="18" charset="0"/>
                      </a:rPr>
                      <m:t> −4</m:t>
                    </m:r>
                    <m:r>
                      <a:rPr lang="en-US" i="1" dirty="0">
                        <a:latin typeface="Cambria Math" panose="02040503050406030204" pitchFamily="18" charset="0"/>
                      </a:rPr>
                      <m:t>𝑎𝑐</m:t>
                    </m:r>
                    <m:r>
                      <a:rPr lang="en-US" i="1" dirty="0">
                        <a:latin typeface="Cambria Math" panose="02040503050406030204" pitchFamily="18" charset="0"/>
                      </a:rPr>
                      <m:t> &lt;0</m:t>
                    </m:r>
                  </m:oMath>
                </a14:m>
                <a:endParaRPr lang="en-US" dirty="0"/>
              </a:p>
              <a:p>
                <a:r>
                  <a:rPr lang="en-US" dirty="0"/>
                  <a:t>ERGO: O</a:t>
                </a:r>
                <a:r>
                  <a:rPr lang="el-GR" dirty="0"/>
                  <a:t>ι «μιγαδικοί» μας διαφωτίζουν για τους </a:t>
                </a:r>
                <a:r>
                  <a:rPr lang="el-GR" dirty="0" smtClean="0"/>
                  <a:t>... «</a:t>
                </a:r>
                <a:r>
                  <a:rPr lang="el-GR" dirty="0"/>
                  <a:t>πραγματικούς</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59" t="-2692" r="-2222"/>
                </a:stretch>
              </a:blipFill>
            </p:spPr>
            <p:txBody>
              <a:bodyPr/>
              <a:lstStyle/>
              <a:p>
                <a:r>
                  <a:rPr lang="el-GR">
                    <a:noFill/>
                  </a:rPr>
                  <a:t> </a:t>
                </a:r>
              </a:p>
            </p:txBody>
          </p:sp>
        </mc:Fallback>
      </mc:AlternateContent>
    </p:spTree>
    <p:extLst>
      <p:ext uri="{BB962C8B-B14F-4D97-AF65-F5344CB8AC3E}">
        <p14:creationId xmlns:p14="http://schemas.microsoft.com/office/powerpoint/2010/main" val="3380033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a:t>
            </a:r>
            <a:r>
              <a:rPr lang="el-GR" dirty="0" smtClean="0"/>
              <a:t>ο νέο πρόγραμμα σπουδών του λυκείου</a:t>
            </a:r>
            <a:endParaRPr lang="el-GR" dirty="0"/>
          </a:p>
        </p:txBody>
      </p:sp>
      <p:sp>
        <p:nvSpPr>
          <p:cNvPr id="3" name="Θέση περιεχομένου 2"/>
          <p:cNvSpPr>
            <a:spLocks noGrp="1"/>
          </p:cNvSpPr>
          <p:nvPr>
            <p:ph idx="1"/>
          </p:nvPr>
        </p:nvSpPr>
        <p:spPr/>
        <p:txBody>
          <a:bodyPr/>
          <a:lstStyle/>
          <a:p>
            <a:r>
              <a:rPr lang="el-GR" dirty="0" smtClean="0"/>
              <a:t>Μιγαδικοί </a:t>
            </a:r>
            <a:r>
              <a:rPr lang="el-GR" dirty="0"/>
              <a:t>εντός η </a:t>
            </a:r>
            <a:r>
              <a:rPr lang="el-GR" dirty="0" smtClean="0"/>
              <a:t>εκτός?</a:t>
            </a:r>
            <a:endParaRPr lang="el-GR" dirty="0"/>
          </a:p>
          <a:p>
            <a:r>
              <a:rPr lang="el-GR" dirty="0"/>
              <a:t>Σχόλιο Αμερικανών</a:t>
            </a:r>
          </a:p>
          <a:p>
            <a:r>
              <a:rPr lang="el-GR" dirty="0"/>
              <a:t>Επιχειρήματα </a:t>
            </a:r>
            <a:r>
              <a:rPr lang="el-GR" dirty="0" smtClean="0"/>
              <a:t>υπέρ και κατά</a:t>
            </a:r>
            <a:endParaRPr lang="el-GR" dirty="0"/>
          </a:p>
        </p:txBody>
      </p:sp>
    </p:spTree>
    <p:extLst>
      <p:ext uri="{BB962C8B-B14F-4D97-AF65-F5344CB8AC3E}">
        <p14:creationId xmlns:p14="http://schemas.microsoft.com/office/powerpoint/2010/main" val="43170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Διάφορες </a:t>
            </a:r>
            <a:r>
              <a:rPr lang="el-GR" dirty="0"/>
              <a:t>π</a:t>
            </a:r>
            <a:r>
              <a:rPr lang="el-GR" dirty="0" smtClean="0"/>
              <a:t>εριγραφές των Μαθηματικών</a:t>
            </a:r>
            <a:endParaRPr lang="el-GR" dirty="0"/>
          </a:p>
        </p:txBody>
      </p:sp>
      <p:sp>
        <p:nvSpPr>
          <p:cNvPr id="3" name="Θέση περιεχομένου 2"/>
          <p:cNvSpPr>
            <a:spLocks noGrp="1"/>
          </p:cNvSpPr>
          <p:nvPr>
            <p:ph idx="1"/>
          </p:nvPr>
        </p:nvSpPr>
        <p:spPr/>
        <p:txBody>
          <a:bodyPr/>
          <a:lstStyle/>
          <a:p>
            <a:pPr>
              <a:spcBef>
                <a:spcPts val="0"/>
              </a:spcBef>
            </a:pPr>
            <a:r>
              <a:rPr lang="en-US" dirty="0"/>
              <a:t>Aristotle defined mathematics as:  </a:t>
            </a:r>
            <a:r>
              <a:rPr lang="en-US" i="1" dirty="0" smtClean="0"/>
              <a:t>The </a:t>
            </a:r>
            <a:r>
              <a:rPr lang="en-US" i="1" dirty="0"/>
              <a:t>science of quantity</a:t>
            </a:r>
            <a:r>
              <a:rPr lang="en-US" dirty="0" smtClean="0"/>
              <a:t>.</a:t>
            </a:r>
            <a:endParaRPr lang="en-US" dirty="0"/>
          </a:p>
          <a:p>
            <a:pPr>
              <a:spcBef>
                <a:spcPts val="0"/>
              </a:spcBef>
            </a:pPr>
            <a:r>
              <a:rPr lang="en-US" dirty="0"/>
              <a:t>In Aristotle's classification of the sciences, discrete quantities were studied by arithmetic, continuous quantities by geometry.[3]</a:t>
            </a:r>
            <a:r>
              <a:rPr lang="el-GR" dirty="0"/>
              <a:t> </a:t>
            </a:r>
            <a:r>
              <a:rPr lang="en-US" dirty="0"/>
              <a:t>James Franklin, "Aristotelian Realism" in </a:t>
            </a:r>
            <a:r>
              <a:rPr lang="en-US" i="1" dirty="0"/>
              <a:t>Philosophy of </a:t>
            </a:r>
            <a:r>
              <a:rPr lang="en-US" i="1" dirty="0" smtClean="0"/>
              <a:t>Mathematics, </a:t>
            </a:r>
            <a:r>
              <a:rPr lang="en-US" i="1" dirty="0"/>
              <a:t>ed. A.D. Irvine, </a:t>
            </a:r>
            <a:r>
              <a:rPr lang="en-US" i="1" dirty="0">
                <a:hlinkClick r:id="rId2"/>
              </a:rPr>
              <a:t>p. 104</a:t>
            </a:r>
            <a:r>
              <a:rPr lang="en-US" i="1" dirty="0"/>
              <a:t>. Elsevier (2009</a:t>
            </a:r>
            <a:r>
              <a:rPr lang="en-US" i="1" dirty="0" smtClean="0"/>
              <a:t>).</a:t>
            </a:r>
            <a:endParaRPr lang="en-US" dirty="0"/>
          </a:p>
        </p:txBody>
      </p:sp>
    </p:spTree>
    <p:extLst>
      <p:ext uri="{BB962C8B-B14F-4D97-AF65-F5344CB8AC3E}">
        <p14:creationId xmlns:p14="http://schemas.microsoft.com/office/powerpoint/2010/main" val="10145025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a:t>
            </a:r>
            <a:r>
              <a:rPr lang="el-GR" dirty="0" smtClean="0"/>
              <a:t>πόδειξη προηγούμενου πορίσματος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l-GR" dirty="0" smtClean="0"/>
                  <a:t>Θεώρημα: </a:t>
                </a:r>
                <a:r>
                  <a:rPr lang="el-GR" dirty="0"/>
                  <a:t>Κάθε μη μηδενικό πολυώνυμο  με </a:t>
                </a:r>
                <a:r>
                  <a:rPr lang="el-GR" dirty="0" smtClean="0"/>
                  <a:t>μιγαδικούς </a:t>
                </a:r>
                <a:r>
                  <a:rPr lang="el-GR" dirty="0"/>
                  <a:t>συντελεστές, έχει τουλάχιστον μία μιγαδική ρίζα. </a:t>
                </a:r>
              </a:p>
              <a:p>
                <a:r>
                  <a:rPr lang="el-GR" dirty="0" smtClean="0"/>
                  <a:t>Πόρισμα: </a:t>
                </a:r>
                <a:r>
                  <a:rPr lang="el-GR" dirty="0"/>
                  <a:t>Κάθε μη μηδενικό πολυώνυμο </a:t>
                </a:r>
                <a:r>
                  <a:rPr lang="el-GR" dirty="0" smtClean="0"/>
                  <a:t>βαθμού </a:t>
                </a:r>
                <a:r>
                  <a:rPr lang="el-GR" dirty="0"/>
                  <a:t>ν μεγαλύτερου του 0, με μιγαδικούς συντελεστές, έχει ακριβώς ν μιγαδικές ρίζες, (το πλήθος των ριζών μετράται κατά πολλαπλότητα). </a:t>
                </a:r>
              </a:p>
              <a:p>
                <a:r>
                  <a:rPr lang="el-GR" dirty="0" smtClean="0"/>
                  <a:t>«Πραγματικό» Πόρισμα: </a:t>
                </a:r>
                <a:r>
                  <a:rPr lang="el-GR" dirty="0"/>
                  <a:t>Κάθε πολυώνυμο με πραγματικούς συντελεστές, βαθμού &gt;0, γράφεται σαν γινόμενο πρωτοβαθμίων και δευτεροβαθμίων πολυωνύμων με πραγματικούς συντελεστές.</a:t>
                </a:r>
              </a:p>
              <a:p>
                <a:r>
                  <a:rPr lang="el-GR" dirty="0"/>
                  <a:t>Αν δε δευτεροβάθμιο πολυώνυμο,  </a:t>
                </a:r>
                <a:r>
                  <a:rPr lang="en-US" dirty="0"/>
                  <a:t>e.g</a:t>
                </a:r>
                <a:r>
                  <a:rPr lang="en-US" dirty="0" smtClean="0"/>
                  <a:t>. </a:t>
                </a:r>
                <a14:m>
                  <m:oMath xmlns:m="http://schemas.openxmlformats.org/officeDocument/2006/math">
                    <m:r>
                      <a:rPr lang="en-US" i="1" dirty="0" smtClean="0">
                        <a:latin typeface="Cambria Math" panose="02040503050406030204" pitchFamily="18" charset="0"/>
                      </a:rPr>
                      <m:t>𝑎𝑥</m:t>
                    </m:r>
                    <m:r>
                      <a:rPr lang="en-US" i="1" baseline="30000"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𝑏𝑥</m:t>
                    </m:r>
                    <m:r>
                      <a:rPr lang="en-US" i="1" dirty="0" smtClean="0">
                        <a:latin typeface="Cambria Math" panose="02040503050406030204" pitchFamily="18" charset="0"/>
                      </a:rPr>
                      <m:t>+</m:t>
                    </m:r>
                    <m:r>
                      <a:rPr lang="en-US" i="1" dirty="0" smtClean="0">
                        <a:latin typeface="Cambria Math" panose="02040503050406030204" pitchFamily="18" charset="0"/>
                      </a:rPr>
                      <m:t>𝑐</m:t>
                    </m:r>
                  </m:oMath>
                </a14:m>
                <a:endParaRPr lang="el-GR" dirty="0"/>
              </a:p>
              <a:p>
                <a:r>
                  <a:rPr lang="el-GR" dirty="0"/>
                  <a:t>Ε</a:t>
                </a:r>
                <a:r>
                  <a:rPr lang="el-GR" dirty="0" smtClean="0"/>
                  <a:t>ίναι </a:t>
                </a:r>
                <a:r>
                  <a:rPr lang="el-GR" dirty="0"/>
                  <a:t>ένας από τους παράγοντες, τότε  </a:t>
                </a:r>
                <a14:m>
                  <m:oMath xmlns:m="http://schemas.openxmlformats.org/officeDocument/2006/math">
                    <m:r>
                      <a:rPr lang="en-US" i="1" dirty="0" smtClean="0">
                        <a:latin typeface="Cambria Math" panose="02040503050406030204" pitchFamily="18" charset="0"/>
                      </a:rPr>
                      <m:t>𝑏</m:t>
                    </m:r>
                    <m:r>
                      <a:rPr lang="en-US" i="1" baseline="30000" dirty="0">
                        <a:latin typeface="Cambria Math" panose="02040503050406030204" pitchFamily="18" charset="0"/>
                      </a:rPr>
                      <m:t>2</m:t>
                    </m:r>
                    <m:r>
                      <a:rPr lang="en-US" i="1" dirty="0">
                        <a:latin typeface="Cambria Math" panose="02040503050406030204" pitchFamily="18" charset="0"/>
                      </a:rPr>
                      <m:t> −4</m:t>
                    </m:r>
                    <m:r>
                      <a:rPr lang="en-US" i="1" dirty="0">
                        <a:latin typeface="Cambria Math" panose="02040503050406030204" pitchFamily="18" charset="0"/>
                      </a:rPr>
                      <m:t>𝑎𝑐</m:t>
                    </m:r>
                    <m:r>
                      <a:rPr lang="en-US" i="1" dirty="0">
                        <a:latin typeface="Cambria Math" panose="02040503050406030204" pitchFamily="18" charset="0"/>
                      </a:rPr>
                      <m:t> &lt;0</m:t>
                    </m:r>
                  </m:oMath>
                </a14:m>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037" t="-2423"/>
                </a:stretch>
              </a:blipFill>
            </p:spPr>
            <p:txBody>
              <a:bodyPr/>
              <a:lstStyle/>
              <a:p>
                <a:r>
                  <a:rPr lang="el-GR">
                    <a:noFill/>
                  </a:rPr>
                  <a:t> </a:t>
                </a:r>
              </a:p>
            </p:txBody>
          </p:sp>
        </mc:Fallback>
      </mc:AlternateContent>
    </p:spTree>
    <p:extLst>
      <p:ext uri="{BB962C8B-B14F-4D97-AF65-F5344CB8AC3E}">
        <p14:creationId xmlns:p14="http://schemas.microsoft.com/office/powerpoint/2010/main" val="537465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a:t>
            </a:r>
            <a:r>
              <a:rPr lang="el-GR" dirty="0" smtClean="0"/>
              <a:t>οιος απέδειξε το Θεμελιώδες </a:t>
            </a:r>
            <a:r>
              <a:rPr lang="el-GR" dirty="0"/>
              <a:t>Θ</a:t>
            </a:r>
            <a:r>
              <a:rPr lang="el-GR" dirty="0" smtClean="0"/>
              <a:t>εώρημα της Άλγεβρας (1/3)</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smtClean="0"/>
              <a:t>Wikipedia, </a:t>
            </a:r>
            <a:r>
              <a:rPr lang="en-US" dirty="0"/>
              <a:t>http://en.wikipedia.org/wiki/Fundamental_theorem_of_algebra</a:t>
            </a:r>
            <a:endParaRPr lang="el-GR" dirty="0"/>
          </a:p>
          <a:p>
            <a:r>
              <a:rPr lang="en-US" dirty="0"/>
              <a:t>A first attempt at proving the theorem was made by </a:t>
            </a:r>
            <a:r>
              <a:rPr lang="en-US" dirty="0" err="1">
                <a:hlinkClick r:id="rId2" tooltip="Jean le Rond d'Alembert"/>
              </a:rPr>
              <a:t>d'Alembert</a:t>
            </a:r>
            <a:r>
              <a:rPr lang="en-US" dirty="0"/>
              <a:t> in 1746, but his proof was incomplete. Among other problems, it assumed implicitly a theorem (now known as </a:t>
            </a:r>
            <a:r>
              <a:rPr lang="en-US" dirty="0" err="1">
                <a:hlinkClick r:id="rId3" tooltip="Puiseux's theorem"/>
              </a:rPr>
              <a:t>Puiseux's</a:t>
            </a:r>
            <a:r>
              <a:rPr lang="en-US" dirty="0">
                <a:hlinkClick r:id="rId3" tooltip="Puiseux's theorem"/>
              </a:rPr>
              <a:t> theorem</a:t>
            </a:r>
            <a:r>
              <a:rPr lang="en-US" dirty="0"/>
              <a:t>) which would not be proved until more than a century later, and furthermore the proof assumed the fundamental theorem of algebra. Other attempts were made by </a:t>
            </a:r>
            <a:r>
              <a:rPr lang="en-US" dirty="0">
                <a:hlinkClick r:id="rId4" tooltip="Leonhard Euler"/>
              </a:rPr>
              <a:t>Euler</a:t>
            </a:r>
            <a:r>
              <a:rPr lang="en-US" dirty="0"/>
              <a:t> (1749), de </a:t>
            </a:r>
            <a:r>
              <a:rPr lang="en-US" dirty="0" err="1"/>
              <a:t>Foncenex</a:t>
            </a:r>
            <a:r>
              <a:rPr lang="en-US" dirty="0"/>
              <a:t> (1759), </a:t>
            </a:r>
            <a:r>
              <a:rPr lang="en-US" dirty="0">
                <a:hlinkClick r:id="rId5" tooltip="Joseph Louis Lagrange"/>
              </a:rPr>
              <a:t>Lagrange</a:t>
            </a:r>
            <a:r>
              <a:rPr lang="en-US" dirty="0"/>
              <a:t> (1772), and </a:t>
            </a:r>
            <a:r>
              <a:rPr lang="en-US" dirty="0">
                <a:hlinkClick r:id="rId6" tooltip="Pierre-Simon Laplace"/>
              </a:rPr>
              <a:t>Laplace</a:t>
            </a:r>
            <a:r>
              <a:rPr lang="en-US" dirty="0"/>
              <a:t> (1795). </a:t>
            </a:r>
            <a:endParaRPr lang="el-GR" dirty="0" smtClean="0"/>
          </a:p>
          <a:p>
            <a:r>
              <a:rPr lang="en-US" dirty="0" smtClean="0"/>
              <a:t>These </a:t>
            </a:r>
            <a:r>
              <a:rPr lang="en-US" dirty="0"/>
              <a:t>last four attempts assumed implicitly Girard's assertion; to be more precise, the existence of solutions was assumed and all that remained to be proved was that their form was </a:t>
            </a:r>
            <a:r>
              <a:rPr lang="en-US" i="1" dirty="0"/>
              <a:t>a</a:t>
            </a:r>
            <a:r>
              <a:rPr lang="en-US" dirty="0"/>
              <a:t> + </a:t>
            </a:r>
            <a:r>
              <a:rPr lang="en-US" i="1" dirty="0"/>
              <a:t>bi</a:t>
            </a:r>
            <a:r>
              <a:rPr lang="en-US" dirty="0"/>
              <a:t> for some real numbers </a:t>
            </a:r>
            <a:r>
              <a:rPr lang="en-US" i="1" dirty="0"/>
              <a:t>a</a:t>
            </a:r>
            <a:r>
              <a:rPr lang="en-US" dirty="0"/>
              <a:t> and </a:t>
            </a:r>
            <a:r>
              <a:rPr lang="en-US" i="1" dirty="0"/>
              <a:t>b</a:t>
            </a:r>
            <a:r>
              <a:rPr lang="en-US" dirty="0"/>
              <a:t>. In modern terms, Euler, de </a:t>
            </a:r>
            <a:r>
              <a:rPr lang="en-US" dirty="0" err="1"/>
              <a:t>Foncenex</a:t>
            </a:r>
            <a:r>
              <a:rPr lang="en-US" dirty="0"/>
              <a:t>, Lagrange, and Laplace were assuming the existence of a </a:t>
            </a:r>
            <a:r>
              <a:rPr lang="en-US" dirty="0">
                <a:hlinkClick r:id="rId7" tooltip="Splitting field"/>
              </a:rPr>
              <a:t>splitting field</a:t>
            </a:r>
            <a:r>
              <a:rPr lang="en-US" dirty="0"/>
              <a:t> of the polynomial </a:t>
            </a:r>
            <a:r>
              <a:rPr lang="en-US" i="1" dirty="0"/>
              <a:t>p</a:t>
            </a:r>
            <a:r>
              <a:rPr lang="en-US" dirty="0"/>
              <a:t>(</a:t>
            </a:r>
            <a:r>
              <a:rPr lang="en-US" i="1" dirty="0"/>
              <a:t>z</a:t>
            </a:r>
            <a:r>
              <a:rPr lang="en-US" dirty="0" smtClean="0"/>
              <a:t>).</a:t>
            </a:r>
          </a:p>
        </p:txBody>
      </p:sp>
    </p:spTree>
    <p:extLst>
      <p:ext uri="{BB962C8B-B14F-4D97-AF65-F5344CB8AC3E}">
        <p14:creationId xmlns:p14="http://schemas.microsoft.com/office/powerpoint/2010/main" val="32474512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Ποιος απέδειξε το Θεμελιώδες Θεώρημα της Άλγεβρας </a:t>
            </a:r>
            <a:r>
              <a:rPr lang="el-GR" dirty="0" smtClean="0"/>
              <a:t>(2/3)</a:t>
            </a:r>
            <a:endParaRPr lang="el-GR" dirty="0"/>
          </a:p>
        </p:txBody>
      </p:sp>
      <p:sp>
        <p:nvSpPr>
          <p:cNvPr id="3" name="Θέση περιεχομένου 2"/>
          <p:cNvSpPr>
            <a:spLocks noGrp="1"/>
          </p:cNvSpPr>
          <p:nvPr>
            <p:ph idx="1"/>
          </p:nvPr>
        </p:nvSpPr>
        <p:spPr/>
        <p:txBody>
          <a:bodyPr>
            <a:noAutofit/>
          </a:bodyPr>
          <a:lstStyle/>
          <a:p>
            <a:r>
              <a:rPr lang="en-US" sz="2100" dirty="0"/>
              <a:t>At the end of the 18th century, two new proofs were published which did not assume the existence of roots. One of them, due to James Wood and mainly algebraic, was published in 1798 and it was totally ignored. Wood's proof had an algebraic gap.</a:t>
            </a:r>
            <a:r>
              <a:rPr lang="en-US" sz="2100" baseline="30000" dirty="0">
                <a:hlinkClick r:id="rId2"/>
              </a:rPr>
              <a:t>[2]</a:t>
            </a:r>
            <a:endParaRPr lang="el-GR" sz="2100" dirty="0"/>
          </a:p>
          <a:p>
            <a:r>
              <a:rPr lang="en-US" sz="2100" dirty="0"/>
              <a:t>The other one was published by </a:t>
            </a:r>
            <a:r>
              <a:rPr lang="en-US" sz="2100" dirty="0">
                <a:hlinkClick r:id="rId3" tooltip="Carl Friedrich Gauss"/>
              </a:rPr>
              <a:t>Gauss</a:t>
            </a:r>
            <a:r>
              <a:rPr lang="en-US" sz="2100" dirty="0"/>
              <a:t> in 1799 and it was mainly geometric, but it had a topological gap, filled by </a:t>
            </a:r>
            <a:r>
              <a:rPr lang="en-US" sz="2100" dirty="0">
                <a:hlinkClick r:id="rId4" tooltip="Alexander Ostrowski"/>
              </a:rPr>
              <a:t>Alexander </a:t>
            </a:r>
            <a:r>
              <a:rPr lang="en-US" sz="2100" dirty="0" err="1">
                <a:hlinkClick r:id="rId4" tooltip="Alexander Ostrowski"/>
              </a:rPr>
              <a:t>Ostrowski</a:t>
            </a:r>
            <a:r>
              <a:rPr lang="en-US" sz="2100" dirty="0"/>
              <a:t> in 1920, as discussed in </a:t>
            </a:r>
            <a:r>
              <a:rPr lang="en-US" sz="2100" dirty="0" err="1"/>
              <a:t>Smale</a:t>
            </a:r>
            <a:r>
              <a:rPr lang="en-US" sz="2100" dirty="0"/>
              <a:t> 1981 </a:t>
            </a:r>
            <a:r>
              <a:rPr lang="en-US" sz="2100" dirty="0">
                <a:hlinkClick r:id="rId5"/>
              </a:rPr>
              <a:t>[3]</a:t>
            </a:r>
            <a:r>
              <a:rPr lang="en-US" sz="2100" dirty="0"/>
              <a:t> (</a:t>
            </a:r>
            <a:r>
              <a:rPr lang="en-US" sz="2100" dirty="0" err="1"/>
              <a:t>Smale</a:t>
            </a:r>
            <a:r>
              <a:rPr lang="en-US" sz="2100" dirty="0"/>
              <a:t> writes, "...I wish to point out what an immense gap Gauss' proof contained. It is a subtle point even today that a real algebraic plane curve cannot enter a disk without leaving. In fact even though Gauss redid this proof 50 years later, the gap remained. It was not until 1920 that Gauss' proof was completed</a:t>
            </a:r>
            <a:r>
              <a:rPr lang="en-US" sz="2100" dirty="0" smtClean="0"/>
              <a:t>.</a:t>
            </a:r>
            <a:endParaRPr lang="el-GR" sz="2100" dirty="0"/>
          </a:p>
        </p:txBody>
      </p:sp>
    </p:spTree>
    <p:extLst>
      <p:ext uri="{BB962C8B-B14F-4D97-AF65-F5344CB8AC3E}">
        <p14:creationId xmlns:p14="http://schemas.microsoft.com/office/powerpoint/2010/main" val="29497006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Σχόλιον</a:t>
            </a:r>
            <a:r>
              <a:rPr lang="el-GR" dirty="0" smtClean="0"/>
              <a:t> </a:t>
            </a:r>
            <a:r>
              <a:rPr lang="en-US" dirty="0" smtClean="0"/>
              <a:t>Gauss</a:t>
            </a:r>
            <a:endParaRPr lang="el-GR" dirty="0"/>
          </a:p>
        </p:txBody>
      </p:sp>
      <p:sp>
        <p:nvSpPr>
          <p:cNvPr id="3" name="Θέση περιεχομένου 2"/>
          <p:cNvSpPr>
            <a:spLocks noGrp="1"/>
          </p:cNvSpPr>
          <p:nvPr>
            <p:ph idx="1"/>
          </p:nvPr>
        </p:nvSpPr>
        <p:spPr/>
        <p:txBody>
          <a:bodyPr/>
          <a:lstStyle/>
          <a:p>
            <a:r>
              <a:rPr lang="el-GR" dirty="0"/>
              <a:t>Μ</a:t>
            </a:r>
            <a:r>
              <a:rPr lang="el-GR" dirty="0" smtClean="0"/>
              <a:t>πορώ να το αποδείξω αν ... προκληθώ!</a:t>
            </a:r>
            <a:endParaRPr lang="el-GR" dirty="0"/>
          </a:p>
        </p:txBody>
      </p:sp>
    </p:spTree>
    <p:extLst>
      <p:ext uri="{BB962C8B-B14F-4D97-AF65-F5344CB8AC3E}">
        <p14:creationId xmlns:p14="http://schemas.microsoft.com/office/powerpoint/2010/main" val="8522102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Ποιος απέδειξε το Θεμελιώδες Θεώρημα της Άλγεβρας </a:t>
            </a:r>
            <a:r>
              <a:rPr lang="el-GR" dirty="0" smtClean="0"/>
              <a:t>(3/3)</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In the reference Gauss, A. </a:t>
            </a:r>
            <a:r>
              <a:rPr lang="en-US" dirty="0" err="1"/>
              <a:t>Ostrowski</a:t>
            </a:r>
            <a:r>
              <a:rPr lang="en-US" dirty="0"/>
              <a:t> has a paper which does this and gives an excellent discussion of the problem as well...").</a:t>
            </a:r>
            <a:r>
              <a:rPr lang="el-GR" dirty="0"/>
              <a:t> </a:t>
            </a:r>
            <a:r>
              <a:rPr lang="en-US" dirty="0"/>
              <a:t>A rigorous proof was published by </a:t>
            </a:r>
            <a:r>
              <a:rPr lang="en-US" dirty="0" err="1">
                <a:hlinkClick r:id="rId2" tooltip="Jean-Robert Argand"/>
              </a:rPr>
              <a:t>Argand</a:t>
            </a:r>
            <a:r>
              <a:rPr lang="en-US" dirty="0"/>
              <a:t> in 1806; it was here that, for the first time, the fundamental theorem of algebra was stated for polynomials with complex coefficients, rather than just real coefficients. Gauss produced two other proofs in 1816 and another version of his original proof in 1849. </a:t>
            </a:r>
            <a:endParaRPr lang="en-US" dirty="0" smtClean="0"/>
          </a:p>
          <a:p>
            <a:r>
              <a:rPr lang="en-US" dirty="0" smtClean="0"/>
              <a:t>The </a:t>
            </a:r>
            <a:r>
              <a:rPr lang="en-US" dirty="0"/>
              <a:t>first textbook containing a proof of the theorem was </a:t>
            </a:r>
            <a:r>
              <a:rPr lang="en-US" dirty="0">
                <a:hlinkClick r:id="rId3" tooltip="Cauchy"/>
              </a:rPr>
              <a:t>Cauchy</a:t>
            </a:r>
            <a:r>
              <a:rPr lang="en-US" dirty="0"/>
              <a:t>'s </a:t>
            </a:r>
            <a:r>
              <a:rPr lang="en-US" i="1" dirty="0" err="1"/>
              <a:t>Cours</a:t>
            </a:r>
            <a:r>
              <a:rPr lang="en-US" i="1" dirty="0"/>
              <a:t> </a:t>
            </a:r>
            <a:r>
              <a:rPr lang="en-US" i="1" dirty="0" err="1"/>
              <a:t>d'analyse</a:t>
            </a:r>
            <a:r>
              <a:rPr lang="en-US" i="1" dirty="0"/>
              <a:t> de </a:t>
            </a:r>
            <a:r>
              <a:rPr lang="en-US" i="1" dirty="0" err="1"/>
              <a:t>l'École</a:t>
            </a:r>
            <a:r>
              <a:rPr lang="en-US" i="1" dirty="0"/>
              <a:t> Royale </a:t>
            </a:r>
            <a:r>
              <a:rPr lang="en-US" i="1" dirty="0" err="1"/>
              <a:t>Polytechnique</a:t>
            </a:r>
            <a:r>
              <a:rPr lang="en-US" dirty="0"/>
              <a:t> (1821). It contained </a:t>
            </a:r>
            <a:r>
              <a:rPr lang="en-US" dirty="0" err="1"/>
              <a:t>Argand's</a:t>
            </a:r>
            <a:r>
              <a:rPr lang="en-US" dirty="0"/>
              <a:t> proof, although </a:t>
            </a:r>
            <a:r>
              <a:rPr lang="en-US" dirty="0" err="1">
                <a:hlinkClick r:id="rId4" tooltip="Jean Robert Argand"/>
              </a:rPr>
              <a:t>Argand</a:t>
            </a:r>
            <a:r>
              <a:rPr lang="en-US" dirty="0"/>
              <a:t> is not credited for it.</a:t>
            </a:r>
            <a:endParaRPr lang="el-GR" dirty="0"/>
          </a:p>
          <a:p>
            <a:r>
              <a:rPr lang="el-GR" dirty="0"/>
              <a:t>Κ</a:t>
            </a:r>
            <a:r>
              <a:rPr lang="el-GR" dirty="0" smtClean="0"/>
              <a:t>άθε μη αρνητική συνεχής συνάρτηση σε κλειστό δίσκο του επιπέδου, έχει ελάχιστον!</a:t>
            </a:r>
            <a:endParaRPr lang="en-US" dirty="0"/>
          </a:p>
        </p:txBody>
      </p:sp>
    </p:spTree>
    <p:extLst>
      <p:ext uri="{BB962C8B-B14F-4D97-AF65-F5344CB8AC3E}">
        <p14:creationId xmlns:p14="http://schemas.microsoft.com/office/powerpoint/2010/main" val="2126201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a:t>
            </a:r>
            <a:r>
              <a:rPr lang="el-GR" dirty="0" smtClean="0"/>
              <a:t>πιμονή στον </a:t>
            </a:r>
            <a:r>
              <a:rPr lang="en-US" dirty="0"/>
              <a:t>G</a:t>
            </a:r>
            <a:r>
              <a:rPr lang="en-US" dirty="0" smtClean="0"/>
              <a:t>auss</a:t>
            </a:r>
            <a:endParaRPr lang="el-GR" dirty="0"/>
          </a:p>
        </p:txBody>
      </p:sp>
      <p:sp>
        <p:nvSpPr>
          <p:cNvPr id="3" name="Θέση περιεχομένου 2"/>
          <p:cNvSpPr>
            <a:spLocks noGrp="1"/>
          </p:cNvSpPr>
          <p:nvPr>
            <p:ph idx="1"/>
          </p:nvPr>
        </p:nvSpPr>
        <p:spPr/>
        <p:txBody>
          <a:bodyPr>
            <a:normAutofit lnSpcReduction="10000"/>
          </a:bodyPr>
          <a:lstStyle/>
          <a:p>
            <a:r>
              <a:rPr lang="en-US" dirty="0" smtClean="0">
                <a:hlinkClick r:id="rId2"/>
              </a:rPr>
              <a:t>Wolfram</a:t>
            </a:r>
            <a:r>
              <a:rPr lang="el-GR" dirty="0" smtClean="0">
                <a:hlinkClick r:id="rId2"/>
              </a:rPr>
              <a:t> </a:t>
            </a:r>
            <a:r>
              <a:rPr lang="en-US" dirty="0" err="1" smtClean="0">
                <a:hlinkClick r:id="rId2"/>
              </a:rPr>
              <a:t>Mathworld</a:t>
            </a:r>
            <a:r>
              <a:rPr lang="en-US" dirty="0" smtClean="0">
                <a:hlinkClick r:id="rId2"/>
              </a:rPr>
              <a:t>, </a:t>
            </a:r>
            <a:r>
              <a:rPr lang="en-US" dirty="0">
                <a:hlinkClick r:id="rId2"/>
              </a:rPr>
              <a:t>http://mathworld.wolfram.com/FundamentalTheoremofAlgebra.html</a:t>
            </a:r>
            <a:endParaRPr lang="en-US" dirty="0"/>
          </a:p>
          <a:p>
            <a:r>
              <a:rPr lang="en-US" dirty="0"/>
              <a:t>Fundamental Theorem of Algebra</a:t>
            </a:r>
          </a:p>
          <a:p>
            <a:r>
              <a:rPr lang="en-US" dirty="0"/>
              <a:t>Every </a:t>
            </a:r>
            <a:r>
              <a:rPr lang="en-US" dirty="0">
                <a:hlinkClick r:id="rId3"/>
              </a:rPr>
              <a:t>polynomial </a:t>
            </a:r>
            <a:r>
              <a:rPr lang="en-US" dirty="0" smtClean="0">
                <a:hlinkClick r:id="rId3"/>
              </a:rPr>
              <a:t>equation</a:t>
            </a:r>
            <a:r>
              <a:rPr lang="en-US" dirty="0"/>
              <a:t> having </a:t>
            </a:r>
            <a:r>
              <a:rPr lang="en-US" dirty="0">
                <a:hlinkClick r:id="rId4"/>
              </a:rPr>
              <a:t>complex</a:t>
            </a:r>
            <a:r>
              <a:rPr lang="en-US" dirty="0"/>
              <a:t> </a:t>
            </a:r>
            <a:r>
              <a:rPr lang="en-US" dirty="0">
                <a:hlinkClick r:id="rId5"/>
              </a:rPr>
              <a:t>coefficients</a:t>
            </a:r>
            <a:r>
              <a:rPr lang="en-US" dirty="0"/>
              <a:t> and degree  has at least one </a:t>
            </a:r>
            <a:r>
              <a:rPr lang="en-US" dirty="0">
                <a:hlinkClick r:id="rId4"/>
              </a:rPr>
              <a:t>complex</a:t>
            </a:r>
            <a:r>
              <a:rPr lang="en-US" dirty="0"/>
              <a:t> </a:t>
            </a:r>
            <a:r>
              <a:rPr lang="en-US" dirty="0">
                <a:hlinkClick r:id="rId6"/>
              </a:rPr>
              <a:t>root</a:t>
            </a:r>
            <a:r>
              <a:rPr lang="en-US" dirty="0"/>
              <a:t>. This theorem was first proven by Gauss.</a:t>
            </a:r>
          </a:p>
          <a:p>
            <a:r>
              <a:rPr lang="el-GR" dirty="0" smtClean="0"/>
              <a:t>Ιστορία </a:t>
            </a:r>
            <a:r>
              <a:rPr lang="el-GR" dirty="0"/>
              <a:t>και </a:t>
            </a:r>
            <a:r>
              <a:rPr lang="el-GR" dirty="0" smtClean="0"/>
              <a:t>μεγάλοι άνδρες</a:t>
            </a:r>
            <a:endParaRPr lang="en-US" dirty="0"/>
          </a:p>
        </p:txBody>
      </p:sp>
    </p:spTree>
    <p:extLst>
      <p:ext uri="{BB962C8B-B14F-4D97-AF65-F5344CB8AC3E}">
        <p14:creationId xmlns:p14="http://schemas.microsoft.com/office/powerpoint/2010/main" val="8348609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Quaternion</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n-US" b="1" dirty="0" smtClean="0"/>
                  <a:t>Sir William Rowan Hamilton</a:t>
                </a:r>
                <a:r>
                  <a:rPr lang="en-US" dirty="0" smtClean="0"/>
                  <a:t> (1805–1865</a:t>
                </a:r>
                <a:r>
                  <a:rPr lang="el-GR" dirty="0" smtClean="0"/>
                  <a:t>)</a:t>
                </a:r>
              </a:p>
              <a:p>
                <a:r>
                  <a:rPr lang="el-GR" dirty="0" smtClean="0"/>
                  <a:t>Προβλήματα Φυσικής</a:t>
                </a:r>
              </a:p>
              <a:p>
                <a:r>
                  <a:rPr lang="el-GR" dirty="0"/>
                  <a:t>Γ</a:t>
                </a:r>
                <a:r>
                  <a:rPr lang="el-GR" dirty="0" smtClean="0"/>
                  <a:t>ινόμενο στο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3</m:t>
                    </m:r>
                  </m:oMath>
                </a14:m>
                <a:r>
                  <a:rPr lang="en-US" dirty="0" smtClean="0"/>
                  <a:t> </a:t>
                </a:r>
                <a:endParaRPr lang="el-GR" dirty="0" smtClean="0"/>
              </a:p>
              <a:p>
                <a:r>
                  <a:rPr lang="el-GR" dirty="0" smtClean="0"/>
                  <a:t>Γινόμενο στο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4</m:t>
                    </m:r>
                  </m:oMath>
                </a14:m>
                <a:endParaRPr lang="el-GR" dirty="0" smtClean="0"/>
              </a:p>
              <a:p>
                <a14:m>
                  <m:oMath xmlns:m="http://schemas.openxmlformats.org/officeDocument/2006/math">
                    <m:r>
                      <a:rPr lang="en-US" i="1" dirty="0" smtClean="0">
                        <a:latin typeface="Cambria Math" panose="02040503050406030204" pitchFamily="18" charset="0"/>
                      </a:rPr>
                      <m:t>𝑅</m:t>
                    </m:r>
                    <m:r>
                      <a:rPr lang="en-US" i="1" baseline="30000" dirty="0">
                        <a:latin typeface="Cambria Math" panose="02040503050406030204" pitchFamily="18" charset="0"/>
                      </a:rPr>
                      <m:t>4</m:t>
                    </m:r>
                    <m:r>
                      <a:rPr lang="el-GR" i="1" dirty="0">
                        <a:latin typeface="Cambria Math" panose="02040503050406030204" pitchFamily="18" charset="0"/>
                      </a:rPr>
                      <m:t>     </m:t>
                    </m:r>
                  </m:oMath>
                </a14:m>
                <a:endParaRPr lang="el-GR" dirty="0"/>
              </a:p>
              <a:p>
                <a14:m>
                  <m:oMath xmlns:m="http://schemas.openxmlformats.org/officeDocument/2006/math">
                    <m:r>
                      <a:rPr lang="el-GR" i="1" dirty="0" smtClean="0">
                        <a:latin typeface="Cambria Math" panose="02040503050406030204" pitchFamily="18" charset="0"/>
                      </a:rPr>
                      <m:t>1  =  (1, 0, 0, 0 )</m:t>
                    </m:r>
                  </m:oMath>
                </a14:m>
                <a:endParaRPr lang="el-GR" dirty="0"/>
              </a:p>
              <a:p>
                <a14:m>
                  <m:oMath xmlns:m="http://schemas.openxmlformats.org/officeDocument/2006/math">
                    <m:r>
                      <a:rPr lang="en-US" i="1" dirty="0" smtClean="0">
                        <a:latin typeface="Cambria Math" panose="02040503050406030204" pitchFamily="18" charset="0"/>
                      </a:rPr>
                      <m:t>𝑖</m:t>
                    </m:r>
                    <m:r>
                      <a:rPr lang="el-GR" i="1" dirty="0">
                        <a:latin typeface="Cambria Math" panose="02040503050406030204" pitchFamily="18" charset="0"/>
                      </a:rPr>
                      <m:t>  =  (</m:t>
                    </m:r>
                    <m:r>
                      <a:rPr lang="en-US" i="1" dirty="0">
                        <a:latin typeface="Cambria Math" panose="02040503050406030204" pitchFamily="18" charset="0"/>
                      </a:rPr>
                      <m:t>0</m:t>
                    </m:r>
                    <m:r>
                      <a:rPr lang="el-GR" i="1" dirty="0">
                        <a:latin typeface="Cambria Math" panose="02040503050406030204" pitchFamily="18" charset="0"/>
                      </a:rPr>
                      <m:t>, </m:t>
                    </m:r>
                    <m:r>
                      <a:rPr lang="en-US" i="1" dirty="0">
                        <a:latin typeface="Cambria Math" panose="02040503050406030204" pitchFamily="18" charset="0"/>
                      </a:rPr>
                      <m:t>1</m:t>
                    </m:r>
                    <m:r>
                      <a:rPr lang="el-GR" i="1" dirty="0">
                        <a:latin typeface="Cambria Math" panose="02040503050406030204" pitchFamily="18" charset="0"/>
                      </a:rPr>
                      <m:t>, 0, 0 )</m:t>
                    </m:r>
                  </m:oMath>
                </a14:m>
                <a:endParaRPr lang="en-US" dirty="0"/>
              </a:p>
              <a:p>
                <a14:m>
                  <m:oMath xmlns:m="http://schemas.openxmlformats.org/officeDocument/2006/math">
                    <m:r>
                      <a:rPr lang="en-US" i="1" dirty="0" smtClean="0">
                        <a:latin typeface="Cambria Math" panose="02040503050406030204" pitchFamily="18" charset="0"/>
                      </a:rPr>
                      <m:t>𝑗</m:t>
                    </m:r>
                    <m:r>
                      <a:rPr lang="el-GR" i="1" dirty="0" smtClean="0">
                        <a:latin typeface="Cambria Math" panose="02040503050406030204" pitchFamily="18" charset="0"/>
                      </a:rPr>
                      <m:t>  </m:t>
                    </m:r>
                    <m:r>
                      <a:rPr lang="el-GR" i="1" dirty="0">
                        <a:latin typeface="Cambria Math" panose="02040503050406030204" pitchFamily="18" charset="0"/>
                      </a:rPr>
                      <m:t>=  (</m:t>
                    </m:r>
                    <m:r>
                      <a:rPr lang="en-US" i="1" dirty="0">
                        <a:latin typeface="Cambria Math" panose="02040503050406030204" pitchFamily="18" charset="0"/>
                      </a:rPr>
                      <m:t>0</m:t>
                    </m:r>
                    <m:r>
                      <a:rPr lang="el-GR" i="1" dirty="0">
                        <a:latin typeface="Cambria Math" panose="02040503050406030204" pitchFamily="18" charset="0"/>
                      </a:rPr>
                      <m:t>, 0, </m:t>
                    </m:r>
                    <m:r>
                      <a:rPr lang="en-US" i="1" dirty="0">
                        <a:latin typeface="Cambria Math" panose="02040503050406030204" pitchFamily="18" charset="0"/>
                      </a:rPr>
                      <m:t>1</m:t>
                    </m:r>
                    <m:r>
                      <a:rPr lang="el-GR" i="1" dirty="0">
                        <a:latin typeface="Cambria Math" panose="02040503050406030204" pitchFamily="18" charset="0"/>
                      </a:rPr>
                      <m:t>, 0 )</m:t>
                    </m:r>
                  </m:oMath>
                </a14:m>
                <a:endParaRPr lang="el-GR" dirty="0"/>
              </a:p>
              <a:p>
                <a14:m>
                  <m:oMath xmlns:m="http://schemas.openxmlformats.org/officeDocument/2006/math">
                    <m:r>
                      <a:rPr lang="en-US" i="1" dirty="0" smtClean="0">
                        <a:latin typeface="Cambria Math" panose="02040503050406030204" pitchFamily="18" charset="0"/>
                      </a:rPr>
                      <m:t>𝑘</m:t>
                    </m:r>
                    <m:r>
                      <a:rPr lang="el-GR" i="1" dirty="0" smtClean="0">
                        <a:latin typeface="Cambria Math" panose="02040503050406030204" pitchFamily="18" charset="0"/>
                      </a:rPr>
                      <m:t>  </m:t>
                    </m:r>
                    <m:r>
                      <a:rPr lang="el-GR" i="1" dirty="0">
                        <a:latin typeface="Cambria Math" panose="02040503050406030204" pitchFamily="18" charset="0"/>
                      </a:rPr>
                      <m:t>=  (</m:t>
                    </m:r>
                    <m:r>
                      <a:rPr lang="en-US" i="1" dirty="0">
                        <a:latin typeface="Cambria Math" panose="02040503050406030204" pitchFamily="18" charset="0"/>
                      </a:rPr>
                      <m:t>0</m:t>
                    </m:r>
                    <m:r>
                      <a:rPr lang="el-GR" i="1" dirty="0">
                        <a:latin typeface="Cambria Math" panose="02040503050406030204" pitchFamily="18" charset="0"/>
                      </a:rPr>
                      <m:t>, 0, 0, </m:t>
                    </m:r>
                    <m:r>
                      <a:rPr lang="en-US" i="1" dirty="0">
                        <a:latin typeface="Cambria Math" panose="02040503050406030204" pitchFamily="18" charset="0"/>
                      </a:rPr>
                      <m:t>1</m:t>
                    </m:r>
                    <m:r>
                      <a:rPr lang="el-GR" i="1" dirty="0">
                        <a:latin typeface="Cambria Math" panose="02040503050406030204" pitchFamily="18" charset="0"/>
                      </a:rPr>
                      <m:t> </m:t>
                    </m:r>
                    <m:r>
                      <a:rPr lang="el-GR" i="1" dirty="0" smtClean="0">
                        <a:latin typeface="Cambria Math" panose="02040503050406030204" pitchFamily="18" charset="0"/>
                      </a:rPr>
                      <m:t>)</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037" t="-2423" b="-538"/>
                </a:stretch>
              </a:blipFill>
            </p:spPr>
            <p:txBody>
              <a:bodyPr/>
              <a:lstStyle/>
              <a:p>
                <a:r>
                  <a:rPr lang="el-GR">
                    <a:noFill/>
                  </a:rPr>
                  <a:t> </a:t>
                </a:r>
              </a:p>
            </p:txBody>
          </p:sp>
        </mc:Fallback>
      </mc:AlternateContent>
    </p:spTree>
    <p:extLst>
      <p:ext uri="{BB962C8B-B14F-4D97-AF65-F5344CB8AC3E}">
        <p14:creationId xmlns:p14="http://schemas.microsoft.com/office/powerpoint/2010/main" val="22724447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Quaternion plaque on </a:t>
            </a:r>
            <a:r>
              <a:rPr lang="en-US" u="sng" dirty="0">
                <a:hlinkClick r:id="rId2" tooltip="Broom Bridge"/>
              </a:rPr>
              <a:t>Brougham (Broom) Bridge</a:t>
            </a:r>
            <a:r>
              <a:rPr lang="en-US" dirty="0"/>
              <a:t>, </a:t>
            </a:r>
            <a:r>
              <a:rPr lang="en-US" dirty="0" smtClean="0">
                <a:hlinkClick r:id="rId3" tooltip="Dublin"/>
              </a:rPr>
              <a:t>Dublin</a:t>
            </a:r>
            <a:r>
              <a:rPr lang="el-GR" dirty="0" smtClean="0"/>
              <a:t> (1/2)</a:t>
            </a:r>
            <a:endParaRPr lang="el-GR" dirty="0"/>
          </a:p>
        </p:txBody>
      </p:sp>
      <p:pic>
        <p:nvPicPr>
          <p:cNvPr id="4" name="Θέση περιεχομένου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48902" y="1844824"/>
            <a:ext cx="5046195" cy="3780717"/>
          </a:xfrm>
          <a:ln w="12700">
            <a:solidFill>
              <a:schemeClr val="tx1"/>
            </a:solidFill>
          </a:ln>
        </p:spPr>
      </p:pic>
      <p:sp>
        <p:nvSpPr>
          <p:cNvPr id="5" name="TextBox 4"/>
          <p:cNvSpPr txBox="1"/>
          <p:nvPr/>
        </p:nvSpPr>
        <p:spPr>
          <a:xfrm>
            <a:off x="3090663" y="5733256"/>
            <a:ext cx="2962672" cy="216024"/>
          </a:xfrm>
          <a:prstGeom prst="rect">
            <a:avLst/>
          </a:prstGeom>
        </p:spPr>
        <p:txBody>
          <a:bodyPr vert="horz" wrap="square" lIns="91440" tIns="45720" rIns="91440" bIns="45720" rtlCol="0" anchor="ctr">
            <a:noAutofit/>
          </a:bodyPr>
          <a:lstStyle/>
          <a:p>
            <a:pPr algn="ctr"/>
            <a:r>
              <a:rPr lang="el-GR" sz="1400" i="1" dirty="0" smtClean="0"/>
              <a:t>Εικόνα 1.</a:t>
            </a:r>
          </a:p>
        </p:txBody>
      </p:sp>
    </p:spTree>
    <p:extLst>
      <p:ext uri="{BB962C8B-B14F-4D97-AF65-F5344CB8AC3E}">
        <p14:creationId xmlns:p14="http://schemas.microsoft.com/office/powerpoint/2010/main" val="22224180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Quaternion plaque on </a:t>
            </a:r>
            <a:r>
              <a:rPr lang="en-US" u="sng" dirty="0">
                <a:hlinkClick r:id="rId2" tooltip="Broom Bridge"/>
              </a:rPr>
              <a:t>Brougham (Broom) Bridge</a:t>
            </a:r>
            <a:r>
              <a:rPr lang="en-US" dirty="0"/>
              <a:t>, </a:t>
            </a:r>
            <a:r>
              <a:rPr lang="en-US" dirty="0" smtClean="0">
                <a:hlinkClick r:id="rId3" tooltip="Dublin"/>
              </a:rPr>
              <a:t>Dublin</a:t>
            </a:r>
            <a:r>
              <a:rPr lang="el-GR" dirty="0" smtClean="0"/>
              <a:t> (2/2)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n-US" dirty="0" smtClean="0"/>
                  <a:t>Here as he walked by on the 16th of October 1843</a:t>
                </a:r>
                <a:br>
                  <a:rPr lang="en-US" dirty="0" smtClean="0"/>
                </a:br>
                <a:r>
                  <a:rPr lang="en-US" dirty="0" smtClean="0"/>
                  <a:t>Sir William Rowan Hamilton in a flash of genius discovered  the fundamental formula for quaternion multiplication.</a:t>
                </a:r>
              </a:p>
              <a:p>
                <a14:m>
                  <m:oMath xmlns:m="http://schemas.openxmlformats.org/officeDocument/2006/math">
                    <m:r>
                      <a:rPr lang="en-US" i="1" dirty="0" smtClean="0">
                        <a:latin typeface="Cambria Math" panose="02040503050406030204" pitchFamily="18" charset="0"/>
                      </a:rPr>
                      <m:t>𝑖</m:t>
                    </m:r>
                    <m:r>
                      <a:rPr lang="en-US" i="1" baseline="30000" dirty="0">
                        <a:latin typeface="Cambria Math" panose="02040503050406030204" pitchFamily="18" charset="0"/>
                      </a:rPr>
                      <m:t>2</m:t>
                    </m:r>
                    <m:r>
                      <a:rPr lang="en-US" i="1" dirty="0">
                        <a:latin typeface="Cambria Math" panose="02040503050406030204" pitchFamily="18" charset="0"/>
                      </a:rPr>
                      <m:t> = </m:t>
                    </m:r>
                    <m:r>
                      <a:rPr lang="en-US" i="1" dirty="0">
                        <a:latin typeface="Cambria Math" panose="02040503050406030204" pitchFamily="18" charset="0"/>
                      </a:rPr>
                      <m:t>𝑗</m:t>
                    </m:r>
                    <m:r>
                      <a:rPr lang="en-US" i="1" baseline="30000" dirty="0">
                        <a:latin typeface="Cambria Math" panose="02040503050406030204" pitchFamily="18" charset="0"/>
                      </a:rPr>
                      <m:t>2</m:t>
                    </m:r>
                    <m:r>
                      <a:rPr lang="en-US" i="1" dirty="0">
                        <a:latin typeface="Cambria Math" panose="02040503050406030204" pitchFamily="18" charset="0"/>
                      </a:rPr>
                      <m:t> = </m:t>
                    </m:r>
                    <m:r>
                      <a:rPr lang="en-US" i="1" dirty="0">
                        <a:latin typeface="Cambria Math" panose="02040503050406030204" pitchFamily="18" charset="0"/>
                      </a:rPr>
                      <m:t>𝑘</m:t>
                    </m:r>
                    <m:r>
                      <a:rPr lang="en-US" i="1" baseline="30000" dirty="0">
                        <a:latin typeface="Cambria Math" panose="02040503050406030204" pitchFamily="18" charset="0"/>
                      </a:rPr>
                      <m:t>2</m:t>
                    </m:r>
                    <m:r>
                      <a:rPr lang="en-US" i="1" dirty="0">
                        <a:latin typeface="Cambria Math" panose="02040503050406030204" pitchFamily="18" charset="0"/>
                      </a:rPr>
                      <m:t> = </m:t>
                    </m:r>
                    <m:r>
                      <a:rPr lang="en-US" i="1" dirty="0" err="1">
                        <a:latin typeface="Cambria Math" panose="02040503050406030204" pitchFamily="18" charset="0"/>
                      </a:rPr>
                      <m:t>𝑖𝑗𝑘</m:t>
                    </m:r>
                    <m:r>
                      <a:rPr lang="en-US" i="1" dirty="0">
                        <a:latin typeface="Cambria Math" panose="02040503050406030204" pitchFamily="18" charset="0"/>
                      </a:rPr>
                      <m:t> = −1</m:t>
                    </m:r>
                  </m:oMath>
                </a14:m>
                <a:r>
                  <a:rPr lang="el-GR" dirty="0" smtClean="0"/>
                  <a:t> </a:t>
                </a:r>
                <a:r>
                  <a:rPr lang="en-US" dirty="0" smtClean="0"/>
                  <a:t>, and cut </a:t>
                </a:r>
                <a:r>
                  <a:rPr lang="en-US" dirty="0"/>
                  <a:t>it on a stone of this bridge</a:t>
                </a:r>
              </a:p>
              <a:p>
                <a:r>
                  <a:rPr lang="en-US" dirty="0" smtClean="0"/>
                  <a:t>flash </a:t>
                </a:r>
                <a:r>
                  <a:rPr lang="en-US" dirty="0"/>
                  <a:t>of </a:t>
                </a:r>
                <a:r>
                  <a:rPr lang="en-US" dirty="0" smtClean="0"/>
                  <a:t>genius</a:t>
                </a:r>
                <a:r>
                  <a:rPr lang="el-GR" dirty="0"/>
                  <a:t> </a:t>
                </a:r>
                <a:r>
                  <a:rPr lang="el-GR" dirty="0" smtClean="0"/>
                  <a:t>(?)</a:t>
                </a:r>
                <a:r>
                  <a:rPr lang="en-US" dirty="0" smtClean="0"/>
                  <a:t> </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4"/>
                <a:stretch>
                  <a:fillRect l="-1278" t="-1750" r="-1500"/>
                </a:stretch>
              </a:blipFill>
            </p:spPr>
            <p:txBody>
              <a:bodyPr/>
              <a:lstStyle/>
              <a:p>
                <a:r>
                  <a:rPr lang="el-GR">
                    <a:noFill/>
                  </a:rPr>
                  <a:t> </a:t>
                </a:r>
              </a:p>
            </p:txBody>
          </p:sp>
        </mc:Fallback>
      </mc:AlternateContent>
    </p:spTree>
    <p:extLst>
      <p:ext uri="{BB962C8B-B14F-4D97-AF65-F5344CB8AC3E}">
        <p14:creationId xmlns:p14="http://schemas.microsoft.com/office/powerpoint/2010/main" val="34915441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Multiplication</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9583" y="2132857"/>
            <a:ext cx="4884839" cy="2351347"/>
          </a:xfrm>
          <a:ln w="12700">
            <a:solidFill>
              <a:schemeClr val="tx1"/>
            </a:solidFill>
          </a:ln>
        </p:spPr>
      </p:pic>
    </p:spTree>
    <p:extLst>
      <p:ext uri="{BB962C8B-B14F-4D97-AF65-F5344CB8AC3E}">
        <p14:creationId xmlns:p14="http://schemas.microsoft.com/office/powerpoint/2010/main" val="38814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Euler (1707</a:t>
            </a:r>
            <a:r>
              <a:rPr lang="en-US" dirty="0"/>
              <a:t>, Basel, Switzerland - September 18, 1783, Saint Petersburg, Russia</a:t>
            </a:r>
            <a:r>
              <a:rPr lang="en-US" dirty="0" smtClean="0"/>
              <a:t>)</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n-US" dirty="0"/>
              <a:t>Elements of </a:t>
            </a:r>
            <a:r>
              <a:rPr lang="en-US" dirty="0" smtClean="0"/>
              <a:t>Algebra,</a:t>
            </a:r>
            <a:r>
              <a:rPr lang="el-GR" dirty="0" smtClean="0"/>
              <a:t> </a:t>
            </a:r>
            <a:r>
              <a:rPr lang="en-US" dirty="0" smtClean="0"/>
              <a:t>Part </a:t>
            </a:r>
            <a:r>
              <a:rPr lang="en-US" dirty="0"/>
              <a:t>1, Sec. 1, </a:t>
            </a:r>
            <a:r>
              <a:rPr lang="en-US" dirty="0" smtClean="0"/>
              <a:t>2</a:t>
            </a:r>
            <a:endParaRPr lang="el-GR" dirty="0" smtClean="0"/>
          </a:p>
          <a:p>
            <a:r>
              <a:rPr lang="en-US" dirty="0"/>
              <a:t>W</a:t>
            </a:r>
            <a:r>
              <a:rPr lang="en-US" dirty="0" smtClean="0"/>
              <a:t>hatever </a:t>
            </a:r>
            <a:r>
              <a:rPr lang="en-US" dirty="0"/>
              <a:t>is capable of increase or diminution, is </a:t>
            </a:r>
            <a:r>
              <a:rPr lang="en-US" dirty="0" smtClean="0"/>
              <a:t>called </a:t>
            </a:r>
            <a:r>
              <a:rPr lang="en-US" i="1" dirty="0" smtClean="0"/>
              <a:t>magnitude</a:t>
            </a:r>
            <a:r>
              <a:rPr lang="en-US" i="1" dirty="0"/>
              <a:t>, or quantity.</a:t>
            </a:r>
          </a:p>
          <a:p>
            <a:r>
              <a:rPr lang="en-US" dirty="0"/>
              <a:t>A sum of money therefore is a quantity, since we </a:t>
            </a:r>
            <a:r>
              <a:rPr lang="en-US" dirty="0" smtClean="0"/>
              <a:t>may</a:t>
            </a:r>
            <a:r>
              <a:rPr lang="el-GR" dirty="0" smtClean="0"/>
              <a:t> </a:t>
            </a:r>
            <a:r>
              <a:rPr lang="en-US" dirty="0" smtClean="0"/>
              <a:t>increase </a:t>
            </a:r>
            <a:r>
              <a:rPr lang="en-US" dirty="0"/>
              <a:t>it or diminish it. It is the same with a </a:t>
            </a:r>
            <a:r>
              <a:rPr lang="en-US" dirty="0" smtClean="0"/>
              <a:t>weight,</a:t>
            </a:r>
            <a:r>
              <a:rPr lang="el-GR" dirty="0" smtClean="0"/>
              <a:t> </a:t>
            </a:r>
            <a:r>
              <a:rPr lang="en-US" dirty="0" smtClean="0"/>
              <a:t>and </a:t>
            </a:r>
            <a:r>
              <a:rPr lang="en-US" dirty="0"/>
              <a:t>other things of this nature.</a:t>
            </a:r>
          </a:p>
          <a:p>
            <a:r>
              <a:rPr lang="en-US" dirty="0" smtClean="0"/>
              <a:t>From </a:t>
            </a:r>
            <a:r>
              <a:rPr lang="en-US" dirty="0"/>
              <a:t>this definition it is evident, that the </a:t>
            </a:r>
            <a:r>
              <a:rPr lang="en-US" dirty="0" smtClean="0"/>
              <a:t>different</a:t>
            </a:r>
            <a:r>
              <a:rPr lang="el-GR" dirty="0" smtClean="0"/>
              <a:t> </a:t>
            </a:r>
            <a:r>
              <a:rPr lang="en-US" dirty="0" smtClean="0"/>
              <a:t>kinds </a:t>
            </a:r>
            <a:r>
              <a:rPr lang="en-US" dirty="0"/>
              <a:t>of magnitude must be so various as to render it </a:t>
            </a:r>
            <a:r>
              <a:rPr lang="en-US" dirty="0" smtClean="0"/>
              <a:t>difficult </a:t>
            </a:r>
            <a:r>
              <a:rPr lang="en-US" dirty="0"/>
              <a:t>to enumerate them: and this is the origin of the </a:t>
            </a:r>
            <a:r>
              <a:rPr lang="en-US" dirty="0" smtClean="0"/>
              <a:t>different </a:t>
            </a:r>
            <a:r>
              <a:rPr lang="en-US" dirty="0"/>
              <a:t>branches of Mathematics, each being employed </a:t>
            </a:r>
            <a:r>
              <a:rPr lang="en-US" dirty="0" smtClean="0"/>
              <a:t>one </a:t>
            </a:r>
            <a:r>
              <a:rPr lang="en-US" dirty="0"/>
              <a:t>particular kind of magnitude. </a:t>
            </a:r>
            <a:endParaRPr lang="el-GR" dirty="0" smtClean="0"/>
          </a:p>
          <a:p>
            <a:r>
              <a:rPr lang="en-US" b="1" dirty="0" smtClean="0"/>
              <a:t>Mathematics</a:t>
            </a:r>
            <a:r>
              <a:rPr lang="en-US" b="1" dirty="0"/>
              <a:t>, in </a:t>
            </a:r>
            <a:r>
              <a:rPr lang="en-US" b="1" dirty="0" smtClean="0"/>
              <a:t>general,</a:t>
            </a:r>
            <a:r>
              <a:rPr lang="el-GR" b="1" dirty="0" smtClean="0"/>
              <a:t> </a:t>
            </a:r>
            <a:r>
              <a:rPr lang="en-US" b="1" dirty="0" smtClean="0"/>
              <a:t>is </a:t>
            </a:r>
            <a:r>
              <a:rPr lang="en-US" b="1" dirty="0"/>
              <a:t>the </a:t>
            </a:r>
            <a:r>
              <a:rPr lang="en-US" b="1" i="1" dirty="0"/>
              <a:t>science of quantity; or, the science which </a:t>
            </a:r>
            <a:r>
              <a:rPr lang="en-US" b="1" i="1" dirty="0" smtClean="0"/>
              <a:t>investigates</a:t>
            </a:r>
            <a:r>
              <a:rPr lang="el-GR" b="1" i="1" dirty="0" smtClean="0"/>
              <a:t> </a:t>
            </a:r>
            <a:r>
              <a:rPr lang="en-US" b="1" dirty="0" smtClean="0"/>
              <a:t>the </a:t>
            </a:r>
            <a:r>
              <a:rPr lang="en-US" b="1" dirty="0"/>
              <a:t>means of measuring quantity</a:t>
            </a:r>
            <a:r>
              <a:rPr lang="en-US" b="1" dirty="0" smtClean="0"/>
              <a:t>.</a:t>
            </a:r>
            <a:endParaRPr lang="el-GR" b="1" dirty="0"/>
          </a:p>
        </p:txBody>
      </p:sp>
    </p:spTree>
    <p:extLst>
      <p:ext uri="{BB962C8B-B14F-4D97-AF65-F5344CB8AC3E}">
        <p14:creationId xmlns:p14="http://schemas.microsoft.com/office/powerpoint/2010/main" val="28119188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Wikipedia</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In </a:t>
            </a:r>
            <a:r>
              <a:rPr lang="en-US" dirty="0">
                <a:hlinkClick r:id="rId2" tooltip="Mathematics"/>
              </a:rPr>
              <a:t>mathematics</a:t>
            </a:r>
            <a:r>
              <a:rPr lang="en-US" dirty="0"/>
              <a:t>, the </a:t>
            </a:r>
            <a:r>
              <a:rPr lang="en-US" b="1" dirty="0"/>
              <a:t>quaternions</a:t>
            </a:r>
            <a:r>
              <a:rPr lang="en-US" dirty="0"/>
              <a:t> are a </a:t>
            </a:r>
            <a:r>
              <a:rPr lang="en-US" dirty="0">
                <a:hlinkClick r:id="rId3" tooltip="Number system"/>
              </a:rPr>
              <a:t>number system</a:t>
            </a:r>
            <a:r>
              <a:rPr lang="en-US" dirty="0"/>
              <a:t> that extends the </a:t>
            </a:r>
            <a:r>
              <a:rPr lang="en-US" dirty="0">
                <a:hlinkClick r:id="rId4" tooltip="Complex number"/>
              </a:rPr>
              <a:t>complex numbers</a:t>
            </a:r>
            <a:r>
              <a:rPr lang="en-US" dirty="0"/>
              <a:t>. They were first described by Irish </a:t>
            </a:r>
            <a:r>
              <a:rPr lang="en-US" dirty="0" err="1"/>
              <a:t>mathematician</a:t>
            </a:r>
            <a:r>
              <a:rPr lang="en-US" dirty="0" err="1">
                <a:hlinkClick r:id="rId5" tooltip="William Rowan Hamilton"/>
              </a:rPr>
              <a:t>William</a:t>
            </a:r>
            <a:r>
              <a:rPr lang="en-US" dirty="0">
                <a:hlinkClick r:id="rId5" tooltip="William Rowan Hamilton"/>
              </a:rPr>
              <a:t> Rowan Hamilton</a:t>
            </a:r>
            <a:r>
              <a:rPr lang="en-US" dirty="0"/>
              <a:t> in 1843</a:t>
            </a:r>
            <a:r>
              <a:rPr lang="en-US" baseline="30000" dirty="0">
                <a:hlinkClick r:id="rId6"/>
              </a:rPr>
              <a:t>[1][2]</a:t>
            </a:r>
            <a:r>
              <a:rPr lang="en-US" dirty="0"/>
              <a:t> and applied to </a:t>
            </a:r>
            <a:r>
              <a:rPr lang="en-US" dirty="0">
                <a:hlinkClick r:id="rId7" tooltip="Mechanics"/>
              </a:rPr>
              <a:t>mechanics</a:t>
            </a:r>
            <a:r>
              <a:rPr lang="en-US" dirty="0"/>
              <a:t> in </a:t>
            </a:r>
            <a:r>
              <a:rPr lang="en-US" dirty="0">
                <a:hlinkClick r:id="rId8" tooltip="Three-dimensional space"/>
              </a:rPr>
              <a:t>three-dimensional space</a:t>
            </a:r>
            <a:r>
              <a:rPr lang="en-US" dirty="0"/>
              <a:t>. A feature of quaternions is that multiplication of two quaternions is </a:t>
            </a:r>
            <a:r>
              <a:rPr lang="en-US" dirty="0" err="1">
                <a:hlinkClick r:id="rId9" tooltip="Noncommutative"/>
              </a:rPr>
              <a:t>noncommutative</a:t>
            </a:r>
            <a:r>
              <a:rPr lang="en-US" dirty="0"/>
              <a:t>. Hamilton defined a quaternion as the </a:t>
            </a:r>
            <a:r>
              <a:rPr lang="en-US" dirty="0">
                <a:hlinkClick r:id="rId10" tooltip="Quotient"/>
              </a:rPr>
              <a:t>quotient</a:t>
            </a:r>
            <a:r>
              <a:rPr lang="en-US" dirty="0"/>
              <a:t> of two directed lines in a three-dimensional space</a:t>
            </a:r>
            <a:r>
              <a:rPr lang="en-US" baseline="30000" dirty="0">
                <a:hlinkClick r:id="rId6"/>
              </a:rPr>
              <a:t>[3]</a:t>
            </a:r>
            <a:r>
              <a:rPr lang="en-US" dirty="0"/>
              <a:t> or equivalently as the quotient of two </a:t>
            </a:r>
            <a:r>
              <a:rPr lang="en-US" dirty="0">
                <a:hlinkClick r:id="rId11" tooltip="Vector (geometry)"/>
              </a:rPr>
              <a:t>vectors</a:t>
            </a:r>
            <a:r>
              <a:rPr lang="en-US" dirty="0"/>
              <a:t>.</a:t>
            </a:r>
            <a:r>
              <a:rPr lang="en-US" baseline="30000" dirty="0">
                <a:hlinkClick r:id="rId6"/>
              </a:rPr>
              <a:t>[4]</a:t>
            </a:r>
            <a:endParaRPr lang="en-US" dirty="0"/>
          </a:p>
          <a:p>
            <a:r>
              <a:rPr lang="en-US" dirty="0"/>
              <a:t>Quaternions find uses in both theoretical and applied mathematics, in particular for </a:t>
            </a:r>
            <a:r>
              <a:rPr lang="en-US" dirty="0">
                <a:hlinkClick r:id="rId12" tooltip="Quaternions and spatial rotation"/>
              </a:rPr>
              <a:t>calculations involving three-dimensional rotations</a:t>
            </a:r>
            <a:r>
              <a:rPr lang="en-US" dirty="0"/>
              <a:t> such as in </a:t>
            </a:r>
            <a:r>
              <a:rPr lang="en-US" dirty="0">
                <a:hlinkClick r:id="rId13" tooltip="3D computer graphics"/>
              </a:rPr>
              <a:t>three-dimensional computer graphics</a:t>
            </a:r>
            <a:r>
              <a:rPr lang="en-US" dirty="0"/>
              <a:t>, </a:t>
            </a:r>
            <a:r>
              <a:rPr lang="en-US" dirty="0">
                <a:hlinkClick r:id="rId14" tooltip="Computer vision"/>
              </a:rPr>
              <a:t>computer vision</a:t>
            </a:r>
            <a:r>
              <a:rPr lang="en-US" dirty="0"/>
              <a:t> and </a:t>
            </a:r>
            <a:r>
              <a:rPr lang="en-US" dirty="0">
                <a:hlinkClick r:id="rId15" tooltip="Texture (crystalline)"/>
              </a:rPr>
              <a:t>crystallographic texture</a:t>
            </a:r>
            <a:r>
              <a:rPr lang="en-US" dirty="0"/>
              <a:t> analysis.</a:t>
            </a:r>
            <a:r>
              <a:rPr lang="en-US" baseline="30000" dirty="0">
                <a:hlinkClick r:id="rId6"/>
              </a:rPr>
              <a:t>[5]</a:t>
            </a:r>
            <a:r>
              <a:rPr lang="en-US" dirty="0"/>
              <a:t> In practical applications, they can be used alongside other methods, such as </a:t>
            </a:r>
            <a:r>
              <a:rPr lang="en-US" dirty="0">
                <a:hlinkClick r:id="rId16" tooltip="Euler angles"/>
              </a:rPr>
              <a:t>Euler angles</a:t>
            </a:r>
            <a:r>
              <a:rPr lang="en-US" dirty="0"/>
              <a:t> and </a:t>
            </a:r>
            <a:r>
              <a:rPr lang="en-US" dirty="0">
                <a:hlinkClick r:id="rId17" tooltip="Rotation matrix"/>
              </a:rPr>
              <a:t>rotation matrices</a:t>
            </a:r>
            <a:r>
              <a:rPr lang="en-US" dirty="0"/>
              <a:t>, or as an alternative to them, depending on the application</a:t>
            </a:r>
            <a:r>
              <a:rPr lang="en-US" dirty="0" smtClean="0"/>
              <a:t>.</a:t>
            </a:r>
            <a:endParaRPr lang="en-US" dirty="0"/>
          </a:p>
        </p:txBody>
      </p:sp>
    </p:spTree>
    <p:extLst>
      <p:ext uri="{BB962C8B-B14F-4D97-AF65-F5344CB8AC3E}">
        <p14:creationId xmlns:p14="http://schemas.microsoft.com/office/powerpoint/2010/main" val="13214939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Euler’s four – square identity</a:t>
            </a:r>
            <a:endParaRPr lang="el-GR"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515" y="2204866"/>
            <a:ext cx="6180975" cy="2632639"/>
          </a:xfrm>
          <a:ln>
            <a:solidFill>
              <a:schemeClr val="tx1"/>
            </a:solidFill>
          </a:ln>
        </p:spPr>
      </p:pic>
    </p:spTree>
    <p:extLst>
      <p:ext uri="{BB962C8B-B14F-4D97-AF65-F5344CB8AC3E}">
        <p14:creationId xmlns:p14="http://schemas.microsoft.com/office/powerpoint/2010/main" val="5263626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Ιδιότητες</a:t>
            </a:r>
            <a:endParaRPr lang="el-GR" dirty="0"/>
          </a:p>
        </p:txBody>
      </p:sp>
      <p:sp>
        <p:nvSpPr>
          <p:cNvPr id="3" name="Θέση περιεχομένου 2"/>
          <p:cNvSpPr>
            <a:spLocks noGrp="1"/>
          </p:cNvSpPr>
          <p:nvPr>
            <p:ph idx="1"/>
          </p:nvPr>
        </p:nvSpPr>
        <p:spPr/>
        <p:txBody>
          <a:bodyPr/>
          <a:lstStyle/>
          <a:p>
            <a:r>
              <a:rPr lang="el-GR" dirty="0"/>
              <a:t>Ό</a:t>
            </a:r>
            <a:r>
              <a:rPr lang="el-GR" dirty="0" smtClean="0"/>
              <a:t>λες </a:t>
            </a:r>
            <a:r>
              <a:rPr lang="el-GR" dirty="0"/>
              <a:t>οι ιδιότητες των πραγματικών (και μιγαδικών) πλην </a:t>
            </a:r>
            <a:r>
              <a:rPr lang="el-GR" dirty="0" smtClean="0"/>
              <a:t>αντιμεταθετικής ιδιότητας στον πολλαπλασιασμό</a:t>
            </a:r>
          </a:p>
          <a:p>
            <a:r>
              <a:rPr lang="el-GR" dirty="0" smtClean="0"/>
              <a:t>Μας </a:t>
            </a:r>
            <a:r>
              <a:rPr lang="el-GR" dirty="0"/>
              <a:t>ενδιαφέρουν οι </a:t>
            </a:r>
            <a:r>
              <a:rPr lang="en-US" dirty="0" smtClean="0"/>
              <a:t>Quaternions </a:t>
            </a:r>
            <a:r>
              <a:rPr lang="el-GR" dirty="0"/>
              <a:t>η μήπως δεν </a:t>
            </a:r>
            <a:r>
              <a:rPr lang="el-GR" dirty="0" smtClean="0"/>
              <a:t>πολυ-αξίζουν?</a:t>
            </a:r>
            <a:endParaRPr lang="el-GR" dirty="0"/>
          </a:p>
        </p:txBody>
      </p:sp>
    </p:spTree>
    <p:extLst>
      <p:ext uri="{BB962C8B-B14F-4D97-AF65-F5344CB8AC3E}">
        <p14:creationId xmlns:p14="http://schemas.microsoft.com/office/powerpoint/2010/main" val="40633013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p:cNvPicPr>
            <a:picLocks noGrp="1" noChangeAspect="1"/>
          </p:cNvPicPr>
          <p:nvPr>
            <p:ph type="pic" idx="1"/>
          </p:nvPr>
        </p:nvPicPr>
        <p:blipFill>
          <a:blip r:embed="rId2">
            <a:extLst>
              <a:ext uri="{28A0092B-C50C-407E-A947-70E740481C1C}">
                <a14:useLocalDpi xmlns:a14="http://schemas.microsoft.com/office/drawing/2010/main" val="0"/>
              </a:ext>
            </a:extLst>
          </a:blip>
          <a:srcRect t="5687" b="5687"/>
          <a:stretch>
            <a:fillRect/>
          </a:stretch>
        </p:blipFill>
        <p:spPr>
          <a:xfrm>
            <a:off x="1331640" y="1628800"/>
            <a:ext cx="6400800" cy="3024336"/>
          </a:xfrm>
          <a:ln w="12700">
            <a:solidFill>
              <a:schemeClr val="tx1"/>
            </a:solidFill>
          </a:ln>
        </p:spPr>
      </p:pic>
      <p:sp>
        <p:nvSpPr>
          <p:cNvPr id="5" name="Θέση κειμένου 4"/>
          <p:cNvSpPr>
            <a:spLocks noGrp="1"/>
          </p:cNvSpPr>
          <p:nvPr>
            <p:ph type="body" sz="half" idx="2"/>
          </p:nvPr>
        </p:nvSpPr>
        <p:spPr/>
        <p:txBody>
          <a:bodyPr/>
          <a:lstStyle/>
          <a:p>
            <a:r>
              <a:rPr lang="en-US" dirty="0"/>
              <a:t>Proceedings of the London Mathematical </a:t>
            </a:r>
            <a:r>
              <a:rPr lang="en-US" dirty="0" smtClean="0"/>
              <a:t>Society, </a:t>
            </a:r>
            <a:r>
              <a:rPr lang="en-US" dirty="0"/>
              <a:t>Volume  </a:t>
            </a:r>
            <a:r>
              <a:rPr lang="en-US" dirty="0" smtClean="0"/>
              <a:t>1-3, </a:t>
            </a:r>
            <a:r>
              <a:rPr lang="en-US" dirty="0"/>
              <a:t>issue </a:t>
            </a:r>
            <a:r>
              <a:rPr lang="en-US" dirty="0" smtClean="0"/>
              <a:t>1, </a:t>
            </a:r>
            <a:r>
              <a:rPr lang="en-US" dirty="0"/>
              <a:t>1869</a:t>
            </a:r>
            <a:endParaRPr lang="el-GR" dirty="0"/>
          </a:p>
        </p:txBody>
      </p:sp>
      <p:sp>
        <p:nvSpPr>
          <p:cNvPr id="2" name="Τίτλος 1"/>
          <p:cNvSpPr>
            <a:spLocks noGrp="1"/>
          </p:cNvSpPr>
          <p:nvPr>
            <p:ph type="title"/>
          </p:nvPr>
        </p:nvSpPr>
        <p:spPr/>
        <p:txBody>
          <a:bodyPr>
            <a:noAutofit/>
          </a:bodyPr>
          <a:lstStyle/>
          <a:p>
            <a:r>
              <a:rPr lang="en-US" sz="3300" dirty="0" smtClean="0"/>
              <a:t>Clerk</a:t>
            </a:r>
            <a:r>
              <a:rPr lang="el-GR" sz="3300" dirty="0" smtClean="0"/>
              <a:t> </a:t>
            </a:r>
            <a:r>
              <a:rPr lang="en-US" sz="3300" dirty="0" smtClean="0"/>
              <a:t>Maxwell </a:t>
            </a:r>
            <a:r>
              <a:rPr lang="en-US" sz="3300" dirty="0"/>
              <a:t>- Remarks on the Mathematical Classification of Physical </a:t>
            </a:r>
            <a:r>
              <a:rPr lang="en-US" sz="3300" dirty="0" smtClean="0"/>
              <a:t>Quantities</a:t>
            </a:r>
            <a:endParaRPr lang="el-GR" sz="3300" dirty="0"/>
          </a:p>
        </p:txBody>
      </p:sp>
      <p:sp>
        <p:nvSpPr>
          <p:cNvPr id="7" name="TextBox 6"/>
          <p:cNvSpPr txBox="1"/>
          <p:nvPr/>
        </p:nvSpPr>
        <p:spPr>
          <a:xfrm>
            <a:off x="3090664" y="4797152"/>
            <a:ext cx="2962672" cy="216024"/>
          </a:xfrm>
          <a:prstGeom prst="rect">
            <a:avLst/>
          </a:prstGeom>
        </p:spPr>
        <p:txBody>
          <a:bodyPr vert="horz" wrap="square" lIns="91440" tIns="45720" rIns="91440" bIns="45720" rtlCol="0" anchor="ctr">
            <a:noAutofit/>
          </a:bodyPr>
          <a:lstStyle/>
          <a:p>
            <a:pPr algn="ctr"/>
            <a:r>
              <a:rPr lang="el-GR" sz="1400" i="1" dirty="0" smtClean="0"/>
              <a:t>Εικόνα 2.</a:t>
            </a:r>
          </a:p>
        </p:txBody>
      </p:sp>
    </p:spTree>
    <p:extLst>
      <p:ext uri="{BB962C8B-B14F-4D97-AF65-F5344CB8AC3E}">
        <p14:creationId xmlns:p14="http://schemas.microsoft.com/office/powerpoint/2010/main" val="25283327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smtClean="0"/>
              <a:t>Lord Kelvin, William Thomson</a:t>
            </a:r>
            <a:endParaRPr lang="el-GR" dirty="0"/>
          </a:p>
        </p:txBody>
      </p:sp>
      <p:sp>
        <p:nvSpPr>
          <p:cNvPr id="6" name="Θέση περιεχομένου 5"/>
          <p:cNvSpPr>
            <a:spLocks noGrp="1"/>
          </p:cNvSpPr>
          <p:nvPr>
            <p:ph idx="1"/>
          </p:nvPr>
        </p:nvSpPr>
        <p:spPr/>
        <p:txBody>
          <a:bodyPr>
            <a:normAutofit lnSpcReduction="10000"/>
          </a:bodyPr>
          <a:lstStyle/>
          <a:p>
            <a:r>
              <a:rPr lang="en-US" dirty="0"/>
              <a:t>Quaternions came from Hamilton after his really good work had been done; and, though beautifully ingenious, have been an unmixed evil to those who have touched them in any way, including Clerk Maxwell. (Lord Kelvin, letter to Hayward, </a:t>
            </a:r>
            <a:r>
              <a:rPr lang="en-US" dirty="0" smtClean="0"/>
              <a:t>1892)</a:t>
            </a:r>
            <a:endParaRPr lang="el-GR" dirty="0"/>
          </a:p>
          <a:p>
            <a:r>
              <a:rPr lang="en-US" dirty="0"/>
              <a:t> S. P. Thompson, The Life of William Thomson, Baron Kelvin of </a:t>
            </a:r>
            <a:r>
              <a:rPr lang="en-US" dirty="0" err="1"/>
              <a:t>Largs</a:t>
            </a:r>
            <a:r>
              <a:rPr lang="en-US" dirty="0"/>
              <a:t>, Macmillan, London, 1910,  p. 1138. </a:t>
            </a:r>
            <a:endParaRPr lang="el-GR" dirty="0"/>
          </a:p>
        </p:txBody>
      </p:sp>
    </p:spTree>
    <p:extLst>
      <p:ext uri="{BB962C8B-B14F-4D97-AF65-F5344CB8AC3E}">
        <p14:creationId xmlns:p14="http://schemas.microsoft.com/office/powerpoint/2010/main" val="40375895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K</a:t>
            </a:r>
            <a:r>
              <a:rPr lang="en-US" dirty="0" smtClean="0"/>
              <a:t>elvin on </a:t>
            </a:r>
            <a:r>
              <a:rPr lang="en-US" dirty="0"/>
              <a:t>H</a:t>
            </a:r>
            <a:r>
              <a:rPr lang="en-US" dirty="0" smtClean="0"/>
              <a:t>eaviside</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Symmetrical equations are good in their place, but </a:t>
            </a:r>
            <a:r>
              <a:rPr lang="en-US" b="1" dirty="0"/>
              <a:t>"vector" is a useless survival</a:t>
            </a:r>
            <a:r>
              <a:rPr lang="en-US" dirty="0"/>
              <a:t>, or offshoot, from quaternions, and has never been of the slightest use to any creature. Hertz wisely shunted it, but unwisely he adopted temporarily Heaviside's nihilism. He even tended to nihilism in dynamics, as I warned you soon after his death. He would have grown out of all this, I believe, if he had lived. He certainly was the opposite pole of nature to a nihilist in his experimental work, and in his Doctorate Thesis on the impact of elastic bodies.</a:t>
            </a:r>
          </a:p>
          <a:p>
            <a:r>
              <a:rPr lang="en-US" dirty="0"/>
              <a:t>S. P. Thompson, The Life of William Thomson, Baron Kelvin of </a:t>
            </a:r>
            <a:r>
              <a:rPr lang="en-US" dirty="0" err="1"/>
              <a:t>Largs</a:t>
            </a:r>
            <a:r>
              <a:rPr lang="en-US" dirty="0"/>
              <a:t>, Macmillan, London, 1910,  p. 1070.</a:t>
            </a:r>
          </a:p>
          <a:p>
            <a:r>
              <a:rPr lang="el-GR" dirty="0" smtClean="0"/>
              <a:t>Θεωρία της εξέλιξης</a:t>
            </a:r>
            <a:endParaRPr lang="el-GR" dirty="0"/>
          </a:p>
        </p:txBody>
      </p:sp>
    </p:spTree>
    <p:extLst>
      <p:ext uri="{BB962C8B-B14F-4D97-AF65-F5344CB8AC3E}">
        <p14:creationId xmlns:p14="http://schemas.microsoft.com/office/powerpoint/2010/main" val="17156319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K</a:t>
            </a:r>
            <a:r>
              <a:rPr lang="en-US" dirty="0" smtClean="0"/>
              <a:t>elvin on </a:t>
            </a:r>
            <a:r>
              <a:rPr lang="en-US" dirty="0" err="1"/>
              <a:t>L</a:t>
            </a:r>
            <a:r>
              <a:rPr lang="en-US" dirty="0" err="1" smtClean="0"/>
              <a:t>iouville</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n-US" dirty="0"/>
                  <a:t>Once when lecturing he used the word "mathematician," and then  interrupting himself asked his class : </a:t>
                </a:r>
                <a:r>
                  <a:rPr lang="en-US" dirty="0" smtClean="0"/>
                  <a:t>"Do </a:t>
                </a:r>
                <a:r>
                  <a:rPr lang="en-US" dirty="0"/>
                  <a:t>you know what a mathematician  </a:t>
                </a:r>
                <a:r>
                  <a:rPr lang="en-US" dirty="0" smtClean="0"/>
                  <a:t>is?”</a:t>
                </a:r>
                <a:endParaRPr lang="el-GR" dirty="0"/>
              </a:p>
              <a:p>
                <a:r>
                  <a:rPr lang="en-US" dirty="0"/>
                  <a:t>Stepping to the blackboard he wrote upon it :</a:t>
                </a:r>
              </a:p>
              <a:p>
                <a:pPr lvl="1"/>
                <a:r>
                  <a:rPr lang="en-US" dirty="0" smtClean="0"/>
                  <a:t>Integration</a:t>
                </a:r>
                <a:r>
                  <a:rPr lang="el-GR" dirty="0" smtClean="0"/>
                  <a:t> </a:t>
                </a:r>
                <a:r>
                  <a:rPr lang="en-US" dirty="0" smtClean="0"/>
                  <a:t>infinity </a:t>
                </a:r>
                <a:r>
                  <a:rPr lang="en-US" dirty="0"/>
                  <a:t>to + infinity of </a:t>
                </a:r>
                <a14:m>
                  <m:oMath xmlns:m="http://schemas.openxmlformats.org/officeDocument/2006/math">
                    <m:r>
                      <m:rPr>
                        <m:sty m:val="p"/>
                      </m:rPr>
                      <a:rPr lang="en-US" i="1" dirty="0" smtClean="0">
                        <a:latin typeface="Cambria Math" panose="02040503050406030204" pitchFamily="18" charset="0"/>
                      </a:rPr>
                      <m:t>exp</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^2)</m:t>
                    </m:r>
                    <m:r>
                      <a:rPr lang="en-US" i="1" dirty="0">
                        <a:latin typeface="Cambria Math" panose="02040503050406030204" pitchFamily="18" charset="0"/>
                      </a:rPr>
                      <m:t>𝑑𝑥</m:t>
                    </m:r>
                    <m:r>
                      <a:rPr lang="en-US" i="1" dirty="0">
                        <a:latin typeface="Cambria Math" panose="02040503050406030204" pitchFamily="18" charset="0"/>
                      </a:rPr>
                      <m:t> = </m:t>
                    </m:r>
                    <m:r>
                      <a:rPr lang="en-US" i="1" dirty="0" err="1">
                        <a:latin typeface="Cambria Math" panose="02040503050406030204" pitchFamily="18" charset="0"/>
                      </a:rPr>
                      <m:t>𝑠𝑞𝑟𝑡</m:t>
                    </m:r>
                    <m:r>
                      <a:rPr lang="en-US" i="1" dirty="0">
                        <a:latin typeface="Cambria Math" panose="02040503050406030204" pitchFamily="18" charset="0"/>
                      </a:rPr>
                      <m:t>(</m:t>
                    </m:r>
                    <m:r>
                      <a:rPr lang="en-US" i="1" dirty="0">
                        <a:latin typeface="Cambria Math" panose="02040503050406030204" pitchFamily="18" charset="0"/>
                      </a:rPr>
                      <m:t>𝑝𝑖</m:t>
                    </m:r>
                    <m:r>
                      <a:rPr lang="en-US" i="1" dirty="0">
                        <a:latin typeface="Cambria Math" panose="02040503050406030204" pitchFamily="18" charset="0"/>
                      </a:rPr>
                      <m:t>)</m:t>
                    </m:r>
                  </m:oMath>
                </a14:m>
                <a:endParaRPr lang="en-US" dirty="0"/>
              </a:p>
              <a:p>
                <a:r>
                  <a:rPr lang="en-US" dirty="0"/>
                  <a:t>Then, putting his finger on what he had written, he turned to his class and  said :  " A mathematician is one to whom that is as obvious as that twice two  makes four is to you. </a:t>
                </a:r>
                <a:r>
                  <a:rPr lang="en-US" dirty="0" err="1"/>
                  <a:t>Liouville</a:t>
                </a:r>
                <a:r>
                  <a:rPr lang="en-US" dirty="0"/>
                  <a:t> was a mathematician."  Then he resumed  his lecture. </a:t>
                </a:r>
              </a:p>
              <a:p>
                <a:r>
                  <a:rPr lang="en-US" dirty="0"/>
                  <a:t>S. P. Thompson, The Life of William Thomson, Baron Kelvin of </a:t>
                </a:r>
                <a:r>
                  <a:rPr lang="en-US" dirty="0" err="1"/>
                  <a:t>Largs</a:t>
                </a:r>
                <a:r>
                  <a:rPr lang="en-US" dirty="0"/>
                  <a:t>, Macmillan, London, 1910, P. </a:t>
                </a:r>
                <a:r>
                  <a:rPr lang="en-US" dirty="0" smtClean="0"/>
                  <a:t>1139</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037" t="-2423"/>
                </a:stretch>
              </a:blipFill>
            </p:spPr>
            <p:txBody>
              <a:bodyPr/>
              <a:lstStyle/>
              <a:p>
                <a:r>
                  <a:rPr lang="el-GR">
                    <a:noFill/>
                  </a:rPr>
                  <a:t> </a:t>
                </a:r>
              </a:p>
            </p:txBody>
          </p:sp>
        </mc:Fallback>
      </mc:AlternateContent>
    </p:spTree>
    <p:extLst>
      <p:ext uri="{BB962C8B-B14F-4D97-AF65-F5344CB8AC3E}">
        <p14:creationId xmlns:p14="http://schemas.microsoft.com/office/powerpoint/2010/main" val="40073886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Κληρονομιά των </a:t>
            </a:r>
            <a:r>
              <a:rPr lang="en-US" dirty="0" smtClean="0"/>
              <a:t>Quaternions</a:t>
            </a:r>
            <a:endParaRPr lang="el-GR" dirty="0"/>
          </a:p>
        </p:txBody>
      </p:sp>
      <p:sp>
        <p:nvSpPr>
          <p:cNvPr id="3" name="Θέση περιεχομένου 2"/>
          <p:cNvSpPr>
            <a:spLocks noGrp="1"/>
          </p:cNvSpPr>
          <p:nvPr>
            <p:ph idx="1"/>
          </p:nvPr>
        </p:nvSpPr>
        <p:spPr/>
        <p:txBody>
          <a:bodyPr/>
          <a:lstStyle/>
          <a:p>
            <a:r>
              <a:rPr lang="el-GR" dirty="0"/>
              <a:t>Χ</a:t>
            </a:r>
            <a:r>
              <a:rPr lang="el-GR" dirty="0" smtClean="0"/>
              <a:t>ρησιμοποιήθηκαν στην φυσική, π.χ. εξισώσεις </a:t>
            </a:r>
            <a:r>
              <a:rPr lang="en-US" dirty="0" smtClean="0"/>
              <a:t>Maxwell,</a:t>
            </a:r>
            <a:r>
              <a:rPr lang="el-GR" dirty="0" smtClean="0"/>
              <a:t> ξεπεράστηκαν από διανυσματικό λογισμό όμως</a:t>
            </a:r>
          </a:p>
          <a:p>
            <a:r>
              <a:rPr lang="el-GR" dirty="0"/>
              <a:t>ά</a:t>
            </a:r>
            <a:r>
              <a:rPr lang="el-GR" dirty="0" smtClean="0"/>
              <a:t>νοιξαν </a:t>
            </a:r>
            <a:r>
              <a:rPr lang="el-GR" dirty="0"/>
              <a:t>νέο δρόμο στην Α</a:t>
            </a:r>
            <a:r>
              <a:rPr lang="el-GR" dirty="0" smtClean="0"/>
              <a:t>λγεβρική σκέψη</a:t>
            </a:r>
            <a:endParaRPr lang="el-GR" dirty="0"/>
          </a:p>
        </p:txBody>
      </p:sp>
    </p:spTree>
    <p:extLst>
      <p:ext uri="{BB962C8B-B14F-4D97-AF65-F5344CB8AC3E}">
        <p14:creationId xmlns:p14="http://schemas.microsoft.com/office/powerpoint/2010/main" val="9182881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Μαθηματικές Ανακαλύψεις</a:t>
            </a:r>
            <a:endParaRPr lang="el-GR" dirty="0"/>
          </a:p>
        </p:txBody>
      </p:sp>
      <p:sp>
        <p:nvSpPr>
          <p:cNvPr id="3" name="Θέση περιεχομένου 2"/>
          <p:cNvSpPr>
            <a:spLocks noGrp="1"/>
          </p:cNvSpPr>
          <p:nvPr>
            <p:ph idx="1"/>
          </p:nvPr>
        </p:nvSpPr>
        <p:spPr/>
        <p:txBody>
          <a:bodyPr/>
          <a:lstStyle/>
          <a:p>
            <a:r>
              <a:rPr lang="el-GR" dirty="0" smtClean="0"/>
              <a:t>Ξεκινάμε από πρόβλημα του παρελθόντος με βάση τις ιδέες του παρελθόντος πάμε σε κάτι νέο ίσως αρνούμενοι  </a:t>
            </a:r>
            <a:r>
              <a:rPr lang="el-GR" dirty="0"/>
              <a:t>κάτι από το </a:t>
            </a:r>
            <a:r>
              <a:rPr lang="el-GR" dirty="0" smtClean="0"/>
              <a:t>παρελθόν</a:t>
            </a:r>
            <a:endParaRPr lang="el-GR" dirty="0"/>
          </a:p>
          <a:p>
            <a:r>
              <a:rPr lang="el-GR" dirty="0"/>
              <a:t>Το </a:t>
            </a:r>
            <a:r>
              <a:rPr lang="el-GR" dirty="0" smtClean="0"/>
              <a:t>μέλλον </a:t>
            </a:r>
            <a:r>
              <a:rPr lang="el-GR" dirty="0"/>
              <a:t>μπορεί να ξεπεράσει ότι κατασκευάσαμε</a:t>
            </a:r>
          </a:p>
          <a:p>
            <a:r>
              <a:rPr lang="el-GR" dirty="0" smtClean="0"/>
              <a:t>Γενίκευσης για την γενίκευση? Αξίζει?</a:t>
            </a:r>
            <a:endParaRPr lang="el-GR" dirty="0"/>
          </a:p>
        </p:txBody>
      </p:sp>
    </p:spTree>
    <p:extLst>
      <p:ext uri="{BB962C8B-B14F-4D97-AF65-F5344CB8AC3E}">
        <p14:creationId xmlns:p14="http://schemas.microsoft.com/office/powerpoint/2010/main" val="34641770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type="pic" idx="1"/>
          </p:nvPr>
        </p:nvPicPr>
        <p:blipFill>
          <a:blip r:embed="rId2">
            <a:extLst>
              <a:ext uri="{28A0092B-C50C-407E-A947-70E740481C1C}">
                <a14:useLocalDpi xmlns:a14="http://schemas.microsoft.com/office/drawing/2010/main" val="0"/>
              </a:ext>
            </a:extLst>
          </a:blip>
          <a:srcRect t="2330" b="2330"/>
          <a:stretch>
            <a:fillRect/>
          </a:stretch>
        </p:blipFill>
        <p:spPr>
          <a:xfrm>
            <a:off x="2135188" y="1628800"/>
            <a:ext cx="4800600" cy="3024336"/>
          </a:xfrm>
          <a:ln>
            <a:solidFill>
              <a:schemeClr val="tx1"/>
            </a:solidFill>
          </a:ln>
        </p:spPr>
      </p:pic>
      <p:sp>
        <p:nvSpPr>
          <p:cNvPr id="5" name="Θέση κειμένου 4"/>
          <p:cNvSpPr>
            <a:spLocks noGrp="1"/>
          </p:cNvSpPr>
          <p:nvPr>
            <p:ph type="body" sz="half" idx="2"/>
          </p:nvPr>
        </p:nvSpPr>
        <p:spPr/>
        <p:txBody>
          <a:bodyPr/>
          <a:lstStyle/>
          <a:p>
            <a:r>
              <a:rPr lang="en-US" dirty="0"/>
              <a:t>Van Der </a:t>
            </a:r>
            <a:r>
              <a:rPr lang="en-US" dirty="0" err="1" smtClean="0"/>
              <a:t>Waerden</a:t>
            </a:r>
            <a:r>
              <a:rPr lang="el-GR" dirty="0"/>
              <a:t>,</a:t>
            </a:r>
            <a:r>
              <a:rPr lang="en-US" dirty="0" smtClean="0"/>
              <a:t> Mathematics </a:t>
            </a:r>
            <a:r>
              <a:rPr lang="en-US" dirty="0"/>
              <a:t>Magazine, </a:t>
            </a:r>
            <a:r>
              <a:rPr lang="en-US" dirty="0" smtClean="0"/>
              <a:t>Vol</a:t>
            </a:r>
            <a:r>
              <a:rPr lang="en-US" dirty="0"/>
              <a:t>. 49, No. 5 (Nov., 1976), pp. 227-234</a:t>
            </a:r>
            <a:endParaRPr lang="el-GR" dirty="0"/>
          </a:p>
        </p:txBody>
      </p:sp>
      <p:sp>
        <p:nvSpPr>
          <p:cNvPr id="2" name="Τίτλος 1"/>
          <p:cNvSpPr>
            <a:spLocks noGrp="1"/>
          </p:cNvSpPr>
          <p:nvPr>
            <p:ph type="title"/>
          </p:nvPr>
        </p:nvSpPr>
        <p:spPr/>
        <p:txBody>
          <a:bodyPr>
            <a:normAutofit fontScale="90000"/>
          </a:bodyPr>
          <a:lstStyle/>
          <a:p>
            <a:r>
              <a:rPr lang="en-US" dirty="0" smtClean="0"/>
              <a:t>Van Der </a:t>
            </a:r>
            <a:r>
              <a:rPr lang="en-US" dirty="0" err="1" smtClean="0"/>
              <a:t>Waerden</a:t>
            </a:r>
            <a:r>
              <a:rPr lang="en-US" dirty="0" smtClean="0"/>
              <a:t>, Mathematics Magazine</a:t>
            </a:r>
            <a:endParaRPr lang="el-GR" dirty="0"/>
          </a:p>
        </p:txBody>
      </p:sp>
      <p:sp>
        <p:nvSpPr>
          <p:cNvPr id="6" name="TextBox 5"/>
          <p:cNvSpPr txBox="1"/>
          <p:nvPr/>
        </p:nvSpPr>
        <p:spPr>
          <a:xfrm>
            <a:off x="3054152" y="4797152"/>
            <a:ext cx="2962672" cy="216024"/>
          </a:xfrm>
          <a:prstGeom prst="rect">
            <a:avLst/>
          </a:prstGeom>
        </p:spPr>
        <p:txBody>
          <a:bodyPr vert="horz" wrap="square" lIns="91440" tIns="45720" rIns="91440" bIns="45720" rtlCol="0" anchor="ctr">
            <a:noAutofit/>
          </a:bodyPr>
          <a:lstStyle/>
          <a:p>
            <a:pPr algn="ctr"/>
            <a:r>
              <a:rPr lang="el-GR" sz="1400" i="1" dirty="0" smtClean="0"/>
              <a:t>Εικόνα 3.</a:t>
            </a:r>
          </a:p>
        </p:txBody>
      </p:sp>
    </p:spTree>
    <p:extLst>
      <p:ext uri="{BB962C8B-B14F-4D97-AF65-F5344CB8AC3E}">
        <p14:creationId xmlns:p14="http://schemas.microsoft.com/office/powerpoint/2010/main" val="2771872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TotalTime>
  <Words>4968</Words>
  <Application>Microsoft Office PowerPoint</Application>
  <PresentationFormat>Προβολή στην οθόνη (4:3)</PresentationFormat>
  <Paragraphs>436</Paragraphs>
  <Slides>107</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107</vt:i4>
      </vt:variant>
    </vt:vector>
  </HeadingPairs>
  <TitlesOfParts>
    <vt:vector size="113" baseType="lpstr">
      <vt:lpstr>ＭＳ Ｐゴシック</vt:lpstr>
      <vt:lpstr>Arial</vt:lpstr>
      <vt:lpstr>Calibri</vt:lpstr>
      <vt:lpstr>Cambria Math</vt:lpstr>
      <vt:lpstr>Wingdings</vt:lpstr>
      <vt:lpstr>Θέμα του Office</vt:lpstr>
      <vt:lpstr>Ιστορία νεότερων Μαθηματικών</vt:lpstr>
      <vt:lpstr>Περιγραφή Eνότητας</vt:lpstr>
      <vt:lpstr>Περιεχόμενα Υποενότητας</vt:lpstr>
      <vt:lpstr>Τι είναι τα Μαθηματικά</vt:lpstr>
      <vt:lpstr>Ορισμός των Μαθηματικών</vt:lpstr>
      <vt:lpstr>Λεξικολογική περιγραφή</vt:lpstr>
      <vt:lpstr>What is Mathematics</vt:lpstr>
      <vt:lpstr>Διάφορες περιγραφές των Μαθηματικών</vt:lpstr>
      <vt:lpstr>Euler (1707, Basel, Switzerland - September 18, 1783, Saint Petersburg, Russia)</vt:lpstr>
      <vt:lpstr>Ελληνική Wikipedia</vt:lpstr>
      <vt:lpstr>Isidore Marie Auguste François Xavier Comte (1798 – 1857)</vt:lpstr>
      <vt:lpstr>Auguste Comte, The Philosophy of Mathematics</vt:lpstr>
      <vt:lpstr>True Definition Of Mathematics (1/2)</vt:lpstr>
      <vt:lpstr>True Definition Of Mathematics (2/2)</vt:lpstr>
      <vt:lpstr>Quotes about Comte (1/2)</vt:lpstr>
      <vt:lpstr>Quotes about Comte (2/2)</vt:lpstr>
      <vt:lpstr>Higher Mathematics for Chemical Students. Contents, Chap. Page</vt:lpstr>
      <vt:lpstr>Appendices</vt:lpstr>
      <vt:lpstr>Σχόλιο από J. R. Partington, Higher Mathematics for Chemical Students (1911) (1/2)</vt:lpstr>
      <vt:lpstr>Σχόλιο από J. R. Partington, Higher Mathematics for Chemical Students (1911) (2/2)</vt:lpstr>
      <vt:lpstr>Henri Poincaré  (1854 - 1912)</vt:lpstr>
      <vt:lpstr>La Valeur De La Science (1905), The Value Of Science</vt:lpstr>
      <vt:lpstr>Δεν Ελέχθησαν</vt:lpstr>
      <vt:lpstr>Ελέχθησαν από Poincaré</vt:lpstr>
      <vt:lpstr>Τι είναι τα Μαθηματικά</vt:lpstr>
      <vt:lpstr>Patterns – Αναλογίες</vt:lpstr>
      <vt:lpstr>Διαμόρφωση Ορισμού</vt:lpstr>
      <vt:lpstr>Προσοχή</vt:lpstr>
      <vt:lpstr>Σημαντικά Ερωτήματα</vt:lpstr>
      <vt:lpstr>ΦΕΚ 22-01-2015, τεύχος 2, Αρ. ΦΥΛΛΟΥ 162 (1/2)</vt:lpstr>
      <vt:lpstr>ΦΕΚ 22-01-2015, τεύχος 2, Αρ. ΦΥΛΛΟΥ 162 (2/2)</vt:lpstr>
      <vt:lpstr>Μέθοδος των Μαθηματικών (1/2)</vt:lpstr>
      <vt:lpstr>Μέθοδος των Μαθηματικών (2/2)</vt:lpstr>
      <vt:lpstr>Επιστροφή στον ορισμό</vt:lpstr>
      <vt:lpstr>Επιστροφή στον ορισμό μας – Παράδειγμα</vt:lpstr>
      <vt:lpstr>Παράδειγμα (1/3)</vt:lpstr>
      <vt:lpstr>Παράδειγμα (2/3)</vt:lpstr>
      <vt:lpstr>Παράδειγμα (3/3)</vt:lpstr>
      <vt:lpstr>Mathematics http://en.wikipedia.org/wiki/Mathematics</vt:lpstr>
      <vt:lpstr>Περίληψη προηγούμενων</vt:lpstr>
      <vt:lpstr>Πως «κινούνται» τα Μαθηματικά: «Ποιητικός» ορισμός</vt:lpstr>
      <vt:lpstr>Ορισμός συνεχούς συναρτήσεως</vt:lpstr>
      <vt:lpstr>Στόχος ενός ορισμού </vt:lpstr>
      <vt:lpstr>Όριο</vt:lpstr>
      <vt:lpstr>Αξιωματική θεμελίωση Γεωμετρίας: Όροι 1/5</vt:lpstr>
      <vt:lpstr>Αξιωματική θεμελίωση Γεωμετρίας: Όροι 2/5</vt:lpstr>
      <vt:lpstr>Αξιωματική θεμελίωση Γεωμετρίας: Όροι 3/5</vt:lpstr>
      <vt:lpstr>Αξιωματική θεμελίωση Γεωμετρίας: Όροι 3/5</vt:lpstr>
      <vt:lpstr>Αξιωματική θεμελίωση Γεωμετρίας: Όροι 4/5</vt:lpstr>
      <vt:lpstr>Αξιωματική θεμελίωση Γεωμετρίας: Όροι 5/5</vt:lpstr>
      <vt:lpstr>Αιτήματα (ή Αξιώματα)</vt:lpstr>
      <vt:lpstr>Κοινές έννοιες (ή λογική)</vt:lpstr>
      <vt:lpstr>Το πρώτο «λάθος»  (1/2)</vt:lpstr>
      <vt:lpstr>Το πρώτο «λάθος»  (2/2)</vt:lpstr>
      <vt:lpstr>Γέννησις της Αξιωματικής Γεωμετρίας</vt:lpstr>
      <vt:lpstr>Επανάληψη: Διαμόρφωση Ορισμού</vt:lpstr>
      <vt:lpstr>Μέθοδος</vt:lpstr>
      <vt:lpstr>Κατεύθυνσης</vt:lpstr>
      <vt:lpstr>Επιτυχημένος Ορισμός</vt:lpstr>
      <vt:lpstr>Επέκταση μιας κανονικότητας</vt:lpstr>
      <vt:lpstr>Minus times minus</vt:lpstr>
      <vt:lpstr>Tι ακριβώς λέει ο Euler</vt:lpstr>
      <vt:lpstr>Υποσημείωση M. Bernoulli</vt:lpstr>
      <vt:lpstr>Περαιτέρω «Εξήγηση»</vt:lpstr>
      <vt:lpstr>Τι «ακριβώς» αποδείξαμε?</vt:lpstr>
      <vt:lpstr>Λύση εξισώσεων δευτέρου βαθμού Τετραγωνική ρίζα αρνητικών: υπάρχει?  (1/2)</vt:lpstr>
      <vt:lpstr>Λύση εξισώσεων δευτέρου βαθμού Τετραγωνική ρίζα αρνητικών: υπάρχει?  (2/2)</vt:lpstr>
      <vt:lpstr>It was not Euler's finest our (Winston Churchill) (1/2)</vt:lpstr>
      <vt:lpstr>Λύση εξισώσεων 2ου βαθμού και ανισότητα (1/2)</vt:lpstr>
      <vt:lpstr>Τι «ακριβώς» αποδείξαμε?</vt:lpstr>
      <vt:lpstr>Επεξηγήσεις</vt:lpstr>
      <vt:lpstr>It was not Euler's finest our (Winston Churchill) (2/2)</vt:lpstr>
      <vt:lpstr>Τι σημαίνει το προηγούμενο?</vt:lpstr>
      <vt:lpstr>Λύση εξισώσεων β βαθμού και ανισότητα (2/2)</vt:lpstr>
      <vt:lpstr>Τι σημαίνει</vt:lpstr>
      <vt:lpstr>Μιγαδικοί</vt:lpstr>
      <vt:lpstr>Fundamental Theorem of Algebra</vt:lpstr>
      <vt:lpstr>«Πραγματικό» Πόρισμα</vt:lpstr>
      <vt:lpstr>Το νέο πρόγραμμα σπουδών του λυκείου</vt:lpstr>
      <vt:lpstr>Απόδειξη προηγούμενου πορίσματος</vt:lpstr>
      <vt:lpstr>Ποιος απέδειξε το Θεμελιώδες Θεώρημα της Άλγεβρας (1/3)</vt:lpstr>
      <vt:lpstr>Ποιος απέδειξε το Θεμελιώδες Θεώρημα της Άλγεβρας (2/3)</vt:lpstr>
      <vt:lpstr>Σχόλιον Gauss</vt:lpstr>
      <vt:lpstr>Ποιος απέδειξε το Θεμελιώδες Θεώρημα της Άλγεβρας (3/3)</vt:lpstr>
      <vt:lpstr>Επιμονή στον Gauss</vt:lpstr>
      <vt:lpstr>Quaternion</vt:lpstr>
      <vt:lpstr>Quaternion plaque on Brougham (Broom) Bridge, Dublin (1/2)</vt:lpstr>
      <vt:lpstr>Quaternion plaque on Brougham (Broom) Bridge, Dublin (2/2)</vt:lpstr>
      <vt:lpstr>Multiplication</vt:lpstr>
      <vt:lpstr>Wikipedia</vt:lpstr>
      <vt:lpstr>Euler’s four – square identity</vt:lpstr>
      <vt:lpstr>Ιδιότητες</vt:lpstr>
      <vt:lpstr>Clerk Maxwell - Remarks on the Mathematical Classification of Physical Quantities</vt:lpstr>
      <vt:lpstr>Lord Kelvin, William Thomson</vt:lpstr>
      <vt:lpstr>Kelvin on Heaviside</vt:lpstr>
      <vt:lpstr>Kelvin on Liouville</vt:lpstr>
      <vt:lpstr>Κληρονομιά των Quaternions</vt:lpstr>
      <vt:lpstr>Μαθηματικές Ανακαλύψεις</vt:lpstr>
      <vt:lpstr>Van Der Waerden, Mathematics Magazine</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270</cp:revision>
  <dcterms:created xsi:type="dcterms:W3CDTF">2012-09-06T09:03:05Z</dcterms:created>
  <dcterms:modified xsi:type="dcterms:W3CDTF">2015-07-16T09:38:54Z</dcterms:modified>
</cp:coreProperties>
</file>