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59"/>
  </p:notesMasterIdLst>
  <p:sldIdLst>
    <p:sldId id="312" r:id="rId2"/>
    <p:sldId id="283" r:id="rId3"/>
    <p:sldId id="281" r:id="rId4"/>
    <p:sldId id="282" r:id="rId5"/>
    <p:sldId id="257" r:id="rId6"/>
    <p:sldId id="258" r:id="rId7"/>
    <p:sldId id="259" r:id="rId8"/>
    <p:sldId id="261" r:id="rId9"/>
    <p:sldId id="296" r:id="rId10"/>
    <p:sldId id="262" r:id="rId11"/>
    <p:sldId id="298" r:id="rId12"/>
    <p:sldId id="263" r:id="rId13"/>
    <p:sldId id="320" r:id="rId14"/>
    <p:sldId id="299" r:id="rId15"/>
    <p:sldId id="264" r:id="rId16"/>
    <p:sldId id="265" r:id="rId17"/>
    <p:sldId id="266" r:id="rId18"/>
    <p:sldId id="300" r:id="rId19"/>
    <p:sldId id="321" r:id="rId20"/>
    <p:sldId id="290" r:id="rId21"/>
    <p:sldId id="291" r:id="rId22"/>
    <p:sldId id="292" r:id="rId23"/>
    <p:sldId id="301" r:id="rId24"/>
    <p:sldId id="302" r:id="rId25"/>
    <p:sldId id="303" r:id="rId26"/>
    <p:sldId id="304" r:id="rId27"/>
    <p:sldId id="305" r:id="rId28"/>
    <p:sldId id="306" r:id="rId29"/>
    <p:sldId id="322" r:id="rId30"/>
    <p:sldId id="293" r:id="rId31"/>
    <p:sldId id="294" r:id="rId32"/>
    <p:sldId id="323" r:id="rId33"/>
    <p:sldId id="295" r:id="rId34"/>
    <p:sldId id="272" r:id="rId35"/>
    <p:sldId id="273" r:id="rId36"/>
    <p:sldId id="274" r:id="rId37"/>
    <p:sldId id="324" r:id="rId38"/>
    <p:sldId id="275" r:id="rId39"/>
    <p:sldId id="276" r:id="rId40"/>
    <p:sldId id="277" r:id="rId41"/>
    <p:sldId id="307" r:id="rId42"/>
    <p:sldId id="278" r:id="rId43"/>
    <p:sldId id="308" r:id="rId44"/>
    <p:sldId id="279" r:id="rId45"/>
    <p:sldId id="284" r:id="rId46"/>
    <p:sldId id="289" r:id="rId47"/>
    <p:sldId id="309" r:id="rId48"/>
    <p:sldId id="310" r:id="rId49"/>
    <p:sldId id="311" r:id="rId50"/>
    <p:sldId id="313" r:id="rId51"/>
    <p:sldId id="314" r:id="rId52"/>
    <p:sldId id="315" r:id="rId53"/>
    <p:sldId id="316" r:id="rId54"/>
    <p:sldId id="317" r:id="rId55"/>
    <p:sldId id="318" r:id="rId56"/>
    <p:sldId id="319" r:id="rId57"/>
    <p:sldId id="325" r:id="rId5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16" autoAdjust="0"/>
  </p:normalViewPr>
  <p:slideViewPr>
    <p:cSldViewPr>
      <p:cViewPr varScale="1">
        <p:scale>
          <a:sx n="69" d="100"/>
          <a:sy n="69"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947D3AE-E60E-4101-BD79-EC9E701D48C8}" type="datetimeFigureOut">
              <a:rPr lang="el-GR"/>
              <a:pPr>
                <a:defRPr/>
              </a:pPr>
              <a:t>23/2/2016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B7A02B4-BA89-4FED-80A7-1540925D9EB9}" type="slidenum">
              <a:rPr lang="el-GR" altLang="el-GR"/>
              <a:pPr>
                <a:defRPr/>
              </a:pPr>
              <a:t>‹#›</a:t>
            </a:fld>
            <a:endParaRPr lang="el-GR" altLang="el-GR"/>
          </a:p>
        </p:txBody>
      </p:sp>
    </p:spTree>
    <p:extLst>
      <p:ext uri="{BB962C8B-B14F-4D97-AF65-F5344CB8AC3E}">
        <p14:creationId xmlns:p14="http://schemas.microsoft.com/office/powerpoint/2010/main" val="3461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endParaRPr lang="el-GR" altLang="el-GR" smtClean="0">
              <a:solidFill>
                <a:srgbClr val="FF0000"/>
              </a:solidFill>
            </a:endParaRPr>
          </a:p>
        </p:txBody>
      </p:sp>
      <p:sp>
        <p:nvSpPr>
          <p:cNvPr id="1229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897B9F-D70B-4CCC-93F1-DCA4EE50097F}" type="slidenum">
              <a:rPr lang="el-GR" altLang="el-GR">
                <a:latin typeface="Arial" panose="020B0604020202020204" pitchFamily="34" charset="0"/>
              </a:rPr>
              <a:pPr>
                <a:spcBef>
                  <a:spcPct val="0"/>
                </a:spcBef>
              </a:pPr>
              <a:t>1</a:t>
            </a:fld>
            <a:endParaRPr lang="el-GR" altLang="el-GR">
              <a:latin typeface="Arial" panose="020B0604020202020204" pitchFamily="34" charset="0"/>
            </a:endParaRPr>
          </a:p>
        </p:txBody>
      </p:sp>
    </p:spTree>
    <p:extLst>
      <p:ext uri="{BB962C8B-B14F-4D97-AF65-F5344CB8AC3E}">
        <p14:creationId xmlns:p14="http://schemas.microsoft.com/office/powerpoint/2010/main" val="317704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D8EAE2-A9C8-4A65-8336-C2B1054A661E}" type="slidenum">
              <a:rPr lang="el-GR" altLang="el-GR">
                <a:latin typeface="Arial" panose="020B0604020202020204" pitchFamily="34" charset="0"/>
              </a:rPr>
              <a:pPr>
                <a:spcBef>
                  <a:spcPct val="0"/>
                </a:spcBef>
              </a:pPr>
              <a:t>10</a:t>
            </a:fld>
            <a:endParaRPr lang="el-GR" altLang="el-GR">
              <a:latin typeface="Arial" panose="020B0604020202020204" pitchFamily="34" charset="0"/>
            </a:endParaRPr>
          </a:p>
        </p:txBody>
      </p:sp>
    </p:spTree>
    <p:extLst>
      <p:ext uri="{BB962C8B-B14F-4D97-AF65-F5344CB8AC3E}">
        <p14:creationId xmlns:p14="http://schemas.microsoft.com/office/powerpoint/2010/main" val="71819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79E7B1-1A9D-41ED-B2DA-DC9A0556C2E1}" type="slidenum">
              <a:rPr lang="el-GR" altLang="el-GR">
                <a:latin typeface="Arial" panose="020B0604020202020204" pitchFamily="34" charset="0"/>
              </a:rPr>
              <a:pPr>
                <a:spcBef>
                  <a:spcPct val="0"/>
                </a:spcBef>
              </a:pPr>
              <a:t>11</a:t>
            </a:fld>
            <a:endParaRPr lang="el-GR" altLang="el-GR">
              <a:latin typeface="Arial" panose="020B0604020202020204" pitchFamily="34" charset="0"/>
            </a:endParaRPr>
          </a:p>
        </p:txBody>
      </p:sp>
    </p:spTree>
    <p:extLst>
      <p:ext uri="{BB962C8B-B14F-4D97-AF65-F5344CB8AC3E}">
        <p14:creationId xmlns:p14="http://schemas.microsoft.com/office/powerpoint/2010/main" val="1572449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4FB449-B022-4EF1-95E4-4F54A456782B}" type="slidenum">
              <a:rPr lang="el-GR" altLang="el-GR">
                <a:latin typeface="Arial" panose="020B0604020202020204" pitchFamily="34" charset="0"/>
              </a:rPr>
              <a:pPr>
                <a:spcBef>
                  <a:spcPct val="0"/>
                </a:spcBef>
              </a:pPr>
              <a:t>12</a:t>
            </a:fld>
            <a:endParaRPr lang="el-GR" altLang="el-GR">
              <a:latin typeface="Arial" panose="020B0604020202020204" pitchFamily="34" charset="0"/>
            </a:endParaRPr>
          </a:p>
        </p:txBody>
      </p:sp>
    </p:spTree>
    <p:extLst>
      <p:ext uri="{BB962C8B-B14F-4D97-AF65-F5344CB8AC3E}">
        <p14:creationId xmlns:p14="http://schemas.microsoft.com/office/powerpoint/2010/main" val="1048013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8E49EC-0C80-4035-B145-1D50F5DF6574}" type="slidenum">
              <a:rPr lang="el-GR" altLang="el-GR">
                <a:latin typeface="Arial" panose="020B0604020202020204" pitchFamily="34" charset="0"/>
              </a:rPr>
              <a:pPr>
                <a:spcBef>
                  <a:spcPct val="0"/>
                </a:spcBef>
              </a:pPr>
              <a:t>13</a:t>
            </a:fld>
            <a:endParaRPr lang="el-GR" altLang="el-GR">
              <a:latin typeface="Arial" panose="020B0604020202020204" pitchFamily="34" charset="0"/>
            </a:endParaRPr>
          </a:p>
        </p:txBody>
      </p:sp>
    </p:spTree>
    <p:extLst>
      <p:ext uri="{BB962C8B-B14F-4D97-AF65-F5344CB8AC3E}">
        <p14:creationId xmlns:p14="http://schemas.microsoft.com/office/powerpoint/2010/main" val="14226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BF6D8F-08D0-4144-80EE-2CC2A122656C}" type="slidenum">
              <a:rPr lang="el-GR" altLang="el-GR">
                <a:latin typeface="Arial" panose="020B0604020202020204" pitchFamily="34" charset="0"/>
              </a:rPr>
              <a:pPr>
                <a:spcBef>
                  <a:spcPct val="0"/>
                </a:spcBef>
              </a:pPr>
              <a:t>14</a:t>
            </a:fld>
            <a:endParaRPr lang="el-GR" altLang="el-GR">
              <a:latin typeface="Arial" panose="020B0604020202020204" pitchFamily="34" charset="0"/>
            </a:endParaRPr>
          </a:p>
        </p:txBody>
      </p:sp>
    </p:spTree>
    <p:extLst>
      <p:ext uri="{BB962C8B-B14F-4D97-AF65-F5344CB8AC3E}">
        <p14:creationId xmlns:p14="http://schemas.microsoft.com/office/powerpoint/2010/main" val="235326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6562E7-E2D7-4B6A-95A6-4ECEC0B3A07B}" type="slidenum">
              <a:rPr lang="el-GR" altLang="el-GR">
                <a:latin typeface="Arial" panose="020B0604020202020204" pitchFamily="34" charset="0"/>
              </a:rPr>
              <a:pPr>
                <a:spcBef>
                  <a:spcPct val="0"/>
                </a:spcBef>
              </a:pPr>
              <a:t>15</a:t>
            </a:fld>
            <a:endParaRPr lang="el-GR" altLang="el-GR">
              <a:latin typeface="Arial" panose="020B0604020202020204" pitchFamily="34" charset="0"/>
            </a:endParaRPr>
          </a:p>
        </p:txBody>
      </p:sp>
    </p:spTree>
    <p:extLst>
      <p:ext uri="{BB962C8B-B14F-4D97-AF65-F5344CB8AC3E}">
        <p14:creationId xmlns:p14="http://schemas.microsoft.com/office/powerpoint/2010/main" val="1212572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BBB12E-0790-4594-95CF-D69AE35C18A0}" type="slidenum">
              <a:rPr lang="el-GR" altLang="el-GR">
                <a:latin typeface="Arial" panose="020B0604020202020204" pitchFamily="34" charset="0"/>
              </a:rPr>
              <a:pPr>
                <a:spcBef>
                  <a:spcPct val="0"/>
                </a:spcBef>
              </a:pPr>
              <a:t>16</a:t>
            </a:fld>
            <a:endParaRPr lang="el-GR" altLang="el-GR">
              <a:latin typeface="Arial" panose="020B0604020202020204" pitchFamily="34" charset="0"/>
            </a:endParaRPr>
          </a:p>
        </p:txBody>
      </p:sp>
    </p:spTree>
    <p:extLst>
      <p:ext uri="{BB962C8B-B14F-4D97-AF65-F5344CB8AC3E}">
        <p14:creationId xmlns:p14="http://schemas.microsoft.com/office/powerpoint/2010/main" val="1128105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8251F5-CBB9-4FF6-816E-882F5F4D5348}" type="slidenum">
              <a:rPr lang="el-GR" altLang="el-GR">
                <a:latin typeface="Arial" panose="020B0604020202020204" pitchFamily="34" charset="0"/>
              </a:rPr>
              <a:pPr>
                <a:spcBef>
                  <a:spcPct val="0"/>
                </a:spcBef>
              </a:pPr>
              <a:t>17</a:t>
            </a:fld>
            <a:endParaRPr lang="el-GR" altLang="el-GR">
              <a:latin typeface="Arial" panose="020B0604020202020204" pitchFamily="34" charset="0"/>
            </a:endParaRPr>
          </a:p>
        </p:txBody>
      </p:sp>
    </p:spTree>
    <p:extLst>
      <p:ext uri="{BB962C8B-B14F-4D97-AF65-F5344CB8AC3E}">
        <p14:creationId xmlns:p14="http://schemas.microsoft.com/office/powerpoint/2010/main" val="3201556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1E2042-EE1B-4ECF-8D50-B6E1D8DE739C}" type="slidenum">
              <a:rPr lang="el-GR" altLang="el-GR">
                <a:latin typeface="Arial" panose="020B0604020202020204" pitchFamily="34" charset="0"/>
              </a:rPr>
              <a:pPr>
                <a:spcBef>
                  <a:spcPct val="0"/>
                </a:spcBef>
              </a:pPr>
              <a:t>18</a:t>
            </a:fld>
            <a:endParaRPr lang="el-GR" altLang="el-GR">
              <a:latin typeface="Arial" panose="020B0604020202020204" pitchFamily="34" charset="0"/>
            </a:endParaRPr>
          </a:p>
        </p:txBody>
      </p:sp>
    </p:spTree>
    <p:extLst>
      <p:ext uri="{BB962C8B-B14F-4D97-AF65-F5344CB8AC3E}">
        <p14:creationId xmlns:p14="http://schemas.microsoft.com/office/powerpoint/2010/main" val="433239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9CD665-4FD2-40B3-9627-67D28A4D3A8C}" type="slidenum">
              <a:rPr lang="el-GR" altLang="el-GR">
                <a:latin typeface="Arial" panose="020B0604020202020204" pitchFamily="34" charset="0"/>
              </a:rPr>
              <a:pPr>
                <a:spcBef>
                  <a:spcPct val="0"/>
                </a:spcBef>
              </a:pPr>
              <a:t>19</a:t>
            </a:fld>
            <a:endParaRPr lang="el-GR" altLang="el-GR">
              <a:latin typeface="Arial" panose="020B0604020202020204" pitchFamily="34" charset="0"/>
            </a:endParaRPr>
          </a:p>
        </p:txBody>
      </p:sp>
    </p:spTree>
    <p:extLst>
      <p:ext uri="{BB962C8B-B14F-4D97-AF65-F5344CB8AC3E}">
        <p14:creationId xmlns:p14="http://schemas.microsoft.com/office/powerpoint/2010/main" val="359220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0AAF78-B144-4D74-8AD6-D3843A83A9AD}" type="slidenum">
              <a:rPr lang="el-GR" altLang="el-GR">
                <a:latin typeface="Arial" panose="020B0604020202020204" pitchFamily="34" charset="0"/>
              </a:rPr>
              <a:pPr>
                <a:spcBef>
                  <a:spcPct val="0"/>
                </a:spcBef>
              </a:pPr>
              <a:t>2</a:t>
            </a:fld>
            <a:endParaRPr lang="el-GR" altLang="el-GR">
              <a:latin typeface="Arial" panose="020B0604020202020204" pitchFamily="34" charset="0"/>
            </a:endParaRPr>
          </a:p>
        </p:txBody>
      </p:sp>
    </p:spTree>
    <p:extLst>
      <p:ext uri="{BB962C8B-B14F-4D97-AF65-F5344CB8AC3E}">
        <p14:creationId xmlns:p14="http://schemas.microsoft.com/office/powerpoint/2010/main" val="1966368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1A6468-E72D-47F6-A57D-B5CF68623C9C}" type="slidenum">
              <a:rPr lang="el-GR" altLang="el-GR">
                <a:latin typeface="Arial" panose="020B0604020202020204" pitchFamily="34" charset="0"/>
              </a:rPr>
              <a:pPr>
                <a:spcBef>
                  <a:spcPct val="0"/>
                </a:spcBef>
              </a:pPr>
              <a:t>20</a:t>
            </a:fld>
            <a:endParaRPr lang="el-GR" altLang="el-GR">
              <a:latin typeface="Arial" panose="020B0604020202020204" pitchFamily="34" charset="0"/>
            </a:endParaRPr>
          </a:p>
        </p:txBody>
      </p:sp>
    </p:spTree>
    <p:extLst>
      <p:ext uri="{BB962C8B-B14F-4D97-AF65-F5344CB8AC3E}">
        <p14:creationId xmlns:p14="http://schemas.microsoft.com/office/powerpoint/2010/main" val="350969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3A35FF-64CC-4FD8-8938-9794BB6A635D}" type="slidenum">
              <a:rPr lang="el-GR" altLang="el-GR">
                <a:latin typeface="Arial" panose="020B0604020202020204" pitchFamily="34" charset="0"/>
              </a:rPr>
              <a:pPr>
                <a:spcBef>
                  <a:spcPct val="0"/>
                </a:spcBef>
              </a:pPr>
              <a:t>21</a:t>
            </a:fld>
            <a:endParaRPr lang="el-GR" altLang="el-GR">
              <a:latin typeface="Arial" panose="020B0604020202020204" pitchFamily="34" charset="0"/>
            </a:endParaRPr>
          </a:p>
        </p:txBody>
      </p:sp>
    </p:spTree>
    <p:extLst>
      <p:ext uri="{BB962C8B-B14F-4D97-AF65-F5344CB8AC3E}">
        <p14:creationId xmlns:p14="http://schemas.microsoft.com/office/powerpoint/2010/main" val="2687583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E280AA-63D1-4DFA-9A2B-C51CD43C70DB}" type="slidenum">
              <a:rPr lang="el-GR" altLang="el-GR">
                <a:latin typeface="Arial" panose="020B0604020202020204" pitchFamily="34" charset="0"/>
              </a:rPr>
              <a:pPr>
                <a:spcBef>
                  <a:spcPct val="0"/>
                </a:spcBef>
              </a:pPr>
              <a:t>22</a:t>
            </a:fld>
            <a:endParaRPr lang="el-GR" altLang="el-GR">
              <a:latin typeface="Arial" panose="020B0604020202020204" pitchFamily="34" charset="0"/>
            </a:endParaRPr>
          </a:p>
        </p:txBody>
      </p:sp>
    </p:spTree>
    <p:extLst>
      <p:ext uri="{BB962C8B-B14F-4D97-AF65-F5344CB8AC3E}">
        <p14:creationId xmlns:p14="http://schemas.microsoft.com/office/powerpoint/2010/main" val="30441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78E4EF-5DF6-4D8B-B56E-B1F98281ABC9}" type="slidenum">
              <a:rPr lang="el-GR" altLang="el-GR">
                <a:latin typeface="Arial" panose="020B0604020202020204" pitchFamily="34" charset="0"/>
              </a:rPr>
              <a:pPr>
                <a:spcBef>
                  <a:spcPct val="0"/>
                </a:spcBef>
              </a:pPr>
              <a:t>23</a:t>
            </a:fld>
            <a:endParaRPr lang="el-GR" altLang="el-GR">
              <a:latin typeface="Arial" panose="020B0604020202020204" pitchFamily="34" charset="0"/>
            </a:endParaRPr>
          </a:p>
        </p:txBody>
      </p:sp>
    </p:spTree>
    <p:extLst>
      <p:ext uri="{BB962C8B-B14F-4D97-AF65-F5344CB8AC3E}">
        <p14:creationId xmlns:p14="http://schemas.microsoft.com/office/powerpoint/2010/main" val="3580402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2A4DF5-FAC8-4AE2-A747-6524D65D1A1A}" type="slidenum">
              <a:rPr lang="el-GR" altLang="el-GR">
                <a:latin typeface="Arial" panose="020B0604020202020204" pitchFamily="34" charset="0"/>
              </a:rPr>
              <a:pPr>
                <a:spcBef>
                  <a:spcPct val="0"/>
                </a:spcBef>
              </a:pPr>
              <a:t>24</a:t>
            </a:fld>
            <a:endParaRPr lang="el-GR" altLang="el-GR">
              <a:latin typeface="Arial" panose="020B0604020202020204" pitchFamily="34" charset="0"/>
            </a:endParaRPr>
          </a:p>
        </p:txBody>
      </p:sp>
    </p:spTree>
    <p:extLst>
      <p:ext uri="{BB962C8B-B14F-4D97-AF65-F5344CB8AC3E}">
        <p14:creationId xmlns:p14="http://schemas.microsoft.com/office/powerpoint/2010/main" val="2013223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6CE89C-A3D1-4235-9177-B77BA8EE8475}" type="slidenum">
              <a:rPr lang="el-GR" altLang="el-GR">
                <a:latin typeface="Arial" panose="020B0604020202020204" pitchFamily="34" charset="0"/>
              </a:rPr>
              <a:pPr>
                <a:spcBef>
                  <a:spcPct val="0"/>
                </a:spcBef>
              </a:pPr>
              <a:t>25</a:t>
            </a:fld>
            <a:endParaRPr lang="el-GR" altLang="el-GR">
              <a:latin typeface="Arial" panose="020B0604020202020204" pitchFamily="34" charset="0"/>
            </a:endParaRPr>
          </a:p>
        </p:txBody>
      </p:sp>
    </p:spTree>
    <p:extLst>
      <p:ext uri="{BB962C8B-B14F-4D97-AF65-F5344CB8AC3E}">
        <p14:creationId xmlns:p14="http://schemas.microsoft.com/office/powerpoint/2010/main" val="1584399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BB7980-C839-482E-A5E9-284BA0E62A32}" type="slidenum">
              <a:rPr lang="el-GR" altLang="el-GR">
                <a:latin typeface="Arial" panose="020B0604020202020204" pitchFamily="34" charset="0"/>
              </a:rPr>
              <a:pPr>
                <a:spcBef>
                  <a:spcPct val="0"/>
                </a:spcBef>
              </a:pPr>
              <a:t>26</a:t>
            </a:fld>
            <a:endParaRPr lang="el-GR" altLang="el-GR">
              <a:latin typeface="Arial" panose="020B0604020202020204" pitchFamily="34" charset="0"/>
            </a:endParaRPr>
          </a:p>
        </p:txBody>
      </p:sp>
    </p:spTree>
    <p:extLst>
      <p:ext uri="{BB962C8B-B14F-4D97-AF65-F5344CB8AC3E}">
        <p14:creationId xmlns:p14="http://schemas.microsoft.com/office/powerpoint/2010/main" val="56251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5C4E2B-1C81-483E-8AAF-13FD65D94032}" type="slidenum">
              <a:rPr lang="el-GR" altLang="el-GR">
                <a:latin typeface="Arial" panose="020B0604020202020204" pitchFamily="34" charset="0"/>
              </a:rPr>
              <a:pPr>
                <a:spcBef>
                  <a:spcPct val="0"/>
                </a:spcBef>
              </a:pPr>
              <a:t>27</a:t>
            </a:fld>
            <a:endParaRPr lang="el-GR" altLang="el-GR">
              <a:latin typeface="Arial" panose="020B0604020202020204" pitchFamily="34" charset="0"/>
            </a:endParaRPr>
          </a:p>
        </p:txBody>
      </p:sp>
    </p:spTree>
    <p:extLst>
      <p:ext uri="{BB962C8B-B14F-4D97-AF65-F5344CB8AC3E}">
        <p14:creationId xmlns:p14="http://schemas.microsoft.com/office/powerpoint/2010/main" val="3811393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13A544-00ED-462B-975A-2131B2B154CA}" type="slidenum">
              <a:rPr lang="el-GR" altLang="el-GR">
                <a:latin typeface="Arial" panose="020B0604020202020204" pitchFamily="34" charset="0"/>
              </a:rPr>
              <a:pPr>
                <a:spcBef>
                  <a:spcPct val="0"/>
                </a:spcBef>
              </a:pPr>
              <a:t>28</a:t>
            </a:fld>
            <a:endParaRPr lang="el-GR" altLang="el-GR">
              <a:latin typeface="Arial" panose="020B0604020202020204" pitchFamily="34" charset="0"/>
            </a:endParaRPr>
          </a:p>
        </p:txBody>
      </p:sp>
    </p:spTree>
    <p:extLst>
      <p:ext uri="{BB962C8B-B14F-4D97-AF65-F5344CB8AC3E}">
        <p14:creationId xmlns:p14="http://schemas.microsoft.com/office/powerpoint/2010/main" val="3941759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BE8BF1-4394-46C8-9877-51504F92F50F}" type="slidenum">
              <a:rPr lang="el-GR" altLang="el-GR">
                <a:latin typeface="Arial" panose="020B0604020202020204" pitchFamily="34" charset="0"/>
              </a:rPr>
              <a:pPr>
                <a:spcBef>
                  <a:spcPct val="0"/>
                </a:spcBef>
              </a:pPr>
              <a:t>29</a:t>
            </a:fld>
            <a:endParaRPr lang="el-GR" altLang="el-GR">
              <a:latin typeface="Arial" panose="020B0604020202020204" pitchFamily="34" charset="0"/>
            </a:endParaRPr>
          </a:p>
        </p:txBody>
      </p:sp>
    </p:spTree>
    <p:extLst>
      <p:ext uri="{BB962C8B-B14F-4D97-AF65-F5344CB8AC3E}">
        <p14:creationId xmlns:p14="http://schemas.microsoft.com/office/powerpoint/2010/main" val="338302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0E031C-BF57-4BED-8613-29E89FCB861B}" type="slidenum">
              <a:rPr lang="el-GR" altLang="el-GR">
                <a:latin typeface="Arial" panose="020B0604020202020204" pitchFamily="34" charset="0"/>
              </a:rPr>
              <a:pPr>
                <a:spcBef>
                  <a:spcPct val="0"/>
                </a:spcBef>
              </a:pPr>
              <a:t>3</a:t>
            </a:fld>
            <a:endParaRPr lang="el-GR" altLang="el-GR">
              <a:latin typeface="Arial" panose="020B0604020202020204" pitchFamily="34" charset="0"/>
            </a:endParaRPr>
          </a:p>
        </p:txBody>
      </p:sp>
    </p:spTree>
    <p:extLst>
      <p:ext uri="{BB962C8B-B14F-4D97-AF65-F5344CB8AC3E}">
        <p14:creationId xmlns:p14="http://schemas.microsoft.com/office/powerpoint/2010/main" val="3300651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3B8304-C196-464C-8FEA-FC27856AF745}" type="slidenum">
              <a:rPr lang="el-GR" altLang="el-GR">
                <a:latin typeface="Arial" panose="020B0604020202020204" pitchFamily="34" charset="0"/>
              </a:rPr>
              <a:pPr>
                <a:spcBef>
                  <a:spcPct val="0"/>
                </a:spcBef>
              </a:pPr>
              <a:t>30</a:t>
            </a:fld>
            <a:endParaRPr lang="el-GR" altLang="el-GR">
              <a:latin typeface="Arial" panose="020B0604020202020204" pitchFamily="34" charset="0"/>
            </a:endParaRPr>
          </a:p>
        </p:txBody>
      </p:sp>
    </p:spTree>
    <p:extLst>
      <p:ext uri="{BB962C8B-B14F-4D97-AF65-F5344CB8AC3E}">
        <p14:creationId xmlns:p14="http://schemas.microsoft.com/office/powerpoint/2010/main" val="2811432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00EB39-2257-49B3-A47D-A15275049D1B}" type="slidenum">
              <a:rPr lang="el-GR" altLang="el-GR">
                <a:latin typeface="Arial" panose="020B0604020202020204" pitchFamily="34" charset="0"/>
              </a:rPr>
              <a:pPr>
                <a:spcBef>
                  <a:spcPct val="0"/>
                </a:spcBef>
              </a:pPr>
              <a:t>31</a:t>
            </a:fld>
            <a:endParaRPr lang="el-GR" altLang="el-GR">
              <a:latin typeface="Arial" panose="020B0604020202020204" pitchFamily="34" charset="0"/>
            </a:endParaRPr>
          </a:p>
        </p:txBody>
      </p:sp>
    </p:spTree>
    <p:extLst>
      <p:ext uri="{BB962C8B-B14F-4D97-AF65-F5344CB8AC3E}">
        <p14:creationId xmlns:p14="http://schemas.microsoft.com/office/powerpoint/2010/main" val="4159717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57887C-B7D0-4047-91A9-8E43CE353702}" type="slidenum">
              <a:rPr lang="el-GR" altLang="el-GR">
                <a:latin typeface="Arial" panose="020B0604020202020204" pitchFamily="34" charset="0"/>
              </a:rPr>
              <a:pPr>
                <a:spcBef>
                  <a:spcPct val="0"/>
                </a:spcBef>
              </a:pPr>
              <a:t>32</a:t>
            </a:fld>
            <a:endParaRPr lang="el-GR" altLang="el-GR">
              <a:latin typeface="Arial" panose="020B0604020202020204" pitchFamily="34" charset="0"/>
            </a:endParaRPr>
          </a:p>
        </p:txBody>
      </p:sp>
    </p:spTree>
    <p:extLst>
      <p:ext uri="{BB962C8B-B14F-4D97-AF65-F5344CB8AC3E}">
        <p14:creationId xmlns:p14="http://schemas.microsoft.com/office/powerpoint/2010/main" val="2093741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5EAB67-A1C6-49FF-838C-0B8967321FD6}" type="slidenum">
              <a:rPr lang="el-GR" altLang="el-GR">
                <a:latin typeface="Arial" panose="020B0604020202020204" pitchFamily="34" charset="0"/>
              </a:rPr>
              <a:pPr>
                <a:spcBef>
                  <a:spcPct val="0"/>
                </a:spcBef>
              </a:pPr>
              <a:t>33</a:t>
            </a:fld>
            <a:endParaRPr lang="el-GR" altLang="el-GR">
              <a:latin typeface="Arial" panose="020B0604020202020204" pitchFamily="34" charset="0"/>
            </a:endParaRPr>
          </a:p>
        </p:txBody>
      </p:sp>
    </p:spTree>
    <p:extLst>
      <p:ext uri="{BB962C8B-B14F-4D97-AF65-F5344CB8AC3E}">
        <p14:creationId xmlns:p14="http://schemas.microsoft.com/office/powerpoint/2010/main" val="3621222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00C34-DA73-49AB-9204-7D7A40C3C2AC}" type="slidenum">
              <a:rPr lang="el-GR" altLang="el-GR">
                <a:latin typeface="Arial" panose="020B0604020202020204" pitchFamily="34" charset="0"/>
              </a:rPr>
              <a:pPr>
                <a:spcBef>
                  <a:spcPct val="0"/>
                </a:spcBef>
              </a:pPr>
              <a:t>34</a:t>
            </a:fld>
            <a:endParaRPr lang="el-GR" altLang="el-GR">
              <a:latin typeface="Arial" panose="020B0604020202020204" pitchFamily="34" charset="0"/>
            </a:endParaRPr>
          </a:p>
        </p:txBody>
      </p:sp>
    </p:spTree>
    <p:extLst>
      <p:ext uri="{BB962C8B-B14F-4D97-AF65-F5344CB8AC3E}">
        <p14:creationId xmlns:p14="http://schemas.microsoft.com/office/powerpoint/2010/main" val="2117382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F4B234-F78C-49F3-8406-E48BC52274BF}" type="slidenum">
              <a:rPr lang="el-GR" altLang="el-GR">
                <a:latin typeface="Arial" panose="020B0604020202020204" pitchFamily="34" charset="0"/>
              </a:rPr>
              <a:pPr>
                <a:spcBef>
                  <a:spcPct val="0"/>
                </a:spcBef>
              </a:pPr>
              <a:t>35</a:t>
            </a:fld>
            <a:endParaRPr lang="el-GR" altLang="el-GR">
              <a:latin typeface="Arial" panose="020B0604020202020204" pitchFamily="34" charset="0"/>
            </a:endParaRPr>
          </a:p>
        </p:txBody>
      </p:sp>
    </p:spTree>
    <p:extLst>
      <p:ext uri="{BB962C8B-B14F-4D97-AF65-F5344CB8AC3E}">
        <p14:creationId xmlns:p14="http://schemas.microsoft.com/office/powerpoint/2010/main" val="664297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F84105-D062-45A5-ADCD-5641FD9CA355}" type="slidenum">
              <a:rPr lang="el-GR" altLang="el-GR">
                <a:latin typeface="Arial" panose="020B0604020202020204" pitchFamily="34" charset="0"/>
              </a:rPr>
              <a:pPr>
                <a:spcBef>
                  <a:spcPct val="0"/>
                </a:spcBef>
              </a:pPr>
              <a:t>36</a:t>
            </a:fld>
            <a:endParaRPr lang="el-GR" altLang="el-GR">
              <a:latin typeface="Arial" panose="020B0604020202020204" pitchFamily="34" charset="0"/>
            </a:endParaRPr>
          </a:p>
        </p:txBody>
      </p:sp>
    </p:spTree>
    <p:extLst>
      <p:ext uri="{BB962C8B-B14F-4D97-AF65-F5344CB8AC3E}">
        <p14:creationId xmlns:p14="http://schemas.microsoft.com/office/powerpoint/2010/main" val="89763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2D2FB3-394A-4EDB-9B69-A92CF9CBCA01}" type="slidenum">
              <a:rPr lang="el-GR" altLang="el-GR">
                <a:latin typeface="Arial" panose="020B0604020202020204" pitchFamily="34" charset="0"/>
              </a:rPr>
              <a:pPr>
                <a:spcBef>
                  <a:spcPct val="0"/>
                </a:spcBef>
              </a:pPr>
              <a:t>37</a:t>
            </a:fld>
            <a:endParaRPr lang="el-GR" altLang="el-GR">
              <a:latin typeface="Arial" panose="020B0604020202020204" pitchFamily="34" charset="0"/>
            </a:endParaRPr>
          </a:p>
        </p:txBody>
      </p:sp>
    </p:spTree>
    <p:extLst>
      <p:ext uri="{BB962C8B-B14F-4D97-AF65-F5344CB8AC3E}">
        <p14:creationId xmlns:p14="http://schemas.microsoft.com/office/powerpoint/2010/main" val="1547324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142A2C-ACA3-49D0-8D86-2AC242F41DCC}" type="slidenum">
              <a:rPr lang="el-GR" altLang="el-GR">
                <a:latin typeface="Arial" panose="020B0604020202020204" pitchFamily="34" charset="0"/>
              </a:rPr>
              <a:pPr>
                <a:spcBef>
                  <a:spcPct val="0"/>
                </a:spcBef>
              </a:pPr>
              <a:t>38</a:t>
            </a:fld>
            <a:endParaRPr lang="el-GR" altLang="el-GR">
              <a:latin typeface="Arial" panose="020B0604020202020204" pitchFamily="34" charset="0"/>
            </a:endParaRPr>
          </a:p>
        </p:txBody>
      </p:sp>
    </p:spTree>
    <p:extLst>
      <p:ext uri="{BB962C8B-B14F-4D97-AF65-F5344CB8AC3E}">
        <p14:creationId xmlns:p14="http://schemas.microsoft.com/office/powerpoint/2010/main" val="1303807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823232-6B51-44DE-B34B-489970214975}" type="slidenum">
              <a:rPr lang="el-GR" altLang="el-GR">
                <a:latin typeface="Arial" panose="020B0604020202020204" pitchFamily="34" charset="0"/>
              </a:rPr>
              <a:pPr>
                <a:spcBef>
                  <a:spcPct val="0"/>
                </a:spcBef>
              </a:pPr>
              <a:t>39</a:t>
            </a:fld>
            <a:endParaRPr lang="el-GR" altLang="el-GR">
              <a:latin typeface="Arial" panose="020B0604020202020204" pitchFamily="34" charset="0"/>
            </a:endParaRPr>
          </a:p>
        </p:txBody>
      </p:sp>
    </p:spTree>
    <p:extLst>
      <p:ext uri="{BB962C8B-B14F-4D97-AF65-F5344CB8AC3E}">
        <p14:creationId xmlns:p14="http://schemas.microsoft.com/office/powerpoint/2010/main" val="189911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AC69E2-4C5D-4805-BFED-C65A948E88E6}" type="slidenum">
              <a:rPr lang="el-GR" altLang="el-GR">
                <a:latin typeface="Arial" panose="020B0604020202020204" pitchFamily="34" charset="0"/>
              </a:rPr>
              <a:pPr>
                <a:spcBef>
                  <a:spcPct val="0"/>
                </a:spcBef>
              </a:pPr>
              <a:t>4</a:t>
            </a:fld>
            <a:endParaRPr lang="el-GR" altLang="el-GR">
              <a:latin typeface="Arial" panose="020B0604020202020204" pitchFamily="34" charset="0"/>
            </a:endParaRPr>
          </a:p>
        </p:txBody>
      </p:sp>
    </p:spTree>
    <p:extLst>
      <p:ext uri="{BB962C8B-B14F-4D97-AF65-F5344CB8AC3E}">
        <p14:creationId xmlns:p14="http://schemas.microsoft.com/office/powerpoint/2010/main" val="3132737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F68C48-5714-4F16-8E90-AFFEF421C4CD}" type="slidenum">
              <a:rPr lang="el-GR" altLang="el-GR">
                <a:latin typeface="Arial" panose="020B0604020202020204" pitchFamily="34" charset="0"/>
              </a:rPr>
              <a:pPr>
                <a:spcBef>
                  <a:spcPct val="0"/>
                </a:spcBef>
              </a:pPr>
              <a:t>40</a:t>
            </a:fld>
            <a:endParaRPr lang="el-GR" altLang="el-GR">
              <a:latin typeface="Arial" panose="020B0604020202020204" pitchFamily="34" charset="0"/>
            </a:endParaRPr>
          </a:p>
        </p:txBody>
      </p:sp>
    </p:spTree>
    <p:extLst>
      <p:ext uri="{BB962C8B-B14F-4D97-AF65-F5344CB8AC3E}">
        <p14:creationId xmlns:p14="http://schemas.microsoft.com/office/powerpoint/2010/main" val="2976365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899E03-E213-4BAC-A3C5-C1FD2F56A957}" type="slidenum">
              <a:rPr lang="el-GR" altLang="el-GR">
                <a:latin typeface="Arial" panose="020B0604020202020204" pitchFamily="34" charset="0"/>
              </a:rPr>
              <a:pPr>
                <a:spcBef>
                  <a:spcPct val="0"/>
                </a:spcBef>
              </a:pPr>
              <a:t>41</a:t>
            </a:fld>
            <a:endParaRPr lang="el-GR" altLang="el-GR">
              <a:latin typeface="Arial" panose="020B0604020202020204" pitchFamily="34" charset="0"/>
            </a:endParaRPr>
          </a:p>
        </p:txBody>
      </p:sp>
    </p:spTree>
    <p:extLst>
      <p:ext uri="{BB962C8B-B14F-4D97-AF65-F5344CB8AC3E}">
        <p14:creationId xmlns:p14="http://schemas.microsoft.com/office/powerpoint/2010/main" val="3737087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603473-2E9D-4F71-86A9-B438605ECB81}" type="slidenum">
              <a:rPr lang="el-GR" altLang="el-GR">
                <a:latin typeface="Arial" panose="020B0604020202020204" pitchFamily="34" charset="0"/>
              </a:rPr>
              <a:pPr>
                <a:spcBef>
                  <a:spcPct val="0"/>
                </a:spcBef>
              </a:pPr>
              <a:t>42</a:t>
            </a:fld>
            <a:endParaRPr lang="el-GR" altLang="el-GR">
              <a:latin typeface="Arial" panose="020B0604020202020204" pitchFamily="34" charset="0"/>
            </a:endParaRPr>
          </a:p>
        </p:txBody>
      </p:sp>
    </p:spTree>
    <p:extLst>
      <p:ext uri="{BB962C8B-B14F-4D97-AF65-F5344CB8AC3E}">
        <p14:creationId xmlns:p14="http://schemas.microsoft.com/office/powerpoint/2010/main" val="2371112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11B0A1-5940-41F7-849A-831AEE3565FF}" type="slidenum">
              <a:rPr lang="el-GR" altLang="el-GR">
                <a:latin typeface="Arial" panose="020B0604020202020204" pitchFamily="34" charset="0"/>
              </a:rPr>
              <a:pPr>
                <a:spcBef>
                  <a:spcPct val="0"/>
                </a:spcBef>
              </a:pPr>
              <a:t>43</a:t>
            </a:fld>
            <a:endParaRPr lang="el-GR" altLang="el-GR">
              <a:latin typeface="Arial" panose="020B0604020202020204" pitchFamily="34" charset="0"/>
            </a:endParaRPr>
          </a:p>
        </p:txBody>
      </p:sp>
    </p:spTree>
    <p:extLst>
      <p:ext uri="{BB962C8B-B14F-4D97-AF65-F5344CB8AC3E}">
        <p14:creationId xmlns:p14="http://schemas.microsoft.com/office/powerpoint/2010/main" val="858462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4076B6-5477-46F3-B970-2AD01EFF3BAE}" type="slidenum">
              <a:rPr lang="el-GR" altLang="el-GR">
                <a:latin typeface="Arial" panose="020B0604020202020204" pitchFamily="34" charset="0"/>
              </a:rPr>
              <a:pPr>
                <a:spcBef>
                  <a:spcPct val="0"/>
                </a:spcBef>
              </a:pPr>
              <a:t>44</a:t>
            </a:fld>
            <a:endParaRPr lang="el-GR" altLang="el-GR">
              <a:latin typeface="Arial" panose="020B0604020202020204" pitchFamily="34" charset="0"/>
            </a:endParaRPr>
          </a:p>
        </p:txBody>
      </p:sp>
    </p:spTree>
    <p:extLst>
      <p:ext uri="{BB962C8B-B14F-4D97-AF65-F5344CB8AC3E}">
        <p14:creationId xmlns:p14="http://schemas.microsoft.com/office/powerpoint/2010/main" val="3714877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E71282-DC4B-4ABF-A3A6-91D341E2EB99}" type="slidenum">
              <a:rPr lang="el-GR" altLang="el-GR">
                <a:latin typeface="Arial" panose="020B0604020202020204" pitchFamily="34" charset="0"/>
              </a:rPr>
              <a:pPr>
                <a:spcBef>
                  <a:spcPct val="0"/>
                </a:spcBef>
              </a:pPr>
              <a:t>45</a:t>
            </a:fld>
            <a:endParaRPr lang="el-GR" altLang="el-GR">
              <a:latin typeface="Arial" panose="020B0604020202020204" pitchFamily="34" charset="0"/>
            </a:endParaRPr>
          </a:p>
        </p:txBody>
      </p:sp>
    </p:spTree>
    <p:extLst>
      <p:ext uri="{BB962C8B-B14F-4D97-AF65-F5344CB8AC3E}">
        <p14:creationId xmlns:p14="http://schemas.microsoft.com/office/powerpoint/2010/main" val="2060793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84ED7C-2C17-4A1F-855E-C9EB81DA5D03}" type="slidenum">
              <a:rPr lang="el-GR" altLang="el-GR">
                <a:latin typeface="Arial" panose="020B0604020202020204" pitchFamily="34" charset="0"/>
              </a:rPr>
              <a:pPr>
                <a:spcBef>
                  <a:spcPct val="0"/>
                </a:spcBef>
              </a:pPr>
              <a:t>46</a:t>
            </a:fld>
            <a:endParaRPr lang="el-GR" altLang="el-GR">
              <a:latin typeface="Arial" panose="020B0604020202020204" pitchFamily="34" charset="0"/>
            </a:endParaRPr>
          </a:p>
        </p:txBody>
      </p:sp>
    </p:spTree>
    <p:extLst>
      <p:ext uri="{BB962C8B-B14F-4D97-AF65-F5344CB8AC3E}">
        <p14:creationId xmlns:p14="http://schemas.microsoft.com/office/powerpoint/2010/main" val="4015977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B84EFA-89B3-4A5A-B875-EFC6333B4547}" type="slidenum">
              <a:rPr lang="el-GR" altLang="el-GR">
                <a:latin typeface="Arial" panose="020B0604020202020204" pitchFamily="34" charset="0"/>
              </a:rPr>
              <a:pPr>
                <a:spcBef>
                  <a:spcPct val="0"/>
                </a:spcBef>
              </a:pPr>
              <a:t>47</a:t>
            </a:fld>
            <a:endParaRPr lang="el-GR" altLang="el-GR">
              <a:latin typeface="Arial" panose="020B0604020202020204" pitchFamily="34" charset="0"/>
            </a:endParaRPr>
          </a:p>
        </p:txBody>
      </p:sp>
    </p:spTree>
    <p:extLst>
      <p:ext uri="{BB962C8B-B14F-4D97-AF65-F5344CB8AC3E}">
        <p14:creationId xmlns:p14="http://schemas.microsoft.com/office/powerpoint/2010/main" val="392808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F7CECD-A7D2-413C-8875-36593D1C2C0E}" type="slidenum">
              <a:rPr lang="el-GR" altLang="el-GR">
                <a:latin typeface="Arial" panose="020B0604020202020204" pitchFamily="34" charset="0"/>
              </a:rPr>
              <a:pPr>
                <a:spcBef>
                  <a:spcPct val="0"/>
                </a:spcBef>
              </a:pPr>
              <a:t>48</a:t>
            </a:fld>
            <a:endParaRPr lang="el-GR" altLang="el-GR">
              <a:latin typeface="Arial" panose="020B0604020202020204" pitchFamily="34" charset="0"/>
            </a:endParaRPr>
          </a:p>
        </p:txBody>
      </p:sp>
    </p:spTree>
    <p:extLst>
      <p:ext uri="{BB962C8B-B14F-4D97-AF65-F5344CB8AC3E}">
        <p14:creationId xmlns:p14="http://schemas.microsoft.com/office/powerpoint/2010/main" val="4693885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3A72F5-675D-4BD2-A82F-7BDB506A3FD7}" type="slidenum">
              <a:rPr lang="el-GR" altLang="el-GR">
                <a:latin typeface="Arial" panose="020B0604020202020204" pitchFamily="34" charset="0"/>
              </a:rPr>
              <a:pPr>
                <a:spcBef>
                  <a:spcPct val="0"/>
                </a:spcBef>
              </a:pPr>
              <a:t>49</a:t>
            </a:fld>
            <a:endParaRPr lang="el-GR" altLang="el-GR">
              <a:latin typeface="Arial" panose="020B0604020202020204" pitchFamily="34" charset="0"/>
            </a:endParaRPr>
          </a:p>
        </p:txBody>
      </p:sp>
    </p:spTree>
    <p:extLst>
      <p:ext uri="{BB962C8B-B14F-4D97-AF65-F5344CB8AC3E}">
        <p14:creationId xmlns:p14="http://schemas.microsoft.com/office/powerpoint/2010/main" val="176566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A66FD0-993F-4242-8B74-70666B7DB7C8}" type="slidenum">
              <a:rPr lang="el-GR" altLang="el-GR">
                <a:latin typeface="Arial" panose="020B0604020202020204" pitchFamily="34" charset="0"/>
              </a:rPr>
              <a:pPr>
                <a:spcBef>
                  <a:spcPct val="0"/>
                </a:spcBef>
              </a:pPr>
              <a:t>5</a:t>
            </a:fld>
            <a:endParaRPr lang="el-GR" altLang="el-GR">
              <a:latin typeface="Arial" panose="020B0604020202020204" pitchFamily="34" charset="0"/>
            </a:endParaRPr>
          </a:p>
        </p:txBody>
      </p:sp>
    </p:spTree>
    <p:extLst>
      <p:ext uri="{BB962C8B-B14F-4D97-AF65-F5344CB8AC3E}">
        <p14:creationId xmlns:p14="http://schemas.microsoft.com/office/powerpoint/2010/main" val="233370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
        <p:nvSpPr>
          <p:cNvPr id="1126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131A04-9462-41FD-A8B5-0344875BC2DA}" type="slidenum">
              <a:rPr lang="el-GR" altLang="el-GR">
                <a:latin typeface="Arial" panose="020B0604020202020204" pitchFamily="34" charset="0"/>
              </a:rPr>
              <a:pPr>
                <a:spcBef>
                  <a:spcPct val="0"/>
                </a:spcBef>
              </a:pPr>
              <a:t>50</a:t>
            </a:fld>
            <a:endParaRPr lang="el-GR" altLang="el-GR">
              <a:latin typeface="Arial" panose="020B0604020202020204" pitchFamily="34" charset="0"/>
            </a:endParaRPr>
          </a:p>
        </p:txBody>
      </p:sp>
    </p:spTree>
    <p:extLst>
      <p:ext uri="{BB962C8B-B14F-4D97-AF65-F5344CB8AC3E}">
        <p14:creationId xmlns:p14="http://schemas.microsoft.com/office/powerpoint/2010/main" val="7717383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endParaRPr lang="el-GR" altLang="el-GR" smtClean="0"/>
          </a:p>
        </p:txBody>
      </p:sp>
      <p:sp>
        <p:nvSpPr>
          <p:cNvPr id="11469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9AAE8D-2A42-486E-9A41-A00F9AEF06C3}" type="slidenum">
              <a:rPr lang="el-GR" altLang="el-GR">
                <a:latin typeface="Arial" panose="020B0604020202020204" pitchFamily="34" charset="0"/>
              </a:rPr>
              <a:pPr>
                <a:spcBef>
                  <a:spcPct val="0"/>
                </a:spcBef>
              </a:pPr>
              <a:t>51</a:t>
            </a:fld>
            <a:endParaRPr lang="el-GR" altLang="el-GR">
              <a:latin typeface="Arial" panose="020B0604020202020204" pitchFamily="34" charset="0"/>
            </a:endParaRPr>
          </a:p>
        </p:txBody>
      </p:sp>
    </p:spTree>
    <p:extLst>
      <p:ext uri="{BB962C8B-B14F-4D97-AF65-F5344CB8AC3E}">
        <p14:creationId xmlns:p14="http://schemas.microsoft.com/office/powerpoint/2010/main" val="15042740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9C934B-888C-4EE3-A37D-ECFCF28994E8}" type="slidenum">
              <a:rPr lang="el-GR" altLang="el-GR">
                <a:latin typeface="Arial" panose="020B0604020202020204" pitchFamily="34" charset="0"/>
              </a:rPr>
              <a:pPr>
                <a:spcBef>
                  <a:spcPct val="0"/>
                </a:spcBef>
              </a:pPr>
              <a:t>52</a:t>
            </a:fld>
            <a:endParaRPr lang="el-GR" altLang="el-GR">
              <a:latin typeface="Arial" panose="020B0604020202020204" pitchFamily="34" charset="0"/>
            </a:endParaRPr>
          </a:p>
        </p:txBody>
      </p:sp>
    </p:spTree>
    <p:extLst>
      <p:ext uri="{BB962C8B-B14F-4D97-AF65-F5344CB8AC3E}">
        <p14:creationId xmlns:p14="http://schemas.microsoft.com/office/powerpoint/2010/main" val="1883659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977230-4B71-4CC8-8A4B-7B119EB0A8BD}" type="slidenum">
              <a:rPr lang="el-GR" altLang="el-GR">
                <a:latin typeface="Arial" panose="020B0604020202020204" pitchFamily="34" charset="0"/>
              </a:rPr>
              <a:pPr>
                <a:spcBef>
                  <a:spcPct val="0"/>
                </a:spcBef>
              </a:pPr>
              <a:t>53</a:t>
            </a:fld>
            <a:endParaRPr lang="el-GR" altLang="el-GR">
              <a:latin typeface="Arial" panose="020B0604020202020204" pitchFamily="34" charset="0"/>
            </a:endParaRPr>
          </a:p>
        </p:txBody>
      </p:sp>
    </p:spTree>
    <p:extLst>
      <p:ext uri="{BB962C8B-B14F-4D97-AF65-F5344CB8AC3E}">
        <p14:creationId xmlns:p14="http://schemas.microsoft.com/office/powerpoint/2010/main" val="27354827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033FAF-0B97-4154-BEDA-A173B2964F76}" type="slidenum">
              <a:rPr lang="el-GR" altLang="el-GR">
                <a:latin typeface="Arial" panose="020B0604020202020204" pitchFamily="34" charset="0"/>
              </a:rPr>
              <a:pPr>
                <a:spcBef>
                  <a:spcPct val="0"/>
                </a:spcBef>
              </a:pPr>
              <a:t>54</a:t>
            </a:fld>
            <a:endParaRPr lang="el-GR" altLang="el-GR">
              <a:latin typeface="Arial" panose="020B0604020202020204" pitchFamily="34" charset="0"/>
            </a:endParaRPr>
          </a:p>
        </p:txBody>
      </p:sp>
    </p:spTree>
    <p:extLst>
      <p:ext uri="{BB962C8B-B14F-4D97-AF65-F5344CB8AC3E}">
        <p14:creationId xmlns:p14="http://schemas.microsoft.com/office/powerpoint/2010/main" val="4776835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1816FB-94CC-4527-8F8F-B30E1FBF5BB1}" type="slidenum">
              <a:rPr lang="el-GR" altLang="el-GR">
                <a:latin typeface="Arial" panose="020B0604020202020204" pitchFamily="34" charset="0"/>
              </a:rPr>
              <a:pPr>
                <a:spcBef>
                  <a:spcPct val="0"/>
                </a:spcBef>
              </a:pPr>
              <a:t>55</a:t>
            </a:fld>
            <a:endParaRPr lang="el-GR" altLang="el-GR">
              <a:latin typeface="Arial" panose="020B0604020202020204" pitchFamily="34" charset="0"/>
            </a:endParaRPr>
          </a:p>
        </p:txBody>
      </p:sp>
    </p:spTree>
    <p:extLst>
      <p:ext uri="{BB962C8B-B14F-4D97-AF65-F5344CB8AC3E}">
        <p14:creationId xmlns:p14="http://schemas.microsoft.com/office/powerpoint/2010/main" val="3058067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EE0271-4DE9-42A4-9F82-4AEC9D24DB4B}" type="slidenum">
              <a:rPr lang="el-GR" altLang="el-GR">
                <a:latin typeface="Arial" panose="020B0604020202020204" pitchFamily="34" charset="0"/>
              </a:rPr>
              <a:pPr>
                <a:spcBef>
                  <a:spcPct val="0"/>
                </a:spcBef>
              </a:pPr>
              <a:t>56</a:t>
            </a:fld>
            <a:endParaRPr lang="el-GR" altLang="el-GR">
              <a:latin typeface="Arial" panose="020B0604020202020204" pitchFamily="34" charset="0"/>
            </a:endParaRPr>
          </a:p>
        </p:txBody>
      </p:sp>
    </p:spTree>
    <p:extLst>
      <p:ext uri="{BB962C8B-B14F-4D97-AF65-F5344CB8AC3E}">
        <p14:creationId xmlns:p14="http://schemas.microsoft.com/office/powerpoint/2010/main" val="1990565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604318-A567-484F-B822-9E51EBF6DB43}" type="slidenum">
              <a:rPr lang="el-GR" altLang="el-GR"/>
              <a:pPr/>
              <a:t>57</a:t>
            </a:fld>
            <a:endParaRPr lang="el-GR" altLang="el-GR"/>
          </a:p>
        </p:txBody>
      </p:sp>
    </p:spTree>
    <p:extLst>
      <p:ext uri="{BB962C8B-B14F-4D97-AF65-F5344CB8AC3E}">
        <p14:creationId xmlns:p14="http://schemas.microsoft.com/office/powerpoint/2010/main" val="52621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582D88-11EC-4E96-972C-6336DE86A36C}" type="slidenum">
              <a:rPr lang="el-GR" altLang="el-GR">
                <a:latin typeface="Arial" panose="020B0604020202020204" pitchFamily="34" charset="0"/>
              </a:rPr>
              <a:pPr>
                <a:spcBef>
                  <a:spcPct val="0"/>
                </a:spcBef>
              </a:pPr>
              <a:t>6</a:t>
            </a:fld>
            <a:endParaRPr lang="el-GR" altLang="el-GR">
              <a:latin typeface="Arial" panose="020B0604020202020204" pitchFamily="34" charset="0"/>
            </a:endParaRPr>
          </a:p>
        </p:txBody>
      </p:sp>
    </p:spTree>
    <p:extLst>
      <p:ext uri="{BB962C8B-B14F-4D97-AF65-F5344CB8AC3E}">
        <p14:creationId xmlns:p14="http://schemas.microsoft.com/office/powerpoint/2010/main" val="267188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C4376B-6276-43F3-97B5-ABFF857F17B9}" type="slidenum">
              <a:rPr lang="el-GR" altLang="el-GR">
                <a:latin typeface="Arial" panose="020B0604020202020204" pitchFamily="34" charset="0"/>
              </a:rPr>
              <a:pPr>
                <a:spcBef>
                  <a:spcPct val="0"/>
                </a:spcBef>
              </a:pPr>
              <a:t>7</a:t>
            </a:fld>
            <a:endParaRPr lang="el-GR" altLang="el-GR">
              <a:latin typeface="Arial" panose="020B0604020202020204" pitchFamily="34" charset="0"/>
            </a:endParaRPr>
          </a:p>
        </p:txBody>
      </p:sp>
    </p:spTree>
    <p:extLst>
      <p:ext uri="{BB962C8B-B14F-4D97-AF65-F5344CB8AC3E}">
        <p14:creationId xmlns:p14="http://schemas.microsoft.com/office/powerpoint/2010/main" val="46029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68D210-8000-438B-9BDC-966EAFAD52E3}" type="slidenum">
              <a:rPr lang="el-GR" altLang="el-GR">
                <a:latin typeface="Arial" panose="020B0604020202020204" pitchFamily="34" charset="0"/>
              </a:rPr>
              <a:pPr>
                <a:spcBef>
                  <a:spcPct val="0"/>
                </a:spcBef>
              </a:pPr>
              <a:t>8</a:t>
            </a:fld>
            <a:endParaRPr lang="el-GR" altLang="el-GR">
              <a:latin typeface="Arial" panose="020B0604020202020204" pitchFamily="34" charset="0"/>
            </a:endParaRPr>
          </a:p>
        </p:txBody>
      </p:sp>
    </p:spTree>
    <p:extLst>
      <p:ext uri="{BB962C8B-B14F-4D97-AF65-F5344CB8AC3E}">
        <p14:creationId xmlns:p14="http://schemas.microsoft.com/office/powerpoint/2010/main" val="36857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18F76D-4DBB-48E0-AD24-5942853831AB}" type="slidenum">
              <a:rPr lang="el-GR" altLang="el-GR">
                <a:latin typeface="Arial" panose="020B0604020202020204" pitchFamily="34" charset="0"/>
              </a:rPr>
              <a:pPr>
                <a:spcBef>
                  <a:spcPct val="0"/>
                </a:spcBef>
              </a:pPr>
              <a:t>9</a:t>
            </a:fld>
            <a:endParaRPr lang="el-GR" altLang="el-GR">
              <a:latin typeface="Arial" panose="020B0604020202020204" pitchFamily="34" charset="0"/>
            </a:endParaRPr>
          </a:p>
        </p:txBody>
      </p:sp>
    </p:spTree>
    <p:extLst>
      <p:ext uri="{BB962C8B-B14F-4D97-AF65-F5344CB8AC3E}">
        <p14:creationId xmlns:p14="http://schemas.microsoft.com/office/powerpoint/2010/main" val="338120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5075BC"/>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323552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7AECAFA0-F5DE-4855-856F-A5B6D5DF9E99}" type="slidenum">
              <a:rPr lang="el-GR" altLang="el-GR" sz="1200" smtClean="0">
                <a:solidFill>
                  <a:srgbClr val="5075BC"/>
                </a:solidFill>
                <a:latin typeface="Calibri" panose="020F0502020204030204" pitchFamily="34" charset="0"/>
              </a:rPr>
              <a:pPr algn="ctr" eaLnBrk="1" hangingPunct="1">
                <a:defRPr/>
              </a:pPr>
              <a:t>‹#›</a:t>
            </a:fld>
            <a:endParaRPr lang="el-GR" altLang="el-GR" sz="1200" smtClean="0">
              <a:solidFill>
                <a:srgbClr val="5075BC"/>
              </a:solidFill>
              <a:latin typeface="Calibri" panose="020F0502020204030204" pitchFamily="34" charset="0"/>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Arial" charset="0"/>
                <a:cs typeface="Arial" charset="0"/>
              </a:rPr>
              <a:t>Περιγραφική Στατιστική</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538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05029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xfrm>
            <a:off x="457200" y="6243638"/>
            <a:ext cx="2133600" cy="457200"/>
          </a:xfrm>
          <a:prstGeom prst="rect">
            <a:avLst/>
          </a:prstGeom>
        </p:spPr>
        <p:txBody>
          <a:bodyPr/>
          <a:lstStyle>
            <a:lvl1pPr eaLnBrk="1" hangingPunct="1">
              <a:defRPr>
                <a:latin typeface="Arial" charset="0"/>
                <a:cs typeface="Arial" charset="0"/>
              </a:defRPr>
            </a:lvl1pPr>
          </a:lstStyle>
          <a:p>
            <a:pPr>
              <a:defRPr/>
            </a:pPr>
            <a:endParaRPr lang="en-GB" altLang="en-US"/>
          </a:p>
        </p:txBody>
      </p:sp>
      <p:sp>
        <p:nvSpPr>
          <p:cNvPr id="6"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a:latin typeface="Arial" charset="0"/>
                <a:cs typeface="Arial" charset="0"/>
              </a:defRPr>
            </a:lvl1pPr>
          </a:lstStyle>
          <a:p>
            <a:pPr>
              <a:defRPr/>
            </a:pPr>
            <a:endParaRPr lang="en-GB" altLang="en-US"/>
          </a:p>
        </p:txBody>
      </p:sp>
      <p:sp>
        <p:nvSpPr>
          <p:cNvPr id="7" name="Rectangle 6"/>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67047F0-32BF-4CE6-88A2-EF0210821929}" type="slidenum">
              <a:rPr lang="en-GB" altLang="en-US"/>
              <a:pPr>
                <a:defRPr/>
              </a:pPr>
              <a:t>‹#›</a:t>
            </a:fld>
            <a:endParaRPr lang="en-GB" altLang="en-US"/>
          </a:p>
        </p:txBody>
      </p:sp>
    </p:spTree>
    <p:extLst>
      <p:ext uri="{BB962C8B-B14F-4D97-AF65-F5344CB8AC3E}">
        <p14:creationId xmlns:p14="http://schemas.microsoft.com/office/powerpoint/2010/main" val="23575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FBA642DE-9620-4D80-A875-E9218D4BC92C}" type="slidenum">
              <a:rPr lang="el-GR" altLang="el-GR" sz="1200" smtClean="0">
                <a:solidFill>
                  <a:srgbClr val="5075BC"/>
                </a:solidFill>
                <a:latin typeface="Calibri" panose="020F0502020204030204" pitchFamily="34" charset="0"/>
              </a:rPr>
              <a:pPr algn="ctr" eaLnBrk="1" hangingPunct="1">
                <a:defRPr/>
              </a:pPr>
              <a:t>‹#›</a:t>
            </a:fld>
            <a:endParaRPr lang="el-GR" altLang="el-GR" sz="1200" smtClean="0">
              <a:solidFill>
                <a:srgbClr val="5075BC"/>
              </a:solidFill>
              <a:latin typeface="Calibri" panose="020F0502020204030204" pitchFamily="34" charset="0"/>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Arial" charset="0"/>
                <a:cs typeface="Arial" charset="0"/>
              </a:rPr>
              <a:t>Περιγραφική Στατιστική</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43126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83896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3A374D4D-F829-4D6E-9096-3067B691DC74}" type="slidenum">
              <a:rPr lang="el-GR" altLang="el-GR" sz="1200" smtClean="0">
                <a:solidFill>
                  <a:srgbClr val="5075BC"/>
                </a:solidFill>
                <a:latin typeface="Calibri" panose="020F0502020204030204" pitchFamily="34" charset="0"/>
              </a:rPr>
              <a:pPr algn="ctr" eaLnBrk="1" hangingPunct="1">
                <a:defRPr/>
              </a:pPr>
              <a:t>‹#›</a:t>
            </a:fld>
            <a:endParaRPr lang="el-GR" altLang="el-GR" sz="1200" smtClean="0">
              <a:solidFill>
                <a:srgbClr val="5075BC"/>
              </a:solidFill>
              <a:latin typeface="Calibri" panose="020F0502020204030204" pitchFamily="34" charset="0"/>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Arial" charset="0"/>
                <a:cs typeface="Arial" charset="0"/>
              </a:rPr>
              <a:t>Περιγραφική Στατιστική</a:t>
            </a: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3815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6B87CBDE-BEAD-4FD1-948A-A64847DE577E}" type="slidenum">
              <a:rPr lang="el-GR" altLang="el-GR" sz="1200" smtClean="0">
                <a:solidFill>
                  <a:srgbClr val="5075BC"/>
                </a:solidFill>
                <a:latin typeface="Calibri" panose="020F0502020204030204" pitchFamily="34" charset="0"/>
              </a:rPr>
              <a:pPr algn="ctr" eaLnBrk="1" hangingPunct="1">
                <a:defRPr/>
              </a:pPr>
              <a:t>‹#›</a:t>
            </a:fld>
            <a:endParaRPr lang="el-GR" altLang="el-GR" sz="1200" smtClean="0">
              <a:solidFill>
                <a:srgbClr val="5075BC"/>
              </a:solidFill>
              <a:latin typeface="Calibri" panose="020F0502020204030204" pitchFamily="34" charset="0"/>
            </a:endParaRPr>
          </a:p>
        </p:txBody>
      </p:sp>
      <p:sp>
        <p:nvSpPr>
          <p:cNvPr id="8"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Arial" charset="0"/>
                <a:cs typeface="Arial" charset="0"/>
              </a:rPr>
              <a:t>Περιγραφική Στατιστική</a:t>
            </a:r>
          </a:p>
        </p:txBody>
      </p:sp>
      <p:pic>
        <p:nvPicPr>
          <p:cNvPr id="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69848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7D75C454-1A3E-4A17-8149-F46D20A8EDE3}" type="slidenum">
              <a:rPr lang="el-GR" altLang="el-GR" sz="1200" smtClean="0">
                <a:solidFill>
                  <a:srgbClr val="5075BC"/>
                </a:solidFill>
                <a:latin typeface="Calibri" panose="020F0502020204030204" pitchFamily="34" charset="0"/>
              </a:rPr>
              <a:pPr algn="ctr" eaLnBrk="1" hangingPunct="1">
                <a:defRPr/>
              </a:pPr>
              <a:t>‹#›</a:t>
            </a:fld>
            <a:endParaRPr lang="el-GR" altLang="el-GR" sz="1200" smtClean="0">
              <a:solidFill>
                <a:srgbClr val="5075BC"/>
              </a:solidFill>
              <a:latin typeface="Calibri" panose="020F0502020204030204" pitchFamily="34" charset="0"/>
            </a:endParaRPr>
          </a:p>
        </p:txBody>
      </p:sp>
      <p:sp>
        <p:nvSpPr>
          <p:cNvPr id="4"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Arial" charset="0"/>
                <a:cs typeface="Arial" charset="0"/>
              </a:rPr>
              <a:t>Περιγραφική Στατιστική</a:t>
            </a: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327717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19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F99227F1-991A-454C-93D4-6D5275907D87}" type="slidenum">
              <a:rPr lang="el-GR" altLang="el-GR" sz="1200" smtClean="0">
                <a:solidFill>
                  <a:srgbClr val="5075BC"/>
                </a:solidFill>
                <a:latin typeface="Calibri" panose="020F0502020204030204" pitchFamily="34" charset="0"/>
              </a:rPr>
              <a:pPr algn="ctr" eaLnBrk="1" hangingPunct="1">
                <a:defRPr/>
              </a:pPr>
              <a:t>‹#›</a:t>
            </a:fld>
            <a:endParaRPr lang="el-GR" altLang="el-GR" sz="1200" smtClean="0">
              <a:solidFill>
                <a:srgbClr val="5075BC"/>
              </a:solidFill>
              <a:latin typeface="Calibri" panose="020F0502020204030204" pitchFamily="34" charset="0"/>
            </a:endParaRPr>
          </a:p>
        </p:txBody>
      </p:sp>
      <p:sp>
        <p:nvSpPr>
          <p:cNvPr id="7"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Arial" charset="0"/>
                <a:cs typeface="Arial" charset="0"/>
              </a:rPr>
              <a:t>Περιγραφική Στατιστική</a:t>
            </a:r>
          </a:p>
        </p:txBody>
      </p:sp>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rgbClr val="5075BC"/>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77660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A3743378-CA65-42A0-960D-EF63C3ACF94E}" type="slidenum">
              <a:rPr lang="el-GR" altLang="el-GR" sz="1200" smtClean="0">
                <a:solidFill>
                  <a:srgbClr val="5075BC"/>
                </a:solidFill>
                <a:latin typeface="Calibri" panose="020F0502020204030204" pitchFamily="34" charset="0"/>
              </a:rPr>
              <a:pPr algn="ctr" eaLnBrk="1" hangingPunct="1">
                <a:defRPr/>
              </a:pPr>
              <a:t>‹#›</a:t>
            </a:fld>
            <a:endParaRPr lang="el-GR" altLang="el-GR" sz="1200" smtClean="0">
              <a:solidFill>
                <a:srgbClr val="5075BC"/>
              </a:solidFill>
              <a:latin typeface="Calibri" panose="020F0502020204030204" pitchFamily="34" charset="0"/>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Arial" charset="0"/>
                <a:cs typeface="Arial" charset="0"/>
              </a:rPr>
              <a:t>Περιγραφική Στατιστική</a:t>
            </a: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rgbClr val="5075BC"/>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90083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751" r:id="rId1"/>
    <p:sldLayoutId id="2147483755" r:id="rId2"/>
    <p:sldLayoutId id="2147483752" r:id="rId3"/>
    <p:sldLayoutId id="2147483756" r:id="rId4"/>
    <p:sldLayoutId id="2147483757" r:id="rId5"/>
    <p:sldLayoutId id="2147483758" r:id="rId6"/>
    <p:sldLayoutId id="2147483753" r:id="rId7"/>
    <p:sldLayoutId id="2147483759" r:id="rId8"/>
    <p:sldLayoutId id="2147483760" r:id="rId9"/>
    <p:sldLayoutId id="2147483761" r:id="rId10"/>
    <p:sldLayoutId id="2147483754" r:id="rId11"/>
    <p:sldLayoutId id="2147483762"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rgbClr val="5075BC"/>
          </a:solidFill>
          <a:latin typeface="+mj-lt"/>
          <a:ea typeface="+mj-ea"/>
          <a:cs typeface="+mj-cs"/>
        </a:defRPr>
      </a:lvl1pPr>
      <a:lvl2pPr algn="ctr" rtl="0" eaLnBrk="0" fontAlgn="base" hangingPunct="0">
        <a:spcBef>
          <a:spcPct val="0"/>
        </a:spcBef>
        <a:spcAft>
          <a:spcPct val="0"/>
        </a:spcAft>
        <a:defRPr sz="4400">
          <a:solidFill>
            <a:srgbClr val="5075BC"/>
          </a:solidFill>
          <a:latin typeface="Calibri" panose="020F0502020204030204" pitchFamily="34" charset="0"/>
        </a:defRPr>
      </a:lvl2pPr>
      <a:lvl3pPr algn="ctr" rtl="0" eaLnBrk="0" fontAlgn="base" hangingPunct="0">
        <a:spcBef>
          <a:spcPct val="0"/>
        </a:spcBef>
        <a:spcAft>
          <a:spcPct val="0"/>
        </a:spcAft>
        <a:defRPr sz="4400">
          <a:solidFill>
            <a:srgbClr val="5075BC"/>
          </a:solidFill>
          <a:latin typeface="Calibri" panose="020F0502020204030204" pitchFamily="34" charset="0"/>
        </a:defRPr>
      </a:lvl3pPr>
      <a:lvl4pPr algn="ctr" rtl="0" eaLnBrk="0" fontAlgn="base" hangingPunct="0">
        <a:spcBef>
          <a:spcPct val="0"/>
        </a:spcBef>
        <a:spcAft>
          <a:spcPct val="0"/>
        </a:spcAft>
        <a:defRPr sz="4400">
          <a:solidFill>
            <a:srgbClr val="5075BC"/>
          </a:solidFill>
          <a:latin typeface="Calibri" panose="020F0502020204030204" pitchFamily="34" charset="0"/>
        </a:defRPr>
      </a:lvl4pPr>
      <a:lvl5pPr algn="ctr" rtl="0" eaLnBrk="0" fontAlgn="base" hangingPunct="0">
        <a:spcBef>
          <a:spcPct val="0"/>
        </a:spcBef>
        <a:spcAft>
          <a:spcPct val="0"/>
        </a:spcAft>
        <a:defRPr sz="4400">
          <a:solidFill>
            <a:srgbClr val="5075BC"/>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opencourses.uoa.gr/courses/ILL103"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Τίτλος 1"/>
          <p:cNvSpPr>
            <a:spLocks noGrp="1"/>
          </p:cNvSpPr>
          <p:nvPr>
            <p:ph type="ctrTitle"/>
          </p:nvPr>
        </p:nvSpPr>
        <p:spPr>
          <a:xfrm>
            <a:off x="685800" y="2006600"/>
            <a:ext cx="7772400" cy="1470025"/>
          </a:xfrm>
        </p:spPr>
        <p:txBody>
          <a:bodyPr/>
          <a:lstStyle/>
          <a:p>
            <a:pPr eaLnBrk="1" hangingPunct="1"/>
            <a:r>
              <a:rPr lang="el-GR" altLang="el-GR" smtClean="0"/>
              <a:t>Εισαγωγή στην Ανάλυση Γλωσσικών Δεδομένων</a:t>
            </a:r>
          </a:p>
        </p:txBody>
      </p:sp>
      <p:sp>
        <p:nvSpPr>
          <p:cNvPr id="3" name="Υπότιτλος 2"/>
          <p:cNvSpPr>
            <a:spLocks noGrp="1"/>
          </p:cNvSpPr>
          <p:nvPr>
            <p:ph type="subTitle" idx="1"/>
          </p:nvPr>
        </p:nvSpPr>
        <p:spPr>
          <a:xfrm>
            <a:off x="663575" y="3763963"/>
            <a:ext cx="7777163" cy="1752600"/>
          </a:xfrm>
        </p:spPr>
        <p:txBody>
          <a:bodyPr rtlCol="0">
            <a:noAutofit/>
          </a:bodyPr>
          <a:lstStyle/>
          <a:p>
            <a:pPr eaLnBrk="1" hangingPunct="1">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altLang="el-GR" sz="2800" dirty="0"/>
              <a:t>Περιγραφική </a:t>
            </a:r>
            <a:r>
              <a:rPr lang="el-GR" altLang="el-GR" sz="2800" dirty="0" smtClean="0"/>
              <a:t>Στατιστική</a:t>
            </a:r>
            <a:endParaRPr lang="el-GR" sz="2800" dirty="0"/>
          </a:p>
          <a:p>
            <a:pPr eaLnBrk="1" hangingPunct="1">
              <a:defRPr/>
            </a:pPr>
            <a:endParaRPr lang="el-GR" sz="2800" dirty="0"/>
          </a:p>
          <a:p>
            <a:pPr eaLnBrk="1" hangingPunct="1">
              <a:defRPr/>
            </a:pPr>
            <a:r>
              <a:rPr lang="el-GR" sz="2800" dirty="0"/>
              <a:t>Γεώργιος Κ. Μικρός</a:t>
            </a:r>
          </a:p>
          <a:p>
            <a:pPr eaLnBrk="1" hangingPunct="1">
              <a:defRPr/>
            </a:pPr>
            <a:r>
              <a:rPr lang="el-GR" sz="2800" dirty="0"/>
              <a:t>Φιλοσοφική Σχολή</a:t>
            </a:r>
          </a:p>
          <a:p>
            <a:pPr eaLnBrk="1" hangingPunct="1">
              <a:defRPr/>
            </a:pPr>
            <a:r>
              <a:rPr lang="el-GR" sz="2800" dirty="0"/>
              <a:t>Τμήμα Ιταλικής Γλώσσας και Φιλολογίας</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l-GR" altLang="el-GR" sz="4000" smtClean="0"/>
              <a:t>Επίδραση του μεγέθους του δείγματος στο δειγματοληπτικό λάθος</a:t>
            </a:r>
            <a:endParaRPr lang="en-GB" altLang="el-GR" sz="4000" smtClean="0"/>
          </a:p>
        </p:txBody>
      </p:sp>
      <p:sp>
        <p:nvSpPr>
          <p:cNvPr id="29699" name="Rectangle 3"/>
          <p:cNvSpPr>
            <a:spLocks noGrp="1" noChangeArrowheads="1"/>
          </p:cNvSpPr>
          <p:nvPr>
            <p:ph idx="1"/>
          </p:nvPr>
        </p:nvSpPr>
        <p:spPr>
          <a:xfrm>
            <a:off x="463550" y="1711325"/>
            <a:ext cx="8229600" cy="4525963"/>
          </a:xfrm>
        </p:spPr>
        <p:txBody>
          <a:bodyPr/>
          <a:lstStyle/>
          <a:p>
            <a:pPr eaLnBrk="1" hangingPunct="1">
              <a:lnSpc>
                <a:spcPct val="80000"/>
              </a:lnSpc>
            </a:pPr>
            <a:r>
              <a:rPr lang="el-GR" altLang="el-GR" sz="2600" smtClean="0"/>
              <a:t>Όσο μεγαλύτερο είναι το μέγεθος του δείγματος, τόσο μικρότερο είναι το δειγματοληπτικό λάθος. Ωστόσο, όταν ο πληθυσμός είναι μεγάλος, η δειγματοληψία ενός μικρού ποσοστού του δείγματος μπορεί να δώσει εξίσου αξιόπιστες εκτιμήσεις.</a:t>
            </a:r>
            <a:r>
              <a:rPr lang="en-GB" altLang="el-GR" sz="2600" smtClean="0"/>
              <a:t> </a:t>
            </a:r>
            <a:endParaRPr lang="en-GB" altLang="el-GR" sz="2600" b="1" smtClean="0"/>
          </a:p>
          <a:p>
            <a:pPr eaLnBrk="1" hangingPunct="1">
              <a:lnSpc>
                <a:spcPct val="80000"/>
              </a:lnSpc>
            </a:pPr>
            <a:r>
              <a:rPr lang="el-GR" altLang="el-GR" sz="2600" b="1" smtClean="0"/>
              <a:t>Το δειγματοληπτικό λάθος εξαρτάται πολύ περισσότερο από το μέγεθος του δείγματος παρά από το ποσοστό του πληθυσμού από τον οποίο παίρνουμε το δείγμα. </a:t>
            </a:r>
          </a:p>
          <a:p>
            <a:pPr lvl="1" eaLnBrk="1" hangingPunct="1">
              <a:lnSpc>
                <a:spcPct val="80000"/>
              </a:lnSpc>
            </a:pPr>
            <a:r>
              <a:rPr lang="el-GR" altLang="el-GR" sz="2200" smtClean="0"/>
              <a:t>Για παράδειγμα</a:t>
            </a:r>
            <a:r>
              <a:rPr lang="en-GB" altLang="el-GR" sz="2200" smtClean="0"/>
              <a:t>, </a:t>
            </a:r>
            <a:r>
              <a:rPr lang="el-GR" altLang="el-GR" sz="2200" smtClean="0"/>
              <a:t>ένα δείγμα 10 ατόμων από ένα πληθυσμό 10.000 θα εκτιμήσει την αναλογία ανδρών / γυναικών στον πληθυσμό με την ίδια περίπου ακρίβεια, όσο και ένα δείγμα 10 ατόμων για ένα πληθυσμό 100. </a:t>
            </a:r>
            <a:endParaRPr lang="en-GB" altLang="el-GR" sz="220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l-GR" altLang="el-GR" smtClean="0"/>
              <a:t>Είδη δειγματοληψίας</a:t>
            </a:r>
          </a:p>
        </p:txBody>
      </p:sp>
      <p:sp>
        <p:nvSpPr>
          <p:cNvPr id="31747" name="Rectangle 4"/>
          <p:cNvSpPr>
            <a:spLocks noGrp="1" noChangeArrowheads="1"/>
          </p:cNvSpPr>
          <p:nvPr>
            <p:ph sz="half" idx="1"/>
          </p:nvPr>
        </p:nvSpPr>
        <p:spPr/>
        <p:txBody>
          <a:bodyPr/>
          <a:lstStyle/>
          <a:p>
            <a:pPr eaLnBrk="1" hangingPunct="1"/>
            <a:r>
              <a:rPr lang="el-GR" altLang="el-GR" sz="2600" smtClean="0"/>
              <a:t>Τυχαία</a:t>
            </a:r>
          </a:p>
          <a:p>
            <a:pPr lvl="1" eaLnBrk="1" hangingPunct="1"/>
            <a:r>
              <a:rPr lang="el-GR" altLang="el-GR" sz="2200" smtClean="0"/>
              <a:t>Απλή τυχαία</a:t>
            </a:r>
          </a:p>
          <a:p>
            <a:pPr lvl="2" eaLnBrk="1" hangingPunct="1"/>
            <a:r>
              <a:rPr lang="el-GR" altLang="el-GR" smtClean="0"/>
              <a:t>Με αντικατάσταση</a:t>
            </a:r>
          </a:p>
          <a:p>
            <a:pPr lvl="2" eaLnBrk="1" hangingPunct="1"/>
            <a:r>
              <a:rPr lang="el-GR" altLang="el-GR" smtClean="0"/>
              <a:t>Χωρίς αντικατάσταση</a:t>
            </a:r>
          </a:p>
          <a:p>
            <a:pPr lvl="2" eaLnBrk="1" hangingPunct="1"/>
            <a:r>
              <a:rPr lang="el-GR" altLang="el-GR" smtClean="0"/>
              <a:t>Συστηματική</a:t>
            </a:r>
          </a:p>
          <a:p>
            <a:pPr lvl="1" eaLnBrk="1" hangingPunct="1"/>
            <a:r>
              <a:rPr lang="el-GR" altLang="el-GR" sz="2200" smtClean="0"/>
              <a:t>Διαστρωματωμένη</a:t>
            </a:r>
          </a:p>
          <a:p>
            <a:pPr lvl="1" eaLnBrk="1" hangingPunct="1"/>
            <a:r>
              <a:rPr lang="el-GR" altLang="el-GR" sz="2200" smtClean="0"/>
              <a:t>Συστάδων</a:t>
            </a:r>
          </a:p>
        </p:txBody>
      </p:sp>
      <p:sp>
        <p:nvSpPr>
          <p:cNvPr id="31748" name="Rectangle 5"/>
          <p:cNvSpPr>
            <a:spLocks noGrp="1" noChangeArrowheads="1"/>
          </p:cNvSpPr>
          <p:nvPr>
            <p:ph sz="half" idx="2"/>
          </p:nvPr>
        </p:nvSpPr>
        <p:spPr/>
        <p:txBody>
          <a:bodyPr/>
          <a:lstStyle/>
          <a:p>
            <a:pPr eaLnBrk="1" hangingPunct="1"/>
            <a:r>
              <a:rPr lang="el-GR" altLang="el-GR" sz="2600" smtClean="0"/>
              <a:t>Μη τυχαία</a:t>
            </a:r>
          </a:p>
          <a:p>
            <a:pPr lvl="1" eaLnBrk="1" hangingPunct="1"/>
            <a:r>
              <a:rPr lang="el-GR" altLang="el-GR" sz="2200" smtClean="0"/>
              <a:t>Ευκολίας</a:t>
            </a:r>
          </a:p>
          <a:p>
            <a:pPr lvl="1" eaLnBrk="1" hangingPunct="1"/>
            <a:r>
              <a:rPr lang="el-GR" altLang="el-GR" sz="2200" smtClean="0"/>
              <a:t>Κρίσης</a:t>
            </a:r>
          </a:p>
          <a:p>
            <a:pPr lvl="1" eaLnBrk="1" hangingPunct="1"/>
            <a:r>
              <a:rPr lang="el-GR" altLang="el-GR" sz="2200" smtClean="0"/>
              <a:t>Κρίσιμων περιπτώσεων</a:t>
            </a:r>
          </a:p>
          <a:p>
            <a:pPr lvl="1" eaLnBrk="1" hangingPunct="1"/>
            <a:r>
              <a:rPr lang="el-GR" altLang="el-GR" sz="2200" smtClean="0"/>
              <a:t>Προκαθορισμένης ποσόστωσης</a:t>
            </a:r>
          </a:p>
          <a:p>
            <a:pPr lvl="1" eaLnBrk="1" hangingPunct="1"/>
            <a:r>
              <a:rPr lang="el-GR" altLang="el-GR" sz="2200" smtClean="0"/>
              <a:t>Εθελοντών</a:t>
            </a:r>
          </a:p>
          <a:p>
            <a:pPr lvl="1" eaLnBrk="1" hangingPunct="1"/>
            <a:r>
              <a:rPr lang="el-GR" altLang="el-GR" sz="2200" smtClean="0"/>
              <a:t>«Χιονοστιβάδας»</a:t>
            </a:r>
          </a:p>
          <a:p>
            <a:pPr lvl="1" eaLnBrk="1" hangingPunct="1"/>
            <a:endParaRPr lang="el-GR" altLang="el-GR" sz="22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l-GR" altLang="el-GR" smtClean="0"/>
              <a:t>Απλή τυχαία δειγματοληψία</a:t>
            </a:r>
            <a:r>
              <a:rPr lang="en-US" altLang="el-GR" smtClean="0"/>
              <a:t> (1)</a:t>
            </a:r>
            <a:endParaRPr lang="en-GB" altLang="el-GR" smtClean="0"/>
          </a:p>
        </p:txBody>
      </p:sp>
      <p:sp>
        <p:nvSpPr>
          <p:cNvPr id="33795" name="Rectangle 3"/>
          <p:cNvSpPr>
            <a:spLocks noGrp="1" noChangeArrowheads="1"/>
          </p:cNvSpPr>
          <p:nvPr>
            <p:ph idx="1"/>
          </p:nvPr>
        </p:nvSpPr>
        <p:spPr>
          <a:xfrm>
            <a:off x="463550" y="1557338"/>
            <a:ext cx="8229600" cy="4824412"/>
          </a:xfrm>
        </p:spPr>
        <p:txBody>
          <a:bodyPr/>
          <a:lstStyle/>
          <a:p>
            <a:pPr eaLnBrk="1" hangingPunct="1"/>
            <a:r>
              <a:rPr lang="el-GR" altLang="el-GR" sz="2000" smtClean="0"/>
              <a:t>Σε ένα τυχαίο δείγμα μεγέθους </a:t>
            </a:r>
            <a:r>
              <a:rPr lang="en-GB" altLang="el-GR" sz="2000" i="1" smtClean="0"/>
              <a:t>n</a:t>
            </a:r>
            <a:r>
              <a:rPr lang="en-GB" altLang="el-GR" sz="2000" smtClean="0"/>
              <a:t> </a:t>
            </a:r>
            <a:r>
              <a:rPr lang="el-GR" altLang="el-GR" sz="2000" smtClean="0"/>
              <a:t>το οποίο έχει παρθεί από έναν πεπερασμένο πληθυσμό </a:t>
            </a:r>
            <a:r>
              <a:rPr lang="en-GB" altLang="el-GR" sz="2000" i="1" smtClean="0"/>
              <a:t>N</a:t>
            </a:r>
            <a:r>
              <a:rPr lang="en-GB" altLang="el-GR" sz="2000" smtClean="0"/>
              <a:t> </a:t>
            </a:r>
            <a:r>
              <a:rPr lang="el-GR" altLang="el-GR" sz="2000" smtClean="0"/>
              <a:t>τιμών, κάθε τιμή έχει την ίδια πιθανότητα να περιληφθεί στο δείγμα.</a:t>
            </a:r>
          </a:p>
          <a:p>
            <a:pPr eaLnBrk="1" hangingPunct="1"/>
            <a:r>
              <a:rPr lang="el-GR" altLang="el-GR" sz="2000" b="1" smtClean="0"/>
              <a:t>Δύο διαφορετικές μέθοδοι </a:t>
            </a:r>
            <a:r>
              <a:rPr lang="el-GR" altLang="el-GR" sz="2000" smtClean="0"/>
              <a:t>απλής τυχαίας δειγματοληψίας είναι οι πλέον συνηθισμένες: Και οι δύο μπορούν να εφαρμοστούν εν σειρά, ξεκινώντας από μια τυχαία τιμή του πληθυσμού.</a:t>
            </a:r>
            <a:endParaRPr lang="en-GB" altLang="el-GR" sz="2000" smtClean="0"/>
          </a:p>
          <a:p>
            <a:pPr eaLnBrk="1" hangingPunct="1"/>
            <a:r>
              <a:rPr lang="el-GR" altLang="el-GR" sz="2000" b="1" smtClean="0"/>
              <a:t>Δειγματοληψία χωρίς αντικατάσταση (</a:t>
            </a:r>
            <a:r>
              <a:rPr lang="en-GB" altLang="el-GR" sz="2000" b="1" smtClean="0"/>
              <a:t>Sampling without replacement </a:t>
            </a:r>
            <a:r>
              <a:rPr lang="el-GR" altLang="el-GR" sz="2000" b="1" smtClean="0"/>
              <a:t>- </a:t>
            </a:r>
            <a:r>
              <a:rPr lang="en-GB" altLang="el-GR" sz="2000" b="1" smtClean="0"/>
              <a:t>SWOR) </a:t>
            </a:r>
          </a:p>
          <a:p>
            <a:pPr lvl="1" eaLnBrk="1" hangingPunct="1"/>
            <a:r>
              <a:rPr lang="el-GR" altLang="el-GR" sz="2000" smtClean="0"/>
              <a:t>Στην </a:t>
            </a:r>
            <a:r>
              <a:rPr lang="en-GB" altLang="el-GR" sz="2000" smtClean="0"/>
              <a:t>SWOR,</a:t>
            </a:r>
            <a:r>
              <a:rPr lang="el-GR" altLang="el-GR" sz="2000" smtClean="0"/>
              <a:t> η πρώτη τιμή που επιλέγεται αφαιρείται από τον πληθυσμό και η δεύτερη επιλέγεται από τις υπόλοιπες Ν – 1 τιμές του πληθυσμού.</a:t>
            </a:r>
            <a:r>
              <a:rPr lang="en-GB" altLang="el-GR" sz="2000" smtClean="0"/>
              <a:t> </a:t>
            </a:r>
            <a:endParaRPr lang="el-GR" altLang="el-GR" sz="2000" smtClean="0"/>
          </a:p>
          <a:p>
            <a:pPr lvl="1" eaLnBrk="1" hangingPunct="1"/>
            <a:r>
              <a:rPr lang="el-GR" altLang="el-GR" sz="2000" smtClean="0"/>
              <a:t>Στην </a:t>
            </a:r>
            <a:r>
              <a:rPr lang="en-US" altLang="el-GR" sz="2000" smtClean="0"/>
              <a:t>SWOR</a:t>
            </a:r>
            <a:r>
              <a:rPr lang="el-GR" altLang="el-GR" sz="2000" smtClean="0"/>
              <a:t> κάθε πιθανό υποσύνολο </a:t>
            </a:r>
            <a:r>
              <a:rPr lang="en-US" altLang="el-GR" sz="2000" smtClean="0"/>
              <a:t>n</a:t>
            </a:r>
            <a:r>
              <a:rPr lang="el-GR" altLang="el-GR" sz="2000" smtClean="0"/>
              <a:t> τιμών από τον πληθυσμό έχει την ίδια πιθανότητα να επιλεγεί.</a:t>
            </a:r>
            <a:r>
              <a:rPr lang="en-GB" altLang="el-GR" sz="2000" smtClean="0"/>
              <a:t>  </a:t>
            </a:r>
          </a:p>
          <a:p>
            <a:pPr eaLnBrk="1" hangingPunct="1"/>
            <a:endParaRPr lang="en-GB" altLang="el-GR" sz="200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l-GR" altLang="el-GR" smtClean="0"/>
              <a:t>Απλή τυχαία δειγματοληψία</a:t>
            </a:r>
            <a:r>
              <a:rPr lang="en-US" altLang="el-GR" smtClean="0"/>
              <a:t> (2)</a:t>
            </a:r>
            <a:endParaRPr lang="en-GB" altLang="el-GR" smtClean="0"/>
          </a:p>
        </p:txBody>
      </p:sp>
      <p:sp>
        <p:nvSpPr>
          <p:cNvPr id="35843" name="Rectangle 3"/>
          <p:cNvSpPr>
            <a:spLocks noGrp="1" noChangeArrowheads="1"/>
          </p:cNvSpPr>
          <p:nvPr>
            <p:ph idx="1"/>
          </p:nvPr>
        </p:nvSpPr>
        <p:spPr>
          <a:xfrm>
            <a:off x="463550" y="1557338"/>
            <a:ext cx="8229600" cy="4525962"/>
          </a:xfrm>
        </p:spPr>
        <p:txBody>
          <a:bodyPr/>
          <a:lstStyle/>
          <a:p>
            <a:pPr eaLnBrk="1" hangingPunct="1"/>
            <a:r>
              <a:rPr lang="el-GR" altLang="el-GR" sz="2000" b="1" smtClean="0"/>
              <a:t>Δειγματοληψία με αντικατάσταση (</a:t>
            </a:r>
            <a:r>
              <a:rPr lang="en-GB" altLang="el-GR" sz="2000" b="1" smtClean="0"/>
              <a:t>Sampling with replacement </a:t>
            </a:r>
            <a:r>
              <a:rPr lang="el-GR" altLang="el-GR" sz="2000" b="1" smtClean="0"/>
              <a:t>- </a:t>
            </a:r>
            <a:r>
              <a:rPr lang="en-GB" altLang="el-GR" sz="2000" b="1" smtClean="0"/>
              <a:t>SWR) </a:t>
            </a:r>
          </a:p>
          <a:p>
            <a:pPr lvl="1" eaLnBrk="1" hangingPunct="1"/>
            <a:r>
              <a:rPr lang="el-GR" altLang="el-GR" sz="2000" smtClean="0"/>
              <a:t>Στην</a:t>
            </a:r>
            <a:r>
              <a:rPr lang="en-GB" altLang="el-GR" sz="2000" smtClean="0"/>
              <a:t> SWR, </a:t>
            </a:r>
            <a:r>
              <a:rPr lang="el-GR" altLang="el-GR" sz="2000" smtClean="0"/>
              <a:t>η πρώτη τιμή που επιλέγεται </a:t>
            </a:r>
            <a:r>
              <a:rPr lang="el-GR" altLang="el-GR" sz="2000" b="1" smtClean="0"/>
              <a:t>επιστρέφει στον πληθυσμό</a:t>
            </a:r>
            <a:r>
              <a:rPr lang="el-GR" altLang="el-GR" sz="2000" smtClean="0"/>
              <a:t> και η δεύτερη τιμή επιλέγεται τυχαία από το σύνολο Ν των τιμών του πληθυσμού. </a:t>
            </a:r>
          </a:p>
          <a:p>
            <a:pPr lvl="1" eaLnBrk="1" hangingPunct="1"/>
            <a:r>
              <a:rPr lang="el-GR" altLang="el-GR" sz="2000" smtClean="0"/>
              <a:t>Σε αντίθεση με την</a:t>
            </a:r>
            <a:r>
              <a:rPr lang="en-GB" altLang="el-GR" sz="2000" smtClean="0"/>
              <a:t> SWOR, </a:t>
            </a:r>
            <a:r>
              <a:rPr lang="el-GR" altLang="el-GR" sz="2000" smtClean="0"/>
              <a:t>ένα δείγμα με αντικατάσταση μπορεί να περιέχει την ίδια τιμή του πληθυσμού περισσότερο από μία φορά. </a:t>
            </a:r>
            <a:endParaRPr lang="en-GB" altLang="el-GR" sz="2000" smtClean="0"/>
          </a:p>
          <a:p>
            <a:pPr eaLnBrk="1" hangingPunct="1"/>
            <a:r>
              <a:rPr lang="el-GR" altLang="el-GR" sz="2000" smtClean="0"/>
              <a:t>Η </a:t>
            </a:r>
            <a:r>
              <a:rPr lang="en-US" altLang="el-GR" sz="2000" smtClean="0"/>
              <a:t>SWOR</a:t>
            </a:r>
            <a:r>
              <a:rPr lang="el-GR" altLang="el-GR" sz="2000" smtClean="0"/>
              <a:t> προτιμάται όταν υπάρχει η δυνατότητα να χρησιμοποιηθούν και οι δύο. Ωστόσο, περιστασιακά υπάρχει η πιθανότητα οι τιμές ενός πληθυσμού να μην μπορούν να αφαιρεθούν από αυτόν. Π.χ. Ένα παράδειγμα θα ήταν ένας βιολόγος που καταγράφει χαρακτηριστικά ζώων που εντοπίζονται σε μια περιοχή. Σε μια τέτοια περίπτωση δεν θα ξέρει αν κάποιο ζώο το έχει ήδη καταγράψει ή όχι.</a:t>
            </a:r>
            <a:r>
              <a:rPr lang="en-GB" altLang="el-GR" sz="2000" smtClean="0"/>
              <a:t> </a:t>
            </a:r>
            <a:endParaRPr lang="el-GR" altLang="el-GR" sz="2000" smtClean="0"/>
          </a:p>
          <a:p>
            <a:pPr eaLnBrk="1" hangingPunct="1"/>
            <a:r>
              <a:rPr lang="el-GR" altLang="el-GR" sz="2000" b="1" smtClean="0"/>
              <a:t>Όταν ο πληθυσμός είναι μεγάλος (και σημαντικά μεγαλύτερος από το μέγεθος του δείγματος)</a:t>
            </a:r>
            <a:r>
              <a:rPr lang="en-GB" altLang="el-GR" sz="2000" b="1" smtClean="0"/>
              <a:t>, </a:t>
            </a:r>
            <a:r>
              <a:rPr lang="el-GR" altLang="el-GR" sz="2000" b="1" smtClean="0"/>
              <a:t>τότε τα </a:t>
            </a:r>
            <a:r>
              <a:rPr lang="en-GB" altLang="el-GR" sz="2000" b="1" smtClean="0"/>
              <a:t>SWR and SWOR </a:t>
            </a:r>
            <a:r>
              <a:rPr lang="el-GR" altLang="el-GR" sz="2000" b="1" smtClean="0"/>
              <a:t>είναι σχεδόν ίδια</a:t>
            </a:r>
            <a:r>
              <a:rPr lang="en-GB" altLang="el-GR" sz="2000" b="1" smtClean="0"/>
              <a:t>.</a:t>
            </a:r>
            <a:r>
              <a:rPr lang="el-GR" altLang="el-GR" sz="2000" b="1" smtClean="0"/>
              <a:t> </a:t>
            </a:r>
          </a:p>
          <a:p>
            <a:pPr eaLnBrk="1" hangingPunct="1"/>
            <a:endParaRPr lang="en-GB" altLang="el-GR" sz="20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l-GR" altLang="el-GR" sz="3600" smtClean="0"/>
              <a:t>Όταν το τυχαίο δείγμα δεν είναι και τόσο ... τυχαίο</a:t>
            </a:r>
          </a:p>
        </p:txBody>
      </p:sp>
      <p:sp>
        <p:nvSpPr>
          <p:cNvPr id="16387" name="Rectangle 3"/>
          <p:cNvSpPr>
            <a:spLocks noGrp="1" noChangeArrowheads="1"/>
          </p:cNvSpPr>
          <p:nvPr>
            <p:ph idx="1"/>
          </p:nvPr>
        </p:nvSpPr>
        <p:spPr>
          <a:xfrm>
            <a:off x="463550" y="1711325"/>
            <a:ext cx="8229600" cy="4813300"/>
          </a:xfrm>
        </p:spPr>
        <p:txBody>
          <a:bodyPr rtlCol="0">
            <a:normAutofit lnSpcReduction="10000"/>
          </a:bodyPr>
          <a:lstStyle/>
          <a:p>
            <a:pPr eaLnBrk="1" fontAlgn="auto" hangingPunct="1">
              <a:lnSpc>
                <a:spcPct val="80000"/>
              </a:lnSpc>
              <a:spcAft>
                <a:spcPts val="0"/>
              </a:spcAft>
              <a:defRPr/>
            </a:pPr>
            <a:r>
              <a:rPr lang="el-GR" altLang="el-GR" sz="2100" dirty="0"/>
              <a:t>Σημαντικό ρόλο στην απλή τυχαία δειγματοληψία παίζει η σωστή καταγραφή των μονάδων παρατήρησης του πληθυσμού. </a:t>
            </a:r>
          </a:p>
          <a:p>
            <a:pPr eaLnBrk="1" fontAlgn="auto" hangingPunct="1">
              <a:lnSpc>
                <a:spcPct val="80000"/>
              </a:lnSpc>
              <a:spcAft>
                <a:spcPts val="0"/>
              </a:spcAft>
              <a:defRPr/>
            </a:pPr>
            <a:r>
              <a:rPr lang="el-GR" altLang="el-GR" sz="2100" dirty="0" smtClean="0"/>
              <a:t>Προεδρικές εκλογές στις ΗΠΑ (1936): Στις 31 Οκτωβρίου του 1936 δημοσκόπηση του </a:t>
            </a:r>
            <a:r>
              <a:rPr lang="en-US" altLang="el-GR" sz="2100" dirty="0" smtClean="0"/>
              <a:t>Reader’s Digest</a:t>
            </a:r>
            <a:r>
              <a:rPr lang="el-GR" altLang="el-GR" sz="2100" dirty="0" smtClean="0"/>
              <a:t> προέβλεψε</a:t>
            </a:r>
            <a:r>
              <a:rPr lang="en-US" altLang="el-GR" sz="2100" dirty="0" smtClean="0"/>
              <a:t>:</a:t>
            </a:r>
          </a:p>
          <a:p>
            <a:pPr lvl="1" eaLnBrk="1" fontAlgn="auto" hangingPunct="1">
              <a:lnSpc>
                <a:spcPct val="80000"/>
              </a:lnSpc>
              <a:spcAft>
                <a:spcPts val="0"/>
              </a:spcAft>
              <a:defRPr/>
            </a:pPr>
            <a:r>
              <a:rPr lang="en-US" altLang="el-GR" sz="2000" dirty="0" smtClean="0"/>
              <a:t>Alf Landon: </a:t>
            </a:r>
            <a:r>
              <a:rPr lang="el-GR" altLang="el-GR" sz="2000" dirty="0" smtClean="0"/>
              <a:t>55% </a:t>
            </a:r>
            <a:endParaRPr lang="en-US" altLang="el-GR" sz="2000" dirty="0" smtClean="0"/>
          </a:p>
          <a:p>
            <a:pPr lvl="1" eaLnBrk="1" fontAlgn="auto" hangingPunct="1">
              <a:lnSpc>
                <a:spcPct val="80000"/>
              </a:lnSpc>
              <a:spcAft>
                <a:spcPts val="0"/>
              </a:spcAft>
              <a:defRPr/>
            </a:pPr>
            <a:r>
              <a:rPr lang="el-GR" altLang="el-GR" sz="2000" dirty="0" smtClean="0"/>
              <a:t>Ρούσβελτ</a:t>
            </a:r>
            <a:r>
              <a:rPr lang="en-US" altLang="el-GR" sz="2000" dirty="0" smtClean="0"/>
              <a:t>:</a:t>
            </a:r>
            <a:r>
              <a:rPr lang="el-GR" altLang="el-GR" sz="2000" dirty="0" smtClean="0"/>
              <a:t> 41%</a:t>
            </a:r>
            <a:endParaRPr lang="en-US" altLang="el-GR" sz="2000" dirty="0" smtClean="0"/>
          </a:p>
          <a:p>
            <a:pPr eaLnBrk="1" fontAlgn="auto" hangingPunct="1">
              <a:lnSpc>
                <a:spcPct val="80000"/>
              </a:lnSpc>
              <a:spcAft>
                <a:spcPts val="0"/>
              </a:spcAft>
              <a:defRPr/>
            </a:pPr>
            <a:r>
              <a:rPr lang="en-US" altLang="el-GR" sz="2100" dirty="0" smtClean="0"/>
              <a:t>T</a:t>
            </a:r>
            <a:r>
              <a:rPr lang="el-GR" altLang="el-GR" sz="2100" dirty="0" smtClean="0"/>
              <a:t>α αποτελέσματα έδωσαν</a:t>
            </a:r>
            <a:r>
              <a:rPr lang="en-US" altLang="el-GR" sz="2100" dirty="0" smtClean="0"/>
              <a:t> … :</a:t>
            </a:r>
          </a:p>
          <a:p>
            <a:pPr lvl="1" eaLnBrk="1" fontAlgn="auto" hangingPunct="1">
              <a:lnSpc>
                <a:spcPct val="80000"/>
              </a:lnSpc>
              <a:spcAft>
                <a:spcPts val="0"/>
              </a:spcAft>
              <a:defRPr/>
            </a:pPr>
            <a:r>
              <a:rPr lang="en-US" altLang="el-GR" sz="2000" dirty="0" smtClean="0"/>
              <a:t>Alf Landon: </a:t>
            </a:r>
            <a:r>
              <a:rPr lang="el-GR" altLang="el-GR" sz="2000" dirty="0" smtClean="0"/>
              <a:t>37%</a:t>
            </a:r>
            <a:endParaRPr lang="en-US" altLang="el-GR" sz="2000" dirty="0" smtClean="0"/>
          </a:p>
          <a:p>
            <a:pPr lvl="1" eaLnBrk="1" fontAlgn="auto" hangingPunct="1">
              <a:lnSpc>
                <a:spcPct val="80000"/>
              </a:lnSpc>
              <a:spcAft>
                <a:spcPts val="0"/>
              </a:spcAft>
              <a:defRPr/>
            </a:pPr>
            <a:r>
              <a:rPr lang="el-GR" altLang="el-GR" sz="2000" dirty="0" smtClean="0"/>
              <a:t>Ρούσβελτ</a:t>
            </a:r>
            <a:r>
              <a:rPr lang="en-US" altLang="el-GR" sz="2000" dirty="0" smtClean="0"/>
              <a:t>:</a:t>
            </a:r>
            <a:r>
              <a:rPr lang="el-GR" altLang="el-GR" sz="2000" dirty="0" smtClean="0"/>
              <a:t> 61% </a:t>
            </a:r>
            <a:endParaRPr lang="en-US" altLang="el-GR" sz="2000" dirty="0" smtClean="0"/>
          </a:p>
          <a:p>
            <a:pPr eaLnBrk="1" fontAlgn="auto" hangingPunct="1">
              <a:lnSpc>
                <a:spcPct val="80000"/>
              </a:lnSpc>
              <a:spcAft>
                <a:spcPts val="0"/>
              </a:spcAft>
              <a:defRPr/>
            </a:pPr>
            <a:r>
              <a:rPr lang="el-GR" altLang="el-GR" sz="2100" dirty="0" smtClean="0"/>
              <a:t>Η σημαντικότατη αυτή απόκλιση είχε πολλές αιτίες (</a:t>
            </a:r>
            <a:r>
              <a:rPr lang="en-US" altLang="el-GR" sz="2100" dirty="0" smtClean="0"/>
              <a:t>Squire</a:t>
            </a:r>
            <a:r>
              <a:rPr lang="el-GR" altLang="el-GR" sz="2100" dirty="0" smtClean="0"/>
              <a:t> 1988) με σημαντικότερη ίσως την λανθασμένη καταγραφή του πληθυσμού. Το δείγμα επιλέχθηκε  τυχαία μέσα από</a:t>
            </a:r>
            <a:r>
              <a:rPr lang="en-US" altLang="el-GR" sz="2100" dirty="0" smtClean="0"/>
              <a:t>:</a:t>
            </a:r>
          </a:p>
          <a:p>
            <a:pPr lvl="1" eaLnBrk="1" fontAlgn="auto" hangingPunct="1">
              <a:lnSpc>
                <a:spcPct val="80000"/>
              </a:lnSpc>
              <a:spcAft>
                <a:spcPts val="0"/>
              </a:spcAft>
              <a:defRPr/>
            </a:pPr>
            <a:r>
              <a:rPr lang="el-GR" altLang="el-GR" sz="2000" dirty="0" smtClean="0"/>
              <a:t>τους τηλεφωνικούς καταλόγους </a:t>
            </a:r>
            <a:endParaRPr lang="en-US" altLang="el-GR" sz="2000" dirty="0" smtClean="0"/>
          </a:p>
          <a:p>
            <a:pPr lvl="1" eaLnBrk="1" fontAlgn="auto" hangingPunct="1">
              <a:lnSpc>
                <a:spcPct val="80000"/>
              </a:lnSpc>
              <a:spcAft>
                <a:spcPts val="0"/>
              </a:spcAft>
              <a:defRPr/>
            </a:pPr>
            <a:r>
              <a:rPr lang="el-GR" altLang="el-GR" sz="2000" dirty="0" smtClean="0"/>
              <a:t>τα αρχεία των αδειών οδήγησης αυτοκινήτων στις ΗΠΑ</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l-GR" altLang="el-GR" smtClean="0"/>
              <a:t>Διαλέγοντας ένα τυχαίο δείγμα Ι</a:t>
            </a:r>
            <a:endParaRPr lang="en-GB" altLang="el-GR" smtClean="0"/>
          </a:p>
        </p:txBody>
      </p:sp>
      <p:sp>
        <p:nvSpPr>
          <p:cNvPr id="39939" name="Rectangle 3"/>
          <p:cNvSpPr>
            <a:spLocks noGrp="1" noChangeArrowheads="1"/>
          </p:cNvSpPr>
          <p:nvPr>
            <p:ph idx="1"/>
          </p:nvPr>
        </p:nvSpPr>
        <p:spPr>
          <a:xfrm>
            <a:off x="463550" y="1557338"/>
            <a:ext cx="8229600" cy="4525962"/>
          </a:xfrm>
        </p:spPr>
        <p:txBody>
          <a:bodyPr/>
          <a:lstStyle/>
          <a:p>
            <a:pPr eaLnBrk="1" hangingPunct="1">
              <a:spcAft>
                <a:spcPts val="600"/>
              </a:spcAft>
            </a:pPr>
            <a:r>
              <a:rPr lang="el-GR" altLang="el-GR" sz="2800" smtClean="0"/>
              <a:t>Μια μέθοδος για να επιλεγεί ένα τυχαίο δείγμα μεγέθους </a:t>
            </a:r>
            <a:r>
              <a:rPr lang="en-GB" altLang="el-GR" sz="2800" i="1" smtClean="0"/>
              <a:t>n</a:t>
            </a:r>
            <a:r>
              <a:rPr lang="en-GB" altLang="el-GR" sz="2800" smtClean="0"/>
              <a:t> </a:t>
            </a:r>
            <a:r>
              <a:rPr lang="el-GR" altLang="el-GR" sz="2800" smtClean="0"/>
              <a:t>είναι</a:t>
            </a:r>
            <a:r>
              <a:rPr lang="en-GB" altLang="el-GR" sz="2800" smtClean="0"/>
              <a:t>...</a:t>
            </a:r>
          </a:p>
          <a:p>
            <a:pPr lvl="1" eaLnBrk="1" hangingPunct="1">
              <a:spcAft>
                <a:spcPts val="600"/>
              </a:spcAft>
            </a:pPr>
            <a:r>
              <a:rPr lang="el-GR" altLang="el-GR" sz="2400" smtClean="0"/>
              <a:t>Γράφουμε τα ονόματα (ή άλλα χαρ/κά) του πληθυσμού σε όμοια τμήματα χαρτιού, </a:t>
            </a:r>
          </a:p>
          <a:p>
            <a:pPr lvl="1" eaLnBrk="1" hangingPunct="1">
              <a:spcAft>
                <a:spcPts val="600"/>
              </a:spcAft>
            </a:pPr>
            <a:r>
              <a:rPr lang="el-GR" altLang="el-GR" sz="2400" smtClean="0"/>
              <a:t>Τα αναμειγνύουμε σε κάποιο κουτί</a:t>
            </a:r>
          </a:p>
          <a:p>
            <a:pPr lvl="1" eaLnBrk="1" hangingPunct="1">
              <a:spcAft>
                <a:spcPts val="600"/>
              </a:spcAft>
            </a:pPr>
            <a:r>
              <a:rPr lang="el-GR" altLang="el-GR" sz="2400" smtClean="0"/>
              <a:t> Επιλέγουμε </a:t>
            </a:r>
            <a:r>
              <a:rPr lang="en-GB" altLang="el-GR" sz="2400" i="1" smtClean="0"/>
              <a:t>n</a:t>
            </a:r>
            <a:r>
              <a:rPr lang="en-GB" altLang="el-GR" sz="2400" smtClean="0"/>
              <a:t> </a:t>
            </a:r>
            <a:r>
              <a:rPr lang="el-GR" altLang="el-GR" sz="2400" smtClean="0"/>
              <a:t>χαρτιά</a:t>
            </a:r>
            <a:r>
              <a:rPr lang="en-GB" altLang="el-GR" sz="2400" smtClean="0"/>
              <a:t>. </a:t>
            </a:r>
          </a:p>
          <a:p>
            <a:pPr eaLnBrk="1" hangingPunct="1">
              <a:spcAft>
                <a:spcPts val="600"/>
              </a:spcAft>
            </a:pPr>
            <a:r>
              <a:rPr lang="el-GR" altLang="el-GR" sz="2800" smtClean="0"/>
              <a:t>Η μέθοδος αυτή ωστόσο, είναι ...</a:t>
            </a:r>
            <a:r>
              <a:rPr lang="en-GB" altLang="el-GR" sz="2800" smtClean="0"/>
              <a:t> </a:t>
            </a:r>
            <a:r>
              <a:rPr lang="el-GR" altLang="el-GR" sz="2800" smtClean="0"/>
              <a:t>μη πρακτική για μεγάλους πληθυσμούς</a:t>
            </a:r>
            <a:r>
              <a:rPr lang="en-GB" altLang="el-GR" sz="2800" smtClean="0"/>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l-GR" altLang="el-GR" smtClean="0"/>
              <a:t>Διαλέγοντας ένα τυχαίο δείγμα ΙΙ</a:t>
            </a:r>
            <a:endParaRPr lang="en-GB" altLang="el-GR" smtClean="0"/>
          </a:p>
        </p:txBody>
      </p:sp>
      <p:sp>
        <p:nvSpPr>
          <p:cNvPr id="41987" name="Rectangle 3"/>
          <p:cNvSpPr>
            <a:spLocks noGrp="1" noChangeArrowheads="1"/>
          </p:cNvSpPr>
          <p:nvPr>
            <p:ph idx="1"/>
          </p:nvPr>
        </p:nvSpPr>
        <p:spPr>
          <a:xfrm>
            <a:off x="463550" y="1557338"/>
            <a:ext cx="8285163" cy="4751387"/>
          </a:xfrm>
        </p:spPr>
        <p:txBody>
          <a:bodyPr/>
          <a:lstStyle/>
          <a:p>
            <a:pPr eaLnBrk="1" hangingPunct="1">
              <a:lnSpc>
                <a:spcPct val="80000"/>
              </a:lnSpc>
            </a:pPr>
            <a:r>
              <a:rPr lang="el-GR" altLang="el-GR" sz="2600" smtClean="0"/>
              <a:t>Μια εναλλακτική μέθοδος επιλογής τυχαίου δείγματος περιλαμβάνει την παραγωγή τυχαίων αριθμών </a:t>
            </a:r>
            <a:r>
              <a:rPr lang="en-GB" altLang="el-GR" sz="2600" smtClean="0"/>
              <a:t>(0, 1, ..., 9). </a:t>
            </a:r>
            <a:r>
              <a:rPr lang="el-GR" altLang="el-GR" sz="2600" smtClean="0"/>
              <a:t>Υπάρχουν πολλοί τρόποι με τους οποίους μπορούν να παραχθούν τυχαίοι αριθμοί, έτσι ώστε ο κάθε ένας από αυτούς έχει την ίδια πιθανότητα εμφάνισης. Μερικοί από αυτούς είναι:</a:t>
            </a:r>
          </a:p>
          <a:p>
            <a:pPr lvl="1" eaLnBrk="1" hangingPunct="1">
              <a:lnSpc>
                <a:spcPct val="80000"/>
              </a:lnSpc>
            </a:pPr>
            <a:r>
              <a:rPr lang="el-GR" altLang="el-GR" sz="2200" smtClean="0"/>
              <a:t>Να ρίξουμε ένα ζάρι 10 πλευρών αρκετές φορές. </a:t>
            </a:r>
            <a:endParaRPr lang="en-GB" altLang="el-GR" sz="2200" smtClean="0"/>
          </a:p>
          <a:p>
            <a:pPr lvl="1" eaLnBrk="1" hangingPunct="1">
              <a:lnSpc>
                <a:spcPct val="80000"/>
              </a:lnSpc>
            </a:pPr>
            <a:r>
              <a:rPr lang="el-GR" altLang="el-GR" sz="2200" smtClean="0"/>
              <a:t>Να χρησιμοποιήσουμε πίνακες τυχαίων αριθμών. Μπορείτε να ανοίξετε μια σελίδα στην τύχη και να επιλέξετε από εκείνην και έπειτα ακολουθία ψηφίων.</a:t>
            </a:r>
            <a:r>
              <a:rPr lang="en-GB" altLang="el-GR" sz="2200" smtClean="0"/>
              <a:t> </a:t>
            </a:r>
          </a:p>
          <a:p>
            <a:pPr lvl="1" eaLnBrk="1" hangingPunct="1">
              <a:lnSpc>
                <a:spcPct val="80000"/>
              </a:lnSpc>
            </a:pPr>
            <a:r>
              <a:rPr lang="el-GR" altLang="el-GR" sz="2200" smtClean="0"/>
              <a:t>Να χρησιμοποιήσουμε λογισμικό </a:t>
            </a:r>
            <a:r>
              <a:rPr lang="en-GB" altLang="el-GR" sz="2200" smtClean="0"/>
              <a:t>(</a:t>
            </a:r>
            <a:r>
              <a:rPr lang="el-GR" altLang="el-GR" sz="2200" smtClean="0"/>
              <a:t>π.χ.</a:t>
            </a:r>
            <a:r>
              <a:rPr lang="en-GB" altLang="el-GR" sz="2200" smtClean="0"/>
              <a:t> Microsoft Excel)</a:t>
            </a:r>
            <a:r>
              <a:rPr lang="el-GR" altLang="el-GR" sz="2200" smtClean="0"/>
              <a:t>. Πολλά προγράμματα περιέχουν αλγόριθμους παραγωγής τυχαίων αριθμών (ψευδοτυχαίων για την ακρίβεια).</a:t>
            </a:r>
            <a:endParaRPr lang="en-GB" altLang="el-GR" sz="2200" smtClean="0"/>
          </a:p>
          <a:p>
            <a:pPr eaLnBrk="1" hangingPunct="1">
              <a:lnSpc>
                <a:spcPct val="80000"/>
              </a:lnSpc>
            </a:pPr>
            <a:endParaRPr lang="en-GB" altLang="el-GR" sz="260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dirty="0" smtClean="0"/>
              <a:t>Χρησιμοποιώντας τους τυχαίους αριθμούς</a:t>
            </a:r>
            <a:endParaRPr lang="en-GB" altLang="el-GR" dirty="0" smtClean="0"/>
          </a:p>
        </p:txBody>
      </p:sp>
      <p:sp>
        <p:nvSpPr>
          <p:cNvPr id="44035" name="Rectangle 3"/>
          <p:cNvSpPr>
            <a:spLocks noGrp="1" noChangeArrowheads="1"/>
          </p:cNvSpPr>
          <p:nvPr>
            <p:ph idx="1"/>
          </p:nvPr>
        </p:nvSpPr>
        <p:spPr>
          <a:xfrm>
            <a:off x="463550" y="1557338"/>
            <a:ext cx="8229600" cy="4525962"/>
          </a:xfrm>
        </p:spPr>
        <p:txBody>
          <a:bodyPr/>
          <a:lstStyle/>
          <a:p>
            <a:pPr marL="381000" indent="-381000" eaLnBrk="1" hangingPunct="1">
              <a:lnSpc>
                <a:spcPct val="80000"/>
              </a:lnSpc>
            </a:pPr>
            <a:r>
              <a:rPr lang="el-GR" altLang="el-GR" sz="2600" smtClean="0"/>
              <a:t>Η χρήση τυχαίων αριθμών για την επιλογή ενός δείγματος (δίχως αντικατάσταση) μπορεί να περιγραφεί στα ακόλουθα 4 βήματα:</a:t>
            </a:r>
            <a:endParaRPr lang="en-GB" altLang="el-GR" sz="2600" smtClean="0"/>
          </a:p>
          <a:p>
            <a:pPr marL="800100" lvl="1" indent="-455613" eaLnBrk="1" hangingPunct="1">
              <a:lnSpc>
                <a:spcPct val="80000"/>
              </a:lnSpc>
              <a:buFontTx/>
              <a:buAutoNum type="arabicPeriod"/>
            </a:pPr>
            <a:r>
              <a:rPr lang="el-GR" altLang="el-GR" sz="2200" smtClean="0"/>
              <a:t>Αριθμείστε όλα τα μέλη του πληθυσμού, ξεκινώντας από το 0</a:t>
            </a:r>
            <a:endParaRPr lang="en-GB" altLang="el-GR" sz="2200" smtClean="0"/>
          </a:p>
          <a:p>
            <a:pPr marL="800100" lvl="1" indent="-455613" eaLnBrk="1" hangingPunct="1">
              <a:lnSpc>
                <a:spcPct val="80000"/>
              </a:lnSpc>
              <a:buFontTx/>
              <a:buAutoNum type="arabicPeriod"/>
            </a:pPr>
            <a:r>
              <a:rPr lang="el-GR" altLang="el-GR" sz="2200" smtClean="0"/>
              <a:t>Παράγετε μια τυχαία τιμή με τον ίδιο αριθμό ψηφίων όσων έχει ο μεγαλύτερος αριθμός που σχετίζεται με κάποιο μέλος του πληθυσμού. </a:t>
            </a:r>
          </a:p>
          <a:p>
            <a:pPr marL="800100" lvl="1" indent="-455613" eaLnBrk="1" hangingPunct="1">
              <a:lnSpc>
                <a:spcPct val="80000"/>
              </a:lnSpc>
              <a:buFontTx/>
              <a:buAutoNum type="arabicPeriod"/>
            </a:pPr>
            <a:r>
              <a:rPr lang="el-GR" altLang="el-GR" sz="2200" smtClean="0"/>
              <a:t>Αν η τιμή που παραχθεί ανήκει σε κάποιο μέλος του πληθυσμού, και αυτό το μέλος δεν περιλαμβάνεται ήδη στο δείγμα, προσθέστε το στο δείγμα. (Διαφορετικά αγνοήστε τον συγκεκριμένο τυχαίο αριθμό και παράγετε άλλον). </a:t>
            </a:r>
            <a:endParaRPr lang="en-GB" altLang="el-GR" sz="2200" smtClean="0"/>
          </a:p>
          <a:p>
            <a:pPr marL="800100" lvl="1" indent="-455613" eaLnBrk="1" hangingPunct="1">
              <a:lnSpc>
                <a:spcPct val="80000"/>
              </a:lnSpc>
              <a:buFontTx/>
              <a:buAutoNum type="arabicPeriod"/>
            </a:pPr>
            <a:r>
              <a:rPr lang="el-GR" altLang="el-GR" sz="2200" smtClean="0"/>
              <a:t>Επαναλαμβάνετε τα βήματα 2 και 3 μέχρι ένα αρκετά μεγάλο δείγμα έχει συλλεχθεί. </a:t>
            </a:r>
            <a:endParaRPr lang="en-GB" altLang="el-GR" sz="22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l-GR" altLang="el-GR" smtClean="0"/>
              <a:t>Συστηματική δειγματοληψία</a:t>
            </a:r>
            <a:r>
              <a:rPr lang="en-US" altLang="el-GR" smtClean="0"/>
              <a:t> (1/2)</a:t>
            </a:r>
            <a:endParaRPr lang="el-GR" altLang="el-GR" smtClean="0"/>
          </a:p>
        </p:txBody>
      </p:sp>
      <p:sp>
        <p:nvSpPr>
          <p:cNvPr id="46083" name="Rectangle 3"/>
          <p:cNvSpPr>
            <a:spLocks noGrp="1" noChangeArrowheads="1"/>
          </p:cNvSpPr>
          <p:nvPr>
            <p:ph idx="1"/>
          </p:nvPr>
        </p:nvSpPr>
        <p:spPr>
          <a:xfrm>
            <a:off x="463550" y="1557338"/>
            <a:ext cx="8229600" cy="4824412"/>
          </a:xfrm>
        </p:spPr>
        <p:txBody>
          <a:bodyPr/>
          <a:lstStyle/>
          <a:p>
            <a:pPr eaLnBrk="1" hangingPunct="1">
              <a:spcAft>
                <a:spcPts val="600"/>
              </a:spcAft>
            </a:pPr>
            <a:r>
              <a:rPr lang="el-GR" altLang="el-GR" sz="2200" smtClean="0"/>
              <a:t>Ο ερευνητής θα πρέπει με κάποιο τυχαίο τρόπο να επιλέξει μια μονάδα παρατήρησης από τον πληθυσμό Από την στιγμή που βρεθεί η τυχαία μονάδα εκκίνησης ο ερευνητής παίρνει όλες τις μονάδες που απέχουν κάποιο συγκεκριμένο διάστημα από αυτήν. </a:t>
            </a:r>
          </a:p>
          <a:p>
            <a:pPr eaLnBrk="1" hangingPunct="1">
              <a:spcAft>
                <a:spcPts val="600"/>
              </a:spcAft>
            </a:pPr>
            <a:r>
              <a:rPr lang="el-GR" altLang="el-GR" sz="2200" smtClean="0"/>
              <a:t>Στα πλεονεκτήματα αυτής της μεθόδου συγκαταλέγεται και η εύκολη δυνατότητα εφαρμογής της σε πληθυσμούς που δεν έχουν αντιστοιχηθεί με νούμερα. Για παράδειγμα θα μπορούσε να χρησιμοποιηθεί πολύ γρήγορα σε έναν τηλεφωνικό κατάλογο και να επιλεγεί ένα δείγμα ξεκινώντας από μια τυχαία σελίδα του καταλόγου και προχωρώντας με ένα σταθερό διάστημα μέχρι να καταρτιστεί το επιθυμητό μέγεθος του δείγματος.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l-GR" altLang="el-GR" smtClean="0"/>
              <a:t>Συστηματική δειγματοληψία</a:t>
            </a:r>
            <a:r>
              <a:rPr lang="en-US" altLang="el-GR" smtClean="0"/>
              <a:t> (2/2)</a:t>
            </a:r>
            <a:endParaRPr lang="el-GR" altLang="el-GR" smtClean="0"/>
          </a:p>
        </p:txBody>
      </p:sp>
      <p:sp>
        <p:nvSpPr>
          <p:cNvPr id="48131" name="Rectangle 3"/>
          <p:cNvSpPr>
            <a:spLocks noGrp="1" noChangeArrowheads="1"/>
          </p:cNvSpPr>
          <p:nvPr>
            <p:ph idx="1"/>
          </p:nvPr>
        </p:nvSpPr>
        <p:spPr>
          <a:xfrm>
            <a:off x="463550" y="1557338"/>
            <a:ext cx="8229600" cy="4525962"/>
          </a:xfrm>
        </p:spPr>
        <p:txBody>
          <a:bodyPr/>
          <a:lstStyle/>
          <a:p>
            <a:pPr eaLnBrk="1" hangingPunct="1"/>
            <a:r>
              <a:rPr lang="el-GR" altLang="el-GR" sz="2400" smtClean="0"/>
              <a:t>Τα συστηματικά τυχαία δείγματα συμπεριφέρονται ακριβώς όπως τα τυχαία δείγματα χωρίς αντικατάσταση με την προϋπόθεση ότι η καταγραφή των μονάδων παρατήρησης του πληθυσμού δεν παρουσιάζει κάποιας μορφής κανονικότητα ή κυκλικότητα. Για τον λόγο αυτό είναι σημαντικό ο κατάλογος καταγραφής να παρουσιάζει τις μονάδες παρατήρησης με τυχαίο τρόπο. Εναλλακτικά, μπορεί να χρησιμοποιεί μια μορφή συστηματικής οργάνωσης που ωστόσο δεν θα επηρεάζει το φαινόμενο το οποίο ερευνούμε.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altLang="el-GR" smtClean="0"/>
              <a:t>Είδη στατιστικών δεδομένων</a:t>
            </a:r>
            <a:endParaRPr lang="en-GB" altLang="el-GR" smtClean="0"/>
          </a:p>
        </p:txBody>
      </p:sp>
      <p:sp>
        <p:nvSpPr>
          <p:cNvPr id="13315" name="Rectangle 3"/>
          <p:cNvSpPr>
            <a:spLocks noGrp="1" noChangeArrowheads="1"/>
          </p:cNvSpPr>
          <p:nvPr>
            <p:ph idx="1"/>
          </p:nvPr>
        </p:nvSpPr>
        <p:spPr>
          <a:xfrm>
            <a:off x="463550" y="1557338"/>
            <a:ext cx="8229600" cy="4525962"/>
          </a:xfrm>
        </p:spPr>
        <p:txBody>
          <a:bodyPr/>
          <a:lstStyle/>
          <a:p>
            <a:pPr eaLnBrk="1" hangingPunct="1">
              <a:lnSpc>
                <a:spcPct val="80000"/>
              </a:lnSpc>
            </a:pPr>
            <a:r>
              <a:rPr lang="el-GR" altLang="el-GR" sz="2600" smtClean="0"/>
              <a:t>Αριθμητικά δεδομένα</a:t>
            </a:r>
          </a:p>
          <a:p>
            <a:pPr lvl="1" eaLnBrk="1" hangingPunct="1">
              <a:lnSpc>
                <a:spcPct val="80000"/>
              </a:lnSpc>
            </a:pPr>
            <a:r>
              <a:rPr lang="el-GR" altLang="el-GR" sz="2200" smtClean="0"/>
              <a:t>Μετρήσεις που οι τιμές τους είναι αριθμοί, π.χ. «ορθογραφική ικανότητα», «λεξιλογική πυκνότητα», «διάρκεια άρθρωσης ενός φωνήεντος» κ.ά.</a:t>
            </a:r>
          </a:p>
          <a:p>
            <a:pPr eaLnBrk="1" hangingPunct="1">
              <a:lnSpc>
                <a:spcPct val="80000"/>
              </a:lnSpc>
            </a:pPr>
            <a:r>
              <a:rPr lang="el-GR" altLang="el-GR" sz="2600" smtClean="0"/>
              <a:t>Ποιοτικά δεδομένα</a:t>
            </a:r>
          </a:p>
          <a:p>
            <a:pPr lvl="1" eaLnBrk="1" hangingPunct="1">
              <a:lnSpc>
                <a:spcPct val="80000"/>
              </a:lnSpc>
            </a:pPr>
            <a:r>
              <a:rPr lang="el-GR" altLang="el-GR" sz="2200" smtClean="0"/>
              <a:t>Μετρήσεις που οι τιμές τους είναι ποιοτικές διαβαθμίσεις, π.χ. τιμές όπως «θετική, αρνητική», «μηδαμινή, μέτρια, επαρκή» ως απαντήσεις σε στάση γύρω από τη διδασκαλία των αρχαίων στο γυμνάσιο.</a:t>
            </a:r>
          </a:p>
          <a:p>
            <a:pPr eaLnBrk="1" hangingPunct="1">
              <a:lnSpc>
                <a:spcPct val="80000"/>
              </a:lnSpc>
            </a:pPr>
            <a:r>
              <a:rPr lang="el-GR" altLang="el-GR" sz="2600" smtClean="0"/>
              <a:t>Κατηγορικά δεδομένα</a:t>
            </a:r>
          </a:p>
          <a:p>
            <a:pPr lvl="1" eaLnBrk="1" hangingPunct="1">
              <a:lnSpc>
                <a:spcPct val="80000"/>
              </a:lnSpc>
            </a:pPr>
            <a:r>
              <a:rPr lang="el-GR" altLang="el-GR" sz="2200" smtClean="0"/>
              <a:t>Μετρήσεις που οι τιμές τους είναι ονοματικοί χαρακτηρισμοί που διαφέρουν σε είδος π.χ. τιμές όπως «άνδρας, γυναίκα», «Κείμενα δημοσιογραφικού λόγου, λογοτεχνίας, επιστήμης».</a:t>
            </a:r>
            <a:endParaRPr lang="en-GB" altLang="el-GR" sz="22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l-GR" altLang="el-GR" smtClean="0"/>
              <a:t>Διαστρωματωμένη δειγματοληψία</a:t>
            </a:r>
            <a:endParaRPr lang="en-GB" altLang="el-GR" smtClean="0"/>
          </a:p>
        </p:txBody>
      </p:sp>
      <p:sp>
        <p:nvSpPr>
          <p:cNvPr id="50179" name="Rectangle 3"/>
          <p:cNvSpPr>
            <a:spLocks noGrp="1" noChangeArrowheads="1"/>
          </p:cNvSpPr>
          <p:nvPr>
            <p:ph idx="1"/>
          </p:nvPr>
        </p:nvSpPr>
        <p:spPr>
          <a:xfrm>
            <a:off x="463550" y="1557338"/>
            <a:ext cx="8229600" cy="4824412"/>
          </a:xfrm>
        </p:spPr>
        <p:txBody>
          <a:bodyPr/>
          <a:lstStyle/>
          <a:p>
            <a:pPr eaLnBrk="1" hangingPunct="1">
              <a:lnSpc>
                <a:spcPct val="85000"/>
              </a:lnSpc>
              <a:spcBef>
                <a:spcPts val="600"/>
              </a:spcBef>
            </a:pPr>
            <a:r>
              <a:rPr lang="el-GR" altLang="el-GR" sz="2000" smtClean="0"/>
              <a:t>Αν τα άτομα στον πληθυσμό μπορούν να χωριστούν σε διαφορετικές ομάδες </a:t>
            </a:r>
            <a:r>
              <a:rPr lang="en-GB" altLang="el-GR" sz="2000" smtClean="0"/>
              <a:t>(</a:t>
            </a:r>
            <a:r>
              <a:rPr lang="el-GR" altLang="el-GR" sz="2000" smtClean="0"/>
              <a:t>ονομάζονται στρώματα</a:t>
            </a:r>
            <a:r>
              <a:rPr lang="en-GB" altLang="el-GR" sz="2000" smtClean="0"/>
              <a:t> </a:t>
            </a:r>
            <a:r>
              <a:rPr lang="el-GR" altLang="el-GR" sz="2000" smtClean="0"/>
              <a:t>(</a:t>
            </a:r>
            <a:r>
              <a:rPr lang="en-GB" altLang="el-GR" sz="2000" b="1" smtClean="0"/>
              <a:t>strata</a:t>
            </a:r>
            <a:r>
              <a:rPr lang="el-GR" altLang="el-GR" sz="2000" b="1" smtClean="0"/>
              <a:t>)</a:t>
            </a:r>
            <a:r>
              <a:rPr lang="en-GB" altLang="el-GR" sz="2000" smtClean="0"/>
              <a:t> </a:t>
            </a:r>
            <a:r>
              <a:rPr lang="el-GR" altLang="el-GR" sz="2000" smtClean="0"/>
              <a:t>στην ορολογία της δειγματοληψίας</a:t>
            </a:r>
            <a:r>
              <a:rPr lang="en-GB" altLang="el-GR" sz="2000" smtClean="0"/>
              <a:t>), </a:t>
            </a:r>
            <a:r>
              <a:rPr lang="el-GR" altLang="el-GR" sz="2000" smtClean="0"/>
              <a:t>είναι καλύτερο να παίρνουμε ένα απλό τυχαίο δείγμα μέσα σε κάθε ξεχωριστή ομάδα , από το να δειγματοληπτούμε σε όλο τον πληθυσμό. Αυτό ονομάζεται διαστρωματωμένη τυχαία δειγματοληψία (</a:t>
            </a:r>
            <a:r>
              <a:rPr lang="en-GB" altLang="el-GR" sz="2000" b="1" smtClean="0"/>
              <a:t>stratified random sample</a:t>
            </a:r>
            <a:r>
              <a:rPr lang="el-GR" altLang="el-GR" sz="2000" smtClean="0"/>
              <a:t>)</a:t>
            </a:r>
            <a:r>
              <a:rPr lang="en-GB" altLang="el-GR" sz="2000" smtClean="0"/>
              <a:t>.</a:t>
            </a:r>
          </a:p>
          <a:p>
            <a:pPr eaLnBrk="1" hangingPunct="1">
              <a:lnSpc>
                <a:spcPct val="85000"/>
              </a:lnSpc>
              <a:spcBef>
                <a:spcPts val="600"/>
              </a:spcBef>
            </a:pPr>
            <a:r>
              <a:rPr lang="el-GR" altLang="el-GR" sz="2000" smtClean="0"/>
              <a:t>Για παράδειγμα ένα τυχαίο δείγμα 40 φοιτητών από μια τάξη 200 ανδρών και 200 γυναικών θα μπορούσε να περιλαμβάνει 25 άνδρες και 15 γυναικών.  Ένα τυχαίο διαστρωματωμένο δείγμα θα μπορούσε να επιλέξει 20 άνδρες και 20 γυναίκες διασφαλίζοντας ότι η αναλογία του φύλου ταιριάζει αυτήν του πληθυσμού.</a:t>
            </a:r>
            <a:r>
              <a:rPr lang="en-GB" altLang="el-GR" sz="2000" smtClean="0"/>
              <a:t> </a:t>
            </a:r>
            <a:endParaRPr lang="el-GR" altLang="el-GR" sz="2000" smtClean="0"/>
          </a:p>
          <a:p>
            <a:pPr eaLnBrk="1" hangingPunct="1">
              <a:lnSpc>
                <a:spcPct val="85000"/>
              </a:lnSpc>
              <a:spcBef>
                <a:spcPts val="600"/>
              </a:spcBef>
            </a:pPr>
            <a:r>
              <a:rPr lang="el-GR" altLang="el-GR" sz="2000" smtClean="0"/>
              <a:t>Η ακρίβεια της συγκεκριμένης μεθόδου είναι πολύ μεγαλύτερη από την απλή τυχαία δειγματοληψία όταν:</a:t>
            </a:r>
          </a:p>
          <a:p>
            <a:pPr lvl="1" eaLnBrk="1" hangingPunct="1">
              <a:lnSpc>
                <a:spcPct val="85000"/>
              </a:lnSpc>
              <a:spcBef>
                <a:spcPts val="600"/>
              </a:spcBef>
            </a:pPr>
            <a:r>
              <a:rPr lang="el-GR" altLang="el-GR" sz="1800" smtClean="0"/>
              <a:t>Οι μέσοι όροι του φαινομένου που μετράμε διαφοροποιούνται σημαντικά μεταξύ των στρωμάτων</a:t>
            </a:r>
          </a:p>
          <a:p>
            <a:pPr lvl="1" eaLnBrk="1" hangingPunct="1">
              <a:lnSpc>
                <a:spcPct val="85000"/>
              </a:lnSpc>
              <a:spcBef>
                <a:spcPts val="600"/>
              </a:spcBef>
            </a:pPr>
            <a:r>
              <a:rPr lang="el-GR" altLang="el-GR" sz="1800" smtClean="0"/>
              <a:t>Η διακύμανση των τιμών του φαινομένου που μετράμε στο εσωτερικό του κάθε στρώματος είναι μικρή, δηλαδή οι τιμές του είναι κοντά η μία στην άλλη και δεν παρουσιάζουν σημαντικές αποκλίσεις. </a:t>
            </a:r>
            <a:endParaRPr lang="en-GB" altLang="el-GR" sz="1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l-GR" altLang="el-GR" smtClean="0"/>
              <a:t>Δειγματοληψία συστάδων</a:t>
            </a:r>
            <a:endParaRPr lang="en-GB" altLang="el-GR" smtClean="0"/>
          </a:p>
        </p:txBody>
      </p:sp>
      <p:sp>
        <p:nvSpPr>
          <p:cNvPr id="52227" name="Rectangle 3"/>
          <p:cNvSpPr>
            <a:spLocks noGrp="1" noChangeArrowheads="1"/>
          </p:cNvSpPr>
          <p:nvPr>
            <p:ph idx="1"/>
          </p:nvPr>
        </p:nvSpPr>
        <p:spPr>
          <a:xfrm>
            <a:off x="463550" y="1557338"/>
            <a:ext cx="8229600" cy="4967287"/>
          </a:xfrm>
        </p:spPr>
        <p:txBody>
          <a:bodyPr/>
          <a:lstStyle/>
          <a:p>
            <a:pPr eaLnBrk="1" hangingPunct="1">
              <a:lnSpc>
                <a:spcPct val="80000"/>
              </a:lnSpc>
              <a:buFont typeface="Wingdings" panose="05000000000000000000" pitchFamily="2" charset="2"/>
              <a:buNone/>
            </a:pPr>
            <a:r>
              <a:rPr lang="el-GR" altLang="el-GR" sz="2100" b="1" smtClean="0"/>
              <a:t>Δειγματοληπτικό πλαίσιο (</a:t>
            </a:r>
            <a:r>
              <a:rPr lang="en-GB" altLang="el-GR" sz="2100" b="1" smtClean="0"/>
              <a:t>Sampling frame</a:t>
            </a:r>
            <a:r>
              <a:rPr lang="el-GR" altLang="el-GR" sz="2100" b="1" smtClean="0"/>
              <a:t>)</a:t>
            </a:r>
            <a:endParaRPr lang="en-GB" altLang="el-GR" sz="2100" smtClean="0"/>
          </a:p>
          <a:p>
            <a:pPr eaLnBrk="1" hangingPunct="1">
              <a:lnSpc>
                <a:spcPct val="80000"/>
              </a:lnSpc>
            </a:pPr>
            <a:r>
              <a:rPr lang="el-GR" altLang="el-GR" sz="2100" smtClean="0"/>
              <a:t>Τόσο τα απλά όσο και τα διαστρωμένα τυχαία δείγματα απαιτούν τη γνώση όλων των μονάδων του πληθυσμού. Αυτό ωστόσο, δεν είναι πάντα εφικτό και τότε θα πρέπει να επιλεγεί μια διαφορετική μεθοδολογία. Για παράδειγμα κάποιος ερευνητής θέλει να πάρει δείγμα της εφηβικής ομιλίας. Χωρίς μια λίστα με τα σπίτια που έχουν εφήβους πώς μπορούμε να προσεγγίσουμε το δείγμα μας;</a:t>
            </a:r>
            <a:r>
              <a:rPr lang="en-GB" altLang="el-GR" sz="2100" smtClean="0"/>
              <a:t> </a:t>
            </a:r>
            <a:endParaRPr lang="el-GR" altLang="el-GR" sz="2100" smtClean="0"/>
          </a:p>
          <a:p>
            <a:pPr eaLnBrk="1" hangingPunct="1">
              <a:lnSpc>
                <a:spcPct val="80000"/>
              </a:lnSpc>
              <a:buFont typeface="Wingdings" panose="05000000000000000000" pitchFamily="2" charset="2"/>
              <a:buNone/>
            </a:pPr>
            <a:r>
              <a:rPr lang="el-GR" altLang="el-GR" sz="2100" b="1" smtClean="0"/>
              <a:t>Δειγματοληψία συστάδων (</a:t>
            </a:r>
            <a:r>
              <a:rPr lang="en-GB" altLang="el-GR" sz="2100" b="1" smtClean="0"/>
              <a:t>Cluster sampling</a:t>
            </a:r>
            <a:r>
              <a:rPr lang="el-GR" altLang="el-GR" sz="2100" b="1" smtClean="0"/>
              <a:t>)</a:t>
            </a:r>
            <a:endParaRPr lang="en-GB" altLang="el-GR" sz="2100" smtClean="0"/>
          </a:p>
          <a:p>
            <a:pPr eaLnBrk="1" hangingPunct="1">
              <a:lnSpc>
                <a:spcPct val="80000"/>
              </a:lnSpc>
            </a:pPr>
            <a:r>
              <a:rPr lang="el-GR" altLang="el-GR" sz="2100" smtClean="0"/>
              <a:t>Μια λύση είναι να ομαδοποιηθούν τα άτομα σε σχετικά μικρές ομάδες, τις </a:t>
            </a:r>
            <a:r>
              <a:rPr lang="el-GR" altLang="el-GR" sz="2100" b="1" smtClean="0"/>
              <a:t>συστάδες</a:t>
            </a:r>
            <a:r>
              <a:rPr lang="el-GR" altLang="el-GR" sz="2100" smtClean="0"/>
              <a:t> (</a:t>
            </a:r>
            <a:r>
              <a:rPr lang="en-GB" altLang="el-GR" sz="2100" b="1" smtClean="0"/>
              <a:t>clusters</a:t>
            </a:r>
            <a:r>
              <a:rPr lang="el-GR" altLang="el-GR" sz="2100" b="1" smtClean="0"/>
              <a:t>)</a:t>
            </a:r>
            <a:r>
              <a:rPr lang="en-GB" altLang="el-GR" sz="2100" smtClean="0"/>
              <a:t>, </a:t>
            </a:r>
            <a:r>
              <a:rPr lang="el-GR" altLang="el-GR" sz="2100" smtClean="0"/>
              <a:t>για τις οποίες μια πλήρης λίστα είναι διαθέσιμη. Οι συστάδες είναι παρόμοιες με τα στρώματα, αλλά συνήθως πολύ μικρότερα. </a:t>
            </a:r>
          </a:p>
          <a:p>
            <a:pPr eaLnBrk="1" hangingPunct="1">
              <a:lnSpc>
                <a:spcPct val="80000"/>
              </a:lnSpc>
            </a:pPr>
            <a:r>
              <a:rPr lang="el-GR" altLang="el-GR" sz="2100" smtClean="0"/>
              <a:t>Στην δειγματοληψία συστάδων</a:t>
            </a:r>
            <a:r>
              <a:rPr lang="en-GB" altLang="el-GR" sz="2100" smtClean="0"/>
              <a:t>, </a:t>
            </a:r>
            <a:r>
              <a:rPr lang="el-GR" altLang="el-GR" sz="2100" smtClean="0"/>
              <a:t>επιλέγεται ένα τυχαίο δείγμα συστάδων με όλα τα μέλη τους. </a:t>
            </a:r>
          </a:p>
          <a:p>
            <a:pPr eaLnBrk="1" hangingPunct="1">
              <a:lnSpc>
                <a:spcPct val="80000"/>
              </a:lnSpc>
            </a:pPr>
            <a:r>
              <a:rPr lang="el-GR" altLang="el-GR" sz="2100" smtClean="0"/>
              <a:t>Ένα από τα σημαντικότερα πλεονεκτήματά του είναι η οικονομία που επιτυγχάνεται.</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l-GR" altLang="el-GR" smtClean="0"/>
              <a:t>Διεπίπεδη δειγματοληψία</a:t>
            </a:r>
            <a:endParaRPr lang="en-GB" altLang="el-GR" smtClean="0"/>
          </a:p>
        </p:txBody>
      </p:sp>
      <p:sp>
        <p:nvSpPr>
          <p:cNvPr id="54275" name="Rectangle 3"/>
          <p:cNvSpPr>
            <a:spLocks noGrp="1" noChangeArrowheads="1"/>
          </p:cNvSpPr>
          <p:nvPr>
            <p:ph idx="1"/>
          </p:nvPr>
        </p:nvSpPr>
        <p:spPr>
          <a:xfrm>
            <a:off x="463550" y="1557338"/>
            <a:ext cx="8229600" cy="4525962"/>
          </a:xfrm>
        </p:spPr>
        <p:txBody>
          <a:bodyPr/>
          <a:lstStyle/>
          <a:p>
            <a:pPr eaLnBrk="1" hangingPunct="1">
              <a:lnSpc>
                <a:spcPct val="90000"/>
              </a:lnSpc>
            </a:pPr>
            <a:r>
              <a:rPr lang="el-GR" altLang="el-GR" sz="2100" smtClean="0"/>
              <a:t>Η διεπίπεδη δειγματοληψία </a:t>
            </a:r>
            <a:r>
              <a:rPr lang="en-US" altLang="el-GR" sz="2100" smtClean="0"/>
              <a:t>(t</a:t>
            </a:r>
            <a:r>
              <a:rPr lang="en-GB" altLang="el-GR" sz="2100" smtClean="0"/>
              <a:t>wo-stage sampling)</a:t>
            </a:r>
            <a:r>
              <a:rPr lang="el-GR" altLang="el-GR" sz="2100" smtClean="0"/>
              <a:t> σχετίζεται με τη δειγματοληψία συστάδων αλλά χρησιμοποιείται σε μεγάλους πληθυσμούς. </a:t>
            </a:r>
          </a:p>
          <a:p>
            <a:pPr eaLnBrk="1" hangingPunct="1">
              <a:lnSpc>
                <a:spcPct val="90000"/>
              </a:lnSpc>
            </a:pPr>
            <a:r>
              <a:rPr lang="el-GR" altLang="el-GR" sz="2100" smtClean="0"/>
              <a:t>Στην διεπίπεδη δειγματοληψία ο πληθυσμός χωρίζεται σε ομάδες «γειτονικών» μονάδων που ονομάζονται </a:t>
            </a:r>
            <a:r>
              <a:rPr lang="el-GR" altLang="el-GR" sz="2100" b="1" smtClean="0"/>
              <a:t>πρωτεύουσες δειγματοληπτικές μονάδες</a:t>
            </a:r>
            <a:r>
              <a:rPr lang="el-GR" altLang="el-GR" sz="2100" smtClean="0"/>
              <a:t> (</a:t>
            </a:r>
            <a:r>
              <a:rPr lang="en-GB" altLang="el-GR" sz="2100" smtClean="0"/>
              <a:t>primary sampling units</a:t>
            </a:r>
            <a:r>
              <a:rPr lang="el-GR" altLang="el-GR" sz="2100" smtClean="0"/>
              <a:t>)</a:t>
            </a:r>
            <a:r>
              <a:rPr lang="en-GB" altLang="el-GR" sz="2100" smtClean="0"/>
              <a:t>. </a:t>
            </a:r>
            <a:r>
              <a:rPr lang="el-GR" altLang="el-GR" sz="2100" smtClean="0"/>
              <a:t>Αυτές οι μονάδες είναι μεγάλες, όπως π.χ. Οι νομοί μιας χώρας. Ένας μικρός αριθμός από αυτές τις μονάδες επιλέγεται με βάση κάποια δειγματοληπτική μονάδα και εν συνεχεία σε κάθε μονάδα επαναλαμβάνεται η δειγματοληψία. </a:t>
            </a:r>
          </a:p>
          <a:p>
            <a:pPr eaLnBrk="1" hangingPunct="1">
              <a:lnSpc>
                <a:spcPct val="90000"/>
              </a:lnSpc>
            </a:pPr>
            <a:r>
              <a:rPr lang="el-GR" altLang="el-GR" sz="2100" smtClean="0"/>
              <a:t>Ένα σημαντικό πλεονέκτημα είναι και εδώ το μειωμένο κόστος, αν και η ακρίβεια είναι μειωμένη.</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l-GR" altLang="el-GR" sz="4000" smtClean="0"/>
              <a:t>Μη τυχαίες μέθοδοι δειγματοληψίας: Δείγμα Ευκολίας</a:t>
            </a:r>
          </a:p>
        </p:txBody>
      </p:sp>
      <p:sp>
        <p:nvSpPr>
          <p:cNvPr id="56323" name="Rectangle 3"/>
          <p:cNvSpPr>
            <a:spLocks noGrp="1" noChangeArrowheads="1"/>
          </p:cNvSpPr>
          <p:nvPr>
            <p:ph idx="1"/>
          </p:nvPr>
        </p:nvSpPr>
        <p:spPr>
          <a:xfrm>
            <a:off x="463550" y="1628775"/>
            <a:ext cx="8229600" cy="4968875"/>
          </a:xfrm>
        </p:spPr>
        <p:txBody>
          <a:bodyPr/>
          <a:lstStyle/>
          <a:p>
            <a:pPr eaLnBrk="1" hangingPunct="1">
              <a:lnSpc>
                <a:spcPct val="80000"/>
              </a:lnSpc>
              <a:spcBef>
                <a:spcPts val="900"/>
              </a:spcBef>
            </a:pPr>
            <a:r>
              <a:rPr lang="el-GR" altLang="el-GR" sz="2000" smtClean="0"/>
              <a:t>Η δειγματοληψία ευκολίας στηρίζεται σε άτομα που είναι διαθέσιμα και μπορούν εύκολα να συμμετάσχουν σε μια έρευνα.</a:t>
            </a:r>
          </a:p>
          <a:p>
            <a:pPr eaLnBrk="1" hangingPunct="1">
              <a:lnSpc>
                <a:spcPct val="80000"/>
              </a:lnSpc>
              <a:spcBef>
                <a:spcPts val="900"/>
              </a:spcBef>
            </a:pPr>
            <a:r>
              <a:rPr lang="el-GR" altLang="el-GR" sz="2000" smtClean="0"/>
              <a:t>Ωστόσο, μια σειρά από μεταβλητές, όπως η ηλικία, το φύλο, η ψυχολογική και κοινωνική ταυτότητα το γλωσσικό υπόστρωμα, η εκπαίδευση και άλλοι παράγοντες δεν μπορούν να ελεγχθούν αποτελεσματικά ως προς την συσχέτισή τους με τον ερευνητικό πληθυσμό με συνακόλουθο αποτέλεσμα να μην μπορεί να υπολογιστεί η ακρίβεια των μετρήσεων που μας παρέχει το δείγμα. </a:t>
            </a:r>
          </a:p>
          <a:p>
            <a:pPr eaLnBrk="1" hangingPunct="1">
              <a:lnSpc>
                <a:spcPct val="80000"/>
              </a:lnSpc>
              <a:spcBef>
                <a:spcPts val="900"/>
              </a:spcBef>
            </a:pPr>
            <a:r>
              <a:rPr lang="el-GR" altLang="el-GR" sz="2000" smtClean="0"/>
              <a:t>Το δείγμα ευκολίας μπορεί να αποδειχθεί ιδιαίτερα αποτελεσματικό στην περίπτωση την οποία ο ερευνητής θέλει να ανιχνεύσει το υπό μελέτη φαινόμενο και να πάρει μια χονδρική εικόνα για την συχνότητά του και τις βασικότερες μεταβλητές με τις οποίες συσχετίζεται. Το δείγμα ευκολίας μπορεί να συλλεχθεί γρήγορα και να δώσει μεγάλο αριθμό δεδομένων δίχως να απαιτεί από τον ερευνητή μεγάλο κόστος ερευνητικού σχεδιασμού. </a:t>
            </a:r>
          </a:p>
          <a:p>
            <a:pPr eaLnBrk="1" hangingPunct="1">
              <a:lnSpc>
                <a:spcPct val="80000"/>
              </a:lnSpc>
              <a:spcBef>
                <a:spcPts val="900"/>
              </a:spcBef>
            </a:pPr>
            <a:r>
              <a:rPr lang="el-GR" altLang="el-GR" sz="2000" smtClean="0"/>
              <a:t>Μερικές φορές το δείγμα ευκολίας είναι εξίσου αποτελεσματικό με το τυχαίο δείγμα όταν το υπό μελέτη φαινόμενο παρουσιάζει σημαντική ομοιογένεια στην διασπορά του μέσα στον πληθυσμό.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l-GR" altLang="el-GR" smtClean="0"/>
              <a:t>Δειγματοληψία κρίσης</a:t>
            </a:r>
          </a:p>
        </p:txBody>
      </p:sp>
      <p:sp>
        <p:nvSpPr>
          <p:cNvPr id="58371" name="Rectangle 3"/>
          <p:cNvSpPr>
            <a:spLocks noGrp="1" noChangeArrowheads="1"/>
          </p:cNvSpPr>
          <p:nvPr>
            <p:ph idx="1"/>
          </p:nvPr>
        </p:nvSpPr>
        <p:spPr>
          <a:xfrm>
            <a:off x="468313" y="1412875"/>
            <a:ext cx="8229600" cy="5184775"/>
          </a:xfrm>
        </p:spPr>
        <p:txBody>
          <a:bodyPr/>
          <a:lstStyle/>
          <a:p>
            <a:pPr eaLnBrk="1" hangingPunct="1">
              <a:lnSpc>
                <a:spcPct val="85000"/>
              </a:lnSpc>
            </a:pPr>
            <a:r>
              <a:rPr lang="el-GR" altLang="el-GR" sz="2000" smtClean="0"/>
              <a:t>Ο ερευνητής πολλές φορές έχοντας μια ικανοποιητική εικόνα της ενός φαινομένου μπορεί να επιλέξει το δείγμα βασιζόμενος στην προσωπική του κρίση. Αξιοποιώντας την γνώση που του παρέχει η βιβλιογραφία θα συμπεριλάβει περιπτώσεις που κατά τη γνώμη του θα αποτελέσουν σημαντικό παράγοντα διαμόρφωσης των ερευνητικών αποτελεσμάτων και θα αποκλείσει ακραίες ή μη τυπικές περιπτώσεις που θα μπορούσαν να διαστρεβλώσουν την ποσοτική απεικόνιση του υπό μελέτη φαινομένου. </a:t>
            </a:r>
          </a:p>
          <a:p>
            <a:pPr eaLnBrk="1" hangingPunct="1">
              <a:lnSpc>
                <a:spcPct val="85000"/>
              </a:lnSpc>
            </a:pPr>
            <a:r>
              <a:rPr lang="el-GR" altLang="el-GR" sz="2000" smtClean="0"/>
              <a:t>Η επιλογή με βάση την κρίση του ερευνητή όσο και αν βασίζεται σε προηγούμενη εμπεριστατωμένη έρευνα, ενέχει σημαντικά περιθώρια λάθους, αφού η αντικειμενικότητα της κρίσης του μπορεί να επηρεαστεί από ιδεολογικούς, κοινωνικούς, ψυχολογικούς, προσωπικούς κ.ά. παράγοντες που δεν μπορούν να αποκλειστούν και να υπολογιστεί η επίδρασή τους.</a:t>
            </a:r>
          </a:p>
          <a:p>
            <a:pPr eaLnBrk="1" hangingPunct="1">
              <a:lnSpc>
                <a:spcPct val="85000"/>
              </a:lnSpc>
            </a:pPr>
            <a:r>
              <a:rPr lang="el-GR" altLang="el-GR" sz="2000" smtClean="0"/>
              <a:t>Σε ορισμένες περιπτώσεις, μπορεί να ενταχθεί σε μια ευρύτερη ερευνητική μεθοδολογία προκαταρκτικής εξέτασης ενός μεγάλου αριθμού φαινομένου από την οποία θα επιλεγεί τελικά ένας μικρός αριθμός που παρουσιάζει ιδιαίτερες διακυμάνσεις μέσα στα δείγματα.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3850" y="274638"/>
            <a:ext cx="8496300" cy="1143000"/>
          </a:xfrm>
        </p:spPr>
        <p:txBody>
          <a:bodyPr/>
          <a:lstStyle/>
          <a:p>
            <a:pPr eaLnBrk="1" hangingPunct="1"/>
            <a:r>
              <a:rPr lang="el-GR" altLang="el-GR" sz="4000" smtClean="0"/>
              <a:t>Δειγματοληψία κρίσιμων περιπτώσεων</a:t>
            </a:r>
          </a:p>
        </p:txBody>
      </p:sp>
      <p:sp>
        <p:nvSpPr>
          <p:cNvPr id="60419" name="Rectangle 3"/>
          <p:cNvSpPr>
            <a:spLocks noGrp="1" noChangeArrowheads="1"/>
          </p:cNvSpPr>
          <p:nvPr>
            <p:ph idx="1"/>
          </p:nvPr>
        </p:nvSpPr>
        <p:spPr>
          <a:xfrm>
            <a:off x="463550" y="1557338"/>
            <a:ext cx="8229600" cy="4525962"/>
          </a:xfrm>
        </p:spPr>
        <p:txBody>
          <a:bodyPr/>
          <a:lstStyle/>
          <a:p>
            <a:pPr eaLnBrk="1" hangingPunct="1">
              <a:lnSpc>
                <a:spcPct val="90000"/>
              </a:lnSpc>
            </a:pPr>
            <a:r>
              <a:rPr lang="el-GR" altLang="el-GR" sz="2100" smtClean="0"/>
              <a:t>Ο ερευνητής επιλέγει περιπτώσεις που έχουν συγκεκριμένα χαρακτηριστικά και που βάσει της κρίσης του ερευνητή είναι ουσιώδη για την έρευνα και αντιπροσωπεύουν επαρκώς το φαινόμενο που μελετά. </a:t>
            </a:r>
          </a:p>
          <a:p>
            <a:pPr eaLnBrk="1" hangingPunct="1">
              <a:lnSpc>
                <a:spcPct val="90000"/>
              </a:lnSpc>
            </a:pPr>
            <a:r>
              <a:rPr lang="el-GR" altLang="el-GR" sz="2100" smtClean="0"/>
              <a:t>Μια τέτοια μεθοδολογία εκτός των προβλημάτων της μη τυχαιότητας παρουσιάζει τις περισσότερες φορές έλλειψη θεωρητικής τεκμηρίωσης. Αν κάποια άτομα παρουσιάζουν μια συμπεριφορά που εμπειρικά συγκλίνει με τον ερευνητικό πληθυσμό δεν σημαίνει ότι αυτή η σύγκλιση θα συνεχίζει να επαναλαμβάνεται για πάντα. Ειδικά όταν η σύγκλιση δεν ερμηνεύεται στο πλαίσιο κάποιου συγκεκριμένου θεωρητικού πλαισίου, τότε καθίσταται συμπτωματική και δεν μπορεί να χρησιμοποιηθεί με ασφάλεια για μελλοντικές έρευνες.</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l-GR" altLang="el-GR" sz="4000" smtClean="0"/>
              <a:t>Δειγματοληψία προκαθορισμένης ποσόστωσης </a:t>
            </a:r>
          </a:p>
        </p:txBody>
      </p:sp>
      <p:sp>
        <p:nvSpPr>
          <p:cNvPr id="62467" name="Rectangle 3"/>
          <p:cNvSpPr>
            <a:spLocks noGrp="1" noChangeArrowheads="1"/>
          </p:cNvSpPr>
          <p:nvPr>
            <p:ph idx="1"/>
          </p:nvPr>
        </p:nvSpPr>
        <p:spPr>
          <a:xfrm>
            <a:off x="463550" y="1628775"/>
            <a:ext cx="8229600" cy="4824413"/>
          </a:xfrm>
        </p:spPr>
        <p:txBody>
          <a:bodyPr/>
          <a:lstStyle/>
          <a:p>
            <a:pPr eaLnBrk="1" hangingPunct="1"/>
            <a:r>
              <a:rPr lang="el-GR" altLang="el-GR" sz="2000" smtClean="0"/>
              <a:t>Αποτελεί την μη τυχαία εφαρμογή της διαστρωματωμένης δειγματοληψίας. Πρώτα καθορίζεται ένας συγκεκριμένος αριθμός για κάθε υπο-ομάδα του δείγματος και στη συνέχεια επιλέγονται μέλη βασιζόμενα στην κρίση του ερευνητή.</a:t>
            </a:r>
          </a:p>
          <a:p>
            <a:pPr eaLnBrk="1" hangingPunct="1">
              <a:lnSpc>
                <a:spcPct val="90000"/>
              </a:lnSpc>
            </a:pPr>
            <a:r>
              <a:rPr lang="el-GR" altLang="el-GR" sz="2000" smtClean="0"/>
              <a:t>Η συγκεκριμένη μέθοδος:</a:t>
            </a:r>
          </a:p>
          <a:p>
            <a:pPr lvl="1" eaLnBrk="1" hangingPunct="1">
              <a:lnSpc>
                <a:spcPct val="90000"/>
              </a:lnSpc>
            </a:pPr>
            <a:r>
              <a:rPr lang="el-GR" altLang="el-GR" sz="1800" smtClean="0"/>
              <a:t>Επιλέγει με μη τυχαίο τρόπο τα μέλη του δείγματος με ό,τι αυτό συνεπάγεται</a:t>
            </a:r>
          </a:p>
          <a:p>
            <a:pPr lvl="1" eaLnBrk="1" hangingPunct="1">
              <a:lnSpc>
                <a:spcPct val="90000"/>
              </a:lnSpc>
            </a:pPr>
            <a:r>
              <a:rPr lang="el-GR" altLang="el-GR" sz="1800" smtClean="0"/>
              <a:t>Αποκρύβει τα ποσοστά των ατόμων που δεν θέλουν να απαντήσουν σε μια συγκεκριμένη ερώτηση ή να συμμετάσχουν στην έρευνα </a:t>
            </a:r>
          </a:p>
          <a:p>
            <a:pPr eaLnBrk="1" hangingPunct="1">
              <a:lnSpc>
                <a:spcPct val="90000"/>
              </a:lnSpc>
            </a:pPr>
            <a:r>
              <a:rPr lang="el-GR" altLang="el-GR" sz="2000" smtClean="0"/>
              <a:t>Το δείγμα προκαθορισμένης ποσόστωσης θεωρείται ποιοτικότερο από τα άλλα δείγματα που προκύπτουν από μη τυχαίες μεθόδους. Είναι ευκολότερο και αρκετά φθηνότερο από την ομόλογη του τυχαία μέθοδο της διαστρωματωμένης δειγματοληψίας. Είναι ιδιαίτερα κατάλληλο για έρευνες που προσεγγίζουν το δείγμα τηλεφωνικά και γενικότερα πληθυσμούς που δεν μπορούν εύκολα να καταγραφούν τα μέλη τους.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l-GR" altLang="el-GR" smtClean="0"/>
              <a:t>Δειγματοληψία εθελοντών</a:t>
            </a:r>
          </a:p>
        </p:txBody>
      </p:sp>
      <p:sp>
        <p:nvSpPr>
          <p:cNvPr id="64515" name="Rectangle 3"/>
          <p:cNvSpPr>
            <a:spLocks noGrp="1" noChangeArrowheads="1"/>
          </p:cNvSpPr>
          <p:nvPr>
            <p:ph idx="1"/>
          </p:nvPr>
        </p:nvSpPr>
        <p:spPr>
          <a:xfrm>
            <a:off x="463550" y="1557338"/>
            <a:ext cx="8229600" cy="4525962"/>
          </a:xfrm>
        </p:spPr>
        <p:txBody>
          <a:bodyPr/>
          <a:lstStyle/>
          <a:p>
            <a:pPr eaLnBrk="1" hangingPunct="1">
              <a:lnSpc>
                <a:spcPct val="90000"/>
              </a:lnSpc>
            </a:pPr>
            <a:r>
              <a:rPr lang="el-GR" altLang="el-GR" sz="2000" smtClean="0"/>
              <a:t>Τα συγκεκριμένα δείγματα προκύπτουν μέσα από την εθελοντική συμμετοχή των ατόμων σε μια έρευνα. </a:t>
            </a:r>
          </a:p>
          <a:p>
            <a:pPr eaLnBrk="1" hangingPunct="1">
              <a:lnSpc>
                <a:spcPct val="90000"/>
              </a:lnSpc>
            </a:pPr>
            <a:r>
              <a:rPr lang="el-GR" altLang="el-GR" sz="2000" smtClean="0"/>
              <a:t>Η συγκεκριμένη μέθοδος επιτρέπει τον γρήγορο σχηματισμό μη τυχαίων δειγμάτων με σοβαρά όμως προβλήματα αντιπροσωπευτικότητας (π.χ. Τηλεψηφοφορίες, σφυγμομετρήσεις των ΜΜΕ κ.ά.)</a:t>
            </a:r>
          </a:p>
          <a:p>
            <a:pPr eaLnBrk="1" hangingPunct="1">
              <a:lnSpc>
                <a:spcPct val="90000"/>
              </a:lnSpc>
            </a:pPr>
            <a:r>
              <a:rPr lang="el-GR" altLang="el-GR" sz="2000" smtClean="0"/>
              <a:t>Σε κάποιες άλλες περιπτώσεις ο ερευνητής για να ολοκληρώσει μια πολύπλοκη έρευνα θα πρέπει να έχει συχνή επαφή με το δείγμα του και να απασχολεί αρκετές ώρες τα μέλη του. Σε οποιοδήποτε τυχαίο δείγμα η πιθανότητα κάποιος να δεχτεί να συμμετάσχει σε μια έρευνα που απαιτεί πολλές ώρες προσωπικής δέσμευσης είναι πολύ μικρή. Στην περίπτωση αυτή η μόνη εναλλακτική λύση είναι η δημιουργία δείγματος εθελοντών με την χρήση διαφόρων κινήτρων, όπως π.χ. κάποια μικρό χρηματικό αντίτιμο ως αποζημίωση για την συμμετοχή στην έρευνα. Δίχως μια τέτοια εθελοντική βάση συνεργασίας (έστω και μερικώς αποζημιούμενη) πολύπλοκες έρευνες με απαιτήσεις από τα μέλη του δείγματος δεν θα μπορούσαν να ολοκληρωθούν σε λογικά πλαίσια κόστους και χρόνου.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dirty="0" smtClean="0"/>
              <a:t>Δειγματοληψία «χιονοστιβάδας»</a:t>
            </a:r>
            <a:r>
              <a:rPr lang="en-US" altLang="el-GR" dirty="0" smtClean="0"/>
              <a:t> (1)</a:t>
            </a:r>
            <a:endParaRPr lang="el-GR" altLang="el-GR" dirty="0" smtClean="0"/>
          </a:p>
        </p:txBody>
      </p:sp>
      <p:sp>
        <p:nvSpPr>
          <p:cNvPr id="66563" name="Rectangle 3"/>
          <p:cNvSpPr>
            <a:spLocks noGrp="1" noChangeArrowheads="1"/>
          </p:cNvSpPr>
          <p:nvPr>
            <p:ph idx="1"/>
          </p:nvPr>
        </p:nvSpPr>
        <p:spPr>
          <a:xfrm>
            <a:off x="457200" y="1484313"/>
            <a:ext cx="8229600" cy="4530725"/>
          </a:xfrm>
        </p:spPr>
        <p:txBody>
          <a:bodyPr/>
          <a:lstStyle/>
          <a:p>
            <a:pPr eaLnBrk="1" hangingPunct="1"/>
            <a:r>
              <a:rPr lang="el-GR" altLang="el-GR" sz="2000" smtClean="0"/>
              <a:t>Όταν η μελέτη επικεντρώνεται σε υπο-πληθυσμούς που είναι δύσκολο να προσεγγιστούν λόγω της κλειστής οργάνωσής τους ή του περιθωριακού τους χαρακτήρα τότε μια τυχαία δειγματοληψία πολύ δύσκολα θα συγκεντρώσει ικανοποιητικό μέγεθος δείγματος. </a:t>
            </a:r>
          </a:p>
          <a:p>
            <a:pPr eaLnBrk="1" hangingPunct="1"/>
            <a:r>
              <a:rPr lang="el-GR" altLang="el-GR" sz="2000" smtClean="0"/>
              <a:t>Σε τέτοιες περιπτώσεις συχνά ο ερευνητής χρησιμοποιεί την δειγματοληψία «χιονοστιβάδας». </a:t>
            </a:r>
          </a:p>
          <a:p>
            <a:pPr lvl="1" eaLnBrk="1" hangingPunct="1"/>
            <a:r>
              <a:rPr lang="el-GR" altLang="el-GR" sz="1800" smtClean="0"/>
              <a:t>Με αυτή την μέθοδο ο ερευνητής χρησιμοποιεί ένα δίκτυο προσωπικών του επαφών για να έρθει σε επικοινωνία με έναν μικρό αριθμό ατόμων που σχετίζονται με τον υπο-πληθυσμό που ερευνά. </a:t>
            </a:r>
          </a:p>
          <a:p>
            <a:pPr lvl="1" eaLnBrk="1" hangingPunct="1"/>
            <a:r>
              <a:rPr lang="el-GR" altLang="el-GR" sz="1800" smtClean="0"/>
              <a:t>Εν συνεχεία και αφού έχει κερδίσει την εμπιστοσύνη του αρχικού αυτού μικρού δείγματος ζητά από τα μέλη του να τον συστήσουν σε παρόμοια άτομα για να συνεχίσει την έρευνα. Με τον τρόπο αυτό αυξάνεται γεωμετρικά το μέγεθος του δείγματος του, ακριβώς όπως μια χιονοστιβάδα μεγαλώνει συνεχώς καθώς κατηφορίζει μια πλαγιά.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dirty="0" smtClean="0"/>
              <a:t>Δειγματοληψία «χιονοστιβάδας»</a:t>
            </a:r>
            <a:r>
              <a:rPr lang="en-US" altLang="el-GR" dirty="0" smtClean="0"/>
              <a:t> (2)</a:t>
            </a:r>
            <a:endParaRPr lang="el-GR" altLang="el-GR" dirty="0" smtClean="0"/>
          </a:p>
        </p:txBody>
      </p:sp>
      <p:sp>
        <p:nvSpPr>
          <p:cNvPr id="68611" name="Rectangle 3"/>
          <p:cNvSpPr>
            <a:spLocks noGrp="1" noChangeArrowheads="1"/>
          </p:cNvSpPr>
          <p:nvPr>
            <p:ph idx="1"/>
          </p:nvPr>
        </p:nvSpPr>
        <p:spPr>
          <a:xfrm>
            <a:off x="457200" y="1484313"/>
            <a:ext cx="8229600" cy="4968875"/>
          </a:xfrm>
        </p:spPr>
        <p:txBody>
          <a:bodyPr/>
          <a:lstStyle/>
          <a:p>
            <a:pPr eaLnBrk="1" hangingPunct="1">
              <a:lnSpc>
                <a:spcPct val="90000"/>
              </a:lnSpc>
            </a:pPr>
            <a:r>
              <a:rPr lang="el-GR" altLang="el-GR" sz="1900" smtClean="0"/>
              <a:t>Η έλλειψη τυχαιότητας προκαλεί και εδώ ένα σημαντικό πρόβλημα αξιοπιστίας που σχετίζεται με την ακρίβεια των εκτιμήσεων που παίρνουμε από ένα τέτοιο δείγμα. Τα δείγματα χιονοστιβάδας παρουσιάζουν σημαντικότερη απόκλιση από άλλα μη τυχαία δείγματα όπως αυτό της κρίσης ή της προκαθορισμένης ποσόστωσης γιατί σε κάθε επέκταση του αρχικού δείγματος πολλοί και διαφορετικοί άνθρωποι με καθαρά προσωπικά κριτήρια επιλέγουν τα επόμενα μέλη του δείγματος. Το κάθε άτομο που μετέχει σε ένα τέτοιο δείγμα γίνεται δυνάμει ερευνητής και προχωρά στην άτυπη κατάρτιση ενός δικού του δείγματος με καθαρά προσωπικά κριτήρια, δίχως να έχει τα θεωρητικά εφόδια να το κάνει. Έτσι το δείγμα που προκύπτει από μια τέτοια αλυσιδωτή διαδικασία είναι μοναδικό και εξαιρετικά ιδιόμορφο. </a:t>
            </a:r>
          </a:p>
          <a:p>
            <a:pPr eaLnBrk="1" hangingPunct="1">
              <a:lnSpc>
                <a:spcPct val="90000"/>
              </a:lnSpc>
            </a:pPr>
            <a:r>
              <a:rPr lang="el-GR" altLang="el-GR" sz="1900" smtClean="0"/>
              <a:t>Η δειγματοληψία χιονοστιβάδας είναι ιδιαίτερα χρήσιμη όταν το επίκεντρο της είναι κλειστές κοινωνικές ομάδες όπως χρήστες ναρκωτικών, παράνομοι μετανάστες, θρησκευτικές ή πολιτικές μειονότητες καθώς και άτομα που ανήκουν στα άκρα του κοινωνικού συστήματος δηλ. άτομα πολύ πλούσια και με υψηλή κοινωνική θέση ή άτομα που ανήκουν στην ανέχεια.</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l-GR" altLang="el-GR" smtClean="0"/>
              <a:t>Δείκτες κεντρικής τάσης</a:t>
            </a:r>
            <a:endParaRPr lang="en-GB" altLang="el-GR" smtClean="0"/>
          </a:p>
        </p:txBody>
      </p:sp>
      <p:sp>
        <p:nvSpPr>
          <p:cNvPr id="6147" name="Rectangle 3"/>
          <p:cNvSpPr>
            <a:spLocks noGrp="1" noChangeArrowheads="1"/>
          </p:cNvSpPr>
          <p:nvPr>
            <p:ph idx="1"/>
          </p:nvPr>
        </p:nvSpPr>
        <p:spPr>
          <a:xfrm>
            <a:off x="463550" y="1557338"/>
            <a:ext cx="8229600" cy="4525962"/>
          </a:xfrm>
        </p:spPr>
        <p:txBody>
          <a:bodyPr rtlCol="0">
            <a:normAutofit/>
          </a:bodyPr>
          <a:lstStyle/>
          <a:p>
            <a:pPr eaLnBrk="1" fontAlgn="auto" hangingPunct="1">
              <a:spcAft>
                <a:spcPts val="0"/>
              </a:spcAft>
              <a:defRPr/>
            </a:pPr>
            <a:r>
              <a:rPr lang="el-GR" altLang="el-GR" sz="2600" dirty="0" smtClean="0"/>
              <a:t>Μέσος όρος (</a:t>
            </a:r>
            <a:r>
              <a:rPr lang="en-US" altLang="el-GR" sz="2600" dirty="0" smtClean="0"/>
              <a:t>mean)</a:t>
            </a:r>
            <a:endParaRPr lang="el-GR" altLang="el-GR" sz="2600" dirty="0" smtClean="0"/>
          </a:p>
          <a:p>
            <a:pPr eaLnBrk="1" fontAlgn="auto" hangingPunct="1">
              <a:spcAft>
                <a:spcPts val="0"/>
              </a:spcAft>
              <a:defRPr/>
            </a:pPr>
            <a:r>
              <a:rPr lang="el-GR" altLang="el-GR" sz="2600" dirty="0" smtClean="0"/>
              <a:t>Δεσπόζουσα τιμή (</a:t>
            </a:r>
            <a:r>
              <a:rPr lang="en-US" altLang="el-GR" sz="2600" dirty="0" smtClean="0"/>
              <a:t>mode)</a:t>
            </a:r>
            <a:endParaRPr lang="el-GR" altLang="el-GR" sz="2600" dirty="0" smtClean="0"/>
          </a:p>
          <a:p>
            <a:pPr lvl="1" eaLnBrk="1" fontAlgn="auto" hangingPunct="1">
              <a:spcAft>
                <a:spcPts val="0"/>
              </a:spcAft>
              <a:defRPr/>
            </a:pPr>
            <a:r>
              <a:rPr lang="el-GR" altLang="el-GR" sz="2200" dirty="0" smtClean="0"/>
              <a:t>Είναι η τιμή που εμφανίζεται συχνότερα σε κάποια δεδομένα</a:t>
            </a:r>
          </a:p>
          <a:p>
            <a:pPr lvl="1" eaLnBrk="1" fontAlgn="auto" hangingPunct="1">
              <a:spcAft>
                <a:spcPts val="0"/>
              </a:spcAft>
              <a:defRPr/>
            </a:pPr>
            <a:r>
              <a:rPr lang="el-GR" altLang="el-GR" sz="2200" dirty="0" smtClean="0"/>
              <a:t>Π.χ. 8 12 15 17 </a:t>
            </a:r>
            <a:r>
              <a:rPr lang="el-GR" altLang="el-GR" sz="2400" b="1" dirty="0" smtClean="0">
                <a:solidFill>
                  <a:srgbClr val="5075BC"/>
                </a:solidFill>
              </a:rPr>
              <a:t>19 </a:t>
            </a:r>
            <a:r>
              <a:rPr lang="el-GR" altLang="el-GR" sz="2400" b="1" dirty="0" err="1" smtClean="0">
                <a:solidFill>
                  <a:srgbClr val="5075BC"/>
                </a:solidFill>
              </a:rPr>
              <a:t>19</a:t>
            </a:r>
            <a:r>
              <a:rPr lang="el-GR" altLang="el-GR" sz="2400" b="1" dirty="0" smtClean="0">
                <a:solidFill>
                  <a:srgbClr val="5075BC"/>
                </a:solidFill>
              </a:rPr>
              <a:t> </a:t>
            </a:r>
            <a:r>
              <a:rPr lang="el-GR" altLang="el-GR" sz="2400" b="1" dirty="0" err="1" smtClean="0">
                <a:solidFill>
                  <a:srgbClr val="5075BC"/>
                </a:solidFill>
              </a:rPr>
              <a:t>19</a:t>
            </a:r>
            <a:r>
              <a:rPr lang="el-GR" altLang="el-GR" sz="2400" b="1" dirty="0" smtClean="0">
                <a:solidFill>
                  <a:srgbClr val="5075BC"/>
                </a:solidFill>
              </a:rPr>
              <a:t> </a:t>
            </a:r>
            <a:r>
              <a:rPr lang="el-GR" altLang="el-GR" sz="2200" dirty="0" smtClean="0"/>
              <a:t>27 56 </a:t>
            </a:r>
            <a:r>
              <a:rPr lang="el-GR" altLang="el-GR" sz="2200" dirty="0" err="1" smtClean="0"/>
              <a:t>56</a:t>
            </a:r>
            <a:r>
              <a:rPr lang="el-GR" altLang="el-GR" sz="2200" dirty="0" smtClean="0"/>
              <a:t> 89</a:t>
            </a:r>
          </a:p>
          <a:p>
            <a:pPr eaLnBrk="1" fontAlgn="auto" hangingPunct="1">
              <a:spcAft>
                <a:spcPts val="0"/>
              </a:spcAft>
              <a:defRPr/>
            </a:pPr>
            <a:r>
              <a:rPr lang="el-GR" altLang="el-GR" sz="2600" dirty="0" smtClean="0"/>
              <a:t>Διάμεσος (</a:t>
            </a:r>
            <a:r>
              <a:rPr lang="en-US" altLang="el-GR" sz="2600" dirty="0" smtClean="0"/>
              <a:t>median)</a:t>
            </a:r>
            <a:endParaRPr lang="el-GR" altLang="el-GR" sz="2600" dirty="0" smtClean="0"/>
          </a:p>
          <a:p>
            <a:pPr lvl="1" eaLnBrk="1" fontAlgn="auto" hangingPunct="1">
              <a:spcAft>
                <a:spcPts val="0"/>
              </a:spcAft>
              <a:defRPr/>
            </a:pPr>
            <a:r>
              <a:rPr lang="el-GR" altLang="el-GR" sz="2200" dirty="0" smtClean="0"/>
              <a:t>Είναι η τιμή που βρίσκεται στο μέσο της κατανομής των δεδομένων. Οι μισές τιμές της κατανομής βρίσκονται κάτω από τη διάμεσο και οι άλλες μισές πάνω από αυτήν</a:t>
            </a:r>
          </a:p>
          <a:p>
            <a:pPr lvl="1" eaLnBrk="1" fontAlgn="auto" hangingPunct="1">
              <a:spcAft>
                <a:spcPts val="0"/>
              </a:spcAft>
              <a:defRPr/>
            </a:pPr>
            <a:r>
              <a:rPr lang="el-GR" altLang="el-GR" sz="2200" dirty="0" smtClean="0"/>
              <a:t>Π.χ.  17 23 45 </a:t>
            </a:r>
            <a:r>
              <a:rPr lang="el-GR" altLang="el-GR" sz="2400" b="1" dirty="0">
                <a:solidFill>
                  <a:srgbClr val="5075BC"/>
                </a:solidFill>
              </a:rPr>
              <a:t>46</a:t>
            </a:r>
            <a:r>
              <a:rPr lang="el-GR" altLang="el-GR" sz="2400" b="1" dirty="0">
                <a:solidFill>
                  <a:schemeClr val="tx1">
                    <a:lumMod val="95000"/>
                    <a:lumOff val="5000"/>
                  </a:schemeClr>
                </a:solidFill>
              </a:rPr>
              <a:t> </a:t>
            </a:r>
            <a:r>
              <a:rPr lang="el-GR" altLang="el-GR" sz="2200" dirty="0" smtClean="0"/>
              <a:t>83 84 96</a:t>
            </a:r>
            <a:endParaRPr lang="en-GB" altLang="el-GR" sz="2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l-GR" altLang="el-GR" smtClean="0"/>
              <a:t>Είδη δειγματοληπτικών λαθών</a:t>
            </a:r>
            <a:endParaRPr lang="en-GB" altLang="el-GR" smtClean="0"/>
          </a:p>
        </p:txBody>
      </p:sp>
      <p:sp>
        <p:nvSpPr>
          <p:cNvPr id="70659" name="Rectangle 3"/>
          <p:cNvSpPr>
            <a:spLocks noGrp="1" noChangeArrowheads="1"/>
          </p:cNvSpPr>
          <p:nvPr>
            <p:ph idx="1"/>
          </p:nvPr>
        </p:nvSpPr>
        <p:spPr>
          <a:xfrm>
            <a:off x="463550" y="1557338"/>
            <a:ext cx="8229600" cy="4824412"/>
          </a:xfrm>
        </p:spPr>
        <p:txBody>
          <a:bodyPr/>
          <a:lstStyle/>
          <a:p>
            <a:pPr eaLnBrk="1" hangingPunct="1">
              <a:lnSpc>
                <a:spcPct val="80000"/>
              </a:lnSpc>
            </a:pPr>
            <a:r>
              <a:rPr lang="el-GR" altLang="el-GR" sz="1900" smtClean="0"/>
              <a:t>Ελλιπής κάλυψη δείγματος</a:t>
            </a:r>
            <a:r>
              <a:rPr lang="en-US" altLang="el-GR" sz="1900" smtClean="0"/>
              <a:t> (coverage error)</a:t>
            </a:r>
          </a:p>
          <a:p>
            <a:pPr lvl="1" eaLnBrk="1" hangingPunct="1">
              <a:lnSpc>
                <a:spcPct val="80000"/>
              </a:lnSpc>
            </a:pPr>
            <a:r>
              <a:rPr lang="el-GR" altLang="el-GR" sz="1700" smtClean="0"/>
              <a:t>Πολλές φορές ο σχεδιασμός της έρευνας δεν υπολογίζει το σύνολο του πληθυσμού και περιορίζεται μόνο σε ένα μέρος του.</a:t>
            </a:r>
          </a:p>
          <a:p>
            <a:pPr eaLnBrk="1" hangingPunct="1">
              <a:lnSpc>
                <a:spcPct val="80000"/>
              </a:lnSpc>
            </a:pPr>
            <a:r>
              <a:rPr lang="el-GR" altLang="el-GR" sz="1900" smtClean="0"/>
              <a:t>Ελλιπής ανταπόκριση στην έρευνα (</a:t>
            </a:r>
            <a:r>
              <a:rPr lang="en-US" altLang="el-GR" sz="1900" smtClean="0"/>
              <a:t>non-response error)</a:t>
            </a:r>
            <a:r>
              <a:rPr lang="el-GR" altLang="el-GR" sz="1900" smtClean="0"/>
              <a:t>. Πιθανές αιτίες:</a:t>
            </a:r>
            <a:endParaRPr lang="en-US" altLang="el-GR" sz="1900" smtClean="0"/>
          </a:p>
          <a:p>
            <a:pPr lvl="1" eaLnBrk="1" hangingPunct="1">
              <a:lnSpc>
                <a:spcPct val="80000"/>
              </a:lnSpc>
            </a:pPr>
            <a:r>
              <a:rPr lang="el-GR" altLang="el-GR" sz="1700" smtClean="0"/>
              <a:t>Αποτυχία να επικοινωνήσουμε με τα άτομα. Π.χ. σε μια τηλεφωνική έρευνα δεν θα υπάρχει απάντηση σε κάποιους αριθμούς. </a:t>
            </a:r>
            <a:endParaRPr lang="en-GB" altLang="el-GR" sz="1700" smtClean="0"/>
          </a:p>
          <a:p>
            <a:pPr lvl="1" eaLnBrk="1" hangingPunct="1">
              <a:lnSpc>
                <a:spcPct val="80000"/>
              </a:lnSpc>
            </a:pPr>
            <a:r>
              <a:rPr lang="el-GR" altLang="el-GR" sz="1700" smtClean="0"/>
              <a:t>Άρνηση να συμμετάσχουν τα άτομα στην έρευνα. Π.χ. Μερικά άτομα είναι πολύ απασχολημένα ή θα αρνηθούν την «εισβολή» στο ιδιωτικό τους χώρο. </a:t>
            </a:r>
          </a:p>
          <a:p>
            <a:pPr lvl="1" eaLnBrk="1" hangingPunct="1">
              <a:lnSpc>
                <a:spcPct val="80000"/>
              </a:lnSpc>
            </a:pPr>
            <a:r>
              <a:rPr lang="el-GR" altLang="el-GR" sz="1700" smtClean="0"/>
              <a:t>Άρνηση να απαντήσουν σε συγκεκριμένες ερωτήσεις. Π.χ. Οι άνθρωποι είναι συχνά απρόθυμοι να αποκαλύψουν πληροφορίες που έχουν κάποια προσωπική ή εμπορική αξία για αυτούς. </a:t>
            </a:r>
          </a:p>
          <a:p>
            <a:pPr eaLnBrk="1" hangingPunct="1">
              <a:lnSpc>
                <a:spcPct val="80000"/>
              </a:lnSpc>
            </a:pPr>
            <a:r>
              <a:rPr lang="el-GR" altLang="el-GR" sz="1900" smtClean="0"/>
              <a:t>Λάθος ερευνητικού εργαλείου (</a:t>
            </a:r>
            <a:r>
              <a:rPr lang="en-US" altLang="el-GR" sz="1900" smtClean="0"/>
              <a:t>instrument error)</a:t>
            </a:r>
            <a:r>
              <a:rPr lang="el-GR" altLang="el-GR" sz="1900" smtClean="0"/>
              <a:t>. Προκύπτει από ελλιπή σχεδιασμό του ερωτηματολογίου.</a:t>
            </a:r>
          </a:p>
          <a:p>
            <a:pPr eaLnBrk="1" hangingPunct="1">
              <a:lnSpc>
                <a:spcPct val="80000"/>
              </a:lnSpc>
            </a:pPr>
            <a:r>
              <a:rPr lang="el-GR" altLang="el-GR" sz="1900" smtClean="0"/>
              <a:t>Λάθος που προέρχεται από τον ερευνητή (</a:t>
            </a:r>
            <a:r>
              <a:rPr lang="en-US" altLang="el-GR" sz="1900" smtClean="0"/>
              <a:t>interviewer error)</a:t>
            </a:r>
            <a:r>
              <a:rPr lang="el-GR" altLang="el-GR" sz="1900" smtClean="0"/>
              <a:t>. Ιδιαίτερα από κάποια χαρακτηριστικά του ή ακόμα και από την ίδια την παρουσία του (παράδοξο του παρατηρητή). </a:t>
            </a:r>
            <a:endParaRPr lang="en-GB" altLang="el-GR" sz="19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l-GR" altLang="el-GR" sz="3800" smtClean="0"/>
              <a:t>Μέθοδοι προσέγγισης του δείγματος Ι</a:t>
            </a:r>
            <a:endParaRPr lang="en-GB" altLang="el-GR" sz="3800" smtClean="0"/>
          </a:p>
        </p:txBody>
      </p:sp>
      <p:sp>
        <p:nvSpPr>
          <p:cNvPr id="72707" name="Rectangle 3"/>
          <p:cNvSpPr>
            <a:spLocks noGrp="1" noChangeArrowheads="1"/>
          </p:cNvSpPr>
          <p:nvPr>
            <p:ph idx="1"/>
          </p:nvPr>
        </p:nvSpPr>
        <p:spPr>
          <a:xfrm>
            <a:off x="463550" y="1557338"/>
            <a:ext cx="8229600" cy="4525962"/>
          </a:xfrm>
        </p:spPr>
        <p:txBody>
          <a:bodyPr/>
          <a:lstStyle/>
          <a:p>
            <a:pPr eaLnBrk="1" hangingPunct="1"/>
            <a:r>
              <a:rPr lang="el-GR" altLang="el-GR" sz="2400" b="1" smtClean="0"/>
              <a:t>Τηλέφωνο</a:t>
            </a:r>
            <a:endParaRPr lang="en-GB" altLang="el-GR" sz="2400" b="1" smtClean="0"/>
          </a:p>
          <a:p>
            <a:pPr lvl="1" eaLnBrk="1" hangingPunct="1"/>
            <a:r>
              <a:rPr lang="el-GR" altLang="el-GR" sz="2000" smtClean="0"/>
              <a:t>Οικονομική</a:t>
            </a:r>
            <a:endParaRPr lang="en-GB" altLang="el-GR" sz="2000" smtClean="0"/>
          </a:p>
          <a:p>
            <a:pPr lvl="1" eaLnBrk="1" hangingPunct="1"/>
            <a:r>
              <a:rPr lang="el-GR" altLang="el-GR" sz="2000" smtClean="0"/>
              <a:t>Η έλλειψη απαντήσεων μπορεί να είναι υψηλή. </a:t>
            </a:r>
            <a:endParaRPr lang="en-GB" altLang="el-GR" sz="2000" smtClean="0"/>
          </a:p>
          <a:p>
            <a:pPr lvl="1" eaLnBrk="1" hangingPunct="1"/>
            <a:r>
              <a:rPr lang="el-GR" altLang="el-GR" sz="2000" smtClean="0"/>
              <a:t>Το λάθος κάλυψης είναι μικρό</a:t>
            </a:r>
            <a:r>
              <a:rPr lang="en-GB" altLang="el-GR" sz="2000" smtClean="0"/>
              <a:t>. </a:t>
            </a:r>
          </a:p>
          <a:p>
            <a:pPr lvl="1" eaLnBrk="1" hangingPunct="1"/>
            <a:r>
              <a:rPr lang="el-GR" altLang="el-GR" sz="2000" smtClean="0"/>
              <a:t>Ο αριθμός των ερωτήσεων θα πρέπει να είναι μικρός.</a:t>
            </a:r>
            <a:r>
              <a:rPr lang="en-GB" altLang="el-GR" sz="2000" smtClean="0"/>
              <a:t> </a:t>
            </a:r>
          </a:p>
          <a:p>
            <a:pPr eaLnBrk="1" hangingPunct="1">
              <a:spcBef>
                <a:spcPts val="1800"/>
              </a:spcBef>
            </a:pPr>
            <a:r>
              <a:rPr lang="el-GR" altLang="el-GR" sz="2400" b="1" smtClean="0"/>
              <a:t>Ταχυδρομημένο ερωτηματολόγιο</a:t>
            </a:r>
            <a:endParaRPr lang="en-GB" altLang="el-GR" sz="2400" smtClean="0"/>
          </a:p>
          <a:p>
            <a:pPr lvl="1" eaLnBrk="1" hangingPunct="1"/>
            <a:r>
              <a:rPr lang="el-GR" altLang="el-GR" sz="2000" smtClean="0"/>
              <a:t>Η έλλειψη απαντήσεων είναι πολύ υψηλή. </a:t>
            </a:r>
            <a:endParaRPr lang="en-GB" altLang="el-GR" sz="2000" smtClean="0"/>
          </a:p>
          <a:p>
            <a:pPr lvl="1" eaLnBrk="1" hangingPunct="1"/>
            <a:r>
              <a:rPr lang="el-GR" altLang="el-GR" sz="2000" smtClean="0"/>
              <a:t>Ακριβότερη από τις τηλεφωνικές έρευνες</a:t>
            </a:r>
            <a:r>
              <a:rPr lang="en-GB" altLang="el-GR" sz="2000" smtClean="0"/>
              <a:t>. </a:t>
            </a:r>
          </a:p>
          <a:p>
            <a:pPr lvl="1" eaLnBrk="1" hangingPunct="1"/>
            <a:r>
              <a:rPr lang="el-GR" altLang="el-GR" sz="2000" smtClean="0"/>
              <a:t>Ο αριθμός των ερωτήσεων μπορεί να είναι μεγαλύτερος.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l-GR" altLang="el-GR" sz="3800" smtClean="0"/>
              <a:t>Μέθοδοι προσέγγισης του δείγματος </a:t>
            </a:r>
            <a:r>
              <a:rPr lang="en-US" altLang="el-GR" sz="3800" smtClean="0"/>
              <a:t>I</a:t>
            </a:r>
            <a:r>
              <a:rPr lang="el-GR" altLang="el-GR" sz="3800" smtClean="0"/>
              <a:t>Ι</a:t>
            </a:r>
            <a:endParaRPr lang="en-GB" altLang="el-GR" sz="3800" smtClean="0"/>
          </a:p>
        </p:txBody>
      </p:sp>
      <p:sp>
        <p:nvSpPr>
          <p:cNvPr id="74755" name="Rectangle 3"/>
          <p:cNvSpPr>
            <a:spLocks noGrp="1" noChangeArrowheads="1"/>
          </p:cNvSpPr>
          <p:nvPr>
            <p:ph idx="1"/>
          </p:nvPr>
        </p:nvSpPr>
        <p:spPr>
          <a:xfrm>
            <a:off x="463550" y="1557338"/>
            <a:ext cx="8229600" cy="4525962"/>
          </a:xfrm>
        </p:spPr>
        <p:txBody>
          <a:bodyPr/>
          <a:lstStyle/>
          <a:p>
            <a:pPr eaLnBrk="1" hangingPunct="1"/>
            <a:r>
              <a:rPr lang="el-GR" altLang="el-GR" sz="2400" b="1" smtClean="0"/>
              <a:t>Συνέντευξη</a:t>
            </a:r>
            <a:endParaRPr lang="en-GB" altLang="el-GR" sz="2400" smtClean="0"/>
          </a:p>
          <a:p>
            <a:pPr lvl="1" eaLnBrk="1" hangingPunct="1"/>
            <a:r>
              <a:rPr lang="el-GR" altLang="el-GR" sz="2000" smtClean="0"/>
              <a:t>Η ερευνητές που προσεγγίζουν τα άτομα στο σπίτι τους έχουν μεγαλύτερη πιθανότητα να πάρουν απαντήσεις σε μεγάλα ερωτηματόλογια. </a:t>
            </a:r>
          </a:p>
          <a:p>
            <a:pPr lvl="1" eaLnBrk="1" hangingPunct="1"/>
            <a:r>
              <a:rPr lang="el-GR" altLang="el-GR" sz="2000" smtClean="0"/>
              <a:t>Χαμηλά λάθη ελλιπών απαντήσεων. </a:t>
            </a:r>
            <a:endParaRPr lang="en-GB" altLang="el-GR" sz="2000" smtClean="0"/>
          </a:p>
          <a:p>
            <a:pPr lvl="1" eaLnBrk="1" hangingPunct="1"/>
            <a:r>
              <a:rPr lang="el-GR" altLang="el-GR" sz="2000" smtClean="0"/>
              <a:t>Οι ερευνητής θα πρέπει να είναι καλά εκπαιδευμένοι για να μειώσουν το λάθος που προκύπτει από την παρουσία τους. </a:t>
            </a:r>
          </a:p>
          <a:p>
            <a:pPr lvl="1" eaLnBrk="1" hangingPunct="1"/>
            <a:r>
              <a:rPr lang="el-GR" altLang="el-GR" sz="2000" smtClean="0"/>
              <a:t>Ακριβή έρευνα.</a:t>
            </a:r>
            <a:r>
              <a:rPr lang="en-GB" altLang="el-GR" sz="2000" smtClean="0"/>
              <a:t> </a:t>
            </a:r>
          </a:p>
          <a:p>
            <a:pPr lvl="1" eaLnBrk="1" hangingPunct="1"/>
            <a:r>
              <a:rPr lang="el-GR" altLang="el-GR" sz="2000" smtClean="0"/>
              <a:t>Τα ερωτηματολόγια μπορούν να είναι σχετικά μεγάλα</a:t>
            </a:r>
            <a:r>
              <a:rPr lang="en-GB" altLang="el-GR" sz="2000" smtClean="0"/>
              <a:t>. </a:t>
            </a:r>
          </a:p>
          <a:p>
            <a:pPr lvl="1" eaLnBrk="1" hangingPunct="1"/>
            <a:r>
              <a:rPr lang="el-GR" altLang="el-GR" sz="2000" smtClean="0"/>
              <a:t>Τα σπίτια σπάνια επιλέγονται τυχαία. Συνήθως επιλέγονται τυχαία δρόμοι και μετά κάθε 5ο ή 10ο σπίτι επιλέγεται ένα. Αυτό ονομάζεται και </a:t>
            </a:r>
            <a:r>
              <a:rPr lang="el-GR" altLang="el-GR" sz="2000" b="1" smtClean="0"/>
              <a:t>συστηματική δειγματοληψία</a:t>
            </a:r>
            <a:r>
              <a:rPr lang="el-GR" altLang="el-GR" sz="2000" smtClean="0"/>
              <a:t>. </a:t>
            </a:r>
            <a:endParaRPr lang="en-GB" altLang="el-GR" sz="2000" b="1"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l-GR" altLang="el-GR" sz="3800" smtClean="0"/>
              <a:t>Μέθοδοι προσέγγισης του δείγματος ΙΙ</a:t>
            </a:r>
            <a:r>
              <a:rPr lang="en-US" altLang="el-GR" sz="3800" smtClean="0"/>
              <a:t>I</a:t>
            </a:r>
            <a:endParaRPr lang="en-GB" altLang="el-GR" sz="3800" smtClean="0"/>
          </a:p>
        </p:txBody>
      </p:sp>
      <p:sp>
        <p:nvSpPr>
          <p:cNvPr id="76803" name="Rectangle 3"/>
          <p:cNvSpPr>
            <a:spLocks noGrp="1" noChangeArrowheads="1"/>
          </p:cNvSpPr>
          <p:nvPr>
            <p:ph idx="1"/>
          </p:nvPr>
        </p:nvSpPr>
        <p:spPr>
          <a:xfrm>
            <a:off x="468313" y="1341438"/>
            <a:ext cx="8499475" cy="4824412"/>
          </a:xfrm>
        </p:spPr>
        <p:txBody>
          <a:bodyPr/>
          <a:lstStyle/>
          <a:p>
            <a:pPr eaLnBrk="1" hangingPunct="1"/>
            <a:r>
              <a:rPr lang="el-GR" altLang="el-GR" sz="2000" b="1" smtClean="0"/>
              <a:t>Δημόσια μέρη: κάποιες έρευνες γίνονται προσεγγίζοντας ανθρώπους σε εμπορικά κέντρα ή άλλα πολυσύχναστα δημόσια μέρη.</a:t>
            </a:r>
            <a:endParaRPr lang="en-GB" altLang="el-GR" sz="2000" smtClean="0"/>
          </a:p>
          <a:p>
            <a:pPr lvl="1" eaLnBrk="1" hangingPunct="1"/>
            <a:r>
              <a:rPr lang="el-GR" altLang="el-GR" sz="1800" smtClean="0"/>
              <a:t>Μεγάλα λάθη κάλυψης</a:t>
            </a:r>
            <a:endParaRPr lang="en-GB" altLang="el-GR" sz="1800" smtClean="0"/>
          </a:p>
          <a:p>
            <a:pPr lvl="1" eaLnBrk="1" hangingPunct="1"/>
            <a:r>
              <a:rPr lang="el-GR" altLang="el-GR" sz="1800" smtClean="0"/>
              <a:t>Οικονομική και γι' αυτό ευρέως χρησιμοποιούμενη</a:t>
            </a:r>
          </a:p>
          <a:p>
            <a:pPr lvl="1" eaLnBrk="1" hangingPunct="1"/>
            <a:r>
              <a:rPr lang="el-GR" altLang="el-GR" sz="1800" smtClean="0"/>
              <a:t>Τα ερωτηματολόγια πρέπει να είναι μικρά</a:t>
            </a:r>
            <a:endParaRPr lang="en-GB" altLang="el-GR" sz="1800" smtClean="0"/>
          </a:p>
          <a:p>
            <a:pPr lvl="1" eaLnBrk="1" hangingPunct="1"/>
            <a:r>
              <a:rPr lang="el-GR" altLang="el-GR" sz="1800" smtClean="0"/>
              <a:t>Για να μειωθούν τα λάθη κάλυψης συχνά χρησιμοποιείται </a:t>
            </a:r>
            <a:r>
              <a:rPr lang="el-GR" altLang="el-GR" sz="1800" b="1" smtClean="0"/>
              <a:t>δειγματοληψία</a:t>
            </a:r>
            <a:r>
              <a:rPr lang="en-US" altLang="el-GR" sz="1800" b="1" smtClean="0"/>
              <a:t> </a:t>
            </a:r>
            <a:r>
              <a:rPr lang="el-GR" altLang="el-GR" sz="1800" b="1" smtClean="0"/>
              <a:t>ποσόστωσης </a:t>
            </a:r>
            <a:r>
              <a:rPr lang="el-GR" altLang="el-GR" sz="1800" smtClean="0"/>
              <a:t>(</a:t>
            </a:r>
            <a:r>
              <a:rPr lang="en-GB" altLang="el-GR" sz="1800" smtClean="0"/>
              <a:t>quota sample</a:t>
            </a:r>
            <a:r>
              <a:rPr lang="el-GR" altLang="el-GR" sz="1800" smtClean="0"/>
              <a:t>).</a:t>
            </a:r>
            <a:r>
              <a:rPr lang="en-GB" altLang="el-GR" sz="1800" smtClean="0"/>
              <a:t> </a:t>
            </a:r>
            <a:r>
              <a:rPr lang="el-GR" altLang="el-GR" sz="1800" smtClean="0"/>
              <a:t>Ο κάθε ερευνητής καλείται να επιλέξει συγκεκριμένο αριθμό ανδρών, γυναικών, νέων, ηλικιωμένων κ.ά.. Η αναλογία για κάθε χαρακτηριστικό είναι τέτοια που αντανακλά την αναλογία στον ερευνούμενο πληθυσμό. </a:t>
            </a:r>
            <a:endParaRPr lang="en-GB" altLang="el-GR" sz="1800" b="1" smtClean="0"/>
          </a:p>
          <a:p>
            <a:pPr eaLnBrk="1" hangingPunct="1"/>
            <a:r>
              <a:rPr lang="el-GR" altLang="el-GR" sz="2000" b="1" smtClean="0"/>
              <a:t>Αυτοεπιλογή (</a:t>
            </a:r>
            <a:r>
              <a:rPr lang="en-GB" altLang="el-GR" sz="2000" b="1" smtClean="0"/>
              <a:t>Self-selected</a:t>
            </a:r>
            <a:r>
              <a:rPr lang="el-GR" altLang="el-GR" sz="2000" b="1" smtClean="0"/>
              <a:t>)</a:t>
            </a:r>
            <a:endParaRPr lang="en-GB" altLang="el-GR" sz="2000" smtClean="0"/>
          </a:p>
          <a:p>
            <a:pPr lvl="1" eaLnBrk="1" hangingPunct="1"/>
            <a:r>
              <a:rPr lang="el-GR" altLang="el-GR" sz="1800" smtClean="0"/>
              <a:t>Η αυτόκλητη συμμετοχή με τηλεφωνήματα ή γράμματα σε έρευνες γίνεται συνήθως από τηλεοπτικούς, ραδιοφωνικού σταθμούς και περιοδικά. Το δείγμα αυτό δεν έχει καμία αντιπροσωπευτικότητα και τα αποτελέσματα δεν έχουν καμία σημασία. Τέτοιου τύπου έρευνες θα πρέπει γενικά να αποφεύγονται. </a:t>
            </a:r>
            <a:endParaRPr lang="en-GB" altLang="el-GR" sz="1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l-GR" altLang="el-GR" smtClean="0"/>
              <a:t>Ιδιότητες των πιθανοτήτων Ι</a:t>
            </a:r>
            <a:endParaRPr lang="en-GB" altLang="el-GR" smtClean="0"/>
          </a:p>
        </p:txBody>
      </p:sp>
      <p:sp>
        <p:nvSpPr>
          <p:cNvPr id="78851" name="Rectangle 3"/>
          <p:cNvSpPr>
            <a:spLocks noGrp="1" noChangeArrowheads="1"/>
          </p:cNvSpPr>
          <p:nvPr>
            <p:ph idx="1"/>
          </p:nvPr>
        </p:nvSpPr>
        <p:spPr>
          <a:xfrm>
            <a:off x="463550" y="1557338"/>
            <a:ext cx="8229600" cy="4525962"/>
          </a:xfrm>
        </p:spPr>
        <p:txBody>
          <a:bodyPr/>
          <a:lstStyle/>
          <a:p>
            <a:pPr eaLnBrk="1" hangingPunct="1">
              <a:lnSpc>
                <a:spcPct val="90000"/>
              </a:lnSpc>
            </a:pPr>
            <a:r>
              <a:rPr lang="el-GR" altLang="el-GR" sz="2800" smtClean="0"/>
              <a:t>Οι πιθανότητες είναι πάντα μεταξύ 0 και 1. </a:t>
            </a:r>
          </a:p>
          <a:p>
            <a:pPr lvl="1" eaLnBrk="1" hangingPunct="1">
              <a:lnSpc>
                <a:spcPct val="90000"/>
              </a:lnSpc>
            </a:pPr>
            <a:r>
              <a:rPr lang="el-GR" altLang="el-GR" sz="2400" smtClean="0"/>
              <a:t>Για κάθε γεγονός</a:t>
            </a:r>
            <a:r>
              <a:rPr lang="en-GB" altLang="el-GR" sz="2400" smtClean="0"/>
              <a:t>, </a:t>
            </a:r>
            <a:r>
              <a:rPr lang="en-GB" altLang="el-GR" sz="2400" i="1" smtClean="0"/>
              <a:t>A</a:t>
            </a:r>
            <a:r>
              <a:rPr lang="en-GB" altLang="el-GR" sz="2400" smtClean="0"/>
              <a:t>,</a:t>
            </a:r>
            <a:r>
              <a:rPr lang="el-GR" altLang="el-GR" sz="2400" smtClean="0"/>
              <a:t> </a:t>
            </a:r>
            <a:r>
              <a:rPr lang="en-GB" altLang="el-GR" sz="2400" b="1" smtClean="0"/>
              <a:t>0 ≤ P(</a:t>
            </a:r>
            <a:r>
              <a:rPr lang="en-GB" altLang="el-GR" sz="2400" b="1" i="1" smtClean="0"/>
              <a:t>A</a:t>
            </a:r>
            <a:r>
              <a:rPr lang="en-GB" altLang="el-GR" sz="2400" b="1" smtClean="0"/>
              <a:t>) ≤ 1</a:t>
            </a:r>
            <a:r>
              <a:rPr lang="en-GB" altLang="el-GR" sz="2400" smtClean="0"/>
              <a:t> </a:t>
            </a:r>
            <a:endParaRPr lang="el-GR" altLang="el-GR" sz="2400" smtClean="0"/>
          </a:p>
          <a:p>
            <a:pPr eaLnBrk="1" hangingPunct="1">
              <a:lnSpc>
                <a:spcPct val="90000"/>
              </a:lnSpc>
            </a:pPr>
            <a:r>
              <a:rPr lang="el-GR" altLang="el-GR" sz="2800" smtClean="0"/>
              <a:t>Για κάθε γεγονός, </a:t>
            </a:r>
            <a:r>
              <a:rPr lang="el-GR" altLang="el-GR" sz="2800" i="1" smtClean="0"/>
              <a:t>Α</a:t>
            </a:r>
            <a:r>
              <a:rPr lang="el-GR" altLang="el-GR" sz="2800" smtClean="0"/>
              <a:t>: </a:t>
            </a:r>
            <a:endParaRPr lang="en-GB" altLang="el-GR" sz="2800" b="1" smtClean="0"/>
          </a:p>
          <a:p>
            <a:pPr lvl="1" eaLnBrk="1" hangingPunct="1">
              <a:lnSpc>
                <a:spcPct val="90000"/>
              </a:lnSpc>
            </a:pPr>
            <a:r>
              <a:rPr lang="en-GB" altLang="el-GR" sz="2400" b="1" smtClean="0"/>
              <a:t>P(</a:t>
            </a:r>
            <a:r>
              <a:rPr lang="en-GB" altLang="el-GR" sz="2400" b="1" i="1" smtClean="0"/>
              <a:t>A</a:t>
            </a:r>
            <a:r>
              <a:rPr lang="en-GB" altLang="el-GR" sz="2400" b="1" smtClean="0"/>
              <a:t>) = 0 </a:t>
            </a:r>
            <a:r>
              <a:rPr lang="el-GR" altLang="el-GR" sz="2400" b="1" smtClean="0"/>
              <a:t>σημαίνει ότι το γεγονός Α δεν μπορεί να συμβεί</a:t>
            </a:r>
          </a:p>
          <a:p>
            <a:pPr lvl="1" eaLnBrk="1" hangingPunct="1">
              <a:lnSpc>
                <a:spcPct val="90000"/>
              </a:lnSpc>
            </a:pPr>
            <a:r>
              <a:rPr lang="en-GB" altLang="el-GR" sz="2400" b="1" smtClean="0"/>
              <a:t>P(</a:t>
            </a:r>
            <a:r>
              <a:rPr lang="en-GB" altLang="el-GR" sz="2400" b="1" i="1" smtClean="0"/>
              <a:t>A</a:t>
            </a:r>
            <a:r>
              <a:rPr lang="en-GB" altLang="el-GR" sz="2400" b="1" smtClean="0"/>
              <a:t>) = 1 </a:t>
            </a:r>
            <a:r>
              <a:rPr lang="el-GR" altLang="el-GR" sz="2400" b="1" smtClean="0"/>
              <a:t>σημαίνει ότι το γεγονός Α είναι σίγουρο ότι θα συμβεί</a:t>
            </a:r>
          </a:p>
          <a:p>
            <a:pPr eaLnBrk="1" hangingPunct="1">
              <a:lnSpc>
                <a:spcPct val="90000"/>
              </a:lnSpc>
            </a:pPr>
            <a:r>
              <a:rPr lang="el-GR" altLang="el-GR" sz="2800" b="1" smtClean="0"/>
              <a:t>Η πιθανότητα να μην συμβεί κάποιο γεγονός Α είναι:</a:t>
            </a:r>
          </a:p>
          <a:p>
            <a:pPr lvl="1" eaLnBrk="1" hangingPunct="1">
              <a:lnSpc>
                <a:spcPct val="90000"/>
              </a:lnSpc>
            </a:pPr>
            <a:r>
              <a:rPr lang="el-GR" altLang="el-GR" sz="2400" b="1" smtClean="0"/>
              <a:t> Ρ(Α δεν συμβαίνει)= 1 – Ρ(Α)</a:t>
            </a:r>
            <a:endParaRPr lang="en-GB" altLang="el-GR" sz="2400" b="1"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l-GR" altLang="el-GR" smtClean="0"/>
              <a:t>Ιδιότητες των πιθανοτήτων ΙΙ</a:t>
            </a:r>
            <a:endParaRPr lang="en-GB" altLang="el-GR" smtClean="0"/>
          </a:p>
        </p:txBody>
      </p:sp>
      <p:sp>
        <p:nvSpPr>
          <p:cNvPr id="80899" name="Rectangle 3"/>
          <p:cNvSpPr>
            <a:spLocks noGrp="1" noChangeArrowheads="1"/>
          </p:cNvSpPr>
          <p:nvPr>
            <p:ph idx="1"/>
          </p:nvPr>
        </p:nvSpPr>
        <p:spPr>
          <a:xfrm>
            <a:off x="463550" y="1557338"/>
            <a:ext cx="8229600" cy="4525962"/>
          </a:xfrm>
        </p:spPr>
        <p:txBody>
          <a:bodyPr/>
          <a:lstStyle/>
          <a:p>
            <a:pPr eaLnBrk="1" hangingPunct="1">
              <a:lnSpc>
                <a:spcPct val="90000"/>
              </a:lnSpc>
            </a:pPr>
            <a:r>
              <a:rPr lang="el-GR" altLang="el-GR" sz="2400" b="1" smtClean="0"/>
              <a:t>Αθροιστικός νόμος: </a:t>
            </a:r>
            <a:r>
              <a:rPr lang="el-GR" altLang="el-GR" sz="2400" smtClean="0"/>
              <a:t>όταν δύο γεγονότα δεν μπορούν να συμβούν μαζί , λέγεται ότι είναι αμοιβαία αποκλειόμενα. Για κάθε δύο αμοιβαία αποκλειόμενα γεγονότα, Α και Β:</a:t>
            </a:r>
          </a:p>
          <a:p>
            <a:pPr lvl="1" eaLnBrk="1" hangingPunct="1">
              <a:lnSpc>
                <a:spcPct val="90000"/>
              </a:lnSpc>
            </a:pPr>
            <a:r>
              <a:rPr lang="en-GB" altLang="el-GR" sz="2400" b="1" smtClean="0"/>
              <a:t>P(</a:t>
            </a:r>
            <a:r>
              <a:rPr lang="en-GB" altLang="el-GR" sz="2400" b="1" i="1" smtClean="0"/>
              <a:t>A</a:t>
            </a:r>
            <a:r>
              <a:rPr lang="en-GB" altLang="el-GR" sz="2400" b="1" smtClean="0"/>
              <a:t> </a:t>
            </a:r>
            <a:r>
              <a:rPr lang="el-GR" altLang="el-GR" sz="2400" b="1" smtClean="0"/>
              <a:t>ή</a:t>
            </a:r>
            <a:r>
              <a:rPr lang="en-GB" altLang="el-GR" sz="2400" b="1" smtClean="0"/>
              <a:t> </a:t>
            </a:r>
            <a:r>
              <a:rPr lang="en-GB" altLang="el-GR" sz="2400" b="1" i="1" smtClean="0"/>
              <a:t>B</a:t>
            </a:r>
            <a:r>
              <a:rPr lang="en-GB" altLang="el-GR" sz="2400" b="1" smtClean="0"/>
              <a:t>) = P(</a:t>
            </a:r>
            <a:r>
              <a:rPr lang="en-GB" altLang="el-GR" sz="2400" b="1" i="1" smtClean="0"/>
              <a:t>A</a:t>
            </a:r>
            <a:r>
              <a:rPr lang="en-GB" altLang="el-GR" sz="2400" b="1" smtClean="0"/>
              <a:t>) + P(</a:t>
            </a:r>
            <a:r>
              <a:rPr lang="en-GB" altLang="el-GR" sz="2400" b="1" i="1" smtClean="0"/>
              <a:t>B</a:t>
            </a:r>
            <a:r>
              <a:rPr lang="en-GB" altLang="el-GR" sz="2400" b="1" smtClean="0"/>
              <a:t>)</a:t>
            </a:r>
            <a:r>
              <a:rPr lang="el-GR" altLang="el-GR" sz="2400" b="1" smtClean="0"/>
              <a:t> </a:t>
            </a:r>
            <a:r>
              <a:rPr lang="en-US" altLang="el-GR" sz="2400" b="1" smtClean="0"/>
              <a:t>P(9 </a:t>
            </a:r>
            <a:r>
              <a:rPr lang="el-GR" altLang="el-GR" sz="2400" b="1" smtClean="0"/>
              <a:t>ή 10)= </a:t>
            </a:r>
            <a:r>
              <a:rPr lang="en-US" altLang="el-GR" sz="2400" b="1" smtClean="0"/>
              <a:t>P(9) + P(10) = (0,1) + (0,1)= 0,2</a:t>
            </a:r>
            <a:endParaRPr lang="el-GR" altLang="el-GR" sz="2400" b="1" smtClean="0"/>
          </a:p>
          <a:p>
            <a:pPr eaLnBrk="1" hangingPunct="1">
              <a:lnSpc>
                <a:spcPct val="90000"/>
              </a:lnSpc>
            </a:pPr>
            <a:r>
              <a:rPr lang="el-GR" altLang="el-GR" sz="2400" smtClean="0"/>
              <a:t>Αν τα γεγονότα Α και Β δεν είναι αμοιβαία αποκλειόμενα τότε:</a:t>
            </a:r>
            <a:endParaRPr lang="en-GB" altLang="el-GR" sz="2400" b="1" smtClean="0"/>
          </a:p>
          <a:p>
            <a:pPr lvl="1" eaLnBrk="1" hangingPunct="1">
              <a:lnSpc>
                <a:spcPct val="90000"/>
              </a:lnSpc>
            </a:pPr>
            <a:r>
              <a:rPr lang="en-GB" altLang="el-GR" sz="2400" b="1" smtClean="0"/>
              <a:t>P(</a:t>
            </a:r>
            <a:r>
              <a:rPr lang="en-GB" altLang="el-GR" sz="2400" b="1" i="1" smtClean="0"/>
              <a:t>A</a:t>
            </a:r>
            <a:r>
              <a:rPr lang="en-GB" altLang="el-GR" sz="2400" b="1" smtClean="0"/>
              <a:t> </a:t>
            </a:r>
            <a:r>
              <a:rPr lang="el-GR" altLang="el-GR" sz="2400" b="1" smtClean="0"/>
              <a:t>ή</a:t>
            </a:r>
            <a:r>
              <a:rPr lang="en-GB" altLang="el-GR" sz="2400" b="1" smtClean="0"/>
              <a:t> </a:t>
            </a:r>
            <a:r>
              <a:rPr lang="en-GB" altLang="el-GR" sz="2400" b="1" i="1" smtClean="0"/>
              <a:t>B</a:t>
            </a:r>
            <a:r>
              <a:rPr lang="en-GB" altLang="el-GR" sz="2400" b="1" smtClean="0"/>
              <a:t>) </a:t>
            </a:r>
            <a:r>
              <a:rPr lang="el-GR" altLang="el-GR" sz="2400" b="1" smtClean="0"/>
              <a:t>=</a:t>
            </a:r>
            <a:r>
              <a:rPr lang="en-GB" altLang="el-GR" sz="2400" b="1" smtClean="0"/>
              <a:t> P(</a:t>
            </a:r>
            <a:r>
              <a:rPr lang="en-GB" altLang="el-GR" sz="2400" b="1" i="1" smtClean="0"/>
              <a:t>A</a:t>
            </a:r>
            <a:r>
              <a:rPr lang="en-GB" altLang="el-GR" sz="2400" b="1" smtClean="0"/>
              <a:t>) + P(</a:t>
            </a:r>
            <a:r>
              <a:rPr lang="en-GB" altLang="el-GR" sz="2400" b="1" i="1" smtClean="0"/>
              <a:t>B</a:t>
            </a:r>
            <a:r>
              <a:rPr lang="en-GB" altLang="el-GR" sz="2400" b="1" smtClean="0"/>
              <a:t>)</a:t>
            </a:r>
            <a:r>
              <a:rPr lang="el-GR" altLang="el-GR" sz="2400" b="1" smtClean="0"/>
              <a:t> – Ρ (Α και Β)</a:t>
            </a:r>
          </a:p>
          <a:p>
            <a:pPr lvl="1" eaLnBrk="1" hangingPunct="1">
              <a:lnSpc>
                <a:spcPct val="90000"/>
              </a:lnSpc>
            </a:pPr>
            <a:r>
              <a:rPr lang="el-GR" altLang="el-GR" sz="2400" b="1" smtClean="0"/>
              <a:t>Η πιθανότητα επιλογής ενός αριθμού μεγαλύτερου από 8 (Ρ(Α)) ή η επιλογή μονού αριθμού (Ρ(Β)).</a:t>
            </a:r>
          </a:p>
          <a:p>
            <a:pPr lvl="1" eaLnBrk="1" hangingPunct="1">
              <a:lnSpc>
                <a:spcPct val="90000"/>
              </a:lnSpc>
            </a:pPr>
            <a:r>
              <a:rPr lang="el-GR" altLang="el-GR" sz="2400" b="1" smtClean="0"/>
              <a:t>Ρ(9, 10) + Ρ(1,3,5,7,9) – Ρ(9) = Ρ(0,2) + Ρ(0,5) – Ρ(0,1)=0,6</a:t>
            </a:r>
          </a:p>
          <a:p>
            <a:pPr eaLnBrk="1" hangingPunct="1">
              <a:lnSpc>
                <a:spcPct val="90000"/>
              </a:lnSpc>
            </a:pPr>
            <a:endParaRPr lang="en-GB" altLang="el-GR" sz="2800" b="1"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l-GR" altLang="el-GR" smtClean="0"/>
              <a:t>Ιδιότητες των πιθανοτήτων ΙΙΙ</a:t>
            </a:r>
            <a:endParaRPr lang="en-GB" altLang="el-GR" smtClean="0"/>
          </a:p>
        </p:txBody>
      </p:sp>
      <p:sp>
        <p:nvSpPr>
          <p:cNvPr id="82947" name="Rectangle 3"/>
          <p:cNvSpPr>
            <a:spLocks noGrp="1" noChangeArrowheads="1"/>
          </p:cNvSpPr>
          <p:nvPr>
            <p:ph idx="1"/>
          </p:nvPr>
        </p:nvSpPr>
        <p:spPr>
          <a:xfrm>
            <a:off x="463550" y="1557338"/>
            <a:ext cx="8229600" cy="4751387"/>
          </a:xfrm>
        </p:spPr>
        <p:txBody>
          <a:bodyPr/>
          <a:lstStyle/>
          <a:p>
            <a:pPr eaLnBrk="1" hangingPunct="1"/>
            <a:r>
              <a:rPr lang="el-GR" altLang="el-GR" sz="2000" smtClean="0"/>
              <a:t>Η εξέταση της πιθανότητας δύο ή περισσότερων γεγονότων όταν συμβαίνουν ταυτόχρονα ή διαδοχικά απαιτεί τον πολλαπλασιασμό των πιθανοτήτων του κάθε γεγονότος ξεχωριστά.</a:t>
            </a:r>
          </a:p>
          <a:p>
            <a:pPr eaLnBrk="1" hangingPunct="1"/>
            <a:r>
              <a:rPr lang="el-GR" altLang="el-GR" sz="2000" b="1" i="1" smtClean="0"/>
              <a:t>Στατιστικά ανεξάρτητα γεγονότα</a:t>
            </a:r>
            <a:r>
              <a:rPr lang="el-GR" altLang="el-GR" sz="2000" b="1" smtClean="0"/>
              <a:t>:</a:t>
            </a:r>
            <a:r>
              <a:rPr lang="el-GR" altLang="el-GR" sz="2000" smtClean="0"/>
              <a:t> Τέτοια είναι η περίπτωση που θέλουμε να υπολογίσουμε την πιθανότητα να επιλέξουμε το 4 από μια κληρωτίδα με 10 αριθμούς και αφού ξαναβάλουμε το νούμερο πίσω να επιλέξουμε το 2. Η επιλογή του ενός αριθμού είναι ανεξάρτητη από τον άλλο αφού όταν επιλέγουμε τον πρώτο δεν μένουν λιγότεροι αριθμοί στην κληρωτίδα μειώνοντας την πιθανότητα επιλογής του δεύτερου. Η πιθανότητα δίνεται ακολούθως:</a:t>
            </a:r>
          </a:p>
          <a:p>
            <a:pPr lvl="1" eaLnBrk="1" hangingPunct="1"/>
            <a:r>
              <a:rPr lang="el-GR" altLang="el-GR" sz="2000" b="1" smtClean="0"/>
              <a:t>Ρ(Χ </a:t>
            </a:r>
            <a:r>
              <a:rPr lang="el-GR" altLang="el-GR" sz="2000" b="1" i="1" smtClean="0"/>
              <a:t>και </a:t>
            </a:r>
            <a:r>
              <a:rPr lang="el-GR" altLang="el-GR" sz="2000" b="1" smtClean="0"/>
              <a:t>Υ) = Ρ(Χ) . Ρ(Υ)</a:t>
            </a:r>
            <a:r>
              <a:rPr lang="el-GR" altLang="el-GR" sz="2000" smtClean="0"/>
              <a:t>          Π.χ.  Ρ(2 και 4) = Ρ(2) . Ρ(4) = 0,1 . 0,1 = 0,01 	</a:t>
            </a:r>
            <a:r>
              <a:rPr lang="el-GR" altLang="el-GR" smtClean="0"/>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l-GR" altLang="el-GR" smtClean="0"/>
              <a:t>Ιδιότητες των πιθανοτήτων </a:t>
            </a:r>
            <a:r>
              <a:rPr lang="en-US" altLang="el-GR" smtClean="0"/>
              <a:t>IV</a:t>
            </a:r>
            <a:endParaRPr lang="en-GB" altLang="el-GR" smtClean="0"/>
          </a:p>
        </p:txBody>
      </p:sp>
      <p:sp>
        <p:nvSpPr>
          <p:cNvPr id="84995" name="Rectangle 3"/>
          <p:cNvSpPr>
            <a:spLocks noGrp="1" noChangeArrowheads="1"/>
          </p:cNvSpPr>
          <p:nvPr>
            <p:ph idx="1"/>
          </p:nvPr>
        </p:nvSpPr>
        <p:spPr>
          <a:xfrm>
            <a:off x="463550" y="1557338"/>
            <a:ext cx="8229600" cy="4525962"/>
          </a:xfrm>
        </p:spPr>
        <p:txBody>
          <a:bodyPr/>
          <a:lstStyle/>
          <a:p>
            <a:pPr eaLnBrk="1" hangingPunct="1">
              <a:lnSpc>
                <a:spcPct val="80000"/>
              </a:lnSpc>
            </a:pPr>
            <a:r>
              <a:rPr lang="el-GR" altLang="el-GR" sz="2400" b="1" i="1" smtClean="0"/>
              <a:t>Στατιστικά εξαρτημένα γεγονότα</a:t>
            </a:r>
            <a:r>
              <a:rPr lang="el-GR" altLang="el-GR" sz="2400" b="1" smtClean="0"/>
              <a:t>:</a:t>
            </a:r>
            <a:r>
              <a:rPr lang="el-GR" altLang="el-GR" sz="2400" smtClean="0"/>
              <a:t> Είναι αυτά στα οποία η πιθανότητα εμφάνισης του ενός εξαρτάται από την πιθανότητα εμφάνισης του άλλου. Στο προηγούμενο παράδειγμα της επιλογής του 4 και ύστερα του 2 αν δεν ξαναβάλουμε το 4 στην κληρωτίδα η πιθανότητα να επιλεχθεί το 2 θα είναι μεγαλύτερη (αφού θα υπάρχουν συνολικά 9 αριθμοί αντί 10 που θα ήταν σε αντίστροφη περίπτωση) και δίνεται παρακάτω:</a:t>
            </a:r>
          </a:p>
          <a:p>
            <a:pPr lvl="2" eaLnBrk="1" hangingPunct="1">
              <a:lnSpc>
                <a:spcPct val="80000"/>
              </a:lnSpc>
            </a:pPr>
            <a:r>
              <a:rPr lang="el-GR" altLang="el-GR" sz="2000" b="1" smtClean="0"/>
              <a:t>Ρ(Χ και Υ) = Ρ(Χ) . Ρ(Υ|Χ) ή Ρ(Υ) . Ρ(Χ|Υ)</a:t>
            </a:r>
            <a:r>
              <a:rPr lang="el-GR" altLang="el-GR" sz="2000" smtClean="0"/>
              <a:t>    Π.χ.  Ρ(2 και 4) = Ρ(2) . Ρ(4|2) = 0,1 . 0,111 = 0,011 					</a:t>
            </a:r>
          </a:p>
          <a:p>
            <a:pPr lvl="2" eaLnBrk="1" hangingPunct="1">
              <a:lnSpc>
                <a:spcPct val="80000"/>
              </a:lnSpc>
            </a:pPr>
            <a:r>
              <a:rPr lang="el-GR" altLang="el-GR" sz="2000" smtClean="0"/>
              <a:t>Ρ(Χ|Υ) αντιπροσωπεύει τη λεγόμενη εξαρτημένη πιθανότητα (</a:t>
            </a:r>
            <a:r>
              <a:rPr lang="en-US" altLang="el-GR" sz="2000" smtClean="0"/>
              <a:t>conditional propability</a:t>
            </a:r>
            <a:r>
              <a:rPr lang="el-GR" altLang="el-GR" sz="2000" smtClean="0"/>
              <a:t>) δηλ. την πιθανότητα να επιλεγεί το δεύτερο γεγονός αφού το πρώτο έχει ήδη συμβεί.</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l-GR" altLang="el-GR" smtClean="0"/>
              <a:t>Παράμετροι και στατιστική</a:t>
            </a:r>
            <a:endParaRPr lang="en-GB" altLang="el-GR" smtClean="0"/>
          </a:p>
        </p:txBody>
      </p:sp>
      <p:sp>
        <p:nvSpPr>
          <p:cNvPr id="87043" name="Rectangle 3"/>
          <p:cNvSpPr>
            <a:spLocks noGrp="1" noChangeArrowheads="1"/>
          </p:cNvSpPr>
          <p:nvPr>
            <p:ph idx="1"/>
          </p:nvPr>
        </p:nvSpPr>
        <p:spPr>
          <a:xfrm>
            <a:off x="463550" y="1557338"/>
            <a:ext cx="8229600" cy="4525962"/>
          </a:xfrm>
        </p:spPr>
        <p:txBody>
          <a:bodyPr/>
          <a:lstStyle/>
          <a:p>
            <a:pPr eaLnBrk="1" hangingPunct="1"/>
            <a:r>
              <a:rPr lang="el-GR" altLang="el-GR" smtClean="0"/>
              <a:t>Οι τιμές που περιγράφουν την ποικιλία του πληθυσμού ονομάζονται παράμετροι πληθυσμού και είναι σταθερές. </a:t>
            </a:r>
          </a:p>
          <a:p>
            <a:pPr eaLnBrk="1" hangingPunct="1"/>
            <a:r>
              <a:rPr lang="el-GR" altLang="el-GR" smtClean="0"/>
              <a:t>Οι τιμές που περιγράφουν το δείγμα ποικίλλουν από δείγμα σε δείγμα.</a:t>
            </a:r>
          </a:p>
          <a:p>
            <a:pPr eaLnBrk="1" hangingPunct="1">
              <a:buFont typeface="Wingdings" panose="05000000000000000000" pitchFamily="2" charset="2"/>
              <a:buNone/>
            </a:pPr>
            <a:endParaRPr lang="en-GB" altLang="el-GR" smtClean="0"/>
          </a:p>
        </p:txBody>
      </p:sp>
      <p:graphicFrame>
        <p:nvGraphicFramePr>
          <p:cNvPr id="25641" name="Group 41"/>
          <p:cNvGraphicFramePr>
            <a:graphicFrameLocks noGrp="1"/>
          </p:cNvGraphicFramePr>
          <p:nvPr/>
        </p:nvGraphicFramePr>
        <p:xfrm>
          <a:off x="2411413" y="4437063"/>
          <a:ext cx="5040312" cy="1633537"/>
        </p:xfrm>
        <a:graphic>
          <a:graphicData uri="http://schemas.openxmlformats.org/drawingml/2006/table">
            <a:tbl>
              <a:tblPr/>
              <a:tblGrid>
                <a:gridCol w="1682750"/>
                <a:gridCol w="1674812"/>
                <a:gridCol w="1682750"/>
              </a:tblGrid>
              <a:tr h="63524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l-GR" sz="2600" b="0" i="0" u="none" strike="noStrike" cap="none" normalizeH="0" baseline="0" smtClean="0">
                        <a:ln>
                          <a:noFill/>
                        </a:ln>
                        <a:solidFill>
                          <a:schemeClr val="tx1"/>
                        </a:solidFill>
                        <a:effectLst/>
                        <a:latin typeface="Arial" charset="0"/>
                        <a:cs typeface="Arial" charset="0"/>
                      </a:endParaRPr>
                    </a:p>
                  </a:txBody>
                  <a:tcPr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1500" b="1" i="0" u="none" strike="noStrike" cap="none" normalizeH="0" baseline="0" smtClean="0">
                          <a:ln>
                            <a:noFill/>
                          </a:ln>
                          <a:solidFill>
                            <a:schemeClr val="tx1"/>
                          </a:solidFill>
                          <a:effectLst/>
                          <a:latin typeface="Arial" charset="0"/>
                          <a:cs typeface="Arial" charset="0"/>
                        </a:rPr>
                        <a:t>Στατιστικές Δείγματος</a:t>
                      </a:r>
                      <a:endParaRPr kumimoji="0" lang="en-GB" sz="1500" b="1" i="0" u="none" strike="noStrike" cap="none" normalizeH="0" baseline="0" smtClean="0">
                        <a:ln>
                          <a:noFill/>
                        </a:ln>
                        <a:solidFill>
                          <a:schemeClr val="tx1"/>
                        </a:solidFill>
                        <a:effectLst/>
                        <a:latin typeface="Arial" charset="0"/>
                        <a:cs typeface="Arial" charset="0"/>
                      </a:endParaRP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1500" b="1" i="0" u="none" strike="noStrike" cap="none" normalizeH="0" baseline="0" smtClean="0">
                          <a:ln>
                            <a:noFill/>
                          </a:ln>
                          <a:solidFill>
                            <a:schemeClr val="tx1"/>
                          </a:solidFill>
                          <a:effectLst/>
                          <a:latin typeface="Arial" charset="0"/>
                          <a:cs typeface="Arial" charset="0"/>
                        </a:rPr>
                        <a:t>Παράμετροι Πληθυσμού</a:t>
                      </a:r>
                      <a:endParaRPr kumimoji="0" lang="en-GB" sz="1500" b="1" i="0" u="none" strike="noStrike" cap="none" normalizeH="0" baseline="0" smtClean="0">
                        <a:ln>
                          <a:noFill/>
                        </a:ln>
                        <a:solidFill>
                          <a:schemeClr val="tx1"/>
                        </a:solidFill>
                        <a:effectLst/>
                        <a:latin typeface="Arial" charset="0"/>
                        <a:cs typeface="Arial" charset="0"/>
                      </a:endParaRPr>
                    </a:p>
                  </a:txBody>
                  <a:tcPr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43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1500" b="1" i="0" u="none" strike="noStrike" cap="none" normalizeH="0" baseline="0" smtClean="0">
                          <a:ln>
                            <a:noFill/>
                          </a:ln>
                          <a:solidFill>
                            <a:schemeClr val="tx1"/>
                          </a:solidFill>
                          <a:effectLst/>
                          <a:latin typeface="Arial" charset="0"/>
                          <a:cs typeface="Arial" charset="0"/>
                        </a:rPr>
                        <a:t>Μέσος όρος</a:t>
                      </a:r>
                      <a:endParaRPr kumimoji="0" lang="en-GB" sz="1500" b="1" i="0" u="none" strike="noStrike" cap="none" normalizeH="0" baseline="0" smtClean="0">
                        <a:ln>
                          <a:noFill/>
                        </a:ln>
                        <a:solidFill>
                          <a:schemeClr val="tx1"/>
                        </a:solidFill>
                        <a:effectLst/>
                        <a:latin typeface="Arial" charset="0"/>
                        <a:cs typeface="Arial" charset="0"/>
                      </a:endParaRPr>
                    </a:p>
                  </a:txBody>
                  <a:tcPr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Arial" charset="0"/>
                          <a:cs typeface="Arial" charset="0"/>
                        </a:rPr>
                        <a:t>x</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1" u="none" strike="noStrike" cap="none" normalizeH="0" baseline="0" smtClean="0">
                          <a:ln>
                            <a:noFill/>
                          </a:ln>
                          <a:solidFill>
                            <a:schemeClr val="tx1"/>
                          </a:solidFill>
                          <a:effectLst/>
                          <a:latin typeface="Arial" charset="0"/>
                          <a:cs typeface="Arial" charset="0"/>
                        </a:rPr>
                        <a:t>μ</a:t>
                      </a:r>
                      <a:endParaRPr kumimoji="0" lang="en-GB" sz="2000" b="0" i="1" u="none" strike="noStrike" cap="none" normalizeH="0" baseline="0" smtClean="0">
                        <a:ln>
                          <a:noFill/>
                        </a:ln>
                        <a:solidFill>
                          <a:schemeClr val="tx1"/>
                        </a:solidFill>
                        <a:effectLst/>
                        <a:latin typeface="Arial" charset="0"/>
                        <a:cs typeface="Arial" charset="0"/>
                      </a:endParaRPr>
                    </a:p>
                  </a:txBody>
                  <a:tcPr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85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1500" b="1" i="0" u="none" strike="noStrike" cap="none" normalizeH="0" baseline="0" smtClean="0">
                          <a:ln>
                            <a:noFill/>
                          </a:ln>
                          <a:solidFill>
                            <a:schemeClr val="tx1"/>
                          </a:solidFill>
                          <a:effectLst/>
                          <a:latin typeface="Arial" charset="0"/>
                          <a:cs typeface="Arial" charset="0"/>
                        </a:rPr>
                        <a:t>Τυπική απόκλιση</a:t>
                      </a:r>
                      <a:endParaRPr kumimoji="0" lang="en-GB" sz="1500" b="1" i="0" u="none" strike="noStrike" cap="none" normalizeH="0" baseline="0" smtClean="0">
                        <a:ln>
                          <a:noFill/>
                        </a:ln>
                        <a:solidFill>
                          <a:schemeClr val="tx1"/>
                        </a:solidFill>
                        <a:effectLst/>
                        <a:latin typeface="Arial" charset="0"/>
                        <a:cs typeface="Arial" charset="0"/>
                      </a:endParaRPr>
                    </a:p>
                  </a:txBody>
                  <a:tcPr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Arial" charset="0"/>
                          <a:cs typeface="Arial" charset="0"/>
                        </a:rPr>
                        <a:t>s</a:t>
                      </a:r>
                      <a:endParaRPr kumimoji="0" lang="en-GB" sz="2000" b="0" i="1" u="none" strike="noStrike" cap="none" normalizeH="0" baseline="0" smtClean="0">
                        <a:ln>
                          <a:noFill/>
                        </a:ln>
                        <a:solidFill>
                          <a:schemeClr val="tx1"/>
                        </a:solidFill>
                        <a:effectLst/>
                        <a:latin typeface="Arial" charset="0"/>
                        <a:cs typeface="Arial" charset="0"/>
                      </a:endParaRP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1" u="none" strike="noStrike" cap="none" normalizeH="0" baseline="0" smtClean="0">
                          <a:ln>
                            <a:noFill/>
                          </a:ln>
                          <a:solidFill>
                            <a:schemeClr val="tx1"/>
                          </a:solidFill>
                          <a:effectLst/>
                          <a:latin typeface="Arial" charset="0"/>
                          <a:cs typeface="Arial" charset="0"/>
                        </a:rPr>
                        <a:t>σ</a:t>
                      </a:r>
                      <a:endParaRPr kumimoji="0" lang="en-GB" sz="2000" b="0" i="1" u="none" strike="noStrike" cap="none" normalizeH="0" baseline="0" smtClean="0">
                        <a:ln>
                          <a:noFill/>
                        </a:ln>
                        <a:solidFill>
                          <a:schemeClr val="tx1"/>
                        </a:solidFill>
                        <a:effectLst/>
                        <a:latin typeface="Arial" charset="0"/>
                        <a:cs typeface="Arial" charset="0"/>
                      </a:endParaRPr>
                    </a:p>
                  </a:txBody>
                  <a:tcPr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smtClean="0"/>
              <a:t>Κατανομή του δειγματικού μέσου όρου</a:t>
            </a:r>
            <a:endParaRPr lang="en-GB" altLang="el-GR" smtClean="0"/>
          </a:p>
        </p:txBody>
      </p:sp>
      <p:sp>
        <p:nvSpPr>
          <p:cNvPr id="89091" name="Rectangle 3"/>
          <p:cNvSpPr>
            <a:spLocks noGrp="1" noChangeArrowheads="1"/>
          </p:cNvSpPr>
          <p:nvPr>
            <p:ph idx="1"/>
          </p:nvPr>
        </p:nvSpPr>
        <p:spPr>
          <a:xfrm>
            <a:off x="463550" y="1557338"/>
            <a:ext cx="8229600" cy="4525962"/>
          </a:xfrm>
        </p:spPr>
        <p:txBody>
          <a:bodyPr/>
          <a:lstStyle/>
          <a:p>
            <a:pPr eaLnBrk="1" hangingPunct="1">
              <a:lnSpc>
                <a:spcPct val="90000"/>
              </a:lnSpc>
            </a:pPr>
            <a:r>
              <a:rPr lang="el-GR" altLang="el-GR" sz="2200" smtClean="0"/>
              <a:t>Όλες οι τιμές που περιγράφουν ένα δείγμα ποικίλλουν από δείγμα σε δείγμα. Η ευρύτερα χρησιμοποιούμενη τιμή είναι ο μέσος όρος. </a:t>
            </a:r>
          </a:p>
          <a:p>
            <a:pPr eaLnBrk="1" hangingPunct="1">
              <a:lnSpc>
                <a:spcPct val="90000"/>
              </a:lnSpc>
            </a:pPr>
            <a:r>
              <a:rPr lang="el-GR" altLang="el-GR" sz="2200" smtClean="0"/>
              <a:t>Όταν μια συγκεκριμένη τιμή αποσπάται από έναν πληθυσμό παρουσιάζει μια κατανομή που περιγράφεται από την κατανομή του πληθυσμού. Όταν ένα τυχαίο δείγμα </a:t>
            </a:r>
            <a:r>
              <a:rPr lang="en-US" altLang="el-GR" sz="2200" smtClean="0"/>
              <a:t>n</a:t>
            </a:r>
            <a:r>
              <a:rPr lang="es-ES" altLang="el-GR" sz="2200" smtClean="0"/>
              <a:t> </a:t>
            </a:r>
            <a:r>
              <a:rPr lang="el-GR" altLang="el-GR" sz="2200" smtClean="0"/>
              <a:t>τιμών δειγματοληπτείται, ο μέσος όρος του δείγματος είναι επίσης τυχαίος, αλλά παρουσιάζει μια κατανομή που έχει πολύ μικρότερη ποικιλία από την συνολική ποικιλία του πληθυσμού. </a:t>
            </a:r>
          </a:p>
          <a:p>
            <a:pPr eaLnBrk="1" hangingPunct="1">
              <a:lnSpc>
                <a:spcPct val="90000"/>
              </a:lnSpc>
            </a:pPr>
            <a:r>
              <a:rPr lang="el-GR" altLang="el-GR" sz="2200" smtClean="0"/>
              <a:t>Οι μέσοι όροι των δειγμάτων «κανονικοποιούν» τις ακραίες τιμές στο δείγμα και έτσι οι μέσοι όροι των δειγμάτων τείνουν να «κλείνουν» εγγύτερα στο κέντρο της κατανομής του πληθυσμού.</a:t>
            </a:r>
            <a:endParaRPr lang="en-GB" altLang="el-GR" sz="22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altLang="el-GR" smtClean="0"/>
              <a:t>Δείκτες Διασποράς</a:t>
            </a:r>
            <a:endParaRPr lang="en-GB" altLang="el-GR" smtClean="0"/>
          </a:p>
        </p:txBody>
      </p:sp>
      <p:sp>
        <p:nvSpPr>
          <p:cNvPr id="17411" name="Rectangle 3"/>
          <p:cNvSpPr>
            <a:spLocks noGrp="1" noChangeArrowheads="1"/>
          </p:cNvSpPr>
          <p:nvPr>
            <p:ph type="body" sz="half" idx="1"/>
          </p:nvPr>
        </p:nvSpPr>
        <p:spPr/>
        <p:txBody>
          <a:bodyPr/>
          <a:lstStyle/>
          <a:p>
            <a:pPr eaLnBrk="1" hangingPunct="1"/>
            <a:r>
              <a:rPr lang="el-GR" altLang="el-GR" sz="2200" smtClean="0"/>
              <a:t>Εύρος (</a:t>
            </a:r>
            <a:r>
              <a:rPr lang="en-US" altLang="el-GR" sz="2200" smtClean="0"/>
              <a:t>range)</a:t>
            </a:r>
            <a:endParaRPr lang="el-GR" altLang="el-GR" sz="2200" smtClean="0"/>
          </a:p>
          <a:p>
            <a:pPr eaLnBrk="1" hangingPunct="1"/>
            <a:r>
              <a:rPr lang="el-GR" altLang="el-GR" sz="2200" smtClean="0"/>
              <a:t>Διακύμανση  </a:t>
            </a:r>
            <a:r>
              <a:rPr lang="en-US" altLang="el-GR" sz="2200" smtClean="0"/>
              <a:t>(variance)</a:t>
            </a:r>
          </a:p>
          <a:p>
            <a:pPr lvl="1" eaLnBrk="1" hangingPunct="1"/>
            <a:r>
              <a:rPr lang="el-GR" altLang="el-GR" sz="2000" smtClean="0"/>
              <a:t>Είναι ο μέσος όρος των τετράγωνων των αποκλίσεων των τιμών μιας κατανομής από τον μέσο όρο της.</a:t>
            </a:r>
          </a:p>
          <a:p>
            <a:pPr lvl="1" eaLnBrk="1" hangingPunct="1"/>
            <a:endParaRPr lang="el-GR" altLang="el-GR" sz="2000" smtClean="0"/>
          </a:p>
          <a:p>
            <a:pPr eaLnBrk="1" hangingPunct="1"/>
            <a:r>
              <a:rPr lang="el-GR" altLang="el-GR" sz="2200" smtClean="0"/>
              <a:t>Τυπική απόκλιση</a:t>
            </a:r>
            <a:r>
              <a:rPr lang="en-US" altLang="el-GR" sz="2200" smtClean="0"/>
              <a:t> (standard deviation)</a:t>
            </a:r>
            <a:endParaRPr lang="el-GR" altLang="el-GR" sz="2200" smtClean="0"/>
          </a:p>
          <a:p>
            <a:pPr lvl="1" eaLnBrk="1" hangingPunct="1"/>
            <a:r>
              <a:rPr lang="el-GR" altLang="el-GR" sz="2000" smtClean="0"/>
              <a:t>Είναι η τετραγωνική ρίζα των τιμών της διακύμανσης</a:t>
            </a:r>
          </a:p>
          <a:p>
            <a:pPr lvl="1" eaLnBrk="1" hangingPunct="1">
              <a:buFont typeface="Wingdings" panose="05000000000000000000" pitchFamily="2" charset="2"/>
              <a:buNone/>
            </a:pPr>
            <a:endParaRPr lang="en-GB" altLang="el-GR" sz="2000" smtClean="0"/>
          </a:p>
        </p:txBody>
      </p:sp>
      <p:graphicFrame>
        <p:nvGraphicFramePr>
          <p:cNvPr id="58496" name="Group 128"/>
          <p:cNvGraphicFramePr>
            <a:graphicFrameLocks noGrp="1"/>
          </p:cNvGraphicFramePr>
          <p:nvPr>
            <p:ph sz="half" idx="2"/>
          </p:nvPr>
        </p:nvGraphicFramePr>
        <p:xfrm>
          <a:off x="4500563" y="1700213"/>
          <a:ext cx="4392612" cy="3733800"/>
        </p:xfrm>
        <a:graphic>
          <a:graphicData uri="http://schemas.openxmlformats.org/drawingml/2006/table">
            <a:tbl>
              <a:tblPr/>
              <a:tblGrid>
                <a:gridCol w="863525"/>
                <a:gridCol w="1152128"/>
                <a:gridCol w="1512168"/>
                <a:gridCol w="864791"/>
              </a:tblGrid>
              <a:tr h="57620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600" b="1" i="0" u="none" strike="noStrike" cap="none" normalizeH="0" baseline="0" dirty="0" smtClean="0">
                          <a:ln>
                            <a:noFill/>
                          </a:ln>
                          <a:solidFill>
                            <a:schemeClr val="tx1"/>
                          </a:solidFill>
                          <a:effectLst/>
                          <a:latin typeface="Arial" charset="0"/>
                          <a:cs typeface="Arial" charset="0"/>
                        </a:rPr>
                        <a:t>Χ</a:t>
                      </a:r>
                      <a:endParaRPr kumimoji="0" lang="en-GB" sz="2600" b="1" i="0" u="none" strike="noStrike" cap="none" normalizeH="0" baseline="0" dirty="0" smtClean="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600" b="1" i="0" u="none" strike="noStrike" cap="none" normalizeH="0" baseline="0" smtClean="0">
                          <a:ln>
                            <a:noFill/>
                          </a:ln>
                          <a:solidFill>
                            <a:schemeClr val="tx1"/>
                          </a:solidFill>
                          <a:effectLst/>
                          <a:latin typeface="Arial" charset="0"/>
                          <a:cs typeface="Arial" charset="0"/>
                        </a:rPr>
                        <a:t>Χ-ΜΟ</a:t>
                      </a:r>
                      <a:endParaRPr kumimoji="0" lang="en-GB" sz="26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600" b="1" i="0" u="none" strike="noStrike" cap="none" normalizeH="0" baseline="0" smtClean="0">
                          <a:ln>
                            <a:noFill/>
                          </a:ln>
                          <a:solidFill>
                            <a:schemeClr val="tx1"/>
                          </a:solidFill>
                          <a:effectLst/>
                          <a:latin typeface="Arial" charset="0"/>
                          <a:cs typeface="Arial" charset="0"/>
                        </a:rPr>
                        <a:t>(Χ-ΜΟ)</a:t>
                      </a:r>
                      <a:r>
                        <a:rPr kumimoji="0" lang="el-GR" sz="2600" b="1" i="0" u="none" strike="noStrike" cap="none" normalizeH="0" baseline="30000" smtClean="0">
                          <a:ln>
                            <a:noFill/>
                          </a:ln>
                          <a:solidFill>
                            <a:schemeClr val="tx1"/>
                          </a:solidFill>
                          <a:effectLst/>
                          <a:latin typeface="Arial" charset="0"/>
                          <a:cs typeface="Arial" charset="0"/>
                        </a:rPr>
                        <a:t>2</a:t>
                      </a:r>
                      <a:endParaRPr kumimoji="0" lang="en-GB" sz="26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l-GR" sz="26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47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5</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-6,4</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40,96</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l-GR"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0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8</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-3,4</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11,56</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l-GR"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0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13</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1,6</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2,56</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l-GR"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0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14</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2,6</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6,76</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l-GR"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0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17</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5,6</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000" b="0" i="0" u="none" strike="noStrike" cap="none" normalizeH="0" baseline="0" smtClean="0">
                          <a:ln>
                            <a:noFill/>
                          </a:ln>
                          <a:solidFill>
                            <a:schemeClr val="tx1"/>
                          </a:solidFill>
                          <a:effectLst/>
                          <a:latin typeface="Arial" charset="0"/>
                          <a:cs typeface="Arial" charset="0"/>
                        </a:rPr>
                        <a:t>31,36</a:t>
                      </a:r>
                      <a:endParaRPr kumimoji="0" lang="en-GB"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l-GR" sz="20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7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600" b="1" i="0" u="none" strike="noStrike" cap="none" normalizeH="0" baseline="0" smtClean="0">
                          <a:ln>
                            <a:noFill/>
                          </a:ln>
                          <a:solidFill>
                            <a:schemeClr val="tx1"/>
                          </a:solidFill>
                          <a:effectLst/>
                          <a:latin typeface="Arial" charset="0"/>
                          <a:cs typeface="Arial" charset="0"/>
                        </a:rPr>
                        <a:t>ΜΟ</a:t>
                      </a:r>
                      <a:endParaRPr kumimoji="0" lang="en-GB" sz="2600" b="1" i="0" u="none" strike="noStrike" cap="none" normalizeH="0" baseline="0" smtClean="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l-GR" sz="26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Arial" charset="0"/>
                          <a:cs typeface="Arial" charset="0"/>
                        </a:rPr>
                        <a:t>s</a:t>
                      </a:r>
                      <a:r>
                        <a:rPr kumimoji="0" lang="en-US" sz="2600" b="1" i="0" u="none" strike="noStrike" cap="none" normalizeH="0" baseline="30000" smtClean="0">
                          <a:ln>
                            <a:noFill/>
                          </a:ln>
                          <a:solidFill>
                            <a:schemeClr val="tx1"/>
                          </a:solidFill>
                          <a:effectLst/>
                          <a:latin typeface="Arial" charset="0"/>
                          <a:cs typeface="Arial" charset="0"/>
                        </a:rPr>
                        <a:t>2</a:t>
                      </a:r>
                      <a:endParaRPr kumimoji="0" lang="en-GB" sz="2600" b="1" i="0" u="none" strike="noStrike" cap="none" normalizeH="0" baseline="3000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Arial" charset="0"/>
                          <a:cs typeface="Arial" charset="0"/>
                        </a:rPr>
                        <a:t>s</a:t>
                      </a:r>
                      <a:endParaRPr kumimoji="0" lang="en-GB" sz="2600" b="1"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0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l-GR" sz="2400" b="1" i="0" u="none" strike="noStrike" cap="none" normalizeH="0" baseline="0" dirty="0" smtClean="0">
                          <a:ln>
                            <a:noFill/>
                          </a:ln>
                          <a:solidFill>
                            <a:srgbClr val="5075BC"/>
                          </a:solidFill>
                          <a:effectLst/>
                          <a:latin typeface="Arial" charset="0"/>
                          <a:cs typeface="Arial" charset="0"/>
                        </a:rPr>
                        <a:t>11,4</a:t>
                      </a:r>
                      <a:endParaRPr kumimoji="0" lang="en-GB" sz="2400" b="1" i="0" u="none" strike="noStrike" cap="none" normalizeH="0" baseline="0" dirty="0" smtClean="0">
                        <a:ln>
                          <a:noFill/>
                        </a:ln>
                        <a:solidFill>
                          <a:srgbClr val="5075BC"/>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l-GR" sz="2400" b="1" i="0" u="none" strike="noStrike" cap="none" normalizeH="0" baseline="0" dirty="0" smtClean="0">
                        <a:ln>
                          <a:noFill/>
                        </a:ln>
                        <a:solidFill>
                          <a:srgbClr val="5075BC"/>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dirty="0" smtClean="0">
                          <a:ln>
                            <a:noFill/>
                          </a:ln>
                          <a:solidFill>
                            <a:srgbClr val="5075BC"/>
                          </a:solidFill>
                          <a:effectLst/>
                          <a:latin typeface="Arial" charset="0"/>
                          <a:cs typeface="Arial" charset="0"/>
                        </a:rPr>
                        <a:t>18,64</a:t>
                      </a:r>
                      <a:endParaRPr kumimoji="0" lang="en-GB" sz="2400" b="1" i="0" u="none" strike="noStrike" cap="none" normalizeH="0" baseline="0" dirty="0" smtClean="0">
                        <a:ln>
                          <a:noFill/>
                        </a:ln>
                        <a:solidFill>
                          <a:srgbClr val="5075BC"/>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dirty="0" smtClean="0">
                          <a:ln>
                            <a:noFill/>
                          </a:ln>
                          <a:solidFill>
                            <a:srgbClr val="5075BC"/>
                          </a:solidFill>
                          <a:effectLst/>
                          <a:latin typeface="Arial" charset="0"/>
                          <a:cs typeface="Arial" charset="0"/>
                        </a:rPr>
                        <a:t>4,32</a:t>
                      </a:r>
                      <a:endParaRPr kumimoji="0" lang="en-GB" sz="2400" b="1" i="0" u="none" strike="noStrike" cap="none" normalizeH="0" baseline="0" dirty="0" smtClean="0">
                        <a:ln>
                          <a:noFill/>
                        </a:ln>
                        <a:solidFill>
                          <a:srgbClr val="5075BC"/>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dirty="0" smtClean="0"/>
              <a:t>Ιδιότητες του δειγματοληπτικού μέσου όρου</a:t>
            </a:r>
            <a:endParaRPr lang="en-GB" altLang="el-GR" dirty="0" smtClean="0"/>
          </a:p>
        </p:txBody>
      </p:sp>
      <p:sp>
        <p:nvSpPr>
          <p:cNvPr id="91139" name="Rectangle 3"/>
          <p:cNvSpPr>
            <a:spLocks noGrp="1" noChangeArrowheads="1"/>
          </p:cNvSpPr>
          <p:nvPr>
            <p:ph idx="1"/>
          </p:nvPr>
        </p:nvSpPr>
        <p:spPr>
          <a:xfrm>
            <a:off x="463550" y="1557338"/>
            <a:ext cx="8572500" cy="4525962"/>
          </a:xfrm>
        </p:spPr>
        <p:txBody>
          <a:bodyPr/>
          <a:lstStyle/>
          <a:p>
            <a:pPr eaLnBrk="1" hangingPunct="1">
              <a:lnSpc>
                <a:spcPct val="90000"/>
              </a:lnSpc>
            </a:pPr>
            <a:r>
              <a:rPr lang="el-GR" altLang="el-GR" sz="2000" smtClean="0"/>
              <a:t>Ο μέσος όρος του δείγματος έχει μια κατανομή με τις ακόλουθες ιδιότητες:</a:t>
            </a:r>
          </a:p>
          <a:p>
            <a:pPr lvl="1" eaLnBrk="1" hangingPunct="1">
              <a:lnSpc>
                <a:spcPct val="90000"/>
              </a:lnSpc>
            </a:pPr>
            <a:r>
              <a:rPr lang="el-GR" altLang="el-GR" sz="2000" b="1" smtClean="0"/>
              <a:t>Έχει κατανομή που επικεντρώνεται στον μέσο όρο του πληθυσμού </a:t>
            </a:r>
          </a:p>
          <a:p>
            <a:pPr lvl="1" eaLnBrk="1" hangingPunct="1">
              <a:lnSpc>
                <a:spcPct val="90000"/>
              </a:lnSpc>
            </a:pPr>
            <a:r>
              <a:rPr lang="el-GR" altLang="el-GR" sz="2000" b="1" smtClean="0"/>
              <a:t>Η ποικιλία του μειώνεται καθώς το μέγεθος του δείγματος μεγαλώνει</a:t>
            </a:r>
          </a:p>
          <a:p>
            <a:pPr eaLnBrk="1" hangingPunct="1">
              <a:lnSpc>
                <a:spcPct val="90000"/>
              </a:lnSpc>
            </a:pPr>
            <a:r>
              <a:rPr lang="el-GR" altLang="el-GR" sz="2000" b="1" smtClean="0"/>
              <a:t>Όταν η κατανομή του πληθυσμού είναι κανονική, ο μέσος όρος του δείγματος έχει επίσης κανονική κατανομή</a:t>
            </a:r>
          </a:p>
          <a:p>
            <a:pPr eaLnBrk="1" hangingPunct="1">
              <a:lnSpc>
                <a:spcPct val="90000"/>
              </a:lnSpc>
            </a:pPr>
            <a:r>
              <a:rPr lang="el-GR" altLang="el-GR" sz="2000" smtClean="0"/>
              <a:t>Όταν η κατανομή του πληθυσμού δεν είναι κανονική τότε και η κατανομή των μέσων όρων δεν είναι κανονική, αλλά...</a:t>
            </a:r>
          </a:p>
          <a:p>
            <a:pPr lvl="1" eaLnBrk="1" hangingPunct="1">
              <a:lnSpc>
                <a:spcPct val="90000"/>
              </a:lnSpc>
              <a:buFont typeface="Wingdings" panose="05000000000000000000" pitchFamily="2" charset="2"/>
              <a:buNone/>
            </a:pPr>
            <a:r>
              <a:rPr lang="el-GR" altLang="el-GR" sz="2000" b="1" smtClean="0"/>
              <a:t>Το θεώρημα του κεντρικού ορίου μας λέει ότι:</a:t>
            </a:r>
          </a:p>
          <a:p>
            <a:pPr lvl="1" eaLnBrk="1" hangingPunct="1">
              <a:lnSpc>
                <a:spcPct val="90000"/>
              </a:lnSpc>
              <a:buFont typeface="Wingdings" panose="05000000000000000000" pitchFamily="2" charset="2"/>
              <a:buNone/>
            </a:pPr>
            <a:r>
              <a:rPr lang="el-GR" altLang="el-GR" sz="2000" smtClean="0"/>
              <a:t>Για τις περισσότερες άλλες κατανομές, η κατανομή του μέσου όρου ενός δείγματος </a:t>
            </a:r>
            <a:r>
              <a:rPr lang="el-GR" altLang="el-GR" sz="2000" b="1" smtClean="0"/>
              <a:t>τείνει στην κανονική</a:t>
            </a:r>
            <a:r>
              <a:rPr lang="el-GR" altLang="el-GR" sz="2000" smtClean="0"/>
              <a:t> όσο το μέγεθος του δείγματος μεγαλώνει.</a:t>
            </a:r>
            <a:r>
              <a:rPr lang="el-GR" altLang="el-GR" sz="2000" b="1" smtClean="0"/>
              <a:t> </a:t>
            </a:r>
            <a:endParaRPr lang="en-GB" altLang="el-GR" sz="200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l-GR" altLang="el-GR" smtClean="0"/>
              <a:t>Το σχήμα της κανονικής κατανομής</a:t>
            </a:r>
          </a:p>
        </p:txBody>
      </p:sp>
      <p:pic>
        <p:nvPicPr>
          <p:cNvPr id="931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125538"/>
            <a:ext cx="7848600"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l-GR" altLang="el-GR" smtClean="0"/>
              <a:t>Κανονική Κατανομή</a:t>
            </a:r>
            <a:endParaRPr lang="en-GB" altLang="el-GR" smtClean="0"/>
          </a:p>
        </p:txBody>
      </p:sp>
      <p:sp>
        <p:nvSpPr>
          <p:cNvPr id="95235" name="Rectangle 3"/>
          <p:cNvSpPr>
            <a:spLocks noGrp="1" noChangeArrowheads="1"/>
          </p:cNvSpPr>
          <p:nvPr>
            <p:ph idx="1"/>
          </p:nvPr>
        </p:nvSpPr>
        <p:spPr>
          <a:xfrm>
            <a:off x="463550" y="1557338"/>
            <a:ext cx="8229600" cy="4895850"/>
          </a:xfrm>
        </p:spPr>
        <p:txBody>
          <a:bodyPr/>
          <a:lstStyle/>
          <a:p>
            <a:pPr eaLnBrk="1" hangingPunct="1">
              <a:lnSpc>
                <a:spcPct val="80000"/>
              </a:lnSpc>
            </a:pPr>
            <a:r>
              <a:rPr lang="el-GR" altLang="el-GR" sz="2000" smtClean="0"/>
              <a:t>Η οικογένεια των κανονικών κατανομών αποτελείται από συμμετρικές, κωδωνοειδείς κατανομές που καθορίζεται από δύο παραμέτρους, τον μέσο όρο (μ) και την τυπική απόκλιση (σ).</a:t>
            </a:r>
          </a:p>
          <a:p>
            <a:pPr eaLnBrk="1" hangingPunct="1">
              <a:lnSpc>
                <a:spcPct val="80000"/>
              </a:lnSpc>
            </a:pPr>
            <a:r>
              <a:rPr lang="el-GR" altLang="el-GR" sz="2000" smtClean="0"/>
              <a:t>Η κανονική κατανομή χρησιμοποιείται ως πληθυσμός μοντέλο για να εξηγήσει την ποικιλία σε δεδομένα. Ωστόσο, πολλά δεδομένα δεν μπορούν να μοντελοποιηθούν με τη κανονική κατανομή. Μια κανονική κατανομή </a:t>
            </a:r>
            <a:r>
              <a:rPr lang="el-GR" altLang="el-GR" sz="2000" b="1" smtClean="0"/>
              <a:t>δεν</a:t>
            </a:r>
            <a:r>
              <a:rPr lang="el-GR" altLang="el-GR" sz="2000" smtClean="0"/>
              <a:t> είναι κατάλληλο μοντέλο για ...</a:t>
            </a:r>
            <a:endParaRPr lang="en-GB" altLang="el-GR" sz="2000" smtClean="0"/>
          </a:p>
          <a:p>
            <a:pPr lvl="1" eaLnBrk="1" hangingPunct="1">
              <a:lnSpc>
                <a:spcPct val="80000"/>
              </a:lnSpc>
            </a:pPr>
            <a:r>
              <a:rPr lang="el-GR" altLang="el-GR" sz="1800" smtClean="0"/>
              <a:t>Δεδομένα που είναι διακριτά</a:t>
            </a:r>
            <a:endParaRPr lang="en-GB" altLang="el-GR" sz="1800" smtClean="0"/>
          </a:p>
          <a:p>
            <a:pPr lvl="1" eaLnBrk="1" hangingPunct="1">
              <a:lnSpc>
                <a:spcPct val="80000"/>
              </a:lnSpc>
            </a:pPr>
            <a:r>
              <a:rPr lang="el-GR" altLang="el-GR" sz="1800" smtClean="0"/>
              <a:t>Δεδομένα που έχουν μια στρεβλή κατανομή (με μακριά «ουρά» στα αριστερά ή τα δεξιά)</a:t>
            </a:r>
            <a:endParaRPr lang="en-GB" altLang="el-GR" sz="1800" smtClean="0"/>
          </a:p>
          <a:p>
            <a:pPr lvl="1" eaLnBrk="1" hangingPunct="1">
              <a:lnSpc>
                <a:spcPct val="80000"/>
              </a:lnSpc>
            </a:pPr>
            <a:r>
              <a:rPr lang="el-GR" altLang="el-GR" sz="1800" smtClean="0"/>
              <a:t>Δεδομένα που έχουν πολύ μακριές «ουρές» (με τις περισσότερες τιμές κοντά στο κέντρο, αλλά μικρό ποσοστό των τιμών πολύ μακριά από τον μέσο όρο) </a:t>
            </a:r>
          </a:p>
          <a:p>
            <a:pPr lvl="1" eaLnBrk="1" hangingPunct="1">
              <a:lnSpc>
                <a:spcPct val="80000"/>
              </a:lnSpc>
            </a:pPr>
            <a:r>
              <a:rPr lang="el-GR" altLang="el-GR" sz="1800" smtClean="0"/>
              <a:t>Δεδομένα που περιέχουν δύο ή περισσότερες συσπειρώσεις τιμών</a:t>
            </a:r>
            <a:r>
              <a:rPr lang="en-GB" altLang="el-GR" sz="1800" smtClean="0"/>
              <a:t> </a:t>
            </a:r>
          </a:p>
          <a:p>
            <a:pPr eaLnBrk="1" hangingPunct="1">
              <a:lnSpc>
                <a:spcPct val="80000"/>
              </a:lnSpc>
            </a:pPr>
            <a:r>
              <a:rPr lang="el-GR" altLang="el-GR" sz="2000" smtClean="0"/>
              <a:t>Δεδομένα με στρεβλές κατανομές μπορούν να μετασχηματιστούν σε συμμετρική μορφή και να πλησιάσουν την κανονική κατανομή.</a:t>
            </a:r>
            <a:endParaRPr lang="en-GB" altLang="el-GR" sz="2000" b="1"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l-GR" altLang="el-GR" smtClean="0"/>
              <a:t>Οικογένειες κατανομών</a:t>
            </a:r>
          </a:p>
        </p:txBody>
      </p:sp>
      <p:pic>
        <p:nvPicPr>
          <p:cNvPr id="972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85900"/>
            <a:ext cx="74168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sz="half" idx="4294967295"/>
          </p:nvPr>
        </p:nvSpPr>
        <p:spPr>
          <a:xfrm>
            <a:off x="852488" y="1773238"/>
            <a:ext cx="7535862" cy="4357687"/>
          </a:xfrm>
        </p:spPr>
        <p:txBody>
          <a:bodyPr/>
          <a:lstStyle/>
          <a:p>
            <a:pPr eaLnBrk="1" hangingPunct="1">
              <a:lnSpc>
                <a:spcPct val="90000"/>
              </a:lnSpc>
            </a:pPr>
            <a:r>
              <a:rPr lang="el-GR" altLang="el-GR" sz="2400" smtClean="0"/>
              <a:t>Όλες οι κανονικές κατανομές έχουν το ίδιο σχήμα ανεξαρτήτως της κλίμακας των δεδομένων. Πώς μπορούμε να καταλήξουμε σε μια κανονική κατανομή που να έχει έναν κοινό οριζόντιο άξονα; Η λύση δίνεται με την τυποποίηση (</a:t>
            </a:r>
            <a:r>
              <a:rPr lang="en-GB" altLang="el-GR" sz="2400" b="1" smtClean="0"/>
              <a:t>standardising</a:t>
            </a:r>
            <a:r>
              <a:rPr lang="el-GR" altLang="el-GR" sz="2400" smtClean="0"/>
              <a:t>) των τιμών: </a:t>
            </a:r>
          </a:p>
          <a:p>
            <a:pPr eaLnBrk="1" hangingPunct="1">
              <a:lnSpc>
                <a:spcPct val="90000"/>
              </a:lnSpc>
            </a:pPr>
            <a:endParaRPr lang="el-GR" altLang="el-GR" sz="2400" smtClean="0"/>
          </a:p>
          <a:p>
            <a:pPr eaLnBrk="1" hangingPunct="1">
              <a:lnSpc>
                <a:spcPct val="90000"/>
              </a:lnSpc>
            </a:pPr>
            <a:endParaRPr lang="el-GR" altLang="el-GR" sz="2400" smtClean="0"/>
          </a:p>
          <a:p>
            <a:pPr eaLnBrk="1" hangingPunct="1">
              <a:lnSpc>
                <a:spcPct val="90000"/>
              </a:lnSpc>
            </a:pPr>
            <a:endParaRPr lang="en-US" altLang="el-GR" sz="2400" smtClean="0"/>
          </a:p>
          <a:p>
            <a:pPr eaLnBrk="1" hangingPunct="1">
              <a:lnSpc>
                <a:spcPct val="90000"/>
              </a:lnSpc>
            </a:pPr>
            <a:endParaRPr lang="en-US" altLang="el-GR" sz="2400" smtClean="0"/>
          </a:p>
          <a:p>
            <a:pPr eaLnBrk="1" hangingPunct="1">
              <a:lnSpc>
                <a:spcPct val="90000"/>
              </a:lnSpc>
            </a:pPr>
            <a:r>
              <a:rPr lang="el-GR" altLang="el-GR" sz="2400" smtClean="0"/>
              <a:t>Η τυπική τιμή </a:t>
            </a:r>
            <a:r>
              <a:rPr lang="en-US" altLang="el-GR" sz="2400" smtClean="0"/>
              <a:t>z</a:t>
            </a:r>
            <a:r>
              <a:rPr lang="es-ES" altLang="el-GR" sz="2400" smtClean="0"/>
              <a:t> </a:t>
            </a:r>
            <a:r>
              <a:rPr lang="el-GR" altLang="el-GR" sz="2400" smtClean="0"/>
              <a:t>έχει την τυπική κανονική κατανομή</a:t>
            </a:r>
            <a:r>
              <a:rPr lang="en-GB" altLang="el-GR" sz="2400" smtClean="0"/>
              <a:t> </a:t>
            </a:r>
            <a:r>
              <a:rPr lang="el-GR" altLang="el-GR" sz="2400" smtClean="0"/>
              <a:t>(</a:t>
            </a:r>
            <a:r>
              <a:rPr lang="en-GB" altLang="el-GR" sz="2400" b="1" smtClean="0"/>
              <a:t>standard normal distribution</a:t>
            </a:r>
            <a:r>
              <a:rPr lang="el-GR" altLang="el-GR" sz="2400" smtClean="0"/>
              <a:t>) με μέσο όρο</a:t>
            </a:r>
            <a:r>
              <a:rPr lang="en-GB" altLang="el-GR" sz="2400" smtClean="0"/>
              <a:t> = 0 </a:t>
            </a:r>
            <a:r>
              <a:rPr lang="el-GR" altLang="el-GR" sz="2400" smtClean="0"/>
              <a:t>και τυπική απόκλιση</a:t>
            </a:r>
            <a:r>
              <a:rPr lang="en-GB" altLang="el-GR" sz="2400" smtClean="0"/>
              <a:t> = 1. </a:t>
            </a:r>
          </a:p>
        </p:txBody>
      </p:sp>
      <p:sp>
        <p:nvSpPr>
          <p:cNvPr id="99331" name="Rectangle 2"/>
          <p:cNvSpPr>
            <a:spLocks noGrp="1" noChangeArrowheads="1"/>
          </p:cNvSpPr>
          <p:nvPr>
            <p:ph type="title"/>
          </p:nvPr>
        </p:nvSpPr>
        <p:spPr/>
        <p:txBody>
          <a:bodyPr/>
          <a:lstStyle/>
          <a:p>
            <a:pPr eaLnBrk="1" hangingPunct="1"/>
            <a:r>
              <a:rPr lang="el-GR" altLang="el-GR" smtClean="0"/>
              <a:t>Τυπική Κανονική Κατανομή</a:t>
            </a:r>
            <a:endParaRPr lang="en-GB" altLang="el-GR" smtClean="0"/>
          </a:p>
        </p:txBody>
      </p:sp>
      <p:graphicFrame>
        <p:nvGraphicFramePr>
          <p:cNvPr id="99332" name="Object 11"/>
          <p:cNvGraphicFramePr>
            <a:graphicFrameLocks noGrp="1" noChangeAspect="1"/>
          </p:cNvGraphicFramePr>
          <p:nvPr>
            <p:ph idx="1"/>
          </p:nvPr>
        </p:nvGraphicFramePr>
        <p:xfrm>
          <a:off x="4716463" y="3644900"/>
          <a:ext cx="1655762" cy="993775"/>
        </p:xfrm>
        <a:graphic>
          <a:graphicData uri="http://schemas.openxmlformats.org/presentationml/2006/ole">
            <mc:AlternateContent xmlns:mc="http://schemas.openxmlformats.org/markup-compatibility/2006">
              <mc:Choice xmlns:v="urn:schemas-microsoft-com:vml" Requires="v">
                <p:oleObj spid="_x0000_s99334" name="Equation" r:id="rId4" imgW="698500" imgH="419100" progId="Equation.3">
                  <p:embed/>
                </p:oleObj>
              </mc:Choice>
              <mc:Fallback>
                <p:oleObj name="Equation" r:id="rId4" imgW="698500" imgH="419100" progId="Equation.3">
                  <p:embed/>
                  <p:pic>
                    <p:nvPicPr>
                      <p:cNvPr id="0" name="Object 1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644900"/>
                        <a:ext cx="1655762"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3" name="Object 10"/>
          <p:cNvGraphicFramePr>
            <a:graphicFrameLocks noChangeAspect="1"/>
          </p:cNvGraphicFramePr>
          <p:nvPr/>
        </p:nvGraphicFramePr>
        <p:xfrm>
          <a:off x="2268538" y="3644900"/>
          <a:ext cx="1457325" cy="941388"/>
        </p:xfrm>
        <a:graphic>
          <a:graphicData uri="http://schemas.openxmlformats.org/presentationml/2006/ole">
            <mc:AlternateContent xmlns:mc="http://schemas.openxmlformats.org/markup-compatibility/2006">
              <mc:Choice xmlns:v="urn:schemas-microsoft-com:vml" Requires="v">
                <p:oleObj spid="_x0000_s99335" name="Equation" r:id="rId6" imgW="609336" imgH="393529" progId="Equation.3">
                  <p:embed/>
                </p:oleObj>
              </mc:Choice>
              <mc:Fallback>
                <p:oleObj name="Equation" r:id="rId6" imgW="609336" imgH="393529"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3644900"/>
                        <a:ext cx="1457325"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l-GR" altLang="el-GR" sz="4000" smtClean="0"/>
              <a:t>Ιδιότητες της Τυπικής Κανονικής Κατανομής</a:t>
            </a:r>
            <a:endParaRPr lang="en-GB" altLang="el-GR" sz="4000" smtClean="0"/>
          </a:p>
        </p:txBody>
      </p:sp>
      <p:sp>
        <p:nvSpPr>
          <p:cNvPr id="101379" name="Rectangle 3"/>
          <p:cNvSpPr>
            <a:spLocks noGrp="1" noChangeArrowheads="1"/>
          </p:cNvSpPr>
          <p:nvPr>
            <p:ph idx="1"/>
          </p:nvPr>
        </p:nvSpPr>
        <p:spPr>
          <a:xfrm>
            <a:off x="463550" y="1711325"/>
            <a:ext cx="8229600" cy="4525963"/>
          </a:xfrm>
        </p:spPr>
        <p:txBody>
          <a:bodyPr/>
          <a:lstStyle/>
          <a:p>
            <a:pPr eaLnBrk="1" hangingPunct="1">
              <a:lnSpc>
                <a:spcPct val="90000"/>
              </a:lnSpc>
            </a:pPr>
            <a:r>
              <a:rPr lang="el-GR" altLang="el-GR" sz="2400" smtClean="0"/>
              <a:t>Η </a:t>
            </a:r>
            <a:r>
              <a:rPr lang="en-GB" altLang="el-GR" sz="2400" smtClean="0"/>
              <a:t>P(</a:t>
            </a:r>
            <a:r>
              <a:rPr lang="el-GR" altLang="el-GR" sz="2400" smtClean="0"/>
              <a:t>τιμή μέσα σε διάστημα </a:t>
            </a:r>
            <a:r>
              <a:rPr lang="el-GR" altLang="el-GR" sz="2400" b="1" smtClean="0">
                <a:solidFill>
                  <a:srgbClr val="5075BC"/>
                </a:solidFill>
              </a:rPr>
              <a:t>1 τ.α.</a:t>
            </a:r>
            <a:r>
              <a:rPr lang="el-GR" altLang="el-GR" sz="2400" smtClean="0">
                <a:solidFill>
                  <a:srgbClr val="5075BC"/>
                </a:solidFill>
              </a:rPr>
              <a:t> </a:t>
            </a:r>
            <a:r>
              <a:rPr lang="el-GR" altLang="el-GR" sz="2400" smtClean="0"/>
              <a:t>του μ.ό.) είναι περίπου </a:t>
            </a:r>
            <a:r>
              <a:rPr lang="en-GB" altLang="el-GR" sz="2400" b="1" smtClean="0">
                <a:solidFill>
                  <a:srgbClr val="5075BC"/>
                </a:solidFill>
              </a:rPr>
              <a:t>0</a:t>
            </a:r>
            <a:r>
              <a:rPr lang="el-GR" altLang="el-GR" sz="2400" b="1" smtClean="0">
                <a:solidFill>
                  <a:srgbClr val="5075BC"/>
                </a:solidFill>
              </a:rPr>
              <a:t>,</a:t>
            </a:r>
            <a:r>
              <a:rPr lang="en-GB" altLang="el-GR" sz="2400" b="1" smtClean="0">
                <a:solidFill>
                  <a:srgbClr val="5075BC"/>
                </a:solidFill>
              </a:rPr>
              <a:t>68 </a:t>
            </a:r>
          </a:p>
          <a:p>
            <a:pPr eaLnBrk="1" hangingPunct="1">
              <a:lnSpc>
                <a:spcPct val="90000"/>
              </a:lnSpc>
            </a:pPr>
            <a:r>
              <a:rPr lang="el-GR" altLang="el-GR" sz="2400" smtClean="0"/>
              <a:t>Η </a:t>
            </a:r>
            <a:r>
              <a:rPr lang="en-GB" altLang="el-GR" sz="2400" smtClean="0"/>
              <a:t>P(</a:t>
            </a:r>
            <a:r>
              <a:rPr lang="el-GR" altLang="el-GR" sz="2400" smtClean="0"/>
              <a:t>τιμή μέσα σε διάστημα </a:t>
            </a:r>
            <a:r>
              <a:rPr lang="el-GR" altLang="el-GR" sz="2400" b="1" smtClean="0">
                <a:solidFill>
                  <a:srgbClr val="5075BC"/>
                </a:solidFill>
              </a:rPr>
              <a:t>2 τ.α.</a:t>
            </a:r>
            <a:r>
              <a:rPr lang="el-GR" altLang="el-GR" sz="2400" smtClean="0">
                <a:solidFill>
                  <a:srgbClr val="5075BC"/>
                </a:solidFill>
              </a:rPr>
              <a:t> </a:t>
            </a:r>
            <a:r>
              <a:rPr lang="el-GR" altLang="el-GR" sz="2400" smtClean="0"/>
              <a:t>του μ.ό.</a:t>
            </a:r>
            <a:r>
              <a:rPr lang="en-GB" altLang="el-GR" sz="2400" smtClean="0"/>
              <a:t>) </a:t>
            </a:r>
            <a:r>
              <a:rPr lang="el-GR" altLang="el-GR" sz="2400" smtClean="0"/>
              <a:t>είναι περίπου</a:t>
            </a:r>
            <a:r>
              <a:rPr lang="en-GB" altLang="el-GR" sz="2400" smtClean="0"/>
              <a:t> </a:t>
            </a:r>
            <a:r>
              <a:rPr lang="en-GB" altLang="el-GR" sz="2400" b="1" smtClean="0">
                <a:solidFill>
                  <a:srgbClr val="5075BC"/>
                </a:solidFill>
              </a:rPr>
              <a:t>0</a:t>
            </a:r>
            <a:r>
              <a:rPr lang="el-GR" altLang="el-GR" sz="2400" b="1" smtClean="0">
                <a:solidFill>
                  <a:srgbClr val="5075BC"/>
                </a:solidFill>
              </a:rPr>
              <a:t>,</a:t>
            </a:r>
            <a:r>
              <a:rPr lang="en-GB" altLang="el-GR" sz="2400" b="1" smtClean="0">
                <a:solidFill>
                  <a:srgbClr val="5075BC"/>
                </a:solidFill>
              </a:rPr>
              <a:t>95</a:t>
            </a:r>
            <a:r>
              <a:rPr lang="en-GB" altLang="el-GR" sz="2400" smtClean="0">
                <a:solidFill>
                  <a:srgbClr val="5075BC"/>
                </a:solidFill>
              </a:rPr>
              <a:t> </a:t>
            </a:r>
          </a:p>
          <a:p>
            <a:pPr eaLnBrk="1" hangingPunct="1">
              <a:lnSpc>
                <a:spcPct val="90000"/>
              </a:lnSpc>
            </a:pPr>
            <a:r>
              <a:rPr lang="el-GR" altLang="el-GR" sz="2400" smtClean="0"/>
              <a:t>Η </a:t>
            </a:r>
            <a:r>
              <a:rPr lang="en-GB" altLang="el-GR" sz="2400" smtClean="0"/>
              <a:t>P(</a:t>
            </a:r>
            <a:r>
              <a:rPr lang="el-GR" altLang="el-GR" sz="2400" smtClean="0"/>
              <a:t>τιμή μέσα σε διάστημα </a:t>
            </a:r>
            <a:r>
              <a:rPr lang="el-GR" altLang="el-GR" sz="2400" b="1" smtClean="0">
                <a:solidFill>
                  <a:srgbClr val="5075BC"/>
                </a:solidFill>
              </a:rPr>
              <a:t>3 τ.α.</a:t>
            </a:r>
            <a:r>
              <a:rPr lang="el-GR" altLang="el-GR" sz="2400" smtClean="0">
                <a:solidFill>
                  <a:srgbClr val="5075BC"/>
                </a:solidFill>
              </a:rPr>
              <a:t> </a:t>
            </a:r>
            <a:r>
              <a:rPr lang="el-GR" altLang="el-GR" sz="2400" smtClean="0"/>
              <a:t>του μ.ό.</a:t>
            </a:r>
            <a:r>
              <a:rPr lang="en-GB" altLang="el-GR" sz="2400" smtClean="0"/>
              <a:t>) </a:t>
            </a:r>
            <a:r>
              <a:rPr lang="el-GR" altLang="el-GR" sz="2400" smtClean="0"/>
              <a:t>είναι περίπου</a:t>
            </a:r>
            <a:r>
              <a:rPr lang="en-GB" altLang="el-GR" sz="2400" smtClean="0"/>
              <a:t> </a:t>
            </a:r>
            <a:r>
              <a:rPr lang="en-GB" altLang="el-GR" sz="2400" b="1" smtClean="0">
                <a:solidFill>
                  <a:srgbClr val="5075BC"/>
                </a:solidFill>
              </a:rPr>
              <a:t>0</a:t>
            </a:r>
            <a:r>
              <a:rPr lang="el-GR" altLang="el-GR" sz="2400" b="1" smtClean="0">
                <a:solidFill>
                  <a:srgbClr val="5075BC"/>
                </a:solidFill>
              </a:rPr>
              <a:t>,</a:t>
            </a:r>
            <a:r>
              <a:rPr lang="en-GB" altLang="el-GR" sz="2400" b="1" smtClean="0">
                <a:solidFill>
                  <a:srgbClr val="5075BC"/>
                </a:solidFill>
              </a:rPr>
              <a:t>997</a:t>
            </a:r>
            <a:r>
              <a:rPr lang="en-GB" altLang="el-GR" sz="2400" smtClean="0">
                <a:solidFill>
                  <a:srgbClr val="5075BC"/>
                </a:solidFill>
              </a:rPr>
              <a:t> </a:t>
            </a:r>
          </a:p>
          <a:p>
            <a:pPr eaLnBrk="1" hangingPunct="1">
              <a:lnSpc>
                <a:spcPct val="90000"/>
              </a:lnSpc>
            </a:pPr>
            <a:r>
              <a:rPr lang="el-GR" altLang="el-GR" sz="2400" smtClean="0"/>
              <a:t>Είναι σημαντικό να θυμάστε ότι περίπου το 95% των τιμών σε έναν πληθυσμό που ακολουθεί την κανονική κατανομή βρίσκεται μέσα σε διάστημα 2 τ.α. της κατανομής του μέσου όρου. </a:t>
            </a:r>
          </a:p>
          <a:p>
            <a:pPr eaLnBrk="1" hangingPunct="1">
              <a:lnSpc>
                <a:spcPct val="90000"/>
              </a:lnSpc>
            </a:pPr>
            <a:r>
              <a:rPr lang="el-GR" altLang="el-GR" sz="2400" smtClean="0"/>
              <a:t>Για να είμαστε ακριβέστεροι</a:t>
            </a:r>
            <a:r>
              <a:rPr lang="en-GB" altLang="el-GR" sz="2400" smtClean="0"/>
              <a:t>,</a:t>
            </a:r>
            <a:r>
              <a:rPr lang="el-GR" altLang="el-GR" sz="2400" smtClean="0"/>
              <a:t> το</a:t>
            </a:r>
            <a:r>
              <a:rPr lang="en-GB" altLang="el-GR" sz="2400" smtClean="0"/>
              <a:t> </a:t>
            </a:r>
            <a:r>
              <a:rPr lang="en-GB" altLang="el-GR" sz="2400" b="1" smtClean="0">
                <a:solidFill>
                  <a:srgbClr val="5075BC"/>
                </a:solidFill>
              </a:rPr>
              <a:t>95%</a:t>
            </a:r>
            <a:r>
              <a:rPr lang="en-GB" altLang="el-GR" sz="2400" smtClean="0">
                <a:solidFill>
                  <a:srgbClr val="0070C0"/>
                </a:solidFill>
              </a:rPr>
              <a:t> </a:t>
            </a:r>
            <a:r>
              <a:rPr lang="el-GR" altLang="el-GR" sz="2400" smtClean="0"/>
              <a:t>των τιμών σε έναν πληθυσμό κανονικής κατανομής είναι μέσα σε ένα διάστημα </a:t>
            </a:r>
            <a:r>
              <a:rPr lang="el-GR" altLang="el-GR" sz="2400" b="1" smtClean="0">
                <a:solidFill>
                  <a:srgbClr val="5075BC"/>
                </a:solidFill>
              </a:rPr>
              <a:t>1,96</a:t>
            </a:r>
            <a:r>
              <a:rPr lang="el-GR" altLang="el-GR" sz="2400" smtClean="0">
                <a:solidFill>
                  <a:srgbClr val="5075BC"/>
                </a:solidFill>
              </a:rPr>
              <a:t> </a:t>
            </a:r>
            <a:r>
              <a:rPr lang="el-GR" altLang="el-GR" sz="2400" smtClean="0"/>
              <a:t>τυπικών αποκλίσεων από το μέσο όρου.</a:t>
            </a:r>
            <a:endParaRPr lang="en-GB" altLang="el-GR" sz="2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p:cNvPicPr>
            <a:picLocks noChangeAspect="1" noChangeArrowheads="1"/>
          </p:cNvPicPr>
          <p:nvPr/>
        </p:nvPicPr>
        <p:blipFill>
          <a:blip r:embed="rId3">
            <a:extLst>
              <a:ext uri="{28A0092B-C50C-407E-A947-70E740481C1C}">
                <a14:useLocalDpi xmlns:a14="http://schemas.microsoft.com/office/drawing/2010/main" val="0"/>
              </a:ext>
            </a:extLst>
          </a:blip>
          <a:srcRect l="8643" t="7330" r="9792" b="5717"/>
          <a:stretch>
            <a:fillRect/>
          </a:stretch>
        </p:blipFill>
        <p:spPr bwMode="auto">
          <a:xfrm>
            <a:off x="2411413" y="188913"/>
            <a:ext cx="48133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l-GR" altLang="el-GR" smtClean="0"/>
              <a:t>Μετατροπή </a:t>
            </a:r>
            <a:r>
              <a:rPr lang="en-US" altLang="el-GR" smtClean="0">
                <a:latin typeface="Arial" panose="020B0604020202020204" pitchFamily="34" charset="0"/>
              </a:rPr>
              <a:t>z</a:t>
            </a:r>
            <a:r>
              <a:rPr lang="el-GR" altLang="el-GR" smtClean="0"/>
              <a:t> τιμών</a:t>
            </a:r>
          </a:p>
        </p:txBody>
      </p:sp>
      <p:sp>
        <p:nvSpPr>
          <p:cNvPr id="105475" name="Rectangle 3"/>
          <p:cNvSpPr>
            <a:spLocks noGrp="1" noChangeArrowheads="1"/>
          </p:cNvSpPr>
          <p:nvPr>
            <p:ph idx="1"/>
          </p:nvPr>
        </p:nvSpPr>
        <p:spPr>
          <a:xfrm>
            <a:off x="463550" y="1557338"/>
            <a:ext cx="8229600" cy="4525962"/>
          </a:xfrm>
        </p:spPr>
        <p:txBody>
          <a:bodyPr/>
          <a:lstStyle/>
          <a:p>
            <a:pPr eaLnBrk="1" hangingPunct="1">
              <a:lnSpc>
                <a:spcPct val="80000"/>
              </a:lnSpc>
              <a:spcBef>
                <a:spcPts val="900"/>
              </a:spcBef>
            </a:pPr>
            <a:r>
              <a:rPr lang="el-GR" altLang="el-GR" sz="2000" smtClean="0"/>
              <a:t>Οι </a:t>
            </a:r>
            <a:r>
              <a:rPr lang="en-US" altLang="el-GR" sz="2000" smtClean="0"/>
              <a:t>z</a:t>
            </a:r>
            <a:r>
              <a:rPr lang="el-GR" altLang="el-GR" sz="2000" smtClean="0"/>
              <a:t> τιμές μπορούν εύκολα να μετατραπούν με τη σειρά τους σε κατανομή με συγκεκριμένο μέσο όρο και τυπική απόκλιση πολλαπλασιάζοντάς τες  με συγκεκριμένη τυπική απόκλιση και προσθέτοντας τον επιθυμητό μέσο όρο.</a:t>
            </a:r>
          </a:p>
          <a:p>
            <a:pPr eaLnBrk="1" hangingPunct="1">
              <a:lnSpc>
                <a:spcPct val="80000"/>
              </a:lnSpc>
              <a:spcBef>
                <a:spcPts val="900"/>
              </a:spcBef>
            </a:pPr>
            <a:r>
              <a:rPr lang="el-GR" altLang="el-GR" sz="2000" smtClean="0"/>
              <a:t>Χ'= (</a:t>
            </a:r>
            <a:r>
              <a:rPr lang="en-US" altLang="el-GR" sz="2000" smtClean="0"/>
              <a:t>s</a:t>
            </a:r>
            <a:r>
              <a:rPr lang="el-GR" altLang="el-GR" sz="2000" smtClean="0"/>
              <a:t>')(</a:t>
            </a:r>
            <a:r>
              <a:rPr lang="en-US" altLang="el-GR" sz="2000" smtClean="0"/>
              <a:t>z</a:t>
            </a:r>
            <a:r>
              <a:rPr lang="el-GR" altLang="el-GR" sz="2000" smtClean="0"/>
              <a:t>) + Χ</a:t>
            </a:r>
          </a:p>
          <a:p>
            <a:pPr eaLnBrk="1" hangingPunct="1">
              <a:lnSpc>
                <a:spcPct val="80000"/>
              </a:lnSpc>
              <a:spcBef>
                <a:spcPts val="900"/>
              </a:spcBef>
            </a:pPr>
            <a:r>
              <a:rPr lang="el-GR" altLang="el-GR" sz="2000" smtClean="0"/>
              <a:t>Αυτό είναι επιθυμητό γιατί πολλές φορές οι </a:t>
            </a:r>
            <a:r>
              <a:rPr lang="en-US" altLang="el-GR" sz="2000" smtClean="0"/>
              <a:t>z</a:t>
            </a:r>
            <a:r>
              <a:rPr lang="el-GR" altLang="el-GR" sz="2000" smtClean="0"/>
              <a:t> τιμές είναι δύσκολο να εξηγηθούν και να παρουσιαστούν. Παρουσιάζουν αρνητικό πρόσημο και χρησιμοποιούν δεκαδικά ψηφία γεγονός που δυσκολεύει την παρουσίασή τους. Για το λόγο αυτό μπορούμε να τους μετασχηματίσουμε σε διαφορετικές κατανομές με διαφορετικό μέσο όρο και διαφορετική τυπική απόκλιση. Δύο γνωστοί τέτοιοι μετασχηματισμοί είναι οι ακόλουθοι:</a:t>
            </a:r>
          </a:p>
          <a:p>
            <a:pPr eaLnBrk="1" hangingPunct="1">
              <a:lnSpc>
                <a:spcPct val="80000"/>
              </a:lnSpc>
              <a:spcBef>
                <a:spcPts val="900"/>
              </a:spcBef>
            </a:pPr>
            <a:r>
              <a:rPr lang="el-GR" altLang="el-GR" sz="2000" smtClean="0">
                <a:solidFill>
                  <a:srgbClr val="5075BC"/>
                </a:solidFill>
              </a:rPr>
              <a:t>Τ τιμές: </a:t>
            </a:r>
            <a:r>
              <a:rPr lang="el-GR" altLang="el-GR" sz="2000" smtClean="0"/>
              <a:t>Μέσος όρος 50 και τυπική απόκλιση 10. Έτσι αποκλείεται η ύπαρξη αρνητικών τιμών και δεκαδικών ψηφίων. </a:t>
            </a:r>
            <a:endParaRPr lang="en-US" altLang="el-GR" sz="2000" smtClean="0"/>
          </a:p>
          <a:p>
            <a:pPr eaLnBrk="1" hangingPunct="1">
              <a:lnSpc>
                <a:spcPct val="80000"/>
              </a:lnSpc>
              <a:spcBef>
                <a:spcPts val="900"/>
              </a:spcBef>
            </a:pPr>
            <a:r>
              <a:rPr lang="en-US" altLang="el-GR" sz="2000" smtClean="0">
                <a:solidFill>
                  <a:srgbClr val="5075BC"/>
                </a:solidFill>
              </a:rPr>
              <a:t>IQ</a:t>
            </a:r>
            <a:r>
              <a:rPr lang="el-GR" altLang="el-GR" sz="2000" smtClean="0">
                <a:solidFill>
                  <a:srgbClr val="5075BC"/>
                </a:solidFill>
              </a:rPr>
              <a:t> τιμές: </a:t>
            </a:r>
            <a:r>
              <a:rPr lang="el-GR" altLang="el-GR" sz="2000" smtClean="0"/>
              <a:t>Μέσος όρος 100 και τυπική απόκλιση 15. Τα διάφορα τεστ ευφυΐας μετατρέπουν τις τιμές τους σε κλίμακα </a:t>
            </a:r>
            <a:r>
              <a:rPr lang="en-US" altLang="el-GR" sz="2000" smtClean="0"/>
              <a:t>IQ</a:t>
            </a:r>
            <a:r>
              <a:rPr lang="el-GR" altLang="el-GR" sz="2000" smtClean="0"/>
              <a:t>. Έτσι το σύνολο του πληθυσμού κατατάσσεται στην κλίμακα Ι</a:t>
            </a:r>
            <a:r>
              <a:rPr lang="en-US" altLang="el-GR" sz="2000" smtClean="0"/>
              <a:t>Q</a:t>
            </a:r>
            <a:r>
              <a:rPr lang="el-GR" altLang="el-GR" sz="2000" smtClean="0"/>
              <a:t> μεταξύ των τιμών 55 – 145 (± 3 τυπικές αποκλίσεις).</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l-GR" altLang="el-GR" sz="4000" smtClean="0"/>
              <a:t>Περιγραφικές τιμές της κατανομής</a:t>
            </a:r>
            <a:br>
              <a:rPr lang="el-GR" altLang="el-GR" sz="4000" smtClean="0"/>
            </a:br>
            <a:r>
              <a:rPr lang="el-GR" altLang="el-GR" sz="4000" smtClean="0"/>
              <a:t>Κλίση</a:t>
            </a:r>
          </a:p>
        </p:txBody>
      </p:sp>
      <p:sp>
        <p:nvSpPr>
          <p:cNvPr id="107523" name="Rectangle 3"/>
          <p:cNvSpPr>
            <a:spLocks noGrp="1" noChangeArrowheads="1"/>
          </p:cNvSpPr>
          <p:nvPr>
            <p:ph idx="1"/>
          </p:nvPr>
        </p:nvSpPr>
        <p:spPr>
          <a:xfrm>
            <a:off x="463550" y="1639888"/>
            <a:ext cx="8229600" cy="4525962"/>
          </a:xfrm>
        </p:spPr>
        <p:txBody>
          <a:bodyPr/>
          <a:lstStyle/>
          <a:p>
            <a:pPr eaLnBrk="1" hangingPunct="1"/>
            <a:r>
              <a:rPr lang="el-GR" altLang="el-GR" smtClean="0"/>
              <a:t>Κλίση (</a:t>
            </a:r>
            <a:r>
              <a:rPr lang="en-US" altLang="el-GR" smtClean="0"/>
              <a:t>skewness)</a:t>
            </a:r>
            <a:r>
              <a:rPr lang="el-GR" altLang="el-GR" smtClean="0"/>
              <a:t>: Μας λέει πόσο «στραβή» είναι η κατανομή. </a:t>
            </a:r>
          </a:p>
          <a:p>
            <a:pPr eaLnBrk="1" hangingPunct="1"/>
            <a:endParaRPr lang="el-GR" altLang="el-GR" smtClean="0"/>
          </a:p>
          <a:p>
            <a:pPr eaLnBrk="1" hangingPunct="1"/>
            <a:endParaRPr lang="el-GR" altLang="el-GR" smtClean="0"/>
          </a:p>
          <a:p>
            <a:pPr eaLnBrk="1" hangingPunct="1"/>
            <a:endParaRPr lang="el-GR" altLang="el-GR" smtClean="0"/>
          </a:p>
          <a:p>
            <a:pPr eaLnBrk="1" hangingPunct="1">
              <a:buFont typeface="Wingdings" panose="05000000000000000000" pitchFamily="2" charset="2"/>
              <a:buNone/>
            </a:pPr>
            <a:r>
              <a:rPr lang="en-US" altLang="el-GR" sz="1400" smtClean="0"/>
              <a:t>	</a:t>
            </a:r>
            <a:r>
              <a:rPr lang="el-GR" altLang="el-GR" sz="1400" smtClean="0"/>
              <a:t>Αρνητικά κεκλιμένη κατανομή	         Κανονική κατανομή	</a:t>
            </a:r>
            <a:r>
              <a:rPr lang="en-US" altLang="el-GR" sz="1400" smtClean="0"/>
              <a:t>                  	</a:t>
            </a:r>
            <a:r>
              <a:rPr lang="el-GR" altLang="el-GR" sz="1400" smtClean="0"/>
              <a:t>Θετικά κεκλιμένη κατανομή</a:t>
            </a:r>
          </a:p>
          <a:p>
            <a:pPr eaLnBrk="1" hangingPunct="1">
              <a:buFont typeface="Wingdings" panose="05000000000000000000" pitchFamily="2" charset="2"/>
              <a:buNone/>
            </a:pPr>
            <a:r>
              <a:rPr lang="en-US" altLang="el-GR" sz="1400" smtClean="0"/>
              <a:t>	</a:t>
            </a:r>
            <a:r>
              <a:rPr lang="el-GR" altLang="el-GR" sz="1400" smtClean="0"/>
              <a:t>Κλίση &lt; 0		   </a:t>
            </a:r>
            <a:r>
              <a:rPr lang="en-US" altLang="el-GR" sz="1400" smtClean="0"/>
              <a:t>      </a:t>
            </a:r>
            <a:r>
              <a:rPr lang="el-GR" altLang="el-GR" sz="1400" smtClean="0"/>
              <a:t>Κλίση = 0		Κλίση &gt; 0</a:t>
            </a:r>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300413"/>
            <a:ext cx="21590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3157538"/>
            <a:ext cx="2016125"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550" y="3284538"/>
            <a:ext cx="2087563"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l-GR" altLang="el-GR" sz="4000" smtClean="0"/>
              <a:t>Περιγραφικές τιμές της κατανομής</a:t>
            </a:r>
            <a:br>
              <a:rPr lang="el-GR" altLang="el-GR" sz="4000" smtClean="0"/>
            </a:br>
            <a:r>
              <a:rPr lang="el-GR" altLang="el-GR" sz="4000" smtClean="0"/>
              <a:t>Κύρτωση</a:t>
            </a:r>
          </a:p>
        </p:txBody>
      </p:sp>
      <p:sp>
        <p:nvSpPr>
          <p:cNvPr id="109571" name="Rectangle 3"/>
          <p:cNvSpPr>
            <a:spLocks noGrp="1" noChangeArrowheads="1"/>
          </p:cNvSpPr>
          <p:nvPr>
            <p:ph idx="1"/>
          </p:nvPr>
        </p:nvSpPr>
        <p:spPr>
          <a:xfrm>
            <a:off x="463550" y="1711325"/>
            <a:ext cx="8229600" cy="4525963"/>
          </a:xfrm>
        </p:spPr>
        <p:txBody>
          <a:bodyPr/>
          <a:lstStyle/>
          <a:p>
            <a:pPr eaLnBrk="1" hangingPunct="1"/>
            <a:r>
              <a:rPr lang="el-GR" altLang="el-GR" smtClean="0"/>
              <a:t>Κύρτωση (</a:t>
            </a:r>
            <a:r>
              <a:rPr lang="en-US" altLang="el-GR" smtClean="0"/>
              <a:t>kyrtosis)</a:t>
            </a:r>
            <a:r>
              <a:rPr lang="el-GR" altLang="el-GR" smtClean="0"/>
              <a:t>: Μας λέει πόσο «οξύ» είναι το σχήμα της κατανομής. </a:t>
            </a:r>
          </a:p>
          <a:p>
            <a:pPr eaLnBrk="1" hangingPunct="1"/>
            <a:endParaRPr lang="el-GR" altLang="el-GR" smtClean="0"/>
          </a:p>
          <a:p>
            <a:pPr eaLnBrk="1" hangingPunct="1"/>
            <a:endParaRPr lang="el-GR" altLang="el-GR" smtClean="0"/>
          </a:p>
          <a:p>
            <a:pPr eaLnBrk="1" hangingPunct="1"/>
            <a:endParaRPr lang="el-GR" altLang="el-GR" smtClean="0"/>
          </a:p>
          <a:p>
            <a:pPr eaLnBrk="1" hangingPunct="1">
              <a:buFont typeface="Wingdings" panose="05000000000000000000" pitchFamily="2" charset="2"/>
              <a:buNone/>
            </a:pPr>
            <a:r>
              <a:rPr lang="en-US" altLang="el-GR" sz="1400" smtClean="0"/>
              <a:t>	</a:t>
            </a:r>
            <a:r>
              <a:rPr lang="el-GR" altLang="el-GR" sz="1400" smtClean="0"/>
              <a:t>Κατανομή πλατύκυρτη</a:t>
            </a:r>
            <a:r>
              <a:rPr lang="en-US" altLang="el-GR" sz="1400" smtClean="0"/>
              <a:t>	</a:t>
            </a:r>
            <a:r>
              <a:rPr lang="el-GR" altLang="el-GR" sz="1400" smtClean="0"/>
              <a:t>Κανονική κατανομή	</a:t>
            </a:r>
            <a:r>
              <a:rPr lang="en-US" altLang="el-GR" sz="1400" smtClean="0"/>
              <a:t>	</a:t>
            </a:r>
            <a:r>
              <a:rPr lang="el-GR" altLang="el-GR" sz="1400" smtClean="0"/>
              <a:t>Κατανομή λεπτόκυρτη</a:t>
            </a:r>
          </a:p>
          <a:p>
            <a:pPr eaLnBrk="1" hangingPunct="1">
              <a:buFont typeface="Wingdings" panose="05000000000000000000" pitchFamily="2" charset="2"/>
              <a:buNone/>
            </a:pPr>
            <a:r>
              <a:rPr lang="en-US" altLang="el-GR" sz="1400" smtClean="0"/>
              <a:t>	</a:t>
            </a:r>
            <a:r>
              <a:rPr lang="el-GR" altLang="el-GR" sz="1400" smtClean="0"/>
              <a:t>Κύρτωση &lt; 0	         </a:t>
            </a:r>
            <a:r>
              <a:rPr lang="en-US" altLang="el-GR" sz="1400" smtClean="0"/>
              <a:t>	</a:t>
            </a:r>
            <a:r>
              <a:rPr lang="el-GR" altLang="el-GR" sz="1400" smtClean="0"/>
              <a:t>Κύρτωση = 0		Κύρτωση &gt; 0</a:t>
            </a:r>
          </a:p>
        </p:txBody>
      </p:sp>
      <p:pic>
        <p:nvPicPr>
          <p:cNvPr id="1095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03538"/>
            <a:ext cx="2016125"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903538"/>
            <a:ext cx="1944688"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974975"/>
            <a:ext cx="194468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l-GR" altLang="el-GR" smtClean="0"/>
              <a:t>Στατιστικός Πληθυσμός</a:t>
            </a:r>
            <a:endParaRPr lang="en-GB" altLang="el-GR" smtClean="0"/>
          </a:p>
        </p:txBody>
      </p:sp>
      <p:sp>
        <p:nvSpPr>
          <p:cNvPr id="19459" name="Rectangle 3"/>
          <p:cNvSpPr>
            <a:spLocks noGrp="1" noChangeArrowheads="1"/>
          </p:cNvSpPr>
          <p:nvPr>
            <p:ph idx="1"/>
          </p:nvPr>
        </p:nvSpPr>
        <p:spPr>
          <a:xfrm>
            <a:off x="463550" y="1557338"/>
            <a:ext cx="8229600" cy="4525962"/>
          </a:xfrm>
        </p:spPr>
        <p:txBody>
          <a:bodyPr/>
          <a:lstStyle/>
          <a:p>
            <a:pPr eaLnBrk="1" hangingPunct="1"/>
            <a:r>
              <a:rPr lang="el-GR" altLang="el-GR" sz="2600" smtClean="0"/>
              <a:t>Οι εμφανίσεις των γλωσσικών φαινομένων γίνονται σε ένα περιβάλλον που στη στατιστική το αποκαλούμε πληθυσμό (</a:t>
            </a:r>
            <a:r>
              <a:rPr lang="en-GB" altLang="el-GR" sz="2600" smtClean="0"/>
              <a:t>population</a:t>
            </a:r>
            <a:r>
              <a:rPr lang="el-GR" altLang="el-GR" sz="2600" smtClean="0"/>
              <a:t>). Η έννοια του πληθυσμού στην ΠΓ μπορεί να συλληφθεί δισυπόστατα:</a:t>
            </a:r>
          </a:p>
          <a:p>
            <a:pPr lvl="1" eaLnBrk="1" hangingPunct="1"/>
            <a:r>
              <a:rPr lang="el-GR" altLang="el-GR" sz="2200" smtClean="0"/>
              <a:t>Όλα τα κείμενα (προφορικά ή γραπτά) που έχουν παραχθεί κατά τη διάρκεια ανάπτυξης της γλώσσας</a:t>
            </a:r>
          </a:p>
          <a:p>
            <a:pPr lvl="1" eaLnBrk="1" hangingPunct="1"/>
            <a:r>
              <a:rPr lang="el-GR" altLang="el-GR" sz="2200" smtClean="0"/>
              <a:t>Το σύνολο της γλώσσας ως δομή (π.χ. όλες οι λέξεις στο λεξικό μιας γλώσσας, το σύνολο των επιτρεπτών συντακικών δομών μιας γλώσσας κ.ά.)</a:t>
            </a:r>
            <a:endParaRPr lang="en-GB" altLang="el-GR" sz="220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Τίτλος 6"/>
          <p:cNvSpPr>
            <a:spLocks noGrp="1"/>
          </p:cNvSpPr>
          <p:nvPr>
            <p:ph type="ctrTitle"/>
          </p:nvPr>
        </p:nvSpPr>
        <p:spPr/>
        <p:txBody>
          <a:bodyPr/>
          <a:lstStyle/>
          <a:p>
            <a:pPr eaLnBrk="1" hangingPunct="1"/>
            <a:r>
              <a:rPr lang="el-GR" altLang="el-GR" smtClean="0"/>
              <a:t>Τέλος Ενότητας</a:t>
            </a:r>
          </a:p>
        </p:txBody>
      </p:sp>
      <p:sp>
        <p:nvSpPr>
          <p:cNvPr id="111619" name="Υπότιτλος 7"/>
          <p:cNvSpPr>
            <a:spLocks noGrp="1"/>
          </p:cNvSpPr>
          <p:nvPr>
            <p:ph type="subTitle" idx="1"/>
          </p:nvPr>
        </p:nvSpPr>
        <p:spPr>
          <a:xfrm>
            <a:off x="684213" y="3886200"/>
            <a:ext cx="7775575" cy="1752600"/>
          </a:xfrm>
        </p:spPr>
        <p:txBody>
          <a:bodyPr/>
          <a:lstStyle/>
          <a:p>
            <a:pPr eaLnBrk="1" hangingPunct="1"/>
            <a:endParaRPr lang="el-GR" altLang="el-GR"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l-GR" altLang="el-GR" smtClean="0"/>
              <a:t>Χρηματοδότηση</a:t>
            </a:r>
          </a:p>
        </p:txBody>
      </p:sp>
      <p:sp>
        <p:nvSpPr>
          <p:cNvPr id="113667"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13668" name="Picture 6" descr="Λογότυπο Επιχειρησιακού Προγράμματος Εκπαίδευση και Δια βίου Μάθηση"/>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3"/>
          <p:cNvSpPr>
            <a:spLocks noGrp="1"/>
          </p:cNvSpPr>
          <p:nvPr>
            <p:ph type="title"/>
          </p:nvPr>
        </p:nvSpPr>
        <p:spPr/>
        <p:txBody>
          <a:bodyPr/>
          <a:lstStyle/>
          <a:p>
            <a:pPr eaLnBrk="1" hangingPunct="1"/>
            <a:r>
              <a:rPr lang="el-GR" altLang="el-GR" sz="4400" smtClean="0"/>
              <a:t>Σημειώματα</a:t>
            </a:r>
          </a:p>
        </p:txBody>
      </p:sp>
      <p:sp>
        <p:nvSpPr>
          <p:cNvPr id="115715" name="Text Placeholder 4"/>
          <p:cNvSpPr>
            <a:spLocks noGrp="1"/>
          </p:cNvSpPr>
          <p:nvPr>
            <p:ph type="body" idx="1"/>
          </p:nvPr>
        </p:nvSpPr>
        <p:spPr/>
        <p:txBody>
          <a:bodyPr/>
          <a:lstStyle/>
          <a:p>
            <a:pPr eaLnBrk="1" hangingPunct="1"/>
            <a:endParaRPr lang="el-GR" altLang="el-GR"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117763" name="Content Placeholder 4"/>
          <p:cNvSpPr>
            <a:spLocks noGrp="1"/>
          </p:cNvSpPr>
          <p:nvPr>
            <p:ph idx="1"/>
          </p:nvPr>
        </p:nvSpPr>
        <p:spPr>
          <a:xfrm>
            <a:off x="234950" y="1557338"/>
            <a:ext cx="8585200" cy="4525962"/>
          </a:xfrm>
        </p:spPr>
        <p:txBody>
          <a:bodyPr/>
          <a:lstStyle/>
          <a:p>
            <a:pPr marL="0" indent="0" eaLnBrk="1" hangingPunct="1">
              <a:buFontTx/>
              <a:buNone/>
            </a:pPr>
            <a:r>
              <a:rPr lang="el-GR" altLang="el-GR" sz="2000" smtClean="0">
                <a:cs typeface="Times New Roman" panose="02020603050405020304" pitchFamily="18" charset="0"/>
              </a:rPr>
              <a:t>Το παρόν έργο αποτελεί την έκδοση 1.0.  </a:t>
            </a:r>
          </a:p>
          <a:p>
            <a:pPr marL="0" indent="0" eaLnBrk="1" hangingPunct="1">
              <a:buFont typeface="Arial" panose="020B0604020202020204" pitchFamily="34" charset="0"/>
              <a:buNone/>
            </a:pPr>
            <a:endParaRPr lang="el-GR" altLang="el-GR" sz="20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l-GR" altLang="el-GR"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eaLnBrk="1" fontAlgn="auto" hangingPunct="1">
              <a:spcAft>
                <a:spcPts val="0"/>
              </a:spcAft>
              <a:buFont typeface="Arial" panose="020B0604020202020204" pitchFamily="34" charset="0"/>
              <a:buNone/>
              <a:defRPr/>
            </a:pPr>
            <a:r>
              <a:rPr lang="el-GR" sz="2000" dirty="0" smtClean="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Γεώργιος Κ. </a:t>
            </a:r>
            <a:r>
              <a:rPr lang="el-GR" sz="2000" dirty="0" smtClean="0"/>
              <a:t>Μικρός, </a:t>
            </a:r>
            <a:r>
              <a:rPr lang="el-GR" sz="2000" dirty="0"/>
              <a:t>2015. Γεώργιος Κ. </a:t>
            </a:r>
            <a:r>
              <a:rPr lang="el-GR" sz="2000" dirty="0" smtClean="0"/>
              <a:t>Μικρός</a:t>
            </a:r>
            <a:r>
              <a:rPr lang="el-GR" sz="2000" dirty="0"/>
              <a:t>. «Εισαγωγή στην Ανάλυση Γλωσσικών </a:t>
            </a:r>
            <a:r>
              <a:rPr lang="el-GR" sz="2000" dirty="0" smtClean="0"/>
              <a:t>Δεδομένων</a:t>
            </a:r>
            <a:r>
              <a:rPr lang="en-US" sz="2000" dirty="0" smtClean="0"/>
              <a:t>. </a:t>
            </a:r>
            <a:r>
              <a:rPr lang="el-GR" sz="2000" dirty="0" smtClean="0"/>
              <a:t>Περιγραφική Στατιστική». </a:t>
            </a:r>
            <a:r>
              <a:rPr lang="el-GR" sz="2000" dirty="0"/>
              <a:t>Έκδοση: 1.0. Αθήνα 2015. Διαθέσιμο από τη δικτυακή διεύθυνση: </a:t>
            </a:r>
            <a:r>
              <a:rPr lang="en-US" sz="2000" dirty="0">
                <a:hlinkClick r:id="rId3"/>
              </a:rPr>
              <a:t>http://</a:t>
            </a:r>
            <a:r>
              <a:rPr lang="en-US" sz="2000" dirty="0" smtClean="0">
                <a:hlinkClick r:id="rId3"/>
              </a:rPr>
              <a:t>opencourses.uoa.gr/courses/ILL103</a:t>
            </a:r>
            <a:r>
              <a:rPr lang="el-GR" sz="2000" dirty="0" smtClean="0"/>
              <a:t>.</a:t>
            </a:r>
            <a:endParaRPr lang="el-GR" sz="2000" dirty="0"/>
          </a:p>
          <a:p>
            <a:pPr marL="0" indent="0" eaLnBrk="1" fontAlgn="auto" hangingPunct="1">
              <a:spcAft>
                <a:spcPts val="0"/>
              </a:spcAft>
              <a:buFont typeface="Arial" panose="020B0604020202020204" pitchFamily="34" charset="0"/>
              <a:buNone/>
              <a:defRPr/>
            </a:pPr>
            <a:endParaRPr lang="el-GR" sz="2000" dirty="0"/>
          </a:p>
          <a:p>
            <a:pPr eaLnBrk="1" fontAlgn="auto" hangingPunct="1">
              <a:spcAft>
                <a:spcPts val="0"/>
              </a:spcAft>
              <a:defRPr/>
            </a:pPr>
            <a:endParaRPr lang="el-GR"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121859"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1800" smtClean="0">
                <a:latin typeface="Arial" panose="020B0604020202020204" pitchFamily="34" charset="0"/>
                <a:cs typeface="Arial" panose="020B0604020202020204" pitchFamily="34" charset="0"/>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1800" smtClean="0">
              <a:latin typeface="Arial" panose="020B0604020202020204" pitchFamily="34" charset="0"/>
              <a:cs typeface="Arial" panose="020B0604020202020204" pitchFamily="34" charset="0"/>
            </a:endParaRPr>
          </a:p>
        </p:txBody>
      </p:sp>
      <p:pic>
        <p:nvPicPr>
          <p:cNvPr id="121860" name="Picture 22" descr="Λογότυπο για Άδειες χρήσης Creative Commons BY-NC-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latin typeface="Arial" charset="0"/>
                <a:cs typeface="Arial" charset="0"/>
              </a:rPr>
              <a:t>[1] http://creativecommons.org/licenses/by-nc-sa/4.0/ </a:t>
            </a:r>
            <a:endParaRPr lang="en-US" dirty="0">
              <a:latin typeface="Arial" charset="0"/>
              <a:cs typeface="Arial" charset="0"/>
            </a:endParaRPr>
          </a:p>
          <a:p>
            <a:pPr eaLnBrk="1" hangingPunct="1">
              <a:defRPr/>
            </a:pPr>
            <a:endParaRPr lang="el-GR" dirty="0">
              <a:latin typeface="Arial" charset="0"/>
              <a:cs typeface="Arial" charset="0"/>
            </a:endParaRPr>
          </a:p>
          <a:p>
            <a:pPr eaLnBrk="1" hangingPunct="1">
              <a:defRPr/>
            </a:pPr>
            <a:r>
              <a:rPr lang="el-GR" dirty="0">
                <a:latin typeface="Arial" charset="0"/>
                <a:cs typeface="Arial" charset="0"/>
              </a:rPr>
              <a:t>Ως </a:t>
            </a:r>
            <a:r>
              <a:rPr lang="el-GR" b="1" dirty="0">
                <a:latin typeface="Arial" charset="0"/>
                <a:cs typeface="Arial" charset="0"/>
              </a:rPr>
              <a:t>Μη Εμπορική</a:t>
            </a:r>
            <a:r>
              <a:rPr lang="el-GR" dirty="0">
                <a:latin typeface="Arial" charset="0"/>
                <a:cs typeface="Arial" charset="0"/>
              </a:rPr>
              <a:t> ορίζεται η χρήση:</a:t>
            </a:r>
          </a:p>
          <a:p>
            <a:pPr marL="342900" indent="-342900" eaLnBrk="1" hangingPunct="1">
              <a:buFont typeface="Arial" panose="020B0604020202020204" pitchFamily="34" charset="0"/>
              <a:buChar char="•"/>
              <a:defRPr/>
            </a:pPr>
            <a:r>
              <a:rPr lang="el-GR" dirty="0">
                <a:latin typeface="Arial" charset="0"/>
                <a:cs typeface="Arial" charset="0"/>
              </a:rPr>
              <a:t>που δεν περιλαμβάνει άμεσο ή έμμεσο οικονομικό όφελος από την χρήση του έργου, για το διανομέα του έργου και </a:t>
            </a:r>
            <a:r>
              <a:rPr lang="el-GR" dirty="0" err="1">
                <a:latin typeface="Arial" charset="0"/>
                <a:cs typeface="Arial" charset="0"/>
              </a:rPr>
              <a:t>αδειοδόχο</a:t>
            </a:r>
            <a:endParaRPr lang="el-GR" dirty="0">
              <a:latin typeface="Arial" charset="0"/>
              <a:cs typeface="Arial" charset="0"/>
            </a:endParaRPr>
          </a:p>
          <a:p>
            <a:pPr marL="342900" indent="-342900" eaLnBrk="1" hangingPunct="1">
              <a:buFont typeface="Arial" panose="020B0604020202020204" pitchFamily="34" charset="0"/>
              <a:buChar char="•"/>
              <a:defRPr/>
            </a:pPr>
            <a:r>
              <a:rPr lang="el-GR" dirty="0">
                <a:latin typeface="Arial" charset="0"/>
                <a:cs typeface="Arial" charset="0"/>
              </a:rPr>
              <a:t>που</a:t>
            </a:r>
            <a:r>
              <a:rPr lang="en-GB" dirty="0">
                <a:latin typeface="Arial" charset="0"/>
                <a:cs typeface="Arial" charset="0"/>
              </a:rPr>
              <a:t> </a:t>
            </a:r>
            <a:r>
              <a:rPr lang="el-GR" dirty="0">
                <a:latin typeface="Arial" charset="0"/>
                <a:cs typeface="Arial" charset="0"/>
              </a:rPr>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latin typeface="Arial" charset="0"/>
                <a:cs typeface="Arial" charset="0"/>
              </a:rPr>
              <a:t>που</a:t>
            </a:r>
            <a:r>
              <a:rPr lang="en-GB" dirty="0">
                <a:latin typeface="Arial" charset="0"/>
                <a:cs typeface="Arial" charset="0"/>
              </a:rPr>
              <a:t> </a:t>
            </a:r>
            <a:r>
              <a:rPr lang="el-GR" dirty="0">
                <a:latin typeface="Arial" charset="0"/>
                <a:cs typeface="Arial" charset="0"/>
              </a:rPr>
              <a:t>δεν προσπορίζει στο διανομέα του έργου και</a:t>
            </a:r>
            <a:r>
              <a:rPr lang="en-GB" dirty="0">
                <a:latin typeface="Arial" charset="0"/>
                <a:cs typeface="Arial" charset="0"/>
              </a:rPr>
              <a:t> </a:t>
            </a:r>
            <a:r>
              <a:rPr lang="el-GR" dirty="0" err="1">
                <a:latin typeface="Arial" charset="0"/>
                <a:cs typeface="Arial" charset="0"/>
              </a:rPr>
              <a:t>αδειοδόχο</a:t>
            </a:r>
            <a:r>
              <a:rPr lang="en-GB" dirty="0">
                <a:latin typeface="Arial" charset="0"/>
                <a:cs typeface="Arial" charset="0"/>
              </a:rPr>
              <a:t> </a:t>
            </a:r>
            <a:r>
              <a:rPr lang="el-GR" dirty="0">
                <a:latin typeface="Arial" charset="0"/>
                <a:cs typeface="Arial" charset="0"/>
              </a:rPr>
              <a:t>έμμεσο οικονομικό όφελος (π.χ. διαφημίσεις) από την προβολή του έργου σε διαδικτυακό τόπο</a:t>
            </a:r>
            <a:endParaRPr lang="en-US" dirty="0">
              <a:latin typeface="Arial" charset="0"/>
              <a:cs typeface="Arial" charset="0"/>
            </a:endParaRPr>
          </a:p>
          <a:p>
            <a:pPr marL="342900" indent="-342900" eaLnBrk="1" hangingPunct="1">
              <a:buFont typeface="Arial" panose="020B0604020202020204" pitchFamily="34" charset="0"/>
              <a:buChar char="•"/>
              <a:defRPr/>
            </a:pPr>
            <a:endParaRPr lang="el-GR" dirty="0">
              <a:latin typeface="Arial" charset="0"/>
              <a:cs typeface="Arial" charset="0"/>
            </a:endParaRPr>
          </a:p>
          <a:p>
            <a:pPr eaLnBrk="1" hangingPunct="1">
              <a:defRPr/>
            </a:pPr>
            <a:r>
              <a:rPr lang="el-GR" dirty="0">
                <a:latin typeface="Arial" charset="0"/>
                <a:cs typeface="Arial" charset="0"/>
              </a:rPr>
              <a:t>Ο δικαιούχος μπορεί να παρέχει στον </a:t>
            </a:r>
            <a:r>
              <a:rPr lang="el-GR" dirty="0" err="1">
                <a:latin typeface="Arial" charset="0"/>
                <a:cs typeface="Arial" charset="0"/>
              </a:rPr>
              <a:t>αδειοδόχο</a:t>
            </a:r>
            <a:r>
              <a:rPr lang="el-GR" dirty="0">
                <a:latin typeface="Arial" charset="0"/>
                <a:cs typeface="Arial" charset="0"/>
              </a:rPr>
              <a:t> ξεχωριστή άδεια να χρησιμοποιεί το έργο για εμπορική χρήση, εφόσον αυτό του ζητηθεί.</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0" y="269875"/>
            <a:ext cx="9144000" cy="1143000"/>
          </a:xfrm>
        </p:spPr>
        <p:txBody>
          <a:bodyPr/>
          <a:lstStyle/>
          <a:p>
            <a:pPr eaLnBrk="1" hangingPunct="1"/>
            <a:r>
              <a:rPr lang="el-GR" altLang="el-GR" smtClean="0"/>
              <a:t>Σημείωμα Χρήσης Έργων Τρίτων</a:t>
            </a:r>
          </a:p>
        </p:txBody>
      </p:sp>
      <p:sp>
        <p:nvSpPr>
          <p:cNvPr id="125955" name="Content Placeholder 2"/>
          <p:cNvSpPr>
            <a:spLocks noGrp="1"/>
          </p:cNvSpPr>
          <p:nvPr>
            <p:ph idx="1"/>
          </p:nvPr>
        </p:nvSpPr>
        <p:spPr>
          <a:xfrm>
            <a:off x="179388" y="1557338"/>
            <a:ext cx="8856662" cy="4525962"/>
          </a:xfrm>
        </p:spPr>
        <p:txBody>
          <a:bodyPr/>
          <a:lstStyle/>
          <a:p>
            <a:pPr marL="0" indent="0" eaLnBrk="1" hangingPunct="1">
              <a:buFont typeface="Arial" panose="020B0604020202020204" pitchFamily="34" charset="0"/>
              <a:buNone/>
            </a:pPr>
            <a:r>
              <a:rPr lang="el-GR" altLang="el-GR" sz="2000" smtClean="0"/>
              <a:t>"Η δομή και οργάνωση της παρουσίασης, καθώς και το υπόλοιπο περιεχόμενο, αποτελούν πνευματική ιδιοκτησία του συγγραφέα και του Πανεπιστημίου Αθηνών και διατίθενται με άδεια Creative Commons Αναφορά Μη Εμπορική Χρήση Παρόμοια Διανομή Έκδοση 4.0 ή μεταγενέστερη.</a:t>
            </a:r>
            <a:br>
              <a:rPr lang="el-GR" altLang="el-GR" sz="2000" smtClean="0"/>
            </a:br>
            <a:r>
              <a:rPr lang="el-GR" altLang="el-GR" sz="2000" smtClean="0"/>
              <a:t/>
            </a:r>
            <a:br>
              <a:rPr lang="el-GR" altLang="el-GR" sz="2000" smtClean="0"/>
            </a:br>
            <a:r>
              <a:rPr lang="el-GR" altLang="el-GR" sz="2000" smtClean="0"/>
              <a:t>Οι εικόνες/σχήματα/διαγράμματα/φωτογραφίες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 "</a:t>
            </a:r>
            <a:endParaRPr lang="el-GR" altLang="el-GR" sz="2000" smtClean="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smtClean="0"/>
              <a:t>Μονάδα πληθυσμού </a:t>
            </a:r>
            <a:r>
              <a:rPr lang="en-US" altLang="el-GR" smtClean="0"/>
              <a:t/>
            </a:r>
            <a:br>
              <a:rPr lang="en-US" altLang="el-GR" smtClean="0"/>
            </a:br>
            <a:r>
              <a:rPr lang="el-GR" altLang="el-GR" smtClean="0"/>
              <a:t>(</a:t>
            </a:r>
            <a:r>
              <a:rPr lang="en-US" altLang="el-GR" smtClean="0"/>
              <a:t>population unit)</a:t>
            </a:r>
            <a:endParaRPr lang="en-GB" altLang="el-GR" smtClean="0"/>
          </a:p>
        </p:txBody>
      </p:sp>
      <p:sp>
        <p:nvSpPr>
          <p:cNvPr id="9219" name="Rectangle 3"/>
          <p:cNvSpPr>
            <a:spLocks noGrp="1" noChangeArrowheads="1"/>
          </p:cNvSpPr>
          <p:nvPr>
            <p:ph idx="1"/>
          </p:nvPr>
        </p:nvSpPr>
        <p:spPr>
          <a:xfrm>
            <a:off x="463550" y="1711325"/>
            <a:ext cx="8229600" cy="4525963"/>
          </a:xfrm>
        </p:spPr>
        <p:txBody>
          <a:bodyPr rtlCol="0">
            <a:normAutofit lnSpcReduction="10000"/>
          </a:bodyPr>
          <a:lstStyle/>
          <a:p>
            <a:pPr eaLnBrk="1" fontAlgn="auto" hangingPunct="1">
              <a:spcAft>
                <a:spcPts val="0"/>
              </a:spcAft>
              <a:defRPr/>
            </a:pPr>
            <a:r>
              <a:rPr lang="el-GR" altLang="el-GR" dirty="0" smtClean="0"/>
              <a:t>Η βασική μονάδα του πληθυσμού (ΜΠ) διαφέρει ανάλογα με τον κλάδο της ΠΓ. </a:t>
            </a:r>
          </a:p>
          <a:p>
            <a:pPr eaLnBrk="1" fontAlgn="auto" hangingPunct="1">
              <a:spcAft>
                <a:spcPts val="0"/>
              </a:spcAft>
              <a:defRPr/>
            </a:pPr>
            <a:r>
              <a:rPr lang="el-GR" altLang="el-GR" dirty="0" smtClean="0"/>
              <a:t>Μερικά παραδείγματα:</a:t>
            </a:r>
          </a:p>
          <a:p>
            <a:pPr lvl="1" eaLnBrk="1" fontAlgn="auto" hangingPunct="1">
              <a:spcAft>
                <a:spcPts val="0"/>
              </a:spcAft>
              <a:defRPr/>
            </a:pPr>
            <a:r>
              <a:rPr lang="el-GR" altLang="el-GR" dirty="0" smtClean="0"/>
              <a:t>στην </a:t>
            </a:r>
            <a:r>
              <a:rPr lang="el-GR" altLang="el-GR" dirty="0" err="1" smtClean="0"/>
              <a:t>λεξικοστατιστική</a:t>
            </a:r>
            <a:r>
              <a:rPr lang="el-GR" altLang="el-GR" dirty="0" smtClean="0"/>
              <a:t> η βασική ΜΠ είναι η λέξη, </a:t>
            </a:r>
          </a:p>
          <a:p>
            <a:pPr lvl="1" eaLnBrk="1" fontAlgn="auto" hangingPunct="1">
              <a:spcAft>
                <a:spcPts val="0"/>
              </a:spcAft>
              <a:defRPr/>
            </a:pPr>
            <a:r>
              <a:rPr lang="el-GR" altLang="el-GR" dirty="0" smtClean="0"/>
              <a:t>στην ανάλυση της γλωσσικής ποικιλίας η βασική ΜΠ είναι οποιοδήποτε γλωσσικό χαρακτηριστικό το οποίο εμφανίζει ποικιλία χρήσης (από εναλλαγή φωνημάτων έως και διαφοροποίηση χρήσης συντακτικών δομών).</a:t>
            </a:r>
            <a:endParaRPr lang="en-GB" altLang="el-GR"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altLang="el-GR" smtClean="0"/>
              <a:t>Δείγμα (</a:t>
            </a:r>
            <a:r>
              <a:rPr lang="en-US" altLang="el-GR" smtClean="0"/>
              <a:t>sample)</a:t>
            </a:r>
            <a:endParaRPr lang="en-GB" altLang="el-GR" smtClean="0"/>
          </a:p>
        </p:txBody>
      </p:sp>
      <p:sp>
        <p:nvSpPr>
          <p:cNvPr id="23555" name="Rectangle 3"/>
          <p:cNvSpPr>
            <a:spLocks noGrp="1" noChangeArrowheads="1"/>
          </p:cNvSpPr>
          <p:nvPr>
            <p:ph idx="1"/>
          </p:nvPr>
        </p:nvSpPr>
        <p:spPr>
          <a:xfrm>
            <a:off x="463550" y="1557338"/>
            <a:ext cx="8229600" cy="4525962"/>
          </a:xfrm>
        </p:spPr>
        <p:txBody>
          <a:bodyPr/>
          <a:lstStyle/>
          <a:p>
            <a:pPr eaLnBrk="1" hangingPunct="1">
              <a:spcAft>
                <a:spcPts val="600"/>
              </a:spcAft>
            </a:pPr>
            <a:r>
              <a:rPr lang="el-GR" altLang="el-GR" sz="2600" smtClean="0"/>
              <a:t>Επειδή η μελέτη του πληθυσμού τις περισσότερες φορές είναι δύσκολη έως αδύνατη (λόγω του μεγέθους του, του είδους του κ.ά.) συνήθως αποσπούμε για μελέτη ένα υποσύνολο το οποίο αποκαλούμε δείγμα (</a:t>
            </a:r>
            <a:r>
              <a:rPr lang="en-GB" altLang="el-GR" sz="2600" smtClean="0"/>
              <a:t>sample</a:t>
            </a:r>
            <a:r>
              <a:rPr lang="el-GR" altLang="el-GR" sz="2600" smtClean="0"/>
              <a:t>). </a:t>
            </a:r>
          </a:p>
          <a:p>
            <a:pPr eaLnBrk="1" hangingPunct="1">
              <a:spcAft>
                <a:spcPts val="600"/>
              </a:spcAft>
            </a:pPr>
            <a:r>
              <a:rPr lang="el-GR" altLang="el-GR" sz="2600" smtClean="0"/>
              <a:t>Αν διατηρηθούν ορισμένες προϋποθέσεις (η σημαντικότερη από τις οποίες είναι η τυχαιότητα) τότε τα ποσοτικά χαρακτηριστικά του δείγματος είναι ίδια με του πληθυσμού και τα συμπεράσματα που θα εξάγουμε για το δείγμα θα ισχύουν και για τον πληθυσμό.</a:t>
            </a:r>
            <a:endParaRPr lang="en-GB" altLang="el-GR" sz="26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l-GR" altLang="el-GR" sz="4000" smtClean="0"/>
              <a:t>Υπολογισμός των χαρακτηριστικών του πληθυσμού</a:t>
            </a:r>
            <a:endParaRPr lang="en-GB" altLang="el-GR" sz="4000" smtClean="0"/>
          </a:p>
        </p:txBody>
      </p:sp>
      <p:sp>
        <p:nvSpPr>
          <p:cNvPr id="25603" name="Rectangle 3"/>
          <p:cNvSpPr>
            <a:spLocks noGrp="1" noChangeArrowheads="1"/>
          </p:cNvSpPr>
          <p:nvPr>
            <p:ph idx="1"/>
          </p:nvPr>
        </p:nvSpPr>
        <p:spPr>
          <a:xfrm>
            <a:off x="463550" y="1639888"/>
            <a:ext cx="8229600" cy="4525962"/>
          </a:xfrm>
        </p:spPr>
        <p:txBody>
          <a:bodyPr/>
          <a:lstStyle/>
          <a:p>
            <a:pPr eaLnBrk="1" hangingPunct="1">
              <a:lnSpc>
                <a:spcPct val="90000"/>
              </a:lnSpc>
            </a:pPr>
            <a:r>
              <a:rPr lang="el-GR" altLang="el-GR" sz="2200" smtClean="0"/>
              <a:t>Ο στόχος του τυχαίου δείγματος είναι ο υπολογισμός κάποιων χαρακτηριστικών του πληθυσμού. Τα χαρακτηριστικά αυτά μπορεί να είναι:</a:t>
            </a:r>
            <a:endParaRPr lang="en-GB" altLang="el-GR" sz="2200" smtClean="0"/>
          </a:p>
          <a:p>
            <a:pPr lvl="1" eaLnBrk="1" hangingPunct="1">
              <a:lnSpc>
                <a:spcPct val="90000"/>
              </a:lnSpc>
            </a:pPr>
            <a:r>
              <a:rPr lang="el-GR" altLang="el-GR" sz="2200" smtClean="0"/>
              <a:t>Ο μέσος όρος κάποιας μεταβλητής</a:t>
            </a:r>
            <a:r>
              <a:rPr lang="en-GB" altLang="el-GR" sz="2200" smtClean="0"/>
              <a:t> (</a:t>
            </a:r>
            <a:r>
              <a:rPr lang="el-GR" altLang="el-GR" sz="2200" smtClean="0"/>
              <a:t>Π.χ. Ο μέσος όρος χρήσης παθητικής φωνής σε κείμενα δημοσιογραφικού λόγου.</a:t>
            </a:r>
            <a:r>
              <a:rPr lang="en-GB" altLang="el-GR" sz="2200" smtClean="0"/>
              <a:t>). </a:t>
            </a:r>
          </a:p>
          <a:p>
            <a:pPr lvl="1" eaLnBrk="1" hangingPunct="1">
              <a:lnSpc>
                <a:spcPct val="90000"/>
              </a:lnSpc>
            </a:pPr>
            <a:r>
              <a:rPr lang="el-GR" altLang="el-GR" sz="2200" smtClean="0"/>
              <a:t>Η αναλογία σε κάποια κατηγορία</a:t>
            </a:r>
            <a:r>
              <a:rPr lang="en-GB" altLang="el-GR" sz="2200" smtClean="0"/>
              <a:t> (</a:t>
            </a:r>
            <a:r>
              <a:rPr lang="el-GR" altLang="el-GR" sz="2200" smtClean="0"/>
              <a:t>π.χ. Η αναλογία επιθέτων σε κάποιο κείμενο</a:t>
            </a:r>
            <a:r>
              <a:rPr lang="en-GB" altLang="el-GR" sz="2200" smtClean="0"/>
              <a:t>). </a:t>
            </a:r>
          </a:p>
          <a:p>
            <a:pPr eaLnBrk="1" hangingPunct="1">
              <a:lnSpc>
                <a:spcPct val="90000"/>
              </a:lnSpc>
            </a:pPr>
            <a:r>
              <a:rPr lang="el-GR" altLang="el-GR" sz="2200" smtClean="0"/>
              <a:t>Τα χαρακτηριστικά του πληθυσμού είναι άγνωστα, αλλά οι τιμές που μετράμε στο δείγμα μπορούν να χρησιμοποιηθούν για να τις εκτιμήσουμε.</a:t>
            </a:r>
            <a:r>
              <a:rPr lang="en-GB" altLang="el-GR" sz="2200" smtClean="0"/>
              <a:t> </a:t>
            </a:r>
            <a:endParaRPr lang="el-GR" altLang="el-GR" sz="2200" smtClean="0"/>
          </a:p>
          <a:p>
            <a:pPr eaLnBrk="1" hangingPunct="1">
              <a:lnSpc>
                <a:spcPct val="90000"/>
              </a:lnSpc>
            </a:pPr>
            <a:r>
              <a:rPr lang="el-GR" altLang="el-GR" sz="2200" smtClean="0"/>
              <a:t>Όταν τα χαρακτηριστικά του πληθυσμού εκτιμούνται από αυτά του δείγματος τότε αναμένεται η ύπαρξη ενός δειγματοληπτικού λάθους.</a:t>
            </a:r>
            <a:endParaRPr lang="en-GB" altLang="el-GR" sz="2200"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altLang="el-GR" smtClean="0"/>
              <a:t>Είδη πληθυσμών</a:t>
            </a:r>
            <a:endParaRPr lang="en-GB" altLang="el-GR" smtClean="0"/>
          </a:p>
        </p:txBody>
      </p:sp>
      <p:sp>
        <p:nvSpPr>
          <p:cNvPr id="12291" name="Rectangle 3"/>
          <p:cNvSpPr>
            <a:spLocks noGrp="1" noChangeArrowheads="1"/>
          </p:cNvSpPr>
          <p:nvPr>
            <p:ph idx="1"/>
          </p:nvPr>
        </p:nvSpPr>
        <p:spPr>
          <a:xfrm>
            <a:off x="463550" y="1557338"/>
            <a:ext cx="8229600" cy="4824412"/>
          </a:xfrm>
        </p:spPr>
        <p:txBody>
          <a:bodyPr rtlCol="0">
            <a:normAutofit fontScale="92500" lnSpcReduction="10000"/>
          </a:bodyPr>
          <a:lstStyle/>
          <a:p>
            <a:pPr eaLnBrk="1" fontAlgn="auto" hangingPunct="1">
              <a:spcAft>
                <a:spcPts val="0"/>
              </a:spcAft>
              <a:defRPr/>
            </a:pPr>
            <a:r>
              <a:rPr lang="el-GR" altLang="el-GR" sz="2600" dirty="0" smtClean="0"/>
              <a:t>Δείγμα πεπερασμένου πληθυσμού</a:t>
            </a:r>
          </a:p>
          <a:p>
            <a:pPr lvl="1" eaLnBrk="1" fontAlgn="auto" hangingPunct="1">
              <a:spcAft>
                <a:spcPts val="0"/>
              </a:spcAft>
              <a:defRPr/>
            </a:pPr>
            <a:r>
              <a:rPr lang="el-GR" altLang="el-GR" sz="2200" dirty="0" smtClean="0"/>
              <a:t>Σε ορισμένες περιπτώσεις το δείγμα προέρχεται από έναν πληθυσμό που είναι συγκεκριμένος και μπορεί να μετρηθεί.</a:t>
            </a:r>
          </a:p>
          <a:p>
            <a:pPr lvl="1" eaLnBrk="1" fontAlgn="auto" hangingPunct="1">
              <a:spcAft>
                <a:spcPts val="0"/>
              </a:spcAft>
              <a:defRPr/>
            </a:pPr>
            <a:r>
              <a:rPr lang="el-GR" altLang="el-GR" sz="2200" dirty="0" smtClean="0"/>
              <a:t>Π.χ. η γλωσσομάθεια των ανδρών στην Ελλάδα</a:t>
            </a:r>
          </a:p>
          <a:p>
            <a:pPr eaLnBrk="1" fontAlgn="auto" hangingPunct="1">
              <a:spcAft>
                <a:spcPts val="0"/>
              </a:spcAft>
              <a:defRPr/>
            </a:pPr>
            <a:r>
              <a:rPr lang="el-GR" altLang="el-GR" sz="2600" dirty="0" smtClean="0"/>
              <a:t>Δείγμα υποθετικού πληθυσμού</a:t>
            </a:r>
          </a:p>
          <a:p>
            <a:pPr lvl="1" eaLnBrk="1" fontAlgn="auto" hangingPunct="1">
              <a:spcAft>
                <a:spcPts val="0"/>
              </a:spcAft>
              <a:defRPr/>
            </a:pPr>
            <a:r>
              <a:rPr lang="el-GR" altLang="el-GR" sz="2200" dirty="0" smtClean="0"/>
              <a:t>Είναι πιθανό να περιγράψουμε έναν πληθυσμό ως ένα σύνολο όλων των πιθανών μετρήσεων που θα μπορούσαν να γίνουν αν η συλλογή των δεδομένων επαναλαμβανόταν. </a:t>
            </a:r>
          </a:p>
          <a:p>
            <a:pPr lvl="1" eaLnBrk="1" fontAlgn="auto" hangingPunct="1">
              <a:spcAft>
                <a:spcPts val="0"/>
              </a:spcAft>
              <a:defRPr/>
            </a:pPr>
            <a:r>
              <a:rPr lang="el-GR" altLang="el-GR" sz="2200" dirty="0" smtClean="0"/>
              <a:t>Αυτός ο τύπος του πληθυσμού δεν έχει συγκεκριμένη ύπαρξη – είναι υποθετικός και μάλιστα άπειρος. </a:t>
            </a:r>
          </a:p>
          <a:p>
            <a:pPr lvl="1" eaLnBrk="1" fontAlgn="auto" hangingPunct="1">
              <a:spcAft>
                <a:spcPts val="0"/>
              </a:spcAft>
              <a:defRPr/>
            </a:pPr>
            <a:r>
              <a:rPr lang="el-GR" altLang="el-GR" sz="2200" dirty="0" smtClean="0"/>
              <a:t>Π.χ. Η μέτρηση της ταχύτητας του φωτός μας δίνει διαφορετικές τιμές κάθε φορά όλες πολύ κοντινές, αλλά με υπαρκτή και συνεχόμενη διαφοροποίηση κάθε φορά.</a:t>
            </a:r>
            <a:endParaRPr lang="en-GB" altLang="el-GR" sz="22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ototype_template_MS-PowerPoint_2013_v2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prototype_template_MS-PowerPoint_2013_v2 (4)</Template>
  <TotalTime>970</TotalTime>
  <Words>5134</Words>
  <Application>Microsoft Office PowerPoint</Application>
  <PresentationFormat>On-screen Show (4:3)</PresentationFormat>
  <Paragraphs>399</Paragraphs>
  <Slides>57</Slides>
  <Notes>57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3" baseType="lpstr">
      <vt:lpstr>Arial</vt:lpstr>
      <vt:lpstr>Calibri</vt:lpstr>
      <vt:lpstr>Wingdings</vt:lpstr>
      <vt:lpstr>Times New Roman</vt:lpstr>
      <vt:lpstr>prototype_template_MS-PowerPoint_2013_v2 (4)</vt:lpstr>
      <vt:lpstr>Microsoft Equation 3.0</vt:lpstr>
      <vt:lpstr>Εισαγωγή στην Ανάλυση Γλωσσικών Δεδομένων</vt:lpstr>
      <vt:lpstr>Είδη στατιστικών δεδομένων</vt:lpstr>
      <vt:lpstr>Δείκτες κεντρικής τάσης</vt:lpstr>
      <vt:lpstr>Δείκτες Διασποράς</vt:lpstr>
      <vt:lpstr>Στατιστικός Πληθυσμός</vt:lpstr>
      <vt:lpstr>Μονάδα πληθυσμού  (population unit)</vt:lpstr>
      <vt:lpstr>Δείγμα (sample)</vt:lpstr>
      <vt:lpstr>Υπολογισμός των χαρακτηριστικών του πληθυσμού</vt:lpstr>
      <vt:lpstr>Είδη πληθυσμών</vt:lpstr>
      <vt:lpstr>Επίδραση του μεγέθους του δείγματος στο δειγματοληπτικό λάθος</vt:lpstr>
      <vt:lpstr>Είδη δειγματοληψίας</vt:lpstr>
      <vt:lpstr>Απλή τυχαία δειγματοληψία (1)</vt:lpstr>
      <vt:lpstr>Απλή τυχαία δειγματοληψία (2)</vt:lpstr>
      <vt:lpstr>Όταν το τυχαίο δείγμα δεν είναι και τόσο ... τυχαίο</vt:lpstr>
      <vt:lpstr>Διαλέγοντας ένα τυχαίο δείγμα Ι</vt:lpstr>
      <vt:lpstr>Διαλέγοντας ένα τυχαίο δείγμα ΙΙ</vt:lpstr>
      <vt:lpstr>Χρησιμοποιώντας τους τυχαίους αριθμούς</vt:lpstr>
      <vt:lpstr>Συστηματική δειγματοληψία (1/2)</vt:lpstr>
      <vt:lpstr>Συστηματική δειγματοληψία (2/2)</vt:lpstr>
      <vt:lpstr>Διαστρωματωμένη δειγματοληψία</vt:lpstr>
      <vt:lpstr>Δειγματοληψία συστάδων</vt:lpstr>
      <vt:lpstr>Διεπίπεδη δειγματοληψία</vt:lpstr>
      <vt:lpstr>Μη τυχαίες μέθοδοι δειγματοληψίας: Δείγμα Ευκολίας</vt:lpstr>
      <vt:lpstr>Δειγματοληψία κρίσης</vt:lpstr>
      <vt:lpstr>Δειγματοληψία κρίσιμων περιπτώσεων</vt:lpstr>
      <vt:lpstr>Δειγματοληψία προκαθορισμένης ποσόστωσης </vt:lpstr>
      <vt:lpstr>Δειγματοληψία εθελοντών</vt:lpstr>
      <vt:lpstr>Δειγματοληψία «χιονοστιβάδας» (1)</vt:lpstr>
      <vt:lpstr>Δειγματοληψία «χιονοστιβάδας» (2)</vt:lpstr>
      <vt:lpstr>Είδη δειγματοληπτικών λαθών</vt:lpstr>
      <vt:lpstr>Μέθοδοι προσέγγισης του δείγματος Ι</vt:lpstr>
      <vt:lpstr>Μέθοδοι προσέγγισης του δείγματος IΙ</vt:lpstr>
      <vt:lpstr>Μέθοδοι προσέγγισης του δείγματος ΙΙI</vt:lpstr>
      <vt:lpstr>Ιδιότητες των πιθανοτήτων Ι</vt:lpstr>
      <vt:lpstr>Ιδιότητες των πιθανοτήτων ΙΙ</vt:lpstr>
      <vt:lpstr>Ιδιότητες των πιθανοτήτων ΙΙΙ</vt:lpstr>
      <vt:lpstr>Ιδιότητες των πιθανοτήτων IV</vt:lpstr>
      <vt:lpstr>Παράμετροι και στατιστική</vt:lpstr>
      <vt:lpstr>Κατανομή του δειγματικού μέσου όρου</vt:lpstr>
      <vt:lpstr>Ιδιότητες του δειγματοληπτικού μέσου όρου</vt:lpstr>
      <vt:lpstr>Το σχήμα της κανονικής κατανομής</vt:lpstr>
      <vt:lpstr>Κανονική Κατανομή</vt:lpstr>
      <vt:lpstr>Οικογένειες κατανομών</vt:lpstr>
      <vt:lpstr>Τυπική Κανονική Κατανομή</vt:lpstr>
      <vt:lpstr>Ιδιότητες της Τυπικής Κανονικής Κατανομής</vt:lpstr>
      <vt:lpstr>PowerPoint Presentation</vt:lpstr>
      <vt:lpstr>Μετατροπή z τιμών</vt:lpstr>
      <vt:lpstr>Περιγραφικές τιμές της κατανομής Κλίση</vt:lpstr>
      <vt:lpstr>Περιγραφικές τιμές της κατανομής Κύρτωση</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Μερικές βασικές στατιστικές έννοιες</dc:title>
  <dc:creator>gm</dc:creator>
  <cp:lastModifiedBy>Uoa</cp:lastModifiedBy>
  <cp:revision>62</cp:revision>
  <dcterms:created xsi:type="dcterms:W3CDTF">2003-03-23T17:22:56Z</dcterms:created>
  <dcterms:modified xsi:type="dcterms:W3CDTF">2016-02-23T11:39:20Z</dcterms:modified>
</cp:coreProperties>
</file>