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289" r:id="rId27"/>
    <p:sldId id="290" r:id="rId28"/>
    <p:sldId id="291" r:id="rId29"/>
    <p:sldId id="292" r:id="rId30"/>
    <p:sldId id="293" r:id="rId31"/>
    <p:sldId id="294" r:id="rId32"/>
    <p:sldId id="295" r:id="rId33"/>
    <p:sldId id="296"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8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289"/>
            <p14:sldId id="290"/>
            <p14:sldId id="291"/>
            <p14:sldId id="292"/>
            <p14:sldId id="293"/>
            <p14:sldId id="294"/>
            <p14:sldId id="295"/>
            <p14:sldId id="296"/>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208">
          <p15:clr>
            <a:srgbClr val="A4A3A4"/>
          </p15:clr>
        </p15:guide>
        <p15:guide id="4" pos="274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8" d="100"/>
          <a:sy n="78" d="100"/>
        </p:scale>
        <p:origin x="1260" y="90"/>
      </p:cViewPr>
      <p:guideLst>
        <p:guide orient="horz" pos="2160"/>
        <p:guide pos="2880"/>
        <p:guide orient="horz" pos="1208"/>
        <p:guide pos="274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81241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rgbClr val="5075BC"/>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algn="l" defTabSz="914400" rtl="0" eaLnBrk="1" latinLnBrk="0" hangingPunct="1"/>
            <a:r>
              <a:rPr lang="el-GR" sz="1000" b="0" kern="1200" dirty="0" smtClean="0">
                <a:solidFill>
                  <a:srgbClr val="5075BC"/>
                </a:solidFill>
                <a:latin typeface="+mn-lt"/>
                <a:ea typeface="+mn-ea"/>
                <a:cs typeface="+mn-cs"/>
              </a:rPr>
              <a:t>Ενότητα </a:t>
            </a:r>
            <a:r>
              <a:rPr lang="en-US" sz="1000" b="0" kern="1200" dirty="0" smtClean="0">
                <a:solidFill>
                  <a:srgbClr val="5075BC"/>
                </a:solidFill>
                <a:latin typeface="+mn-lt"/>
                <a:ea typeface="+mn-ea"/>
                <a:cs typeface="+mn-cs"/>
              </a:rPr>
              <a:t>3</a:t>
            </a:r>
            <a:r>
              <a:rPr lang="el-GR" sz="1000" b="0" kern="1200" dirty="0" smtClean="0">
                <a:solidFill>
                  <a:srgbClr val="5075BC"/>
                </a:solidFill>
                <a:latin typeface="+mn-lt"/>
                <a:ea typeface="+mn-ea"/>
                <a:cs typeface="+mn-cs"/>
              </a:rPr>
              <a:t>:</a:t>
            </a:r>
            <a:r>
              <a:rPr lang="en-US" sz="1000" b="0" kern="1200" dirty="0" smtClean="0">
                <a:solidFill>
                  <a:srgbClr val="5075BC"/>
                </a:solidFill>
                <a:latin typeface="+mn-lt"/>
                <a:ea typeface="+mn-ea"/>
                <a:cs typeface="+mn-cs"/>
              </a:rPr>
              <a:t> </a:t>
            </a:r>
            <a:r>
              <a:rPr lang="el-GR" sz="1000" b="0" kern="1200" dirty="0" smtClean="0">
                <a:solidFill>
                  <a:srgbClr val="5075BC"/>
                </a:solidFill>
                <a:latin typeface="+mn-lt"/>
                <a:ea typeface="+mn-ea"/>
                <a:cs typeface="+mn-cs"/>
              </a:rPr>
              <a:t>Ελληνική Φωνητική και Φωνολογία</a:t>
            </a:r>
            <a:r>
              <a:rPr lang="en-US" sz="1000" b="0" kern="1200" dirty="0" smtClean="0">
                <a:solidFill>
                  <a:srgbClr val="5075BC"/>
                </a:solidFill>
                <a:latin typeface="+mn-lt"/>
                <a:ea typeface="+mn-ea"/>
                <a:cs typeface="+mn-cs"/>
              </a:rPr>
              <a:t> </a:t>
            </a: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l-GR" sz="1000" b="0" kern="1200" dirty="0" smtClean="0">
                <a:solidFill>
                  <a:srgbClr val="5075BC"/>
                </a:solidFill>
                <a:latin typeface="+mn-lt"/>
                <a:ea typeface="+mn-ea"/>
                <a:cs typeface="+mn-cs"/>
              </a:rPr>
              <a:t>Ενότητα </a:t>
            </a:r>
            <a:r>
              <a:rPr lang="en-US" sz="1000" b="0" kern="1200" dirty="0" smtClean="0">
                <a:solidFill>
                  <a:srgbClr val="5075BC"/>
                </a:solidFill>
                <a:latin typeface="+mn-lt"/>
                <a:ea typeface="+mn-ea"/>
                <a:cs typeface="+mn-cs"/>
              </a:rPr>
              <a:t>3</a:t>
            </a:r>
            <a:r>
              <a:rPr lang="el-GR" sz="1000" b="0" kern="1200" dirty="0" smtClean="0">
                <a:solidFill>
                  <a:srgbClr val="5075BC"/>
                </a:solidFill>
                <a:latin typeface="+mn-lt"/>
                <a:ea typeface="+mn-ea"/>
                <a:cs typeface="+mn-cs"/>
              </a:rPr>
              <a:t>:</a:t>
            </a:r>
            <a:r>
              <a:rPr lang="en-US" sz="1000" b="0" kern="1200" dirty="0" smtClean="0">
                <a:solidFill>
                  <a:srgbClr val="5075BC"/>
                </a:solidFill>
                <a:latin typeface="+mn-lt"/>
                <a:ea typeface="+mn-ea"/>
                <a:cs typeface="+mn-cs"/>
              </a:rPr>
              <a:t> </a:t>
            </a:r>
            <a:r>
              <a:rPr lang="el-GR" sz="1000" b="0" kern="1200" dirty="0" smtClean="0">
                <a:solidFill>
                  <a:srgbClr val="5075BC"/>
                </a:solidFill>
                <a:latin typeface="+mn-lt"/>
                <a:ea typeface="+mn-ea"/>
                <a:cs typeface="+mn-cs"/>
              </a:rPr>
              <a:t>Ελληνική Φωνητική και Φωνολογία</a:t>
            </a:r>
            <a:r>
              <a:rPr lang="en-US" sz="1000" b="0" kern="1200" dirty="0" smtClean="0">
                <a:solidFill>
                  <a:srgbClr val="5075BC"/>
                </a:solidFill>
                <a:latin typeface="+mn-lt"/>
                <a:ea typeface="+mn-ea"/>
                <a:cs typeface="+mn-cs"/>
              </a:rPr>
              <a:t> </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algn="l" defTabSz="914400" rtl="0" eaLnBrk="1" latinLnBrk="0" hangingPunct="1"/>
            <a:r>
              <a:rPr lang="el-GR" sz="1000" b="0" kern="1200" dirty="0" smtClean="0">
                <a:solidFill>
                  <a:srgbClr val="5075BC"/>
                </a:solidFill>
                <a:latin typeface="+mn-lt"/>
                <a:ea typeface="+mn-ea"/>
                <a:cs typeface="+mn-cs"/>
              </a:rPr>
              <a:t>Ενότητα </a:t>
            </a:r>
            <a:r>
              <a:rPr lang="en-US" sz="1000" b="0" kern="1200" dirty="0" smtClean="0">
                <a:solidFill>
                  <a:srgbClr val="5075BC"/>
                </a:solidFill>
                <a:latin typeface="+mn-lt"/>
                <a:ea typeface="+mn-ea"/>
                <a:cs typeface="+mn-cs"/>
              </a:rPr>
              <a:t>3</a:t>
            </a:r>
            <a:r>
              <a:rPr lang="el-GR" sz="1000" b="0" kern="1200" dirty="0" smtClean="0">
                <a:solidFill>
                  <a:srgbClr val="5075BC"/>
                </a:solidFill>
                <a:latin typeface="+mn-lt"/>
                <a:ea typeface="+mn-ea"/>
                <a:cs typeface="+mn-cs"/>
              </a:rPr>
              <a:t>:</a:t>
            </a:r>
            <a:r>
              <a:rPr lang="en-US" sz="1000" b="0" kern="1200" dirty="0" smtClean="0">
                <a:solidFill>
                  <a:srgbClr val="5075BC"/>
                </a:solidFill>
                <a:latin typeface="+mn-lt"/>
                <a:ea typeface="+mn-ea"/>
                <a:cs typeface="+mn-cs"/>
              </a:rPr>
              <a:t> </a:t>
            </a:r>
            <a:r>
              <a:rPr lang="el-GR" sz="1000" b="0" kern="1200" dirty="0" smtClean="0">
                <a:solidFill>
                  <a:srgbClr val="5075BC"/>
                </a:solidFill>
                <a:latin typeface="+mn-lt"/>
                <a:ea typeface="+mn-ea"/>
                <a:cs typeface="+mn-cs"/>
              </a:rPr>
              <a:t>Ελληνική Φωνητική και Φωνολογία</a:t>
            </a:r>
            <a:r>
              <a:rPr lang="en-US" sz="1000" b="0" kern="1200" dirty="0" smtClean="0">
                <a:solidFill>
                  <a:srgbClr val="5075BC"/>
                </a:solidFill>
                <a:latin typeface="+mn-lt"/>
                <a:ea typeface="+mn-ea"/>
                <a:cs typeface="+mn-cs"/>
              </a:rPr>
              <a:t> </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algn="l" defTabSz="914400" rtl="0" eaLnBrk="1" latinLnBrk="0" hangingPunct="1"/>
            <a:r>
              <a:rPr lang="el-GR" sz="1000" b="0" kern="1200" dirty="0" smtClean="0">
                <a:solidFill>
                  <a:srgbClr val="5075BC"/>
                </a:solidFill>
                <a:latin typeface="+mn-lt"/>
                <a:ea typeface="+mn-ea"/>
                <a:cs typeface="+mn-cs"/>
              </a:rPr>
              <a:t>Ενότητα </a:t>
            </a:r>
            <a:r>
              <a:rPr lang="en-US" sz="1000" b="0" kern="1200" dirty="0" smtClean="0">
                <a:solidFill>
                  <a:srgbClr val="5075BC"/>
                </a:solidFill>
                <a:latin typeface="+mn-lt"/>
                <a:ea typeface="+mn-ea"/>
                <a:cs typeface="+mn-cs"/>
              </a:rPr>
              <a:t>3</a:t>
            </a:r>
            <a:r>
              <a:rPr lang="el-GR" sz="1000" b="0" kern="1200" dirty="0" smtClean="0">
                <a:solidFill>
                  <a:srgbClr val="5075BC"/>
                </a:solidFill>
                <a:latin typeface="+mn-lt"/>
                <a:ea typeface="+mn-ea"/>
                <a:cs typeface="+mn-cs"/>
              </a:rPr>
              <a:t>:</a:t>
            </a:r>
            <a:r>
              <a:rPr lang="en-US" sz="1000" b="0" kern="1200" dirty="0" smtClean="0">
                <a:solidFill>
                  <a:srgbClr val="5075BC"/>
                </a:solidFill>
                <a:latin typeface="+mn-lt"/>
                <a:ea typeface="+mn-ea"/>
                <a:cs typeface="+mn-cs"/>
              </a:rPr>
              <a:t> </a:t>
            </a:r>
            <a:r>
              <a:rPr lang="el-GR" sz="1000" b="0" kern="1200" dirty="0" smtClean="0">
                <a:solidFill>
                  <a:srgbClr val="5075BC"/>
                </a:solidFill>
                <a:latin typeface="+mn-lt"/>
                <a:ea typeface="+mn-ea"/>
                <a:cs typeface="+mn-cs"/>
              </a:rPr>
              <a:t>Ελληνική Φωνητική και Φωνολογία</a:t>
            </a:r>
            <a:r>
              <a:rPr lang="en-US" sz="1000" b="0" kern="1200" dirty="0" smtClean="0">
                <a:solidFill>
                  <a:srgbClr val="5075BC"/>
                </a:solidFill>
                <a:latin typeface="+mn-lt"/>
                <a:ea typeface="+mn-ea"/>
                <a:cs typeface="+mn-cs"/>
              </a:rPr>
              <a:t> </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algn="l" defTabSz="914400" rtl="0" eaLnBrk="1" latinLnBrk="0" hangingPunct="1"/>
            <a:r>
              <a:rPr lang="el-GR" sz="1000" b="0" kern="1200" dirty="0" smtClean="0">
                <a:solidFill>
                  <a:srgbClr val="5075BC"/>
                </a:solidFill>
                <a:latin typeface="+mn-lt"/>
                <a:ea typeface="+mn-ea"/>
                <a:cs typeface="+mn-cs"/>
              </a:rPr>
              <a:t>Ενότητα </a:t>
            </a:r>
            <a:r>
              <a:rPr lang="en-US" sz="1000" b="0" kern="1200" dirty="0" smtClean="0">
                <a:solidFill>
                  <a:srgbClr val="5075BC"/>
                </a:solidFill>
                <a:latin typeface="+mn-lt"/>
                <a:ea typeface="+mn-ea"/>
                <a:cs typeface="+mn-cs"/>
              </a:rPr>
              <a:t>3</a:t>
            </a:r>
            <a:r>
              <a:rPr lang="el-GR" sz="1000" b="0" kern="1200" dirty="0" smtClean="0">
                <a:solidFill>
                  <a:srgbClr val="5075BC"/>
                </a:solidFill>
                <a:latin typeface="+mn-lt"/>
                <a:ea typeface="+mn-ea"/>
                <a:cs typeface="+mn-cs"/>
              </a:rPr>
              <a:t>:</a:t>
            </a:r>
            <a:r>
              <a:rPr lang="en-US" sz="1000" b="0" kern="1200" dirty="0" smtClean="0">
                <a:solidFill>
                  <a:srgbClr val="5075BC"/>
                </a:solidFill>
                <a:latin typeface="+mn-lt"/>
                <a:ea typeface="+mn-ea"/>
                <a:cs typeface="+mn-cs"/>
              </a:rPr>
              <a:t> </a:t>
            </a:r>
            <a:r>
              <a:rPr lang="el-GR" sz="1000" b="0" kern="1200" dirty="0" smtClean="0">
                <a:solidFill>
                  <a:srgbClr val="5075BC"/>
                </a:solidFill>
                <a:latin typeface="+mn-lt"/>
                <a:ea typeface="+mn-ea"/>
                <a:cs typeface="+mn-cs"/>
              </a:rPr>
              <a:t>Ελληνική Φωνητική και Φωνολογία</a:t>
            </a:r>
            <a:r>
              <a:rPr lang="en-US" sz="1000" b="0" kern="1200" dirty="0" smtClean="0">
                <a:solidFill>
                  <a:srgbClr val="5075BC"/>
                </a:solidFill>
                <a:latin typeface="+mn-lt"/>
                <a:ea typeface="+mn-ea"/>
                <a:cs typeface="+mn-cs"/>
              </a:rPr>
              <a:t> </a:t>
            </a: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algn="l" defTabSz="914400" rtl="0" eaLnBrk="1" latinLnBrk="0" hangingPunct="1"/>
            <a:r>
              <a:rPr lang="el-GR" sz="1000" b="0" kern="1200" dirty="0" smtClean="0">
                <a:solidFill>
                  <a:srgbClr val="5075BC"/>
                </a:solidFill>
                <a:latin typeface="+mn-lt"/>
                <a:ea typeface="+mn-ea"/>
                <a:cs typeface="+mn-cs"/>
              </a:rPr>
              <a:t>Ενότητα </a:t>
            </a:r>
            <a:r>
              <a:rPr lang="en-US" sz="1000" b="0" kern="1200" dirty="0" smtClean="0">
                <a:solidFill>
                  <a:srgbClr val="5075BC"/>
                </a:solidFill>
                <a:latin typeface="+mn-lt"/>
                <a:ea typeface="+mn-ea"/>
                <a:cs typeface="+mn-cs"/>
              </a:rPr>
              <a:t>3</a:t>
            </a:r>
            <a:r>
              <a:rPr lang="el-GR" sz="1000" b="0" kern="1200" dirty="0" smtClean="0">
                <a:solidFill>
                  <a:srgbClr val="5075BC"/>
                </a:solidFill>
                <a:latin typeface="+mn-lt"/>
                <a:ea typeface="+mn-ea"/>
                <a:cs typeface="+mn-cs"/>
              </a:rPr>
              <a:t>:</a:t>
            </a:r>
            <a:r>
              <a:rPr lang="en-US" sz="1000" b="0" kern="1200" dirty="0" smtClean="0">
                <a:solidFill>
                  <a:srgbClr val="5075BC"/>
                </a:solidFill>
                <a:latin typeface="+mn-lt"/>
                <a:ea typeface="+mn-ea"/>
                <a:cs typeface="+mn-cs"/>
              </a:rPr>
              <a:t> </a:t>
            </a:r>
            <a:r>
              <a:rPr lang="el-GR" sz="1000" b="0" kern="1200" dirty="0" smtClean="0">
                <a:solidFill>
                  <a:srgbClr val="5075BC"/>
                </a:solidFill>
                <a:latin typeface="+mn-lt"/>
                <a:ea typeface="+mn-ea"/>
                <a:cs typeface="+mn-cs"/>
              </a:rPr>
              <a:t>Ελληνική Φωνητική και Φωνολογία</a:t>
            </a:r>
            <a:r>
              <a:rPr lang="en-US" sz="1000" b="0" kern="1200" dirty="0" smtClean="0">
                <a:solidFill>
                  <a:srgbClr val="5075BC"/>
                </a:solidFill>
                <a:latin typeface="+mn-lt"/>
                <a:ea typeface="+mn-ea"/>
                <a:cs typeface="+mn-cs"/>
              </a:rPr>
              <a:t> </a:t>
            </a: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algn="l" defTabSz="914400" rtl="0" eaLnBrk="1" latinLnBrk="0" hangingPunct="1"/>
            <a:r>
              <a:rPr lang="el-GR" sz="1000" b="0" kern="1200" dirty="0" smtClean="0">
                <a:solidFill>
                  <a:srgbClr val="5075BC"/>
                </a:solidFill>
                <a:latin typeface="+mn-lt"/>
                <a:ea typeface="+mn-ea"/>
                <a:cs typeface="+mn-cs"/>
              </a:rPr>
              <a:t>Ενότητα </a:t>
            </a:r>
            <a:r>
              <a:rPr lang="en-US" sz="1000" b="0" kern="1200" dirty="0" smtClean="0">
                <a:solidFill>
                  <a:srgbClr val="5075BC"/>
                </a:solidFill>
                <a:latin typeface="+mn-lt"/>
                <a:ea typeface="+mn-ea"/>
                <a:cs typeface="+mn-cs"/>
              </a:rPr>
              <a:t>3</a:t>
            </a:r>
            <a:r>
              <a:rPr lang="el-GR" sz="1000" b="0" kern="1200" dirty="0" smtClean="0">
                <a:solidFill>
                  <a:srgbClr val="5075BC"/>
                </a:solidFill>
                <a:latin typeface="+mn-lt"/>
                <a:ea typeface="+mn-ea"/>
                <a:cs typeface="+mn-cs"/>
              </a:rPr>
              <a:t>:</a:t>
            </a:r>
            <a:r>
              <a:rPr lang="en-US" sz="1000" b="0" kern="1200" dirty="0" smtClean="0">
                <a:solidFill>
                  <a:srgbClr val="5075BC"/>
                </a:solidFill>
                <a:latin typeface="+mn-lt"/>
                <a:ea typeface="+mn-ea"/>
                <a:cs typeface="+mn-cs"/>
              </a:rPr>
              <a:t> </a:t>
            </a:r>
            <a:r>
              <a:rPr lang="el-GR" sz="1000" b="0" kern="1200" dirty="0" smtClean="0">
                <a:solidFill>
                  <a:srgbClr val="5075BC"/>
                </a:solidFill>
                <a:latin typeface="+mn-lt"/>
                <a:ea typeface="+mn-ea"/>
                <a:cs typeface="+mn-cs"/>
              </a:rPr>
              <a:t>Ελληνική Φωνητική και Φωνολογία</a:t>
            </a:r>
            <a:r>
              <a:rPr lang="en-US" sz="1000" b="0" kern="1200" dirty="0" smtClean="0">
                <a:solidFill>
                  <a:srgbClr val="5075BC"/>
                </a:solidFill>
                <a:latin typeface="+mn-lt"/>
                <a:ea typeface="+mn-ea"/>
                <a:cs typeface="+mn-cs"/>
              </a:rPr>
              <a:t> </a:t>
            </a: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eclass.uoa.gr/courses/ISLL114"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p:txBody>
          <a:bodyPr/>
          <a:lstStyle/>
          <a:p>
            <a:r>
              <a:rPr lang="el-GR" dirty="0">
                <a:solidFill>
                  <a:srgbClr val="5075BC"/>
                </a:solidFill>
              </a:rPr>
              <a:t>Φωνητική-Φωνολογία </a:t>
            </a:r>
            <a:br>
              <a:rPr lang="el-GR" dirty="0">
                <a:solidFill>
                  <a:srgbClr val="5075BC"/>
                </a:solidFill>
              </a:rPr>
            </a:br>
            <a:r>
              <a:rPr lang="el-GR" dirty="0">
                <a:solidFill>
                  <a:srgbClr val="5075BC"/>
                </a:solidFill>
              </a:rPr>
              <a:t>της Ιταλικής Γλώσσας</a:t>
            </a:r>
          </a:p>
        </p:txBody>
      </p:sp>
      <p:sp>
        <p:nvSpPr>
          <p:cNvPr id="3" name="Υπότιτλος 2"/>
          <p:cNvSpPr>
            <a:spLocks noGrp="1"/>
          </p:cNvSpPr>
          <p:nvPr>
            <p:ph type="subTitle" idx="1"/>
          </p:nvPr>
        </p:nvSpPr>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3</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Ελληνική Φωνητική και Φωνολογία</a:t>
            </a:r>
            <a:r>
              <a:rPr lang="en-US" sz="2800" dirty="0"/>
              <a:t> </a:t>
            </a:r>
            <a:endParaRPr lang="en-US" sz="2800" dirty="0" smtClean="0"/>
          </a:p>
          <a:p>
            <a:endParaRPr lang="en-US" sz="2800" dirty="0" smtClean="0"/>
          </a:p>
          <a:p>
            <a:r>
              <a:rPr lang="el-GR" sz="2800" dirty="0" smtClean="0"/>
              <a:t>Γεώργιος </a:t>
            </a:r>
            <a:r>
              <a:rPr lang="el-GR" sz="2800" dirty="0"/>
              <a:t>Κ. Μικρός</a:t>
            </a:r>
          </a:p>
          <a:p>
            <a:r>
              <a:rPr lang="el-GR" sz="2800" dirty="0"/>
              <a:t>Φιλοσοφική Σχολή</a:t>
            </a:r>
          </a:p>
          <a:p>
            <a:r>
              <a:rPr lang="el-GR" sz="2800" dirty="0"/>
              <a:t>Τμήμα Ιταλικής Γλώσσας και Φιλολογίας</a:t>
            </a:r>
            <a:endParaRPr lang="en-US" sz="2800" dirty="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k</a:t>
            </a:r>
            <a:endParaRPr lang="el-GR" dirty="0"/>
          </a:p>
        </p:txBody>
      </p:sp>
      <p:sp>
        <p:nvSpPr>
          <p:cNvPr id="3" name="Θέση περιεχομένου 2"/>
          <p:cNvSpPr>
            <a:spLocks noGrp="1"/>
          </p:cNvSpPr>
          <p:nvPr>
            <p:ph sz="half" idx="1"/>
          </p:nvPr>
        </p:nvSpPr>
        <p:spPr/>
        <p:txBody>
          <a:bodyPr>
            <a:normAutofit fontScale="77500" lnSpcReduction="20000"/>
          </a:bodyPr>
          <a:lstStyle/>
          <a:p>
            <a:pPr>
              <a:lnSpc>
                <a:spcPct val="120000"/>
              </a:lnSpc>
              <a:defRPr/>
            </a:pPr>
            <a:r>
              <a:rPr lang="el-GR" dirty="0"/>
              <a:t>Ο ήχος [</a:t>
            </a:r>
            <a:r>
              <a:rPr lang="en-US" dirty="0"/>
              <a:t>k</a:t>
            </a:r>
            <a:r>
              <a:rPr lang="el-GR" dirty="0"/>
              <a:t>] αρθρώνεται με το πίσω μέρος της γλώσσας να ακουμπά με πίεση την υπερώα και να κλείνει την δίοδο του αέρα. Η άκρη της γλώσσας κατεβαίνει χαμηλότερα από την κάτω οδοντοστοιχία, ενώ οι φωνητικές χορδές μένουν αδρανείς. </a:t>
            </a:r>
          </a:p>
          <a:p>
            <a:pPr>
              <a:lnSpc>
                <a:spcPct val="120000"/>
              </a:lnSpc>
              <a:defRPr/>
            </a:pPr>
            <a:r>
              <a:rPr lang="el-GR" dirty="0"/>
              <a:t>Ο συγκεκριμένος ήχος αντιπροσωπεύεται με το γράμμα «κ».</a:t>
            </a:r>
          </a:p>
          <a:p>
            <a:pPr marL="0" indent="0">
              <a:buNone/>
            </a:pPr>
            <a:endParaRPr lang="el-GR" dirty="0"/>
          </a:p>
        </p:txBody>
      </p:sp>
      <p:pic>
        <p:nvPicPr>
          <p:cNvPr id="6" name="Picture 6" title="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843088"/>
            <a:ext cx="4321175" cy="4164012"/>
          </a:xfrm>
        </p:spPr>
      </p:pic>
    </p:spTree>
    <p:extLst>
      <p:ext uri="{BB962C8B-B14F-4D97-AF65-F5344CB8AC3E}">
        <p14:creationId xmlns:p14="http://schemas.microsoft.com/office/powerpoint/2010/main" val="411289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ym typeface="IPAPhon" charset="0"/>
              </a:rPr>
              <a:t>c</a:t>
            </a:r>
            <a:endParaRPr lang="el-GR" dirty="0"/>
          </a:p>
        </p:txBody>
      </p:sp>
      <p:sp>
        <p:nvSpPr>
          <p:cNvPr id="3" name="Θέση περιεχομένου 2"/>
          <p:cNvSpPr>
            <a:spLocks noGrp="1"/>
          </p:cNvSpPr>
          <p:nvPr>
            <p:ph sz="half" idx="1"/>
          </p:nvPr>
        </p:nvSpPr>
        <p:spPr/>
        <p:txBody>
          <a:bodyPr>
            <a:normAutofit lnSpcReduction="10000"/>
          </a:bodyPr>
          <a:lstStyle/>
          <a:p>
            <a:pPr>
              <a:defRPr/>
            </a:pPr>
            <a:r>
              <a:rPr lang="el-GR" dirty="0"/>
              <a:t>Ο ήχος [</a:t>
            </a:r>
            <a:r>
              <a:rPr lang="en-US" dirty="0"/>
              <a:t>c</a:t>
            </a:r>
            <a:r>
              <a:rPr lang="el-GR" dirty="0"/>
              <a:t>] αρθρώνεται με τη ράχη της γλώσσας να ακουμπά ένα ευρύ τμήμα του ουρανίσκου. Κατά τη διάρκεια της παραγωγής του ήχου οι φωνητικές χορδές μένουν αδρανείς.</a:t>
            </a:r>
          </a:p>
          <a:p>
            <a:pPr>
              <a:defRPr/>
            </a:pPr>
            <a:r>
              <a:rPr lang="el-GR" dirty="0"/>
              <a:t>Ο συγκεκριμένος ήχος αντιπροσωπεύεται με το γράμμα «κ» + [</a:t>
            </a:r>
            <a:r>
              <a:rPr lang="en-US" dirty="0" err="1"/>
              <a:t>i</a:t>
            </a:r>
            <a:r>
              <a:rPr lang="en-US" dirty="0"/>
              <a:t>, e].</a:t>
            </a:r>
            <a:endParaRPr lang="el-GR" dirty="0"/>
          </a:p>
          <a:p>
            <a:pPr marL="0" indent="0">
              <a:buNone/>
            </a:pPr>
            <a:endParaRPr lang="el-GR" dirty="0"/>
          </a:p>
        </p:txBody>
      </p:sp>
      <p:pic>
        <p:nvPicPr>
          <p:cNvPr id="6" name="Picture 10" title="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27538" y="1647825"/>
            <a:ext cx="4176712" cy="4130675"/>
          </a:xfrm>
        </p:spPr>
      </p:pic>
    </p:spTree>
    <p:extLst>
      <p:ext uri="{BB962C8B-B14F-4D97-AF65-F5344CB8AC3E}">
        <p14:creationId xmlns:p14="http://schemas.microsoft.com/office/powerpoint/2010/main" val="2717066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g</a:t>
            </a:r>
            <a:endParaRPr lang="el-GR" dirty="0"/>
          </a:p>
        </p:txBody>
      </p:sp>
      <p:sp>
        <p:nvSpPr>
          <p:cNvPr id="3" name="Θέση περιεχομένου 2"/>
          <p:cNvSpPr>
            <a:spLocks noGrp="1"/>
          </p:cNvSpPr>
          <p:nvPr>
            <p:ph sz="half" idx="1"/>
          </p:nvPr>
        </p:nvSpPr>
        <p:spPr>
          <a:xfrm>
            <a:off x="467544" y="1412776"/>
            <a:ext cx="4038600" cy="4925144"/>
          </a:xfrm>
        </p:spPr>
        <p:txBody>
          <a:bodyPr>
            <a:normAutofit fontScale="77500" lnSpcReduction="20000"/>
          </a:bodyPr>
          <a:lstStyle/>
          <a:p>
            <a:pPr>
              <a:lnSpc>
                <a:spcPct val="120000"/>
              </a:lnSpc>
              <a:defRPr/>
            </a:pPr>
            <a:r>
              <a:rPr lang="el-GR" dirty="0"/>
              <a:t>Ο ήχος [</a:t>
            </a:r>
            <a:r>
              <a:rPr lang="en-US" dirty="0"/>
              <a:t>g</a:t>
            </a:r>
            <a:r>
              <a:rPr lang="el-GR" dirty="0"/>
              <a:t>] αρθρώνεται με το πίσω μέρος της γλώσσας να ακουμπά με πίεση την υπερώα και να κλείνει την δίοδο του αέρα. Η άκρη της γλώσσας κατεβαίνει χαμηλότερα από την κάτω οδοντοστοιχία, ενώ οι φωνητικές χορδές κινούνται κατά τη διάρκεια της άρθρωσης του ήχου. </a:t>
            </a:r>
          </a:p>
          <a:p>
            <a:pPr>
              <a:lnSpc>
                <a:spcPct val="120000"/>
              </a:lnSpc>
              <a:defRPr/>
            </a:pPr>
            <a:r>
              <a:rPr lang="el-GR" dirty="0"/>
              <a:t>Ο συγκεκριμένος ήχος αντιπροσωπεύεται με το γράμμα «γκ».</a:t>
            </a:r>
          </a:p>
          <a:p>
            <a:pPr marL="0" indent="0">
              <a:buNone/>
            </a:pPr>
            <a:endParaRPr lang="el-GR" dirty="0"/>
          </a:p>
        </p:txBody>
      </p:sp>
      <p:pic>
        <p:nvPicPr>
          <p:cNvPr id="6" name="Picture 6" title="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27538" y="2012950"/>
            <a:ext cx="4465637" cy="3687763"/>
          </a:xfrm>
        </p:spPr>
      </p:pic>
    </p:spTree>
    <p:extLst>
      <p:ext uri="{BB962C8B-B14F-4D97-AF65-F5344CB8AC3E}">
        <p14:creationId xmlns:p14="http://schemas.microsoft.com/office/powerpoint/2010/main" val="2264606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ym typeface="IPAPhon" charset="0"/>
              </a:rPr>
              <a:t></a:t>
            </a:r>
            <a:endParaRPr lang="el-GR" b="1" dirty="0"/>
          </a:p>
        </p:txBody>
      </p:sp>
      <p:sp>
        <p:nvSpPr>
          <p:cNvPr id="3" name="Θέση περιεχομένου 2"/>
          <p:cNvSpPr>
            <a:spLocks noGrp="1"/>
          </p:cNvSpPr>
          <p:nvPr>
            <p:ph sz="half" idx="1"/>
          </p:nvPr>
        </p:nvSpPr>
        <p:spPr/>
        <p:txBody>
          <a:bodyPr>
            <a:normAutofit fontScale="85000" lnSpcReduction="10000"/>
          </a:bodyPr>
          <a:lstStyle/>
          <a:p>
            <a:pPr>
              <a:lnSpc>
                <a:spcPct val="120000"/>
              </a:lnSpc>
              <a:defRPr/>
            </a:pPr>
            <a:r>
              <a:rPr lang="el-GR" dirty="0"/>
              <a:t>Ο ήχος [</a:t>
            </a:r>
            <a:r>
              <a:rPr lang="el-GR" dirty="0">
                <a:sym typeface="IPAPhon" charset="0"/>
              </a:rPr>
              <a:t></a:t>
            </a:r>
            <a:r>
              <a:rPr lang="el-GR" dirty="0"/>
              <a:t>] αρθρώνεται με τη ράχη της γλώσσας να ακουμπά ένα ευρύ τμήμα του ουρανίσκου. Κατά τη διάρκεια της παραγωγής του ήχου οι φωνητικές χορδές ενεργοποιούνται.</a:t>
            </a:r>
          </a:p>
          <a:p>
            <a:pPr>
              <a:lnSpc>
                <a:spcPct val="120000"/>
              </a:lnSpc>
              <a:defRPr/>
            </a:pPr>
            <a:r>
              <a:rPr lang="el-GR" dirty="0"/>
              <a:t>Ο συγκεκριμένος ήχος αντιπροσωπεύεται με το γράμμα «γκ» + [</a:t>
            </a:r>
            <a:r>
              <a:rPr lang="en-US" dirty="0" err="1"/>
              <a:t>i</a:t>
            </a:r>
            <a:r>
              <a:rPr lang="en-US" dirty="0"/>
              <a:t>, e].</a:t>
            </a:r>
            <a:endParaRPr lang="el-GR" dirty="0"/>
          </a:p>
          <a:p>
            <a:pPr marL="0" indent="0">
              <a:buNone/>
            </a:pPr>
            <a:endParaRPr lang="el-GR" dirty="0"/>
          </a:p>
        </p:txBody>
      </p:sp>
      <p:pic>
        <p:nvPicPr>
          <p:cNvPr id="6" name="Content Placeholder 5" title="σύμβολο"/>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5904" y="1772815"/>
            <a:ext cx="4264528" cy="3874819"/>
          </a:xfrm>
        </p:spPr>
      </p:pic>
    </p:spTree>
    <p:extLst>
      <p:ext uri="{BB962C8B-B14F-4D97-AF65-F5344CB8AC3E}">
        <p14:creationId xmlns:p14="http://schemas.microsoft.com/office/powerpoint/2010/main" val="2906336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a:t>
            </a:r>
          </a:p>
        </p:txBody>
      </p:sp>
      <p:sp>
        <p:nvSpPr>
          <p:cNvPr id="3" name="Θέση περιεχομένου 2"/>
          <p:cNvSpPr>
            <a:spLocks noGrp="1"/>
          </p:cNvSpPr>
          <p:nvPr>
            <p:ph sz="half" idx="1"/>
          </p:nvPr>
        </p:nvSpPr>
        <p:spPr>
          <a:xfrm>
            <a:off x="457200" y="1600200"/>
            <a:ext cx="4330824" cy="4781128"/>
          </a:xfrm>
        </p:spPr>
        <p:txBody>
          <a:bodyPr>
            <a:normAutofit fontScale="62500" lnSpcReduction="20000"/>
          </a:bodyPr>
          <a:lstStyle/>
          <a:p>
            <a:pPr>
              <a:lnSpc>
                <a:spcPct val="120000"/>
              </a:lnSpc>
              <a:defRPr/>
            </a:pPr>
            <a:r>
              <a:rPr lang="el-GR" sz="3200" dirty="0"/>
              <a:t>Ο ήχος [γ] αρθρώνεται με το πίσω μέρος της γλώσσας να ακουμπά απαλά την υπερώα και να μην κλείνει ολοκληρωτικά την στοματική κοιλότητα επιτρέποντας την διαφυγή αέρα από τη συγκεκριμένη περιοχή. Η άκρη της γλώσσας κατεβαίνει χαμηλότερα από την κάτω οδοντοστοιχία, ενώ οι φωνητικές χορδές κινούνται κατά τη διάρκεια της άρθρωσης του ήχου. </a:t>
            </a:r>
          </a:p>
          <a:p>
            <a:pPr>
              <a:lnSpc>
                <a:spcPct val="120000"/>
              </a:lnSpc>
              <a:defRPr/>
            </a:pPr>
            <a:r>
              <a:rPr lang="el-GR" sz="3200" dirty="0"/>
              <a:t>Ο συγκεκριμένος ήχος αντιπροσωπεύεται με το γράμμα «γ».</a:t>
            </a:r>
          </a:p>
          <a:p>
            <a:pPr marL="0" indent="0">
              <a:buNone/>
            </a:pPr>
            <a:endParaRPr lang="el-GR" dirty="0"/>
          </a:p>
        </p:txBody>
      </p:sp>
      <p:pic>
        <p:nvPicPr>
          <p:cNvPr id="6" name="Picture 7" title="γ"/>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8024" y="1844824"/>
            <a:ext cx="4248150" cy="3983037"/>
          </a:xfrm>
        </p:spPr>
      </p:pic>
    </p:spTree>
    <p:extLst>
      <p:ext uri="{BB962C8B-B14F-4D97-AF65-F5344CB8AC3E}">
        <p14:creationId xmlns:p14="http://schemas.microsoft.com/office/powerpoint/2010/main" val="3518413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j</a:t>
            </a:r>
            <a:endParaRPr lang="el-GR" dirty="0"/>
          </a:p>
        </p:txBody>
      </p:sp>
      <p:sp>
        <p:nvSpPr>
          <p:cNvPr id="3" name="Θέση περιεχομένου 2"/>
          <p:cNvSpPr>
            <a:spLocks noGrp="1"/>
          </p:cNvSpPr>
          <p:nvPr>
            <p:ph sz="half" idx="1"/>
          </p:nvPr>
        </p:nvSpPr>
        <p:spPr/>
        <p:txBody>
          <a:bodyPr>
            <a:normAutofit/>
          </a:bodyPr>
          <a:lstStyle/>
          <a:p>
            <a:pPr>
              <a:lnSpc>
                <a:spcPct val="110000"/>
              </a:lnSpc>
              <a:defRPr/>
            </a:pPr>
            <a:r>
              <a:rPr lang="el-GR" sz="2000" dirty="0"/>
              <a:t>Ο ήχος [</a:t>
            </a:r>
            <a:r>
              <a:rPr lang="en-US" sz="2000" dirty="0"/>
              <a:t>j</a:t>
            </a:r>
            <a:r>
              <a:rPr lang="el-GR" sz="2000" dirty="0"/>
              <a:t>] αρθρώνεται με τη ράχη της γλώσσας να ακουμπά ένα ευρύ τμήμα του ουρανίσκου. Κατά τη διάρκεια της παραγωγής του ήχου οι φωνητικές χορδές ενεργοποιούνται.</a:t>
            </a:r>
          </a:p>
          <a:p>
            <a:pPr>
              <a:lnSpc>
                <a:spcPct val="110000"/>
              </a:lnSpc>
              <a:defRPr/>
            </a:pPr>
            <a:r>
              <a:rPr lang="el-GR" sz="2000" dirty="0"/>
              <a:t>Ο συγκεκριμένος ήχος αντιπροσωπεύεται με το γράμμα «γ» + [</a:t>
            </a:r>
            <a:r>
              <a:rPr lang="en-US" sz="2000" dirty="0" err="1"/>
              <a:t>i</a:t>
            </a:r>
            <a:r>
              <a:rPr lang="en-US" sz="2000" dirty="0"/>
              <a:t>, e].</a:t>
            </a:r>
            <a:endParaRPr lang="el-GR" sz="2000" dirty="0"/>
          </a:p>
          <a:p>
            <a:pPr marL="0" indent="0">
              <a:buNone/>
            </a:pPr>
            <a:endParaRPr lang="el-GR" dirty="0"/>
          </a:p>
        </p:txBody>
      </p:sp>
      <p:pic>
        <p:nvPicPr>
          <p:cNvPr id="6" name="Picture 7" title="j"/>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16463" y="1773238"/>
            <a:ext cx="4105275" cy="3865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98395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x</a:t>
            </a:r>
            <a:endParaRPr lang="el-GR" dirty="0"/>
          </a:p>
        </p:txBody>
      </p:sp>
      <p:sp>
        <p:nvSpPr>
          <p:cNvPr id="3" name="Θέση περιεχομένου 2"/>
          <p:cNvSpPr>
            <a:spLocks noGrp="1"/>
          </p:cNvSpPr>
          <p:nvPr>
            <p:ph sz="half" idx="1"/>
          </p:nvPr>
        </p:nvSpPr>
        <p:spPr/>
        <p:txBody>
          <a:bodyPr>
            <a:normAutofit fontScale="85000" lnSpcReduction="20000"/>
          </a:bodyPr>
          <a:lstStyle/>
          <a:p>
            <a:pPr>
              <a:lnSpc>
                <a:spcPct val="110000"/>
              </a:lnSpc>
              <a:defRPr/>
            </a:pPr>
            <a:r>
              <a:rPr lang="el-GR" dirty="0"/>
              <a:t>Ο ήχος [</a:t>
            </a:r>
            <a:r>
              <a:rPr lang="en-US" dirty="0">
                <a:latin typeface="Arial Unicode MS" charset="0"/>
                <a:cs typeface="Arial Unicode MS" charset="0"/>
              </a:rPr>
              <a:t>x</a:t>
            </a:r>
            <a:r>
              <a:rPr lang="el-GR" dirty="0"/>
              <a:t>] αρθρώνεται με τ</a:t>
            </a:r>
            <a:r>
              <a:rPr lang="en-US" dirty="0"/>
              <a:t>o</a:t>
            </a:r>
            <a:r>
              <a:rPr lang="el-GR" dirty="0"/>
              <a:t> πίσω μέρος της γλώσσας να προσεγγίζει την σταφυλή δίχως όμως να κλείνει εντελώς την έξοδο του αέρα. Η άκρη της γλώσσας κατεβαίνει στο ύψος της κάτω οδοντοστοιχίας και οι φωνητικές χορδές μένουν αδρανείς. </a:t>
            </a:r>
          </a:p>
          <a:p>
            <a:pPr>
              <a:lnSpc>
                <a:spcPct val="110000"/>
              </a:lnSpc>
              <a:defRPr/>
            </a:pPr>
            <a:r>
              <a:rPr lang="el-GR" dirty="0"/>
              <a:t>Ο συγκεκριμένος ήχος αντιπροσωπεύεται με το γράμμα «χ». </a:t>
            </a:r>
          </a:p>
          <a:p>
            <a:pPr marL="0" indent="0">
              <a:buNone/>
            </a:pPr>
            <a:endParaRPr lang="el-GR" dirty="0"/>
          </a:p>
        </p:txBody>
      </p:sp>
      <p:pic>
        <p:nvPicPr>
          <p:cNvPr id="6" name="Picture 6" title="x"/>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1747838"/>
            <a:ext cx="4464050" cy="4357687"/>
          </a:xfrm>
        </p:spPr>
      </p:pic>
    </p:spTree>
    <p:extLst>
      <p:ext uri="{BB962C8B-B14F-4D97-AF65-F5344CB8AC3E}">
        <p14:creationId xmlns:p14="http://schemas.microsoft.com/office/powerpoint/2010/main" val="2052766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latin typeface="Times New Roman" charset="0"/>
                <a:cs typeface="Times New Roman" charset="0"/>
              </a:rPr>
              <a:t>ç</a:t>
            </a:r>
            <a:endParaRPr lang="el-GR" dirty="0"/>
          </a:p>
        </p:txBody>
      </p:sp>
      <p:sp>
        <p:nvSpPr>
          <p:cNvPr id="3" name="Θέση περιεχομένου 2"/>
          <p:cNvSpPr>
            <a:spLocks noGrp="1"/>
          </p:cNvSpPr>
          <p:nvPr>
            <p:ph sz="half" idx="1"/>
          </p:nvPr>
        </p:nvSpPr>
        <p:spPr/>
        <p:txBody>
          <a:bodyPr>
            <a:normAutofit/>
          </a:bodyPr>
          <a:lstStyle/>
          <a:p>
            <a:pPr>
              <a:lnSpc>
                <a:spcPct val="110000"/>
              </a:lnSpc>
              <a:defRPr/>
            </a:pPr>
            <a:r>
              <a:rPr lang="el-GR" sz="2000" dirty="0"/>
              <a:t>Ο ήχος [</a:t>
            </a:r>
            <a:r>
              <a:rPr lang="en-US" sz="2000" dirty="0" err="1">
                <a:latin typeface="Times New Roman" charset="0"/>
                <a:cs typeface="Times New Roman" charset="0"/>
              </a:rPr>
              <a:t>ç</a:t>
            </a:r>
            <a:r>
              <a:rPr lang="el-GR" sz="2000" dirty="0"/>
              <a:t>] αρθρώνεται με τη ράχη της γλώσσας να ακουμπά ένα ευρύ τμήμα του ουρανίσκου. Κατά τη διάρκεια της παραγωγής του ήχου οι φωνητικές χορδές ενεργοποιούνται.</a:t>
            </a:r>
          </a:p>
          <a:p>
            <a:pPr>
              <a:lnSpc>
                <a:spcPct val="110000"/>
              </a:lnSpc>
              <a:defRPr/>
            </a:pPr>
            <a:r>
              <a:rPr lang="el-GR" sz="2000" dirty="0"/>
              <a:t>Ο συγκεκριμένος ήχος αντιπροσωπεύεται με το γράμμα «χ» + [</a:t>
            </a:r>
            <a:r>
              <a:rPr lang="en-US" sz="2000" dirty="0" err="1"/>
              <a:t>i</a:t>
            </a:r>
            <a:r>
              <a:rPr lang="en-US" sz="2000" dirty="0"/>
              <a:t>, e].</a:t>
            </a:r>
            <a:endParaRPr lang="el-GR" sz="2000" dirty="0"/>
          </a:p>
          <a:p>
            <a:pPr marL="0" indent="0">
              <a:buNone/>
            </a:pPr>
            <a:endParaRPr lang="el-GR" dirty="0"/>
          </a:p>
        </p:txBody>
      </p:sp>
      <p:pic>
        <p:nvPicPr>
          <p:cNvPr id="6" name="Picture 10" title="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628775"/>
            <a:ext cx="4321175" cy="4068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88935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z</a:t>
            </a:r>
            <a:endParaRPr lang="el-GR" dirty="0"/>
          </a:p>
        </p:txBody>
      </p:sp>
      <p:sp>
        <p:nvSpPr>
          <p:cNvPr id="3" name="Θέση περιεχομένου 2"/>
          <p:cNvSpPr>
            <a:spLocks noGrp="1"/>
          </p:cNvSpPr>
          <p:nvPr>
            <p:ph sz="half" idx="1"/>
          </p:nvPr>
        </p:nvSpPr>
        <p:spPr/>
        <p:txBody>
          <a:bodyPr>
            <a:normAutofit fontScale="70000" lnSpcReduction="20000"/>
          </a:bodyPr>
          <a:lstStyle/>
          <a:p>
            <a:pPr>
              <a:lnSpc>
                <a:spcPct val="120000"/>
              </a:lnSpc>
              <a:defRPr/>
            </a:pPr>
            <a:r>
              <a:rPr lang="el-GR" dirty="0"/>
              <a:t>Ο ήχος [</a:t>
            </a:r>
            <a:r>
              <a:rPr lang="en-US" dirty="0"/>
              <a:t>z</a:t>
            </a:r>
            <a:r>
              <a:rPr lang="el-GR" dirty="0"/>
              <a:t>] αρθρώνεται με την άκρη της γλώσσας να κάμπτεται ελαφρώς και να ακουμπά στα φατνία των πάνω δοντιών δίχως να φράζει ολοκληρωτικά την έξοδο του αέρα. Η ράχη της γλώσσας στρογγυλεύει και ο αέρας περνάει διαμέσου αυτής. Οι φωνητικές χορδές κινητοποιούνται κατά την διάρκεια άρθρωσης του ήχου. </a:t>
            </a:r>
          </a:p>
          <a:p>
            <a:pPr>
              <a:lnSpc>
                <a:spcPct val="120000"/>
              </a:lnSpc>
              <a:defRPr/>
            </a:pPr>
            <a:r>
              <a:rPr lang="el-GR" dirty="0"/>
              <a:t>Ο συγκεκριμένος ήχος αντιπροσωπεύεται με το γράμμα «ζ».</a:t>
            </a:r>
          </a:p>
          <a:p>
            <a:pPr marL="0" indent="0">
              <a:buNone/>
            </a:pPr>
            <a:endParaRPr lang="el-GR" dirty="0"/>
          </a:p>
        </p:txBody>
      </p:sp>
      <p:pic>
        <p:nvPicPr>
          <p:cNvPr id="6" name="Picture 8" title="z"/>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1773238"/>
            <a:ext cx="4319587" cy="4165600"/>
          </a:xfrm>
        </p:spPr>
      </p:pic>
    </p:spTree>
    <p:extLst>
      <p:ext uri="{BB962C8B-B14F-4D97-AF65-F5344CB8AC3E}">
        <p14:creationId xmlns:p14="http://schemas.microsoft.com/office/powerpoint/2010/main" val="1824587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m</a:t>
            </a:r>
            <a:endParaRPr lang="el-GR" dirty="0"/>
          </a:p>
        </p:txBody>
      </p:sp>
      <p:sp>
        <p:nvSpPr>
          <p:cNvPr id="3" name="Θέση περιεχομένου 2"/>
          <p:cNvSpPr>
            <a:spLocks noGrp="1"/>
          </p:cNvSpPr>
          <p:nvPr>
            <p:ph sz="half" idx="1"/>
          </p:nvPr>
        </p:nvSpPr>
        <p:spPr/>
        <p:txBody>
          <a:bodyPr>
            <a:normAutofit/>
          </a:bodyPr>
          <a:lstStyle/>
          <a:p>
            <a:pPr>
              <a:lnSpc>
                <a:spcPct val="110000"/>
              </a:lnSpc>
              <a:defRPr/>
            </a:pPr>
            <a:r>
              <a:rPr lang="el-GR" sz="2200" dirty="0"/>
              <a:t>Ο ήχος [</a:t>
            </a:r>
            <a:r>
              <a:rPr lang="en-US" sz="2200" dirty="0"/>
              <a:t>m</a:t>
            </a:r>
            <a:r>
              <a:rPr lang="el-GR" sz="2200" dirty="0"/>
              <a:t>] αρθρώνεται με τα δύο χείλη σφικτά κλειστά, τις φωνητικές χορδές σε κίνηση, ενώ η σταφυλή χαμηλώνει για να αφήσει τον αέρα να διαφύγει μέσα από τη ρινική κοιλότητα. </a:t>
            </a:r>
          </a:p>
          <a:p>
            <a:pPr>
              <a:lnSpc>
                <a:spcPct val="110000"/>
              </a:lnSpc>
              <a:defRPr/>
            </a:pPr>
            <a:r>
              <a:rPr lang="el-GR" sz="2200" dirty="0"/>
              <a:t>Ο συγκεκριμένος ήχος αντιπροσωπεύεται με το γράμμα «μ».</a:t>
            </a:r>
          </a:p>
          <a:p>
            <a:pPr marL="0" indent="0">
              <a:buNone/>
            </a:pPr>
            <a:endParaRPr lang="el-GR" dirty="0"/>
          </a:p>
        </p:txBody>
      </p:sp>
      <p:pic>
        <p:nvPicPr>
          <p:cNvPr id="6" name="Picture 6" title="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1784350"/>
            <a:ext cx="4319587" cy="4141788"/>
          </a:xfrm>
        </p:spPr>
      </p:pic>
    </p:spTree>
    <p:extLst>
      <p:ext uri="{BB962C8B-B14F-4D97-AF65-F5344CB8AC3E}">
        <p14:creationId xmlns:p14="http://schemas.microsoft.com/office/powerpoint/2010/main" val="4114213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p</a:t>
            </a:r>
            <a:endParaRPr lang="el-GR" dirty="0"/>
          </a:p>
        </p:txBody>
      </p:sp>
      <p:sp>
        <p:nvSpPr>
          <p:cNvPr id="3" name="Θέση περιεχομένου 2"/>
          <p:cNvSpPr>
            <a:spLocks noGrp="1"/>
          </p:cNvSpPr>
          <p:nvPr>
            <p:ph sz="half" idx="1"/>
          </p:nvPr>
        </p:nvSpPr>
        <p:spPr/>
        <p:txBody>
          <a:bodyPr>
            <a:normAutofit fontScale="92500"/>
          </a:bodyPr>
          <a:lstStyle/>
          <a:p>
            <a:pPr>
              <a:lnSpc>
                <a:spcPct val="120000"/>
              </a:lnSpc>
              <a:defRPr/>
            </a:pPr>
            <a:r>
              <a:rPr lang="el-GR" dirty="0"/>
              <a:t>Ο ήχος [</a:t>
            </a:r>
            <a:r>
              <a:rPr lang="en-US" dirty="0"/>
              <a:t>p</a:t>
            </a:r>
            <a:r>
              <a:rPr lang="el-GR" dirty="0"/>
              <a:t>] αρθρώνεται με τα δύο χείλη σφικτά κλειστά, τις φωνητικές χορδές σε αδράνεια, ενώ η γλώσσα παίρνει την θέση του επόμενου ήχου.</a:t>
            </a:r>
          </a:p>
          <a:p>
            <a:pPr>
              <a:lnSpc>
                <a:spcPct val="120000"/>
              </a:lnSpc>
              <a:defRPr/>
            </a:pPr>
            <a:r>
              <a:rPr lang="el-GR" dirty="0"/>
              <a:t>Ο συγκεκριμένος ήχος αντιπροσωπεύεται με τ</a:t>
            </a:r>
            <a:r>
              <a:rPr lang="en-US" dirty="0"/>
              <a:t>o</a:t>
            </a:r>
            <a:r>
              <a:rPr lang="el-GR" dirty="0"/>
              <a:t> γράμμα «π»</a:t>
            </a:r>
          </a:p>
          <a:p>
            <a:pPr marL="0" indent="0">
              <a:buNone/>
            </a:pPr>
            <a:endParaRPr lang="el-GR" dirty="0"/>
          </a:p>
        </p:txBody>
      </p:sp>
      <p:pic>
        <p:nvPicPr>
          <p:cNvPr id="6" name="Picture 7" titl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27538" y="1905000"/>
            <a:ext cx="4465637" cy="3905250"/>
          </a:xfrm>
          <a:prstGeom prst="rect">
            <a:avLst/>
          </a:prstGeom>
        </p:spPr>
      </p:pic>
    </p:spTree>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n</a:t>
            </a:r>
            <a:endParaRPr lang="el-GR" dirty="0"/>
          </a:p>
        </p:txBody>
      </p:sp>
      <p:sp>
        <p:nvSpPr>
          <p:cNvPr id="3" name="Θέση περιεχομένου 2"/>
          <p:cNvSpPr>
            <a:spLocks noGrp="1"/>
          </p:cNvSpPr>
          <p:nvPr>
            <p:ph sz="half" idx="1"/>
          </p:nvPr>
        </p:nvSpPr>
        <p:spPr>
          <a:xfrm>
            <a:off x="457200" y="1600200"/>
            <a:ext cx="4038600" cy="4709120"/>
          </a:xfrm>
        </p:spPr>
        <p:txBody>
          <a:bodyPr>
            <a:normAutofit fontScale="70000" lnSpcReduction="20000"/>
          </a:bodyPr>
          <a:lstStyle/>
          <a:p>
            <a:pPr>
              <a:lnSpc>
                <a:spcPct val="120000"/>
              </a:lnSpc>
              <a:defRPr/>
            </a:pPr>
            <a:r>
              <a:rPr lang="el-GR" dirty="0"/>
              <a:t>Ο ήχος [</a:t>
            </a:r>
            <a:r>
              <a:rPr lang="en-US" dirty="0"/>
              <a:t>n</a:t>
            </a:r>
            <a:r>
              <a:rPr lang="el-GR" dirty="0"/>
              <a:t>] αρθρώνεται με την άκρη της γλώσσας να ακουμπά στα φατνία των πάνω δοντιών φράζοντας ολοκληρωτικά την έξοδο του αέρα από το στόμα. Παράλληλα η σταφυλή κατεβαίνει και ο αέρας διοχετεύεται μέσα από τη ρινική κοιλότητα ενώ οι φωνητικές χορδές ενεργοποιούνται. </a:t>
            </a:r>
          </a:p>
          <a:p>
            <a:pPr>
              <a:lnSpc>
                <a:spcPct val="120000"/>
              </a:lnSpc>
              <a:defRPr/>
            </a:pPr>
            <a:r>
              <a:rPr lang="el-GR" dirty="0"/>
              <a:t>Ο συγκεκριμένος ήχος αντιπροσωπεύεται με το γράμμα «ν». </a:t>
            </a:r>
          </a:p>
          <a:p>
            <a:pPr marL="0" indent="0">
              <a:buNone/>
            </a:pPr>
            <a:endParaRPr lang="el-GR" dirty="0"/>
          </a:p>
        </p:txBody>
      </p:sp>
      <p:pic>
        <p:nvPicPr>
          <p:cNvPr id="6" name="Picture 6" title="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865313"/>
            <a:ext cx="4321175" cy="4119562"/>
          </a:xfrm>
        </p:spPr>
      </p:pic>
    </p:spTree>
    <p:extLst>
      <p:ext uri="{BB962C8B-B14F-4D97-AF65-F5344CB8AC3E}">
        <p14:creationId xmlns:p14="http://schemas.microsoft.com/office/powerpoint/2010/main" val="2201415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Arial Unicode MS" charset="0"/>
                <a:cs typeface="Arial Unicode MS" charset="0"/>
              </a:rPr>
              <a:t>ɲ</a:t>
            </a:r>
            <a:endParaRPr lang="el-GR" dirty="0"/>
          </a:p>
        </p:txBody>
      </p:sp>
      <p:sp>
        <p:nvSpPr>
          <p:cNvPr id="3" name="Θέση περιεχομένου 2"/>
          <p:cNvSpPr>
            <a:spLocks noGrp="1"/>
          </p:cNvSpPr>
          <p:nvPr>
            <p:ph sz="half" idx="1"/>
          </p:nvPr>
        </p:nvSpPr>
        <p:spPr>
          <a:xfrm>
            <a:off x="323528" y="1600200"/>
            <a:ext cx="4464496" cy="4709120"/>
          </a:xfrm>
        </p:spPr>
        <p:txBody>
          <a:bodyPr>
            <a:normAutofit fontScale="62500" lnSpcReduction="20000"/>
          </a:bodyPr>
          <a:lstStyle/>
          <a:p>
            <a:pPr>
              <a:lnSpc>
                <a:spcPct val="120000"/>
              </a:lnSpc>
              <a:defRPr/>
            </a:pPr>
            <a:r>
              <a:rPr lang="el-GR" dirty="0"/>
              <a:t>Ο ήχος [</a:t>
            </a:r>
            <a:r>
              <a:rPr lang="en-US" dirty="0" err="1">
                <a:latin typeface="Arial Unicode MS" charset="0"/>
                <a:cs typeface="Arial Unicode MS" charset="0"/>
              </a:rPr>
              <a:t>ɲ</a:t>
            </a:r>
            <a:r>
              <a:rPr lang="el-GR" dirty="0"/>
              <a:t>] αρθρώνεται με την ράχη της γλώσσας να ακουμπά με πίεση πάνω στο μεγαλύτερο μέρος του ουρανίσκου αποφράζοντας την έξοδο του αέρα από το στόμα. Η άκρη της γλώσσας ακουμπά στην κάτω οδοντοστοιχία και τα χείλη μένουν μισάνοιχτα.  στα φατνία των πάνω δοντιών φράζοντας ολοκληρωτικά την έξοδο του αέρα από το στόμα. Παράλληλα η σταφυλή κατεβαίνει και ο αέρας διοχετεύεται μέσα από τη ρινική κοιλότητα ενώ οι φωνητικές χορδές ενεργοποιούνται. </a:t>
            </a:r>
          </a:p>
          <a:p>
            <a:pPr>
              <a:lnSpc>
                <a:spcPct val="120000"/>
              </a:lnSpc>
              <a:defRPr/>
            </a:pPr>
            <a:r>
              <a:rPr lang="el-GR" dirty="0"/>
              <a:t>Ο συγκεκριμένος ήχος αντιπροσωπεύεται με το γράμμα «ν» + [</a:t>
            </a:r>
            <a:r>
              <a:rPr lang="en-US" dirty="0" err="1"/>
              <a:t>i</a:t>
            </a:r>
            <a:r>
              <a:rPr lang="el-GR" dirty="0"/>
              <a:t> + Φτον.]. </a:t>
            </a:r>
          </a:p>
          <a:p>
            <a:pPr marL="0" indent="0">
              <a:buNone/>
            </a:pPr>
            <a:endParaRPr lang="el-GR" dirty="0"/>
          </a:p>
        </p:txBody>
      </p:sp>
      <p:pic>
        <p:nvPicPr>
          <p:cNvPr id="6" name="Picture 6" title="ɲ"/>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8024" y="1916832"/>
            <a:ext cx="4248150" cy="3883025"/>
          </a:xfrm>
        </p:spPr>
      </p:pic>
    </p:spTree>
    <p:extLst>
      <p:ext uri="{BB962C8B-B14F-4D97-AF65-F5344CB8AC3E}">
        <p14:creationId xmlns:p14="http://schemas.microsoft.com/office/powerpoint/2010/main" val="3166986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ym typeface="IPAPhon" charset="0"/>
              </a:rPr>
              <a:t></a:t>
            </a:r>
            <a:endParaRPr lang="el-GR" dirty="0"/>
          </a:p>
        </p:txBody>
      </p:sp>
      <p:sp>
        <p:nvSpPr>
          <p:cNvPr id="3" name="Θέση περιεχομένου 2"/>
          <p:cNvSpPr>
            <a:spLocks noGrp="1"/>
          </p:cNvSpPr>
          <p:nvPr>
            <p:ph sz="half" idx="1"/>
          </p:nvPr>
        </p:nvSpPr>
        <p:spPr>
          <a:xfrm>
            <a:off x="457200" y="1600200"/>
            <a:ext cx="4474840" cy="4525963"/>
          </a:xfrm>
        </p:spPr>
        <p:txBody>
          <a:bodyPr>
            <a:normAutofit fontScale="70000" lnSpcReduction="20000"/>
          </a:bodyPr>
          <a:lstStyle/>
          <a:p>
            <a:pPr>
              <a:lnSpc>
                <a:spcPct val="120000"/>
              </a:lnSpc>
              <a:defRPr/>
            </a:pPr>
            <a:r>
              <a:rPr lang="el-GR" dirty="0"/>
              <a:t>Ο ήχος [</a:t>
            </a:r>
            <a:r>
              <a:rPr lang="en-US" dirty="0"/>
              <a:t>g</a:t>
            </a:r>
            <a:r>
              <a:rPr lang="el-GR" dirty="0"/>
              <a:t>] αρθρώνεται με το πίσω μέρος της γλώσσας να ακουμπά με πίεση την υπερώα και να κλείνει την δίοδο του αέρα. Η άκρη της γλώσσας κατεβαίνει χαμηλότερα από την κάτω οδοντοστοιχία, ενώ οι φωνητικές χορδές κινούνται κατά τη διάρκεια της άρθρωσης του ήχου. Παράλληλα κατεβαίνει η σταφυλή για να περάσει αέρας μέσα από τη ρινική κοιλότητα.</a:t>
            </a:r>
          </a:p>
          <a:p>
            <a:pPr>
              <a:lnSpc>
                <a:spcPct val="120000"/>
              </a:lnSpc>
              <a:defRPr/>
            </a:pPr>
            <a:r>
              <a:rPr lang="el-GR" dirty="0"/>
              <a:t>Ο συγκεκριμένος ήχος αντιπροσωπεύεται με το γράμμα «ν»  πριν από υπερωικά σύμφωνα, καθώς και στις ακολουθίες «γ» + [</a:t>
            </a:r>
            <a:r>
              <a:rPr lang="en-US" dirty="0"/>
              <a:t>x]</a:t>
            </a:r>
            <a:r>
              <a:rPr lang="el-GR" dirty="0"/>
              <a:t>. </a:t>
            </a:r>
          </a:p>
          <a:p>
            <a:pPr marL="0" indent="0">
              <a:buNone/>
            </a:pPr>
            <a:endParaRPr lang="el-GR" dirty="0"/>
          </a:p>
        </p:txBody>
      </p:sp>
      <p:pic>
        <p:nvPicPr>
          <p:cNvPr id="6" name="Picture 7" title="σύμβολο"/>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92673" y="1988840"/>
            <a:ext cx="4248597" cy="3537682"/>
          </a:xfrm>
        </p:spPr>
      </p:pic>
    </p:spTree>
    <p:extLst>
      <p:ext uri="{BB962C8B-B14F-4D97-AF65-F5344CB8AC3E}">
        <p14:creationId xmlns:p14="http://schemas.microsoft.com/office/powerpoint/2010/main" val="3902774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a:t>
            </a:r>
            <a:endParaRPr lang="el-GR" dirty="0"/>
          </a:p>
        </p:txBody>
      </p:sp>
      <p:sp>
        <p:nvSpPr>
          <p:cNvPr id="3" name="Θέση περιεχομένου 2"/>
          <p:cNvSpPr>
            <a:spLocks noGrp="1"/>
          </p:cNvSpPr>
          <p:nvPr>
            <p:ph sz="half" idx="1"/>
          </p:nvPr>
        </p:nvSpPr>
        <p:spPr>
          <a:xfrm>
            <a:off x="457200" y="1600200"/>
            <a:ext cx="4330824" cy="4525963"/>
          </a:xfrm>
        </p:spPr>
        <p:txBody>
          <a:bodyPr>
            <a:normAutofit fontScale="92500" lnSpcReduction="10000"/>
          </a:bodyPr>
          <a:lstStyle/>
          <a:p>
            <a:pPr>
              <a:defRPr/>
            </a:pPr>
            <a:r>
              <a:rPr lang="el-GR" dirty="0"/>
              <a:t>Ο ήχος [</a:t>
            </a:r>
            <a:r>
              <a:rPr lang="en-US" dirty="0"/>
              <a:t>l</a:t>
            </a:r>
            <a:r>
              <a:rPr lang="el-GR" dirty="0"/>
              <a:t>] αρθρώνεται με την άκρη της γλώσσας να ακουμπά στα φατνία των πάνω δοντιών. Ο αέρας βγαίνει διαμέσου των πλευρών της γλώσσας και προκαλεί έναν χαρακτηριστικό ήχο τριβής.</a:t>
            </a:r>
          </a:p>
          <a:p>
            <a:pPr>
              <a:defRPr/>
            </a:pPr>
            <a:r>
              <a:rPr lang="el-GR" dirty="0"/>
              <a:t>Ο συγκεκριμένος ήχος αντιπροσωπεύεται με το γράμμα «λ». </a:t>
            </a:r>
          </a:p>
          <a:p>
            <a:pPr marL="0" indent="0">
              <a:buNone/>
            </a:pPr>
            <a:endParaRPr lang="el-GR" dirty="0"/>
          </a:p>
        </p:txBody>
      </p:sp>
      <p:pic>
        <p:nvPicPr>
          <p:cNvPr id="6" name="Picture 6" title="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844824"/>
            <a:ext cx="4392612" cy="3940175"/>
          </a:xfrm>
        </p:spPr>
      </p:pic>
    </p:spTree>
    <p:extLst>
      <p:ext uri="{BB962C8B-B14F-4D97-AF65-F5344CB8AC3E}">
        <p14:creationId xmlns:p14="http://schemas.microsoft.com/office/powerpoint/2010/main" val="788884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Arial Unicode MS" charset="0"/>
                <a:cs typeface="Arial Unicode MS" charset="0"/>
              </a:rPr>
              <a:t>ʎ</a:t>
            </a:r>
            <a:endParaRPr lang="el-GR" dirty="0"/>
          </a:p>
        </p:txBody>
      </p:sp>
      <p:sp>
        <p:nvSpPr>
          <p:cNvPr id="3" name="Θέση περιεχομένου 2"/>
          <p:cNvSpPr>
            <a:spLocks noGrp="1"/>
          </p:cNvSpPr>
          <p:nvPr>
            <p:ph sz="half" idx="1"/>
          </p:nvPr>
        </p:nvSpPr>
        <p:spPr/>
        <p:txBody>
          <a:bodyPr>
            <a:normAutofit fontScale="70000" lnSpcReduction="20000"/>
          </a:bodyPr>
          <a:lstStyle/>
          <a:p>
            <a:pPr>
              <a:lnSpc>
                <a:spcPct val="120000"/>
              </a:lnSpc>
              <a:defRPr/>
            </a:pPr>
            <a:r>
              <a:rPr lang="el-GR" dirty="0"/>
              <a:t>Ο ήχος [</a:t>
            </a:r>
            <a:r>
              <a:rPr lang="el-GR" dirty="0">
                <a:latin typeface="Arial Unicode MS" charset="0"/>
                <a:cs typeface="Arial Unicode MS" charset="0"/>
              </a:rPr>
              <a:t>ʎ</a:t>
            </a:r>
            <a:r>
              <a:rPr lang="el-GR" dirty="0"/>
              <a:t>] αρθρώνεται με την άκρη της γλώσσας να ακουμπά στην κάτω οδοντοστοιχία, ενώ η ράχη της γλώσσας ακουμπά σε μεγάλο μέρος του ουρανίσκου. Ο αέρας διαφεύγει μέσα από δύο μικρά πλευρικά ανοίγματα και από τις δύο πλευρές της γλώσσας.</a:t>
            </a:r>
          </a:p>
          <a:p>
            <a:pPr>
              <a:lnSpc>
                <a:spcPct val="120000"/>
              </a:lnSpc>
              <a:defRPr/>
            </a:pPr>
            <a:r>
              <a:rPr lang="el-GR" dirty="0"/>
              <a:t>Ο συγκεκριμένος ήχος αντιπροσωπεύεται με την ακολουθία γραμμάτων «λ»+ [</a:t>
            </a:r>
            <a:r>
              <a:rPr lang="en-US" dirty="0" err="1"/>
              <a:t>i</a:t>
            </a:r>
            <a:r>
              <a:rPr lang="en-US" dirty="0"/>
              <a:t> + </a:t>
            </a:r>
            <a:r>
              <a:rPr lang="el-GR" dirty="0"/>
              <a:t>Φ τον.]. </a:t>
            </a:r>
          </a:p>
          <a:p>
            <a:pPr marL="0" indent="0">
              <a:buNone/>
            </a:pPr>
            <a:endParaRPr lang="el-GR" dirty="0"/>
          </a:p>
        </p:txBody>
      </p:sp>
      <p:pic>
        <p:nvPicPr>
          <p:cNvPr id="6" name="Picture 6" title="ʎ"/>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1893888"/>
            <a:ext cx="4392612" cy="3990975"/>
          </a:xfrm>
        </p:spPr>
      </p:pic>
    </p:spTree>
    <p:extLst>
      <p:ext uri="{BB962C8B-B14F-4D97-AF65-F5344CB8AC3E}">
        <p14:creationId xmlns:p14="http://schemas.microsoft.com/office/powerpoint/2010/main" val="1081827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r</a:t>
            </a:r>
            <a:endParaRPr lang="el-GR" dirty="0"/>
          </a:p>
        </p:txBody>
      </p:sp>
      <p:sp>
        <p:nvSpPr>
          <p:cNvPr id="3" name="Θέση περιεχομένου 2"/>
          <p:cNvSpPr>
            <a:spLocks noGrp="1"/>
          </p:cNvSpPr>
          <p:nvPr>
            <p:ph sz="half" idx="1"/>
          </p:nvPr>
        </p:nvSpPr>
        <p:spPr/>
        <p:txBody>
          <a:bodyPr>
            <a:normAutofit/>
          </a:bodyPr>
          <a:lstStyle/>
          <a:p>
            <a:pPr>
              <a:defRPr/>
            </a:pPr>
            <a:r>
              <a:rPr lang="el-GR" sz="2400" dirty="0"/>
              <a:t>Ο ήχος [</a:t>
            </a:r>
            <a:r>
              <a:rPr lang="en-US" sz="2400" dirty="0">
                <a:latin typeface="Arial Unicode MS" charset="0"/>
                <a:cs typeface="Arial Unicode MS" charset="0"/>
              </a:rPr>
              <a:t>r</a:t>
            </a:r>
            <a:r>
              <a:rPr lang="el-GR" sz="2400" dirty="0"/>
              <a:t>] αρθρώνεται με τις πλευρές της γλώσσας και την άκρη της να ακουμπούν στο πάνω μέρος της στοματικής κοιλότητας στο μέρος των φατνίων.</a:t>
            </a:r>
          </a:p>
          <a:p>
            <a:pPr>
              <a:defRPr/>
            </a:pPr>
            <a:r>
              <a:rPr lang="el-GR" sz="2400" dirty="0"/>
              <a:t>Ο συγκεκριμένος ήχος αντιπροσωπεύεται με το γράμμα «ρ». </a:t>
            </a:r>
          </a:p>
          <a:p>
            <a:pPr marL="0" indent="0">
              <a:buNone/>
            </a:pPr>
            <a:endParaRPr lang="el-GR" dirty="0"/>
          </a:p>
        </p:txBody>
      </p:sp>
      <p:pic>
        <p:nvPicPr>
          <p:cNvPr id="4" name="Picture 6" titl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9992" y="1700808"/>
            <a:ext cx="4392612" cy="3808413"/>
          </a:xfrm>
        </p:spPr>
      </p:pic>
    </p:spTree>
    <p:extLst>
      <p:ext uri="{BB962C8B-B14F-4D97-AF65-F5344CB8AC3E}">
        <p14:creationId xmlns:p14="http://schemas.microsoft.com/office/powerpoint/2010/main" val="2911439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3848042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255031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3501008"/>
            <a:ext cx="7772400" cy="1362075"/>
          </a:xfrm>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358647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sz="4000" dirty="0"/>
              <a:t>Σημείωμα Ιστορικού </a:t>
            </a:r>
            <a:r>
              <a:rPr lang="el-GR" sz="4000" dirty="0" smtClean="0"/>
              <a:t>Εκδόσεων</a:t>
            </a:r>
            <a:r>
              <a:rPr lang="en-US" sz="4000" dirty="0" smtClean="0"/>
              <a:t> </a:t>
            </a:r>
            <a:r>
              <a:rPr lang="el-GR" sz="4000" dirty="0" smtClean="0"/>
              <a:t>Έργου</a:t>
            </a:r>
            <a:endParaRPr lang="el-GR" sz="4000"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a:t>
            </a:r>
            <a:r>
              <a:rPr lang="el-GR" sz="2000" dirty="0">
                <a:solidFill>
                  <a:srgbClr val="000000"/>
                </a:solidFill>
              </a:rPr>
              <a:t>έκδοση </a:t>
            </a:r>
            <a:r>
              <a:rPr lang="el-GR" sz="2000" dirty="0" smtClean="0">
                <a:solidFill>
                  <a:srgbClr val="000000"/>
                </a:solidFill>
              </a:rPr>
              <a:t>1.  </a:t>
            </a:r>
            <a:endParaRPr lang="el-GR" sz="2000" dirty="0">
              <a:solidFill>
                <a:srgbClr val="000000"/>
              </a:solidFill>
            </a:endParaRPr>
          </a:p>
          <a:p>
            <a:endParaRPr lang="el-GR" sz="2000" dirty="0"/>
          </a:p>
        </p:txBody>
      </p:sp>
    </p:spTree>
    <p:extLst>
      <p:ext uri="{BB962C8B-B14F-4D97-AF65-F5344CB8AC3E}">
        <p14:creationId xmlns:p14="http://schemas.microsoft.com/office/powerpoint/2010/main" val="4246536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b</a:t>
            </a:r>
            <a:endParaRPr lang="el-GR" dirty="0"/>
          </a:p>
        </p:txBody>
      </p:sp>
      <p:sp>
        <p:nvSpPr>
          <p:cNvPr id="3" name="Θέση περιεχομένου 2"/>
          <p:cNvSpPr>
            <a:spLocks noGrp="1"/>
          </p:cNvSpPr>
          <p:nvPr>
            <p:ph sz="half" idx="1"/>
          </p:nvPr>
        </p:nvSpPr>
        <p:spPr/>
        <p:txBody>
          <a:bodyPr>
            <a:normAutofit fontScale="85000" lnSpcReduction="20000"/>
          </a:bodyPr>
          <a:lstStyle/>
          <a:p>
            <a:pPr>
              <a:lnSpc>
                <a:spcPct val="120000"/>
              </a:lnSpc>
              <a:defRPr/>
            </a:pPr>
            <a:r>
              <a:rPr lang="el-GR" dirty="0"/>
              <a:t>Ο ήχος [</a:t>
            </a:r>
            <a:r>
              <a:rPr lang="en-US" dirty="0"/>
              <a:t>b</a:t>
            </a:r>
            <a:r>
              <a:rPr lang="el-GR" dirty="0"/>
              <a:t>] αρθρώνεται με τα δύο χείλη σφικτά κλειστά, τις φωνητικές χορδές σε κίνηση, ενώ η γλώσσα παίρνει την θέση του επόμενου ήχου.</a:t>
            </a:r>
            <a:r>
              <a:rPr lang="en-US" dirty="0"/>
              <a:t> </a:t>
            </a:r>
            <a:r>
              <a:rPr lang="el-GR" dirty="0"/>
              <a:t>Οι φωνητικές χορδές ενεργοποιούνται.</a:t>
            </a:r>
          </a:p>
          <a:p>
            <a:pPr>
              <a:lnSpc>
                <a:spcPct val="120000"/>
              </a:lnSpc>
              <a:defRPr/>
            </a:pPr>
            <a:r>
              <a:rPr lang="el-GR" dirty="0"/>
              <a:t>Ο συγκεκριμένος ήχος αντιπροσωπεύεται από την ακολουθία «μπ»</a:t>
            </a:r>
          </a:p>
          <a:p>
            <a:pPr marL="0" indent="0">
              <a:buNone/>
            </a:pPr>
            <a:endParaRPr lang="el-GR" dirty="0"/>
          </a:p>
        </p:txBody>
      </p:sp>
      <p:pic>
        <p:nvPicPr>
          <p:cNvPr id="6" name="Picture 7" titl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82697" y="1628800"/>
            <a:ext cx="4797651" cy="4248472"/>
          </a:xfrm>
          <a:prstGeom prst="rect">
            <a:avLst/>
          </a:prstGeom>
        </p:spPr>
      </p:pic>
    </p:spTree>
    <p:extLst>
      <p:ext uri="{BB962C8B-B14F-4D97-AF65-F5344CB8AC3E}">
        <p14:creationId xmlns:p14="http://schemas.microsoft.com/office/powerpoint/2010/main" val="1276386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solidFill>
                  <a:srgbClr val="000000"/>
                </a:solidFill>
              </a:rPr>
              <a:t>Copyright </a:t>
            </a:r>
            <a:r>
              <a:rPr lang="el-GR" sz="2000" dirty="0" err="1" smtClean="0">
                <a:solidFill>
                  <a:srgbClr val="000000"/>
                </a:solidFill>
              </a:rPr>
              <a:t>Εθνικόν</a:t>
            </a:r>
            <a:r>
              <a:rPr lang="el-GR" sz="2000" dirty="0" smtClean="0">
                <a:solidFill>
                  <a:srgbClr val="000000"/>
                </a:solidFill>
              </a:rPr>
              <a:t> και </a:t>
            </a:r>
            <a:r>
              <a:rPr lang="el-GR" sz="2000" dirty="0" err="1" smtClean="0">
                <a:solidFill>
                  <a:srgbClr val="000000"/>
                </a:solidFill>
              </a:rPr>
              <a:t>Καποδιστριακόν</a:t>
            </a:r>
            <a:r>
              <a:rPr lang="el-GR" sz="2000" dirty="0" smtClean="0">
                <a:solidFill>
                  <a:srgbClr val="000000"/>
                </a:solidFill>
              </a:rPr>
              <a:t> </a:t>
            </a:r>
            <a:r>
              <a:rPr lang="el-GR" sz="2000" dirty="0" err="1" smtClean="0">
                <a:solidFill>
                  <a:srgbClr val="000000"/>
                </a:solidFill>
              </a:rPr>
              <a:t>Πανεπιστήμιον</a:t>
            </a:r>
            <a:r>
              <a:rPr lang="el-GR" sz="2000" dirty="0" smtClean="0">
                <a:solidFill>
                  <a:srgbClr val="000000"/>
                </a:solidFill>
              </a:rPr>
              <a:t> Αθηνών</a:t>
            </a:r>
            <a:r>
              <a:rPr lang="en-US" sz="2000" dirty="0" smtClean="0">
                <a:solidFill>
                  <a:srgbClr val="000000"/>
                </a:solidFill>
              </a:rPr>
              <a:t>, </a:t>
            </a:r>
            <a:r>
              <a:rPr lang="el-GR" sz="2000" dirty="0" smtClean="0">
                <a:solidFill>
                  <a:srgbClr val="000000"/>
                </a:solidFill>
              </a:rPr>
              <a:t>Γεώργιος Κ. Μικρός, 2015</a:t>
            </a:r>
            <a:r>
              <a:rPr lang="el-GR" sz="2000" dirty="0">
                <a:solidFill>
                  <a:srgbClr val="000000"/>
                </a:solidFill>
              </a:rPr>
              <a:t>. Γεώργιος Κ. </a:t>
            </a:r>
            <a:r>
              <a:rPr lang="el-GR" sz="2000" dirty="0" smtClean="0">
                <a:solidFill>
                  <a:srgbClr val="000000"/>
                </a:solidFill>
              </a:rPr>
              <a:t>Μικρός. «</a:t>
            </a:r>
            <a:r>
              <a:rPr lang="el-GR" sz="2000" dirty="0">
                <a:solidFill>
                  <a:srgbClr val="000000"/>
                </a:solidFill>
              </a:rPr>
              <a:t>Φωνητική </a:t>
            </a:r>
            <a:r>
              <a:rPr lang="el-GR" sz="2000" dirty="0" smtClean="0">
                <a:solidFill>
                  <a:srgbClr val="000000"/>
                </a:solidFill>
              </a:rPr>
              <a:t>– Φωνολογία της Ιταλικής Γλώσσας. </a:t>
            </a:r>
            <a:r>
              <a:rPr lang="el-GR" sz="2000" dirty="0" smtClean="0"/>
              <a:t>Ελληνική </a:t>
            </a:r>
            <a:r>
              <a:rPr lang="el-GR" sz="2000" dirty="0"/>
              <a:t>Φωνητική και </a:t>
            </a:r>
            <a:r>
              <a:rPr lang="el-GR" sz="2000" dirty="0" smtClean="0"/>
              <a:t>Φωνολογία</a:t>
            </a:r>
            <a:r>
              <a:rPr lang="el-GR" sz="2000" dirty="0" smtClean="0">
                <a:solidFill>
                  <a:srgbClr val="000000"/>
                </a:solidFill>
              </a:rPr>
              <a:t>». </a:t>
            </a:r>
            <a:r>
              <a:rPr lang="el-GR" sz="2000" dirty="0">
                <a:solidFill>
                  <a:srgbClr val="000000"/>
                </a:solidFill>
              </a:rPr>
              <a:t>Έκδοση: </a:t>
            </a:r>
            <a:r>
              <a:rPr lang="el-GR" sz="2000" dirty="0" smtClean="0">
                <a:solidFill>
                  <a:srgbClr val="000000"/>
                </a:solidFill>
              </a:rPr>
              <a:t>1.0</a:t>
            </a:r>
            <a:r>
              <a:rPr lang="el-GR" sz="2000" dirty="0">
                <a:solidFill>
                  <a:srgbClr val="000000"/>
                </a:solidFill>
              </a:rPr>
              <a:t>. Αθήνα </a:t>
            </a:r>
            <a:r>
              <a:rPr lang="el-GR" sz="2000" dirty="0" smtClean="0">
                <a:solidFill>
                  <a:srgbClr val="000000"/>
                </a:solidFill>
              </a:rPr>
              <a:t>2015. </a:t>
            </a:r>
            <a:r>
              <a:rPr lang="el-GR" sz="2000" dirty="0">
                <a:solidFill>
                  <a:srgbClr val="000000"/>
                </a:solidFill>
              </a:rPr>
              <a:t>Διαθέσιμο από τη δικτυακή </a:t>
            </a:r>
            <a:r>
              <a:rPr lang="el-GR" sz="2000" dirty="0" smtClean="0">
                <a:solidFill>
                  <a:srgbClr val="000000"/>
                </a:solidFill>
              </a:rPr>
              <a:t>διεύθυνση: </a:t>
            </a:r>
            <a:r>
              <a:rPr lang="el-GR" sz="2000" dirty="0" smtClean="0">
                <a:solidFill>
                  <a:srgbClr val="000000"/>
                </a:solidFill>
                <a:hlinkClick r:id="rId3"/>
              </a:rPr>
              <a:t>http</a:t>
            </a:r>
            <a:r>
              <a:rPr lang="el-GR" sz="2000" dirty="0">
                <a:solidFill>
                  <a:srgbClr val="000000"/>
                </a:solidFill>
                <a:hlinkClick r:id="rId3"/>
              </a:rPr>
              <a:t>://</a:t>
            </a:r>
            <a:r>
              <a:rPr lang="el-GR" sz="2000" dirty="0" smtClean="0">
                <a:solidFill>
                  <a:srgbClr val="000000"/>
                </a:solidFill>
                <a:hlinkClick r:id="rId3"/>
              </a:rPr>
              <a:t>eclass.uoa.gr/courses/ISLL114</a:t>
            </a:r>
            <a:r>
              <a:rPr lang="el-GR" sz="2000" dirty="0" smtClean="0">
                <a:solidFill>
                  <a:srgbClr val="000000"/>
                </a:solidFill>
              </a:rPr>
              <a:t>. </a:t>
            </a:r>
            <a:endParaRPr lang="el-GR" sz="2000" dirty="0">
              <a:solidFill>
                <a:srgbClr val="000000"/>
              </a:solidFill>
            </a:endParaRPr>
          </a:p>
        </p:txBody>
      </p:sp>
    </p:spTree>
    <p:extLst>
      <p:ext uri="{BB962C8B-B14F-4D97-AF65-F5344CB8AC3E}">
        <p14:creationId xmlns:p14="http://schemas.microsoft.com/office/powerpoint/2010/main" val="4121668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3637957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022782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340768"/>
            <a:ext cx="8856984" cy="4525963"/>
          </a:xfrm>
        </p:spPr>
        <p:txBody>
          <a:bodyPr>
            <a:noAutofit/>
          </a:bodyPr>
          <a:lstStyle/>
          <a:p>
            <a:pPr marL="0" indent="0">
              <a:buNone/>
            </a:pPr>
            <a:r>
              <a:rPr lang="el-GR" sz="2000" dirty="0"/>
              <a:t>"Η δομή και οργάνωση της παρουσίασης, καθώς και το υπόλοιπο περιεχόμενο, αποτελούν πνευματική ιδιοκτησία του συγγραφέα και του Πανεπιστημίου Αθηνών και διατίθενται με άδεια Creative Commons Αναφορά Μη Εμπορική Χρήση Παρόμοια Διανομή Έκδοση 4.0 ή μεταγενέστερη.</a:t>
            </a:r>
          </a:p>
          <a:p>
            <a:pPr marL="0" indent="0">
              <a:buNone/>
            </a:pPr>
            <a:r>
              <a:rPr lang="el-GR" sz="2000" dirty="0" smtClean="0"/>
              <a:t>Οι </a:t>
            </a:r>
            <a:r>
              <a:rPr lang="el-GR" sz="2000" dirty="0"/>
              <a:t>εικόνες/φωτογραφίες/διαγράμματα που περιέχονται στην παρουσίαση αποτελούν πνευματική ιδιοκτησία τρίτων. Απαγορεύεται η αναπαραγωγή, αναδημοσίευση και διάθεσή τους στο κοινό με οποιονδήποτε τρόπο χωρίς τη λήψη άδειας από τους δικαιούχους.</a:t>
            </a:r>
          </a:p>
          <a:p>
            <a:pPr marL="0" indent="0">
              <a:buNone/>
            </a:pPr>
            <a:endParaRPr lang="el-GR" sz="1800" dirty="0"/>
          </a:p>
        </p:txBody>
      </p:sp>
    </p:spTree>
    <p:extLst>
      <p:ext uri="{BB962C8B-B14F-4D97-AF65-F5344CB8AC3E}">
        <p14:creationId xmlns:p14="http://schemas.microsoft.com/office/powerpoint/2010/main" val="1560025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a:t>
            </a:r>
            <a:endParaRPr lang="el-GR" dirty="0"/>
          </a:p>
        </p:txBody>
      </p:sp>
      <p:sp>
        <p:nvSpPr>
          <p:cNvPr id="3" name="Θέση περιεχομένου 2"/>
          <p:cNvSpPr>
            <a:spLocks noGrp="1"/>
          </p:cNvSpPr>
          <p:nvPr>
            <p:ph sz="half" idx="1"/>
          </p:nvPr>
        </p:nvSpPr>
        <p:spPr/>
        <p:txBody>
          <a:bodyPr>
            <a:normAutofit fontScale="85000" lnSpcReduction="20000"/>
          </a:bodyPr>
          <a:lstStyle/>
          <a:p>
            <a:pPr>
              <a:lnSpc>
                <a:spcPct val="120000"/>
              </a:lnSpc>
              <a:defRPr/>
            </a:pPr>
            <a:r>
              <a:rPr lang="el-GR" dirty="0"/>
              <a:t>Ο ήχος [</a:t>
            </a:r>
            <a:r>
              <a:rPr lang="en-US" dirty="0"/>
              <a:t>t</a:t>
            </a:r>
            <a:r>
              <a:rPr lang="el-GR" dirty="0"/>
              <a:t>] αρθρώνεται με την άκρη της γλώσσας να ακουμπά με πίεση στο πίσω μέρος των δοντιών εμποδίζοντας έτσι την έξοδο του αέρα. Οι φωνητικές χορδές μένουν αδρανείς. </a:t>
            </a:r>
          </a:p>
          <a:p>
            <a:pPr>
              <a:lnSpc>
                <a:spcPct val="120000"/>
              </a:lnSpc>
              <a:defRPr/>
            </a:pPr>
            <a:r>
              <a:rPr lang="el-GR" dirty="0"/>
              <a:t>Ο συγκεκριμένος ήχος αντιπροσωπεύεται με τ</a:t>
            </a:r>
            <a:r>
              <a:rPr lang="en-US" dirty="0"/>
              <a:t>o</a:t>
            </a:r>
            <a:r>
              <a:rPr lang="el-GR" dirty="0"/>
              <a:t> γράμμα «τ»</a:t>
            </a:r>
          </a:p>
          <a:p>
            <a:pPr marL="0" indent="0">
              <a:buNone/>
            </a:pPr>
            <a:endParaRPr lang="el-GR" dirty="0"/>
          </a:p>
        </p:txBody>
      </p:sp>
      <p:pic>
        <p:nvPicPr>
          <p:cNvPr id="6" name="Picture 6" title="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29125" y="1917700"/>
            <a:ext cx="4321175" cy="4049712"/>
          </a:xfrm>
        </p:spPr>
      </p:pic>
    </p:spTree>
    <p:extLst>
      <p:ext uri="{BB962C8B-B14F-4D97-AF65-F5344CB8AC3E}">
        <p14:creationId xmlns:p14="http://schemas.microsoft.com/office/powerpoint/2010/main" val="4131136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d</a:t>
            </a:r>
            <a:endParaRPr lang="el-GR" dirty="0"/>
          </a:p>
        </p:txBody>
      </p:sp>
      <p:sp>
        <p:nvSpPr>
          <p:cNvPr id="3" name="Θέση περιεχομένου 2"/>
          <p:cNvSpPr>
            <a:spLocks noGrp="1"/>
          </p:cNvSpPr>
          <p:nvPr>
            <p:ph sz="half" idx="1"/>
          </p:nvPr>
        </p:nvSpPr>
        <p:spPr>
          <a:xfrm>
            <a:off x="457200" y="1600200"/>
            <a:ext cx="4038600" cy="4925144"/>
          </a:xfrm>
        </p:spPr>
        <p:txBody>
          <a:bodyPr>
            <a:normAutofit fontScale="70000" lnSpcReduction="20000"/>
          </a:bodyPr>
          <a:lstStyle/>
          <a:p>
            <a:pPr>
              <a:lnSpc>
                <a:spcPct val="110000"/>
              </a:lnSpc>
              <a:defRPr/>
            </a:pPr>
            <a:r>
              <a:rPr lang="el-GR" dirty="0"/>
              <a:t>Ο ήχος [</a:t>
            </a:r>
            <a:r>
              <a:rPr lang="en-US" dirty="0"/>
              <a:t>d</a:t>
            </a:r>
            <a:r>
              <a:rPr lang="el-GR" dirty="0"/>
              <a:t>] αρθρώνεται με την άκρη της γλώσσας να ακουμπά με πίεση στο πίσω μέρος των δοντιών εμποδίζοντας έτσι την έξοδο του αέρα. Οι πλευρές της γλώσσας επίσης κυρτώνουν και ακουμπάν τις άνω πλευρές της στοματικής κοιλότητας κλείνοντας έτσι την πλευρική δίοδο του αέρα. Οι φωνητικές χορδές βρίσκονται σε κίνηση κατά την διάρκεια άρθρωσης του ήχου. </a:t>
            </a:r>
          </a:p>
          <a:p>
            <a:pPr>
              <a:lnSpc>
                <a:spcPct val="110000"/>
              </a:lnSpc>
              <a:defRPr/>
            </a:pPr>
            <a:r>
              <a:rPr lang="el-GR" dirty="0"/>
              <a:t>Ο συγκεκριμένος ήχος αντιπροσωπεύεται με την ακολουθία «ντ»</a:t>
            </a:r>
          </a:p>
          <a:p>
            <a:pPr marL="0" indent="0">
              <a:buNone/>
            </a:pPr>
            <a:endParaRPr lang="el-GR" dirty="0"/>
          </a:p>
        </p:txBody>
      </p:sp>
      <p:pic>
        <p:nvPicPr>
          <p:cNvPr id="6" name="Picture 6" title="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931988"/>
            <a:ext cx="4321175" cy="3981450"/>
          </a:xfrm>
        </p:spPr>
      </p:pic>
    </p:spTree>
    <p:extLst>
      <p:ext uri="{BB962C8B-B14F-4D97-AF65-F5344CB8AC3E}">
        <p14:creationId xmlns:p14="http://schemas.microsoft.com/office/powerpoint/2010/main" val="3361679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f</a:t>
            </a:r>
            <a:endParaRPr lang="el-GR" dirty="0"/>
          </a:p>
        </p:txBody>
      </p:sp>
      <p:sp>
        <p:nvSpPr>
          <p:cNvPr id="3" name="Θέση περιεχομένου 2"/>
          <p:cNvSpPr>
            <a:spLocks noGrp="1"/>
          </p:cNvSpPr>
          <p:nvPr>
            <p:ph sz="half" idx="1"/>
          </p:nvPr>
        </p:nvSpPr>
        <p:spPr/>
        <p:txBody>
          <a:bodyPr>
            <a:normAutofit fontScale="85000" lnSpcReduction="20000"/>
          </a:bodyPr>
          <a:lstStyle/>
          <a:p>
            <a:pPr>
              <a:lnSpc>
                <a:spcPct val="120000"/>
              </a:lnSpc>
              <a:defRPr/>
            </a:pPr>
            <a:r>
              <a:rPr lang="el-GR" dirty="0"/>
              <a:t>Ο ήχος [</a:t>
            </a:r>
            <a:r>
              <a:rPr lang="en-US" dirty="0"/>
              <a:t>f</a:t>
            </a:r>
            <a:r>
              <a:rPr lang="el-GR" dirty="0"/>
              <a:t>] αρθρώνεται με το κάτω χείλος να ακουμπάει απαλά τα πάνω δόντια</a:t>
            </a:r>
            <a:r>
              <a:rPr lang="en-US" dirty="0"/>
              <a:t> </a:t>
            </a:r>
            <a:r>
              <a:rPr lang="el-GR" dirty="0"/>
              <a:t>επιτρέποντας τον αέρα να διαφεύγει ανάμεσά τους. Οι φωνητικές χορδές δεν κινούνται κατά τη διάρκεια της άρθρωσης του ήχου. </a:t>
            </a:r>
          </a:p>
          <a:p>
            <a:pPr>
              <a:lnSpc>
                <a:spcPct val="120000"/>
              </a:lnSpc>
              <a:defRPr/>
            </a:pPr>
            <a:r>
              <a:rPr lang="el-GR" dirty="0"/>
              <a:t>Ο συγκεκριμένος ήχος αντιπροσωπεύεται με το γράμμα «φ».</a:t>
            </a:r>
          </a:p>
          <a:p>
            <a:pPr marL="0" indent="0">
              <a:buNone/>
            </a:pPr>
            <a:endParaRPr lang="el-GR" dirty="0"/>
          </a:p>
        </p:txBody>
      </p:sp>
      <p:pic>
        <p:nvPicPr>
          <p:cNvPr id="6" name="Picture 6" title="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1757363"/>
            <a:ext cx="4319587" cy="4195762"/>
          </a:xfrm>
        </p:spPr>
      </p:pic>
    </p:spTree>
    <p:extLst>
      <p:ext uri="{BB962C8B-B14F-4D97-AF65-F5344CB8AC3E}">
        <p14:creationId xmlns:p14="http://schemas.microsoft.com/office/powerpoint/2010/main" val="1442800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v</a:t>
            </a:r>
            <a:endParaRPr lang="el-GR" dirty="0"/>
          </a:p>
        </p:txBody>
      </p:sp>
      <p:sp>
        <p:nvSpPr>
          <p:cNvPr id="3" name="Θέση περιεχομένου 2"/>
          <p:cNvSpPr>
            <a:spLocks noGrp="1"/>
          </p:cNvSpPr>
          <p:nvPr>
            <p:ph sz="half" idx="1"/>
          </p:nvPr>
        </p:nvSpPr>
        <p:spPr/>
        <p:txBody>
          <a:bodyPr>
            <a:normAutofit fontScale="77500" lnSpcReduction="20000"/>
          </a:bodyPr>
          <a:lstStyle/>
          <a:p>
            <a:pPr>
              <a:lnSpc>
                <a:spcPct val="120000"/>
              </a:lnSpc>
              <a:defRPr/>
            </a:pPr>
            <a:r>
              <a:rPr lang="el-GR" dirty="0"/>
              <a:t>Ο ήχος [</a:t>
            </a:r>
            <a:r>
              <a:rPr lang="en-US" dirty="0"/>
              <a:t>v</a:t>
            </a:r>
            <a:r>
              <a:rPr lang="el-GR" dirty="0"/>
              <a:t>] αρθρώνεται με το κάτω χείλος να ακουμπάει απαλά τα πάνω δόντια</a:t>
            </a:r>
            <a:r>
              <a:rPr lang="en-US" dirty="0"/>
              <a:t> </a:t>
            </a:r>
            <a:r>
              <a:rPr lang="el-GR" dirty="0"/>
              <a:t>επιτρέποντας τον αέρα να διαφεύγει ανάμεσά τους. Οι φωνητικές χορδές δεν κινούνται κατά τη διάρκεια της άρθρωσης του ήχου. </a:t>
            </a:r>
          </a:p>
          <a:p>
            <a:pPr>
              <a:lnSpc>
                <a:spcPct val="120000"/>
              </a:lnSpc>
              <a:defRPr/>
            </a:pPr>
            <a:r>
              <a:rPr lang="el-GR" dirty="0"/>
              <a:t>Ο συγκεκριμένος ήχος αντιπροσωπεύεται συνήθως με το γράμμα «β».</a:t>
            </a:r>
          </a:p>
          <a:p>
            <a:pPr marL="0" indent="0">
              <a:buNone/>
            </a:pPr>
            <a:endParaRPr lang="el-GR" dirty="0"/>
          </a:p>
        </p:txBody>
      </p:sp>
      <p:pic>
        <p:nvPicPr>
          <p:cNvPr id="6" name="Picture 6" title="v"/>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4572000" y="1943100"/>
            <a:ext cx="4321175" cy="3959225"/>
          </a:xfrm>
        </p:spPr>
      </p:pic>
    </p:spTree>
    <p:extLst>
      <p:ext uri="{BB962C8B-B14F-4D97-AF65-F5344CB8AC3E}">
        <p14:creationId xmlns:p14="http://schemas.microsoft.com/office/powerpoint/2010/main" val="2922478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a:t>
            </a:r>
          </a:p>
        </p:txBody>
      </p:sp>
      <p:sp>
        <p:nvSpPr>
          <p:cNvPr id="3" name="Θέση περιεχομένου 2"/>
          <p:cNvSpPr>
            <a:spLocks noGrp="1"/>
          </p:cNvSpPr>
          <p:nvPr>
            <p:ph sz="half" idx="1"/>
          </p:nvPr>
        </p:nvSpPr>
        <p:spPr/>
        <p:txBody>
          <a:bodyPr>
            <a:normAutofit fontScale="70000" lnSpcReduction="20000"/>
          </a:bodyPr>
          <a:lstStyle/>
          <a:p>
            <a:pPr>
              <a:lnSpc>
                <a:spcPct val="120000"/>
              </a:lnSpc>
              <a:defRPr/>
            </a:pPr>
            <a:r>
              <a:rPr lang="el-GR" dirty="0"/>
              <a:t>Ο ήχος [θ] αρθρώνεται με την άκρη της γλώσσας να εισέρχεται μεταξύ του άνω και κάτω μέρους της μπροστινής οδοντοστοιχίας και να ακουμπά απαλά τις άκρες των άνω δοντιών δίχως να αποφράζει την έξοδο του αέρα. Οι φωνητικές χορδές αδρανούν κατά την διάρκεια άρθρωσης του ήχου. </a:t>
            </a:r>
          </a:p>
          <a:p>
            <a:pPr>
              <a:lnSpc>
                <a:spcPct val="120000"/>
              </a:lnSpc>
              <a:defRPr/>
            </a:pPr>
            <a:r>
              <a:rPr lang="el-GR" dirty="0"/>
              <a:t>Ο συγκεκριμένος ήχος αντιπροσωπεύεται με το γράμμα «θ».</a:t>
            </a:r>
            <a:endParaRPr lang="es-ES" dirty="0"/>
          </a:p>
          <a:p>
            <a:pPr marL="0" indent="0">
              <a:buNone/>
            </a:pPr>
            <a:endParaRPr lang="el-GR" dirty="0"/>
          </a:p>
        </p:txBody>
      </p:sp>
      <p:pic>
        <p:nvPicPr>
          <p:cNvPr id="6" name="Picture 6" title="θ"/>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85376" y="1894836"/>
            <a:ext cx="4430996" cy="3982435"/>
          </a:xfrm>
        </p:spPr>
      </p:pic>
    </p:spTree>
    <p:extLst>
      <p:ext uri="{BB962C8B-B14F-4D97-AF65-F5344CB8AC3E}">
        <p14:creationId xmlns:p14="http://schemas.microsoft.com/office/powerpoint/2010/main" val="1951866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a:t>
            </a:r>
          </a:p>
        </p:txBody>
      </p:sp>
      <p:sp>
        <p:nvSpPr>
          <p:cNvPr id="3" name="Θέση περιεχομένου 2"/>
          <p:cNvSpPr>
            <a:spLocks noGrp="1"/>
          </p:cNvSpPr>
          <p:nvPr>
            <p:ph sz="half" idx="1"/>
          </p:nvPr>
        </p:nvSpPr>
        <p:spPr/>
        <p:txBody>
          <a:bodyPr>
            <a:normAutofit fontScale="70000" lnSpcReduction="20000"/>
          </a:bodyPr>
          <a:lstStyle/>
          <a:p>
            <a:pPr>
              <a:lnSpc>
                <a:spcPct val="120000"/>
              </a:lnSpc>
              <a:defRPr/>
            </a:pPr>
            <a:r>
              <a:rPr lang="el-GR" dirty="0"/>
              <a:t>Ο ήχος [δ] αρθρώνεται με την άκρη της γλώσσας να εισέρχεται μεταξύ του άνω και κάτω μέρους της μπροστινής οδοντοστοιχίας και να ακουμπά απαλά τις άκρες των άνω δοντιών.  Η γλώσσα ακουμπά γρήγορα τα δόντια και η επαφή τους είναι σύντομη. Οι φωνητικές χορδές βρίσκονται σε κίνηση κατά την διάρκεια άρθρωσης του ήχου. </a:t>
            </a:r>
          </a:p>
          <a:p>
            <a:pPr>
              <a:lnSpc>
                <a:spcPct val="120000"/>
              </a:lnSpc>
              <a:defRPr/>
            </a:pPr>
            <a:r>
              <a:rPr lang="el-GR" dirty="0"/>
              <a:t>Ο συγκεκριμένος ήχος αντιπροσωπεύεται με το γράμμα «δ».</a:t>
            </a:r>
          </a:p>
          <a:p>
            <a:pPr marL="0" indent="0">
              <a:buNone/>
            </a:pPr>
            <a:endParaRPr lang="el-GR" dirty="0"/>
          </a:p>
        </p:txBody>
      </p:sp>
      <p:pic>
        <p:nvPicPr>
          <p:cNvPr id="6" name="Picture 6" title="δ"/>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1935163"/>
            <a:ext cx="4464050" cy="3970337"/>
          </a:xfrm>
        </p:spPr>
      </p:pic>
    </p:spTree>
    <p:extLst>
      <p:ext uri="{BB962C8B-B14F-4D97-AF65-F5344CB8AC3E}">
        <p14:creationId xmlns:p14="http://schemas.microsoft.com/office/powerpoint/2010/main" val="1361078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1649</TotalTime>
  <Words>1771</Words>
  <Application>Microsoft Office PowerPoint</Application>
  <PresentationFormat>On-screen Show (4:3)</PresentationFormat>
  <Paragraphs>141</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 Unicode MS</vt:lpstr>
      <vt:lpstr>Arial</vt:lpstr>
      <vt:lpstr>Calibri</vt:lpstr>
      <vt:lpstr>IPAPhon</vt:lpstr>
      <vt:lpstr>Times New Roman</vt:lpstr>
      <vt:lpstr>Wingdings</vt:lpstr>
      <vt:lpstr>Θέμα του Office</vt:lpstr>
      <vt:lpstr>Φωνητική-Φωνολογία  της Ιταλικής Γλώσσας</vt:lpstr>
      <vt:lpstr>p</vt:lpstr>
      <vt:lpstr>b</vt:lpstr>
      <vt:lpstr>t</vt:lpstr>
      <vt:lpstr>d</vt:lpstr>
      <vt:lpstr>f</vt:lpstr>
      <vt:lpstr>v</vt:lpstr>
      <vt:lpstr>θ</vt:lpstr>
      <vt:lpstr>δ</vt:lpstr>
      <vt:lpstr>k</vt:lpstr>
      <vt:lpstr>c</vt:lpstr>
      <vt:lpstr>g</vt:lpstr>
      <vt:lpstr></vt:lpstr>
      <vt:lpstr>γ</vt:lpstr>
      <vt:lpstr>j</vt:lpstr>
      <vt:lpstr>x</vt:lpstr>
      <vt:lpstr>ç</vt:lpstr>
      <vt:lpstr>z</vt:lpstr>
      <vt:lpstr>m</vt:lpstr>
      <vt:lpstr>n</vt:lpstr>
      <vt:lpstr>ɲ</vt:lpstr>
      <vt:lpstr></vt:lpstr>
      <vt:lpstr>l</vt:lpstr>
      <vt:lpstr>ʎ</vt:lpstr>
      <vt:lpstr>r</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223</cp:revision>
  <dcterms:created xsi:type="dcterms:W3CDTF">2012-09-06T09:03:05Z</dcterms:created>
  <dcterms:modified xsi:type="dcterms:W3CDTF">2016-02-22T13:16:23Z</dcterms:modified>
</cp:coreProperties>
</file>