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5" r:id="rId3"/>
    <p:sldId id="298" r:id="rId4"/>
    <p:sldId id="288" r:id="rId5"/>
    <p:sldId id="303" r:id="rId6"/>
    <p:sldId id="305" r:id="rId7"/>
    <p:sldId id="299" r:id="rId8"/>
    <p:sldId id="306" r:id="rId9"/>
    <p:sldId id="302" r:id="rId10"/>
    <p:sldId id="309" r:id="rId11"/>
    <p:sldId id="304" r:id="rId12"/>
    <p:sldId id="310" r:id="rId13"/>
    <p:sldId id="311" r:id="rId14"/>
    <p:sldId id="312" r:id="rId15"/>
    <p:sldId id="313" r:id="rId16"/>
    <p:sldId id="308" r:id="rId17"/>
    <p:sldId id="314" r:id="rId18"/>
    <p:sldId id="318" r:id="rId19"/>
    <p:sldId id="319" r:id="rId20"/>
    <p:sldId id="320" r:id="rId21"/>
    <p:sldId id="321" r:id="rId22"/>
    <p:sldId id="315" r:id="rId23"/>
    <p:sldId id="316" r:id="rId24"/>
    <p:sldId id="301" r:id="rId25"/>
    <p:sldId id="326" r:id="rId26"/>
    <p:sldId id="325" r:id="rId27"/>
    <p:sldId id="324" r:id="rId28"/>
    <p:sldId id="323" r:id="rId29"/>
    <p:sldId id="300" r:id="rId30"/>
    <p:sldId id="322" r:id="rId31"/>
    <p:sldId id="327" r:id="rId32"/>
    <p:sldId id="274" r:id="rId33"/>
    <p:sldId id="32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5"/>
            <p14:sldId id="298"/>
            <p14:sldId id="288"/>
            <p14:sldId id="303"/>
            <p14:sldId id="305"/>
            <p14:sldId id="299"/>
            <p14:sldId id="306"/>
            <p14:sldId id="302"/>
            <p14:sldId id="309"/>
            <p14:sldId id="304"/>
            <p14:sldId id="310"/>
            <p14:sldId id="311"/>
            <p14:sldId id="312"/>
            <p14:sldId id="313"/>
            <p14:sldId id="308"/>
            <p14:sldId id="314"/>
            <p14:sldId id="318"/>
            <p14:sldId id="319"/>
            <p14:sldId id="320"/>
            <p14:sldId id="321"/>
            <p14:sldId id="315"/>
            <p14:sldId id="316"/>
            <p14:sldId id="301"/>
            <p14:sldId id="326"/>
            <p14:sldId id="325"/>
            <p14:sldId id="324"/>
            <p14:sldId id="323"/>
            <p14:sldId id="300"/>
            <p14:sldId id="322"/>
            <p14:sldId id="327"/>
            <p14:sldId id="274"/>
            <p14:sldId id="328"/>
            <p14:sldId id="289"/>
            <p14:sldId id="290"/>
            <p14:sldId id="291"/>
            <p14:sldId id="292"/>
            <p14:sldId id="293"/>
            <p14:sldId id="294"/>
            <p14:sldId id="295"/>
            <p14:sldId id="296"/>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71">
          <p15:clr>
            <a:srgbClr val="A4A3A4"/>
          </p15:clr>
        </p15:guide>
        <p15:guide id="4" pos="20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8" d="100"/>
          <a:sy n="78" d="100"/>
        </p:scale>
        <p:origin x="1260" y="90"/>
      </p:cViewPr>
      <p:guideLst>
        <p:guide orient="horz" pos="2160"/>
        <p:guide pos="2880"/>
        <p:guide orient="horz" pos="1071"/>
        <p:guide pos="201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81241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2</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err="1" smtClean="0">
                <a:solidFill>
                  <a:srgbClr val="5075BC"/>
                </a:solidFill>
                <a:latin typeface="+mn-lt"/>
                <a:ea typeface="+mn-ea"/>
                <a:cs typeface="+mn-cs"/>
              </a:rPr>
              <a:t>Αρθρωτική</a:t>
            </a:r>
            <a:r>
              <a:rPr lang="el-GR" sz="1000" b="0" kern="1200" dirty="0" smtClean="0">
                <a:solidFill>
                  <a:srgbClr val="5075BC"/>
                </a:solidFill>
                <a:latin typeface="+mn-lt"/>
                <a:ea typeface="+mn-ea"/>
                <a:cs typeface="+mn-cs"/>
              </a:rPr>
              <a:t> Φωνητική</a:t>
            </a:r>
            <a:r>
              <a:rPr lang="en-US" sz="1000" b="0" kern="1200" dirty="0" smtClean="0">
                <a:solidFill>
                  <a:srgbClr val="5075BC"/>
                </a:solidFill>
                <a:latin typeface="+mn-lt"/>
                <a:ea typeface="+mn-ea"/>
                <a:cs typeface="+mn-cs"/>
              </a:rPr>
              <a:t> </a:t>
            </a: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2</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err="1" smtClean="0">
                <a:solidFill>
                  <a:srgbClr val="5075BC"/>
                </a:solidFill>
                <a:latin typeface="+mn-lt"/>
                <a:ea typeface="+mn-ea"/>
                <a:cs typeface="+mn-cs"/>
              </a:rPr>
              <a:t>Αρθρωτική</a:t>
            </a:r>
            <a:r>
              <a:rPr lang="el-GR" sz="1000" b="0" kern="1200" dirty="0" smtClean="0">
                <a:solidFill>
                  <a:srgbClr val="5075BC"/>
                </a:solidFill>
                <a:latin typeface="+mn-lt"/>
                <a:ea typeface="+mn-ea"/>
                <a:cs typeface="+mn-cs"/>
              </a:rPr>
              <a:t> Φωνητική</a:t>
            </a:r>
            <a:r>
              <a:rPr lang="en-US" sz="1000" b="0" kern="1200" dirty="0" smtClean="0">
                <a:solidFill>
                  <a:srgbClr val="5075BC"/>
                </a:solidFill>
                <a:latin typeface="+mn-lt"/>
                <a:ea typeface="+mn-ea"/>
                <a:cs typeface="+mn-cs"/>
              </a:rPr>
              <a:t> </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2</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err="1" smtClean="0">
                <a:solidFill>
                  <a:srgbClr val="5075BC"/>
                </a:solidFill>
                <a:latin typeface="+mn-lt"/>
                <a:ea typeface="+mn-ea"/>
                <a:cs typeface="+mn-cs"/>
              </a:rPr>
              <a:t>Αρθρωτική</a:t>
            </a:r>
            <a:r>
              <a:rPr lang="el-GR" sz="1000" b="0" kern="1200" dirty="0" smtClean="0">
                <a:solidFill>
                  <a:srgbClr val="5075BC"/>
                </a:solidFill>
                <a:latin typeface="+mn-lt"/>
                <a:ea typeface="+mn-ea"/>
                <a:cs typeface="+mn-cs"/>
              </a:rPr>
              <a:t> Φωνητική</a:t>
            </a:r>
            <a:r>
              <a:rPr lang="en-US" sz="1000" b="0" kern="1200" dirty="0" smtClean="0">
                <a:solidFill>
                  <a:srgbClr val="5075BC"/>
                </a:solidFill>
                <a:latin typeface="+mn-lt"/>
                <a:ea typeface="+mn-ea"/>
                <a:cs typeface="+mn-cs"/>
              </a:rPr>
              <a:t> </a:t>
            </a: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2</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err="1" smtClean="0">
                <a:solidFill>
                  <a:srgbClr val="5075BC"/>
                </a:solidFill>
                <a:latin typeface="+mn-lt"/>
                <a:ea typeface="+mn-ea"/>
                <a:cs typeface="+mn-cs"/>
              </a:rPr>
              <a:t>Αρθρωτική</a:t>
            </a:r>
            <a:r>
              <a:rPr lang="el-GR" sz="1000" b="0" kern="1200" dirty="0" smtClean="0">
                <a:solidFill>
                  <a:srgbClr val="5075BC"/>
                </a:solidFill>
                <a:latin typeface="+mn-lt"/>
                <a:ea typeface="+mn-ea"/>
                <a:cs typeface="+mn-cs"/>
              </a:rPr>
              <a:t> Φωνητική</a:t>
            </a:r>
            <a:r>
              <a:rPr lang="en-US" sz="1000" b="0" kern="1200" dirty="0" smtClean="0">
                <a:solidFill>
                  <a:srgbClr val="5075BC"/>
                </a:solidFill>
                <a:latin typeface="+mn-lt"/>
                <a:ea typeface="+mn-ea"/>
                <a:cs typeface="+mn-cs"/>
              </a:rPr>
              <a:t> </a:t>
            </a: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2</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err="1" smtClean="0">
                <a:solidFill>
                  <a:srgbClr val="5075BC"/>
                </a:solidFill>
                <a:latin typeface="+mn-lt"/>
                <a:ea typeface="+mn-ea"/>
                <a:cs typeface="+mn-cs"/>
              </a:rPr>
              <a:t>Αρθρωτική</a:t>
            </a:r>
            <a:r>
              <a:rPr lang="el-GR" sz="1000" b="0" kern="1200" dirty="0" smtClean="0">
                <a:solidFill>
                  <a:srgbClr val="5075BC"/>
                </a:solidFill>
                <a:latin typeface="+mn-lt"/>
                <a:ea typeface="+mn-ea"/>
                <a:cs typeface="+mn-cs"/>
              </a:rPr>
              <a:t> Φωνητική</a:t>
            </a:r>
            <a:r>
              <a:rPr lang="en-US" sz="1000" b="0" kern="1200" dirty="0" smtClean="0">
                <a:solidFill>
                  <a:srgbClr val="5075BC"/>
                </a:solidFill>
                <a:latin typeface="+mn-lt"/>
                <a:ea typeface="+mn-ea"/>
                <a:cs typeface="+mn-cs"/>
              </a:rPr>
              <a:t> </a:t>
            </a: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2</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err="1" smtClean="0">
                <a:solidFill>
                  <a:srgbClr val="5075BC"/>
                </a:solidFill>
                <a:latin typeface="+mn-lt"/>
                <a:ea typeface="+mn-ea"/>
                <a:cs typeface="+mn-cs"/>
              </a:rPr>
              <a:t>Αρθρωτική</a:t>
            </a:r>
            <a:r>
              <a:rPr lang="el-GR" sz="1000" b="0" kern="1200" dirty="0" smtClean="0">
                <a:solidFill>
                  <a:srgbClr val="5075BC"/>
                </a:solidFill>
                <a:latin typeface="+mn-lt"/>
                <a:ea typeface="+mn-ea"/>
                <a:cs typeface="+mn-cs"/>
              </a:rPr>
              <a:t> Φωνητική</a:t>
            </a:r>
            <a:r>
              <a:rPr lang="en-US" sz="1000" b="0" kern="1200" dirty="0" smtClean="0">
                <a:solidFill>
                  <a:srgbClr val="5075BC"/>
                </a:solidFill>
                <a:latin typeface="+mn-lt"/>
                <a:ea typeface="+mn-ea"/>
                <a:cs typeface="+mn-cs"/>
              </a:rPr>
              <a:t> </a:t>
            </a: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el-GR" sz="1000" b="0" kern="1200" dirty="0" smtClean="0">
                <a:solidFill>
                  <a:srgbClr val="5075BC"/>
                </a:solidFill>
                <a:latin typeface="+mn-lt"/>
                <a:ea typeface="+mn-ea"/>
                <a:cs typeface="+mn-cs"/>
              </a:rPr>
              <a:t>Ενότητα </a:t>
            </a:r>
            <a:r>
              <a:rPr lang="en-US" sz="1000" b="0" kern="1200" dirty="0" smtClean="0">
                <a:solidFill>
                  <a:srgbClr val="5075BC"/>
                </a:solidFill>
                <a:latin typeface="+mn-lt"/>
                <a:ea typeface="+mn-ea"/>
                <a:cs typeface="+mn-cs"/>
              </a:rPr>
              <a:t>2</a:t>
            </a:r>
            <a:r>
              <a:rPr lang="el-GR" sz="1000" b="0" kern="1200" dirty="0" smtClean="0">
                <a:solidFill>
                  <a:srgbClr val="5075BC"/>
                </a:solidFill>
                <a:latin typeface="+mn-lt"/>
                <a:ea typeface="+mn-ea"/>
                <a:cs typeface="+mn-cs"/>
              </a:rPr>
              <a:t>:</a:t>
            </a:r>
            <a:r>
              <a:rPr lang="en-US" sz="1000" b="0" kern="1200" dirty="0" smtClean="0">
                <a:solidFill>
                  <a:srgbClr val="5075BC"/>
                </a:solidFill>
                <a:latin typeface="+mn-lt"/>
                <a:ea typeface="+mn-ea"/>
                <a:cs typeface="+mn-cs"/>
              </a:rPr>
              <a:t> </a:t>
            </a:r>
            <a:r>
              <a:rPr lang="el-GR" sz="1000" b="0" kern="1200" dirty="0" err="1" smtClean="0">
                <a:solidFill>
                  <a:srgbClr val="5075BC"/>
                </a:solidFill>
                <a:latin typeface="+mn-lt"/>
                <a:ea typeface="+mn-ea"/>
                <a:cs typeface="+mn-cs"/>
              </a:rPr>
              <a:t>Αρθρωτική</a:t>
            </a:r>
            <a:r>
              <a:rPr lang="el-GR" sz="1000" b="0" kern="1200" dirty="0" smtClean="0">
                <a:solidFill>
                  <a:srgbClr val="5075BC"/>
                </a:solidFill>
                <a:latin typeface="+mn-lt"/>
                <a:ea typeface="+mn-ea"/>
                <a:cs typeface="+mn-cs"/>
              </a:rPr>
              <a:t> Φωνητική</a:t>
            </a:r>
            <a:r>
              <a:rPr lang="en-US" sz="1000" b="0" kern="1200" dirty="0" smtClean="0">
                <a:solidFill>
                  <a:srgbClr val="5075BC"/>
                </a:solidFill>
                <a:latin typeface="+mn-lt"/>
                <a:ea typeface="+mn-ea"/>
                <a:cs typeface="+mn-cs"/>
              </a:rPr>
              <a:t> </a:t>
            </a: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class.uoa.gr/courses/ISLL11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p:txBody>
          <a:bodyPr/>
          <a:lstStyle/>
          <a:p>
            <a:r>
              <a:rPr lang="el-GR" dirty="0">
                <a:solidFill>
                  <a:srgbClr val="5075BC"/>
                </a:solidFill>
              </a:rPr>
              <a:t>Φωνητική-Φωνολογία </a:t>
            </a:r>
            <a:br>
              <a:rPr lang="el-GR" dirty="0">
                <a:solidFill>
                  <a:srgbClr val="5075BC"/>
                </a:solidFill>
              </a:rPr>
            </a:br>
            <a:r>
              <a:rPr lang="el-GR" dirty="0">
                <a:solidFill>
                  <a:srgbClr val="5075BC"/>
                </a:solidFill>
              </a:rPr>
              <a:t>της Ιταλικής Γλώσσας</a:t>
            </a:r>
          </a:p>
        </p:txBody>
      </p:sp>
      <p:sp>
        <p:nvSpPr>
          <p:cNvPr id="3" name="Υπότιτλος 2"/>
          <p:cNvSpPr>
            <a:spLocks noGrp="1"/>
          </p:cNvSpPr>
          <p:nvPr>
            <p:ph type="subTitle" idx="1"/>
          </p:nvPr>
        </p:nvSpPr>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2</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Αρθρωτική Φωνητική</a:t>
            </a:r>
            <a:r>
              <a:rPr lang="en-US" sz="2800" dirty="0"/>
              <a:t> </a:t>
            </a:r>
            <a:endParaRPr lang="en-US" sz="2800" dirty="0" smtClean="0"/>
          </a:p>
          <a:p>
            <a:endParaRPr lang="en-US" sz="2800" dirty="0" smtClean="0"/>
          </a:p>
          <a:p>
            <a:r>
              <a:rPr lang="el-GR" sz="2800" dirty="0"/>
              <a:t>Γεώργιος Κ. Μικρός</a:t>
            </a:r>
          </a:p>
          <a:p>
            <a:r>
              <a:rPr lang="el-GR" sz="2800" dirty="0"/>
              <a:t>Φιλοσοφική Σχολή</a:t>
            </a:r>
          </a:p>
          <a:p>
            <a:r>
              <a:rPr lang="el-GR" sz="2800" dirty="0"/>
              <a:t>Τμήμα Ιταλικής Γλώσσας και Φιλολογίας</a:t>
            </a:r>
            <a:endParaRPr lang="en-US" sz="2800" dirty="0"/>
          </a:p>
          <a:p>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Κατάταξη των φωνηέντων της Νέας </a:t>
            </a:r>
            <a:r>
              <a:rPr lang="el-GR" dirty="0" smtClean="0"/>
              <a:t>Ελληνικής</a:t>
            </a:r>
            <a:endParaRPr lang="el-GR" dirty="0"/>
          </a:p>
        </p:txBody>
      </p:sp>
      <p:sp>
        <p:nvSpPr>
          <p:cNvPr id="3" name="Θέση περιεχομένου 2"/>
          <p:cNvSpPr>
            <a:spLocks noGrp="1"/>
          </p:cNvSpPr>
          <p:nvPr>
            <p:ph sz="half" idx="1"/>
          </p:nvPr>
        </p:nvSpPr>
        <p:spPr>
          <a:xfrm>
            <a:off x="14911" y="1484784"/>
            <a:ext cx="4316288" cy="5112568"/>
          </a:xfrm>
        </p:spPr>
        <p:txBody>
          <a:bodyPr>
            <a:normAutofit fontScale="70000" lnSpcReduction="20000"/>
          </a:bodyPr>
          <a:lstStyle/>
          <a:p>
            <a:pPr>
              <a:lnSpc>
                <a:spcPct val="110000"/>
              </a:lnSpc>
              <a:defRPr/>
            </a:pPr>
            <a:r>
              <a:rPr lang="el-GR" sz="2600" dirty="0" smtClean="0"/>
              <a:t>Τα φωνήεντα </a:t>
            </a:r>
            <a:r>
              <a:rPr lang="el-GR" sz="2600" dirty="0"/>
              <a:t>μιας γλώσσας (στην παρούσα περίπτωση της Νέας Ελληνικής) μπορούν να περιγραφούν βάσει των ακόλουθων φωνητικών χαρακτηριστικών:</a:t>
            </a:r>
          </a:p>
          <a:p>
            <a:pPr lvl="1">
              <a:lnSpc>
                <a:spcPct val="110000"/>
              </a:lnSpc>
              <a:defRPr/>
            </a:pPr>
            <a:r>
              <a:rPr lang="el-GR" sz="2600" dirty="0"/>
              <a:t>Ύψος γλώσσας</a:t>
            </a:r>
          </a:p>
          <a:p>
            <a:pPr lvl="1">
              <a:lnSpc>
                <a:spcPct val="110000"/>
              </a:lnSpc>
              <a:defRPr/>
            </a:pPr>
            <a:r>
              <a:rPr lang="el-GR" sz="2600" dirty="0"/>
              <a:t>Οριζόντια θέση γλώσσας</a:t>
            </a:r>
          </a:p>
          <a:p>
            <a:pPr lvl="1">
              <a:lnSpc>
                <a:spcPct val="110000"/>
              </a:lnSpc>
              <a:defRPr/>
            </a:pPr>
            <a:r>
              <a:rPr lang="el-GR" sz="2600" dirty="0"/>
              <a:t>Στρογγύλεμα χειλιών</a:t>
            </a:r>
          </a:p>
          <a:p>
            <a:pPr>
              <a:lnSpc>
                <a:spcPct val="110000"/>
              </a:lnSpc>
              <a:defRPr/>
            </a:pPr>
            <a:r>
              <a:rPr lang="el-GR" sz="2600" dirty="0"/>
              <a:t>Τα τρία φωνητικά χαρακτηριστικά με τα οποία κατηγοριοποιούμε τα φωνήεντα μπορούμε να τα χρησιμοποιήσουμε ως διαστάσεις για να περιγράψουμε σχηματικά τη θέση των φωνηέντων στο στόμα. </a:t>
            </a:r>
          </a:p>
          <a:p>
            <a:pPr>
              <a:lnSpc>
                <a:spcPct val="110000"/>
              </a:lnSpc>
              <a:defRPr/>
            </a:pPr>
            <a:r>
              <a:rPr lang="el-GR" sz="2600" dirty="0"/>
              <a:t>Το σχήμα αυτό ονομάζεται φωνηεντικό τραπέζιο και προσεγγίζει τη θέση της γλώσσας στο στόμα κατά τη διάρκεια παραγωγής του κάθε φωνήεντος.</a:t>
            </a:r>
          </a:p>
          <a:p>
            <a:pPr marL="0" indent="0">
              <a:buNone/>
            </a:pPr>
            <a:endParaRPr lang="el-GR" dirty="0"/>
          </a:p>
        </p:txBody>
      </p:sp>
      <p:grpSp>
        <p:nvGrpSpPr>
          <p:cNvPr id="6" name="Group 126"/>
          <p:cNvGrpSpPr>
            <a:grpSpLocks/>
          </p:cNvGrpSpPr>
          <p:nvPr/>
        </p:nvGrpSpPr>
        <p:grpSpPr bwMode="auto">
          <a:xfrm>
            <a:off x="4572000" y="2420888"/>
            <a:ext cx="4114800" cy="3222625"/>
            <a:chOff x="2880" y="1104"/>
            <a:chExt cx="2592" cy="2030"/>
          </a:xfrm>
        </p:grpSpPr>
        <p:sp>
          <p:nvSpPr>
            <p:cNvPr id="7" name="Rectangle 48"/>
            <p:cNvSpPr>
              <a:spLocks noChangeArrowheads="1"/>
            </p:cNvSpPr>
            <p:nvPr/>
          </p:nvSpPr>
          <p:spPr bwMode="auto">
            <a:xfrm>
              <a:off x="4848" y="2448"/>
              <a:ext cx="624" cy="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defRPr/>
              </a:pPr>
              <a:endParaRPr lang="en-US" sz="2000">
                <a:cs typeface="+mn-cs"/>
              </a:endParaRPr>
            </a:p>
          </p:txBody>
        </p:sp>
        <p:sp>
          <p:nvSpPr>
            <p:cNvPr id="8" name="Rectangle 47"/>
            <p:cNvSpPr>
              <a:spLocks noChangeArrowheads="1"/>
            </p:cNvSpPr>
            <p:nvPr/>
          </p:nvSpPr>
          <p:spPr bwMode="auto">
            <a:xfrm>
              <a:off x="4166" y="2448"/>
              <a:ext cx="682" cy="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2000" dirty="0">
                  <a:latin typeface="Times New Roman" charset="0"/>
                  <a:cs typeface="Times New Roman" charset="0"/>
                </a:rPr>
                <a:t>a</a:t>
              </a:r>
              <a:endParaRPr lang="en-US" sz="2000" dirty="0">
                <a:cs typeface="+mn-cs"/>
              </a:endParaRPr>
            </a:p>
          </p:txBody>
        </p:sp>
        <p:sp>
          <p:nvSpPr>
            <p:cNvPr id="9" name="Rectangle 46"/>
            <p:cNvSpPr>
              <a:spLocks noChangeArrowheads="1"/>
            </p:cNvSpPr>
            <p:nvPr/>
          </p:nvSpPr>
          <p:spPr bwMode="auto">
            <a:xfrm>
              <a:off x="3500" y="2448"/>
              <a:ext cx="666" cy="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defRPr/>
              </a:pPr>
              <a:endParaRPr lang="en-US" sz="2000">
                <a:cs typeface="+mn-cs"/>
              </a:endParaRPr>
            </a:p>
          </p:txBody>
        </p:sp>
        <p:sp>
          <p:nvSpPr>
            <p:cNvPr id="10" name="Rectangle 45"/>
            <p:cNvSpPr>
              <a:spLocks noChangeArrowheads="1"/>
            </p:cNvSpPr>
            <p:nvPr/>
          </p:nvSpPr>
          <p:spPr bwMode="auto">
            <a:xfrm>
              <a:off x="2880" y="2448"/>
              <a:ext cx="620" cy="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l-GR" b="1" i="1">
                  <a:latin typeface="Times New Roman" charset="0"/>
                  <a:cs typeface="Times New Roman" charset="0"/>
                </a:rPr>
                <a:t>Χαμηλά</a:t>
              </a:r>
              <a:endParaRPr lang="el-GR">
                <a:latin typeface="Times New Roman" charset="0"/>
                <a:cs typeface="Times New Roman" charset="0"/>
              </a:endParaRPr>
            </a:p>
          </p:txBody>
        </p:sp>
        <p:sp>
          <p:nvSpPr>
            <p:cNvPr id="11" name="Rectangle 44"/>
            <p:cNvSpPr>
              <a:spLocks noChangeArrowheads="1"/>
            </p:cNvSpPr>
            <p:nvPr/>
          </p:nvSpPr>
          <p:spPr bwMode="auto">
            <a:xfrm>
              <a:off x="4848" y="2064"/>
              <a:ext cx="624" cy="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2000">
                  <a:latin typeface="Times New Roman" charset="0"/>
                  <a:cs typeface="Times New Roman" charset="0"/>
                </a:rPr>
                <a:t>o</a:t>
              </a:r>
              <a:endParaRPr lang="en-US" sz="2000">
                <a:cs typeface="+mn-cs"/>
              </a:endParaRPr>
            </a:p>
          </p:txBody>
        </p:sp>
        <p:sp>
          <p:nvSpPr>
            <p:cNvPr id="12" name="Rectangle 43"/>
            <p:cNvSpPr>
              <a:spLocks noChangeArrowheads="1"/>
            </p:cNvSpPr>
            <p:nvPr/>
          </p:nvSpPr>
          <p:spPr bwMode="auto">
            <a:xfrm>
              <a:off x="4166" y="2064"/>
              <a:ext cx="682" cy="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defRPr/>
              </a:pPr>
              <a:endParaRPr lang="en-US" sz="2000">
                <a:cs typeface="+mn-cs"/>
              </a:endParaRPr>
            </a:p>
          </p:txBody>
        </p:sp>
        <p:sp>
          <p:nvSpPr>
            <p:cNvPr id="13" name="Rectangle 42"/>
            <p:cNvSpPr>
              <a:spLocks noChangeArrowheads="1"/>
            </p:cNvSpPr>
            <p:nvPr/>
          </p:nvSpPr>
          <p:spPr bwMode="auto">
            <a:xfrm>
              <a:off x="3500" y="2064"/>
              <a:ext cx="666" cy="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2000" dirty="0">
                  <a:latin typeface="Times New Roman" charset="0"/>
                  <a:cs typeface="Times New Roman" charset="0"/>
                </a:rPr>
                <a:t>e</a:t>
              </a:r>
              <a:endParaRPr lang="en-US" sz="2000" dirty="0">
                <a:cs typeface="+mn-cs"/>
              </a:endParaRPr>
            </a:p>
          </p:txBody>
        </p:sp>
        <p:sp>
          <p:nvSpPr>
            <p:cNvPr id="14" name="Rectangle 41"/>
            <p:cNvSpPr>
              <a:spLocks noChangeArrowheads="1"/>
            </p:cNvSpPr>
            <p:nvPr/>
          </p:nvSpPr>
          <p:spPr bwMode="auto">
            <a:xfrm>
              <a:off x="2880" y="2064"/>
              <a:ext cx="620" cy="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l-GR" b="1" i="1">
                  <a:latin typeface="Times New Roman" charset="0"/>
                  <a:cs typeface="Times New Roman" charset="0"/>
                </a:rPr>
                <a:t>Μεσαία</a:t>
              </a:r>
              <a:endParaRPr lang="el-GR">
                <a:latin typeface="Times New Roman" charset="0"/>
                <a:cs typeface="Times New Roman" charset="0"/>
              </a:endParaRPr>
            </a:p>
          </p:txBody>
        </p:sp>
        <p:sp>
          <p:nvSpPr>
            <p:cNvPr id="15" name="Rectangle 40"/>
            <p:cNvSpPr>
              <a:spLocks noChangeArrowheads="1"/>
            </p:cNvSpPr>
            <p:nvPr/>
          </p:nvSpPr>
          <p:spPr bwMode="auto">
            <a:xfrm>
              <a:off x="4848" y="1668"/>
              <a:ext cx="624" cy="3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2000">
                  <a:latin typeface="Times New Roman" charset="0"/>
                  <a:cs typeface="Times New Roman" charset="0"/>
                </a:rPr>
                <a:t>u</a:t>
              </a:r>
              <a:endParaRPr lang="el-GR" sz="2000">
                <a:latin typeface="Times New Roman" charset="0"/>
                <a:cs typeface="Times New Roman" charset="0"/>
              </a:endParaRPr>
            </a:p>
          </p:txBody>
        </p:sp>
        <p:sp>
          <p:nvSpPr>
            <p:cNvPr id="16" name="Rectangle 39"/>
            <p:cNvSpPr>
              <a:spLocks noChangeArrowheads="1"/>
            </p:cNvSpPr>
            <p:nvPr/>
          </p:nvSpPr>
          <p:spPr bwMode="auto">
            <a:xfrm>
              <a:off x="4166" y="1668"/>
              <a:ext cx="682" cy="3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defRPr/>
              </a:pPr>
              <a:endParaRPr lang="en-US" sz="2000">
                <a:cs typeface="+mn-cs"/>
              </a:endParaRPr>
            </a:p>
          </p:txBody>
        </p:sp>
        <p:sp>
          <p:nvSpPr>
            <p:cNvPr id="17" name="Rectangle 38"/>
            <p:cNvSpPr>
              <a:spLocks noChangeArrowheads="1"/>
            </p:cNvSpPr>
            <p:nvPr/>
          </p:nvSpPr>
          <p:spPr bwMode="auto">
            <a:xfrm>
              <a:off x="3500" y="1668"/>
              <a:ext cx="666" cy="3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2000">
                  <a:latin typeface="Times New Roman" charset="0"/>
                  <a:cs typeface="Times New Roman" charset="0"/>
                </a:rPr>
                <a:t>i</a:t>
              </a:r>
              <a:endParaRPr lang="en-US" sz="2000">
                <a:cs typeface="+mn-cs"/>
              </a:endParaRPr>
            </a:p>
          </p:txBody>
        </p:sp>
        <p:sp>
          <p:nvSpPr>
            <p:cNvPr id="18" name="Rectangle 37"/>
            <p:cNvSpPr>
              <a:spLocks noChangeArrowheads="1"/>
            </p:cNvSpPr>
            <p:nvPr/>
          </p:nvSpPr>
          <p:spPr bwMode="auto">
            <a:xfrm>
              <a:off x="2880" y="1668"/>
              <a:ext cx="620" cy="3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el-GR" b="1" i="1">
                  <a:latin typeface="Times New Roman" charset="0"/>
                  <a:cs typeface="Times New Roman" charset="0"/>
                </a:rPr>
                <a:t>Ψηλά</a:t>
              </a:r>
              <a:endParaRPr lang="el-GR">
                <a:cs typeface="+mn-cs"/>
              </a:endParaRPr>
            </a:p>
          </p:txBody>
        </p:sp>
        <p:sp>
          <p:nvSpPr>
            <p:cNvPr id="19" name="Rectangle 36"/>
            <p:cNvSpPr>
              <a:spLocks noChangeArrowheads="1"/>
            </p:cNvSpPr>
            <p:nvPr/>
          </p:nvSpPr>
          <p:spPr bwMode="auto">
            <a:xfrm>
              <a:off x="4848" y="1104"/>
              <a:ext cx="624" cy="5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l-GR" b="1" i="1">
                  <a:latin typeface="Times New Roman" charset="0"/>
                  <a:cs typeface="Times New Roman" charset="0"/>
                </a:rPr>
                <a:t>Πίσω</a:t>
              </a:r>
              <a:endParaRPr lang="el-GR">
                <a:cs typeface="+mn-cs"/>
              </a:endParaRPr>
            </a:p>
          </p:txBody>
        </p:sp>
        <p:sp>
          <p:nvSpPr>
            <p:cNvPr id="20" name="Rectangle 35"/>
            <p:cNvSpPr>
              <a:spLocks noChangeArrowheads="1"/>
            </p:cNvSpPr>
            <p:nvPr/>
          </p:nvSpPr>
          <p:spPr bwMode="auto">
            <a:xfrm>
              <a:off x="4166" y="1104"/>
              <a:ext cx="682" cy="5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l-GR" b="1" i="1">
                  <a:latin typeface="Times New Roman" charset="0"/>
                  <a:cs typeface="Times New Roman" charset="0"/>
                </a:rPr>
                <a:t>Κεντρικά</a:t>
              </a:r>
              <a:endParaRPr lang="el-GR">
                <a:cs typeface="+mn-cs"/>
              </a:endParaRPr>
            </a:p>
          </p:txBody>
        </p:sp>
        <p:sp>
          <p:nvSpPr>
            <p:cNvPr id="21" name="Rectangle 34"/>
            <p:cNvSpPr>
              <a:spLocks noChangeArrowheads="1"/>
            </p:cNvSpPr>
            <p:nvPr/>
          </p:nvSpPr>
          <p:spPr bwMode="auto">
            <a:xfrm>
              <a:off x="3500" y="1104"/>
              <a:ext cx="666" cy="5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l-GR" b="1" i="1">
                  <a:latin typeface="Times New Roman" charset="0"/>
                  <a:cs typeface="Times New Roman" charset="0"/>
                </a:rPr>
                <a:t>Πρόσθια</a:t>
              </a:r>
              <a:endParaRPr lang="el-GR">
                <a:cs typeface="+mn-cs"/>
              </a:endParaRPr>
            </a:p>
          </p:txBody>
        </p:sp>
        <p:sp>
          <p:nvSpPr>
            <p:cNvPr id="22" name="Rectangle 33"/>
            <p:cNvSpPr>
              <a:spLocks noChangeArrowheads="1"/>
            </p:cNvSpPr>
            <p:nvPr/>
          </p:nvSpPr>
          <p:spPr bwMode="auto">
            <a:xfrm>
              <a:off x="2880" y="1104"/>
              <a:ext cx="620" cy="5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defRPr/>
              </a:pPr>
              <a:endParaRPr lang="en-US" sz="2800">
                <a:cs typeface="+mn-cs"/>
              </a:endParaRPr>
            </a:p>
          </p:txBody>
        </p:sp>
        <p:sp>
          <p:nvSpPr>
            <p:cNvPr id="23" name="Line 49"/>
            <p:cNvSpPr>
              <a:spLocks noChangeShapeType="1"/>
            </p:cNvSpPr>
            <p:nvPr/>
          </p:nvSpPr>
          <p:spPr bwMode="auto">
            <a:xfrm>
              <a:off x="2880" y="1104"/>
              <a:ext cx="620" cy="0"/>
            </a:xfrm>
            <a:prstGeom prst="line">
              <a:avLst/>
            </a:prstGeom>
            <a:noFill/>
            <a:ln w="9525"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 name="Line 50"/>
            <p:cNvSpPr>
              <a:spLocks noChangeShapeType="1"/>
            </p:cNvSpPr>
            <p:nvPr/>
          </p:nvSpPr>
          <p:spPr bwMode="auto">
            <a:xfrm>
              <a:off x="2880" y="2784"/>
              <a:ext cx="2592"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 name="Line 51"/>
            <p:cNvSpPr>
              <a:spLocks noChangeShapeType="1"/>
            </p:cNvSpPr>
            <p:nvPr/>
          </p:nvSpPr>
          <p:spPr bwMode="auto">
            <a:xfrm>
              <a:off x="2880" y="1104"/>
              <a:ext cx="0" cy="564"/>
            </a:xfrm>
            <a:prstGeom prst="line">
              <a:avLst/>
            </a:prstGeom>
            <a:noFill/>
            <a:ln w="9525"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 name="Line 52"/>
            <p:cNvSpPr>
              <a:spLocks noChangeShapeType="1"/>
            </p:cNvSpPr>
            <p:nvPr/>
          </p:nvSpPr>
          <p:spPr bwMode="auto">
            <a:xfrm>
              <a:off x="5472" y="1104"/>
              <a:ext cx="0" cy="168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 name="Line 54"/>
            <p:cNvSpPr>
              <a:spLocks noChangeShapeType="1"/>
            </p:cNvSpPr>
            <p:nvPr/>
          </p:nvSpPr>
          <p:spPr bwMode="auto">
            <a:xfrm>
              <a:off x="3500" y="1104"/>
              <a:ext cx="1972"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8" name="Line 55"/>
            <p:cNvSpPr>
              <a:spLocks noChangeShapeType="1"/>
            </p:cNvSpPr>
            <p:nvPr/>
          </p:nvSpPr>
          <p:spPr bwMode="auto">
            <a:xfrm>
              <a:off x="2880" y="1668"/>
              <a:ext cx="2592"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9" name="Line 56"/>
            <p:cNvSpPr>
              <a:spLocks noChangeShapeType="1"/>
            </p:cNvSpPr>
            <p:nvPr/>
          </p:nvSpPr>
          <p:spPr bwMode="auto">
            <a:xfrm>
              <a:off x="2880" y="1668"/>
              <a:ext cx="0" cy="1116"/>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 name="Line 57"/>
            <p:cNvSpPr>
              <a:spLocks noChangeShapeType="1"/>
            </p:cNvSpPr>
            <p:nvPr/>
          </p:nvSpPr>
          <p:spPr bwMode="auto">
            <a:xfrm>
              <a:off x="3500" y="1104"/>
              <a:ext cx="0" cy="168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1" name="Line 60"/>
            <p:cNvSpPr>
              <a:spLocks noChangeShapeType="1"/>
            </p:cNvSpPr>
            <p:nvPr/>
          </p:nvSpPr>
          <p:spPr bwMode="auto">
            <a:xfrm>
              <a:off x="4166" y="1104"/>
              <a:ext cx="0" cy="168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2" name="Line 63"/>
            <p:cNvSpPr>
              <a:spLocks noChangeShapeType="1"/>
            </p:cNvSpPr>
            <p:nvPr/>
          </p:nvSpPr>
          <p:spPr bwMode="auto">
            <a:xfrm>
              <a:off x="4848" y="1104"/>
              <a:ext cx="0" cy="168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 name="Line 67"/>
            <p:cNvSpPr>
              <a:spLocks noChangeShapeType="1"/>
            </p:cNvSpPr>
            <p:nvPr/>
          </p:nvSpPr>
          <p:spPr bwMode="auto">
            <a:xfrm>
              <a:off x="2880" y="2064"/>
              <a:ext cx="2592"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4" name="Line 85"/>
            <p:cNvSpPr>
              <a:spLocks noChangeShapeType="1"/>
            </p:cNvSpPr>
            <p:nvPr/>
          </p:nvSpPr>
          <p:spPr bwMode="auto">
            <a:xfrm>
              <a:off x="2880" y="2448"/>
              <a:ext cx="2592"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 name="Text Box 12"/>
            <p:cNvSpPr txBox="1">
              <a:spLocks noChangeArrowheads="1"/>
            </p:cNvSpPr>
            <p:nvPr/>
          </p:nvSpPr>
          <p:spPr bwMode="auto">
            <a:xfrm>
              <a:off x="5339" y="1392"/>
              <a:ext cx="82" cy="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l-GR" sz="800" b="1">
                  <a:cs typeface="Times New Roman" charset="0"/>
                </a:rPr>
                <a:t>Στρογγυλά</a:t>
              </a:r>
              <a:endParaRPr lang="el-GR" sz="1800"/>
            </a:p>
          </p:txBody>
        </p:sp>
        <p:sp>
          <p:nvSpPr>
            <p:cNvPr id="36" name="AutoShape 124"/>
            <p:cNvSpPr>
              <a:spLocks noChangeArrowheads="1"/>
            </p:cNvSpPr>
            <p:nvPr/>
          </p:nvSpPr>
          <p:spPr bwMode="auto">
            <a:xfrm>
              <a:off x="4992" y="1728"/>
              <a:ext cx="336" cy="624"/>
            </a:xfrm>
            <a:prstGeom prst="wedgeRectCallout">
              <a:avLst>
                <a:gd name="adj1" fmla="val -63690"/>
                <a:gd name="adj2" fmla="val 145514"/>
              </a:avLst>
            </a:prstGeom>
            <a:noFill/>
            <a:ln w="9525">
              <a:solidFill>
                <a:schemeClr val="tx1"/>
              </a:solidFill>
              <a:prstDash val="dash"/>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cs typeface="+mn-cs"/>
              </a:endParaRPr>
            </a:p>
          </p:txBody>
        </p:sp>
        <p:sp>
          <p:nvSpPr>
            <p:cNvPr id="37" name="Text Box 125"/>
            <p:cNvSpPr txBox="1">
              <a:spLocks noChangeArrowheads="1"/>
            </p:cNvSpPr>
            <p:nvPr/>
          </p:nvSpPr>
          <p:spPr bwMode="auto">
            <a:xfrm>
              <a:off x="4454" y="2903"/>
              <a:ext cx="85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l-GR" b="1">
                  <a:cs typeface="+mn-cs"/>
                </a:rPr>
                <a:t>Στρογγυλά</a:t>
              </a:r>
            </a:p>
          </p:txBody>
        </p:sp>
      </p:grpSp>
      <p:sp>
        <p:nvSpPr>
          <p:cNvPr id="39" name="TextBox 38"/>
          <p:cNvSpPr txBox="1"/>
          <p:nvPr/>
        </p:nvSpPr>
        <p:spPr>
          <a:xfrm>
            <a:off x="7175500" y="4089400"/>
            <a:ext cx="914400" cy="914400"/>
          </a:xfrm>
          <a:prstGeom prst="rect">
            <a:avLst/>
          </a:prstGeom>
        </p:spPr>
        <p:txBody>
          <a:bodyPr vert="horz" wrap="none" lIns="91440" tIns="45720" rIns="91440" bIns="45720" rtlCol="0" anchor="ctr">
            <a:normAutofit/>
          </a:bodyPr>
          <a:lstStyle/>
          <a:p>
            <a:endParaRPr lang="en-US" dirty="0" smtClean="0"/>
          </a:p>
        </p:txBody>
      </p:sp>
    </p:spTree>
    <p:extLst>
      <p:ext uri="{BB962C8B-B14F-4D97-AF65-F5344CB8AC3E}">
        <p14:creationId xmlns:p14="http://schemas.microsoft.com/office/powerpoint/2010/main" val="4056234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φωνήεντα της Νέας Ελληνικής</a:t>
            </a:r>
            <a:br>
              <a:rPr lang="el-GR" dirty="0"/>
            </a:br>
            <a:r>
              <a:rPr lang="el-GR" dirty="0"/>
              <a:t>[</a:t>
            </a:r>
            <a:r>
              <a:rPr lang="en-US" dirty="0" err="1"/>
              <a:t>i</a:t>
            </a:r>
            <a:r>
              <a:rPr lang="el-GR" dirty="0"/>
              <a:t>]</a:t>
            </a:r>
          </a:p>
        </p:txBody>
      </p:sp>
      <p:sp>
        <p:nvSpPr>
          <p:cNvPr id="3" name="Θέση περιεχομένου 2"/>
          <p:cNvSpPr>
            <a:spLocks noGrp="1"/>
          </p:cNvSpPr>
          <p:nvPr>
            <p:ph sz="half" idx="1"/>
          </p:nvPr>
        </p:nvSpPr>
        <p:spPr>
          <a:xfrm>
            <a:off x="457200" y="1600200"/>
            <a:ext cx="4038600" cy="4781128"/>
          </a:xfrm>
        </p:spPr>
        <p:txBody>
          <a:bodyPr>
            <a:normAutofit fontScale="77500" lnSpcReduction="20000"/>
          </a:bodyPr>
          <a:lstStyle/>
          <a:p>
            <a:pPr>
              <a:lnSpc>
                <a:spcPct val="110000"/>
              </a:lnSpc>
              <a:defRPr/>
            </a:pPr>
            <a:r>
              <a:rPr lang="el-GR" dirty="0"/>
              <a:t>Ο ήχος [</a:t>
            </a:r>
            <a:r>
              <a:rPr lang="en-US" dirty="0" err="1"/>
              <a:t>i</a:t>
            </a:r>
            <a:r>
              <a:rPr lang="el-GR" dirty="0"/>
              <a:t>] έχει ορθογραφική αντιπροσώπευση από πολλά και διαφορετικά γράμματα στη Νέα Ελληνική. Ενδεικτικά: &lt;ι, η, ει, οι, υ&gt;, όπως στις λέξεις «λ</a:t>
            </a:r>
            <a:r>
              <a:rPr lang="el-GR" b="1" u="sng" dirty="0"/>
              <a:t>ί</a:t>
            </a:r>
            <a:r>
              <a:rPr lang="el-GR" dirty="0"/>
              <a:t>μα, σ</a:t>
            </a:r>
            <a:r>
              <a:rPr lang="el-GR" b="1" u="sng" dirty="0"/>
              <a:t>ή</a:t>
            </a:r>
            <a:r>
              <a:rPr lang="el-GR" dirty="0"/>
              <a:t>μα, τάζ</a:t>
            </a:r>
            <a:r>
              <a:rPr lang="el-GR" b="1" u="sng" dirty="0"/>
              <a:t>ει</a:t>
            </a:r>
            <a:r>
              <a:rPr lang="el-GR" dirty="0"/>
              <a:t>, τ</a:t>
            </a:r>
            <a:r>
              <a:rPr lang="el-GR" b="1" u="sng" dirty="0"/>
              <a:t>οί</a:t>
            </a:r>
            <a:r>
              <a:rPr lang="el-GR" dirty="0"/>
              <a:t>χος, κ</a:t>
            </a:r>
            <a:r>
              <a:rPr lang="el-GR" b="1" u="sng" dirty="0"/>
              <a:t>ύ</a:t>
            </a:r>
            <a:r>
              <a:rPr lang="el-GR" dirty="0"/>
              <a:t>ρος». Σε όλες αυτές τις διαφορετικά ορθογραφημένες λέξεις το έντονα υπογραμμισμένο γράμμα αντιπροσωπεύει τον ίδιο ήχο. </a:t>
            </a:r>
          </a:p>
          <a:p>
            <a:pPr>
              <a:lnSpc>
                <a:spcPct val="110000"/>
              </a:lnSpc>
              <a:defRPr/>
            </a:pPr>
            <a:r>
              <a:rPr lang="el-GR" dirty="0"/>
              <a:t>Αρθρωτικά χαρακτηρίζεται ως ψηλός, πρόσθιος, μη στρογγυλός.</a:t>
            </a:r>
          </a:p>
          <a:p>
            <a:pPr marL="0" indent="0">
              <a:buNone/>
            </a:pPr>
            <a:endParaRPr lang="el-GR" dirty="0"/>
          </a:p>
        </p:txBody>
      </p:sp>
      <p:pic>
        <p:nvPicPr>
          <p:cNvPr id="6" name="Picture 6" title="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81613" y="1676400"/>
            <a:ext cx="2740025" cy="4419600"/>
          </a:xfrm>
        </p:spPr>
      </p:pic>
      <p:sp>
        <p:nvSpPr>
          <p:cNvPr id="7" name="Rectangle 6"/>
          <p:cNvSpPr/>
          <p:nvPr/>
        </p:nvSpPr>
        <p:spPr>
          <a:xfrm>
            <a:off x="5364088" y="6021288"/>
            <a:ext cx="2520280" cy="369332"/>
          </a:xfrm>
          <a:prstGeom prst="rect">
            <a:avLst/>
          </a:prstGeom>
        </p:spPr>
        <p:txBody>
          <a:bodyPr wrap="square">
            <a:spAutoFit/>
          </a:bodyPr>
          <a:lstStyle/>
          <a:p>
            <a:pPr algn="ctr"/>
            <a:r>
              <a:rPr lang="el-GR" b="1" dirty="0" smtClean="0"/>
              <a:t>Εικόνα 6</a:t>
            </a:r>
            <a:endParaRPr lang="en-US" b="1" dirty="0"/>
          </a:p>
        </p:txBody>
      </p:sp>
    </p:spTree>
    <p:extLst>
      <p:ext uri="{BB962C8B-B14F-4D97-AF65-F5344CB8AC3E}">
        <p14:creationId xmlns:p14="http://schemas.microsoft.com/office/powerpoint/2010/main" val="263528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φωνήεντα της Νέας Ελληνικής</a:t>
            </a:r>
            <a:br>
              <a:rPr lang="el-GR" dirty="0"/>
            </a:br>
            <a:r>
              <a:rPr lang="el-GR" dirty="0"/>
              <a:t>[</a:t>
            </a:r>
            <a:r>
              <a:rPr lang="en-US" dirty="0"/>
              <a:t>e</a:t>
            </a:r>
            <a:r>
              <a:rPr lang="el-GR" dirty="0"/>
              <a:t>]</a:t>
            </a:r>
          </a:p>
        </p:txBody>
      </p:sp>
      <p:sp>
        <p:nvSpPr>
          <p:cNvPr id="3" name="Θέση περιεχομένου 2"/>
          <p:cNvSpPr>
            <a:spLocks noGrp="1"/>
          </p:cNvSpPr>
          <p:nvPr>
            <p:ph sz="half" idx="1"/>
          </p:nvPr>
        </p:nvSpPr>
        <p:spPr/>
        <p:txBody>
          <a:bodyPr>
            <a:normAutofit fontScale="77500" lnSpcReduction="20000"/>
          </a:bodyPr>
          <a:lstStyle/>
          <a:p>
            <a:pPr>
              <a:lnSpc>
                <a:spcPct val="120000"/>
              </a:lnSpc>
              <a:defRPr/>
            </a:pPr>
            <a:r>
              <a:rPr lang="el-GR" dirty="0"/>
              <a:t>Ο ήχος [</a:t>
            </a:r>
            <a:r>
              <a:rPr lang="en-US" dirty="0"/>
              <a:t>e</a:t>
            </a:r>
            <a:r>
              <a:rPr lang="el-GR" dirty="0"/>
              <a:t>] έχει ορθογραφική αντιπροσώπευση από δύο διαφορετικά γράμματα στη Νέα Ελληνική. Αυτά είναι: &lt;ε, αι&gt;,  όπως στις λέξεις «ημ</a:t>
            </a:r>
            <a:r>
              <a:rPr lang="el-GR" b="1" u="sng" dirty="0"/>
              <a:t>έ</a:t>
            </a:r>
            <a:r>
              <a:rPr lang="el-GR" dirty="0"/>
              <a:t>ρα, κ</a:t>
            </a:r>
            <a:r>
              <a:rPr lang="el-GR" b="1" u="sng" dirty="0"/>
              <a:t>αι</a:t>
            </a:r>
            <a:r>
              <a:rPr lang="el-GR" dirty="0"/>
              <a:t>ρός». Και στις δύο διαφορετικά ορθογραφημένες λέξεις το έντονα υπογραμμισμένο γράμμα αντιπροσωπεύει τον ίδιο ήχο. </a:t>
            </a:r>
          </a:p>
          <a:p>
            <a:pPr>
              <a:lnSpc>
                <a:spcPct val="120000"/>
              </a:lnSpc>
              <a:defRPr/>
            </a:pPr>
            <a:r>
              <a:rPr lang="el-GR" dirty="0"/>
              <a:t>Αρθρωτικά χαρακτηρίζεται ως μεσαίος, πρόσθιος, μη στρογγυλός.</a:t>
            </a:r>
          </a:p>
          <a:p>
            <a:pPr marL="0" indent="0">
              <a:buNone/>
            </a:pPr>
            <a:endParaRPr lang="el-GR" dirty="0"/>
          </a:p>
        </p:txBody>
      </p:sp>
      <p:pic>
        <p:nvPicPr>
          <p:cNvPr id="6" name="Picture 6" title="e"/>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5292080" y="1666926"/>
            <a:ext cx="2808312" cy="4391722"/>
          </a:xfrm>
        </p:spPr>
      </p:pic>
      <p:sp>
        <p:nvSpPr>
          <p:cNvPr id="7" name="Rectangle 6"/>
          <p:cNvSpPr/>
          <p:nvPr/>
        </p:nvSpPr>
        <p:spPr>
          <a:xfrm>
            <a:off x="5364162" y="6021288"/>
            <a:ext cx="2592213" cy="369332"/>
          </a:xfrm>
          <a:prstGeom prst="rect">
            <a:avLst/>
          </a:prstGeom>
        </p:spPr>
        <p:txBody>
          <a:bodyPr wrap="square">
            <a:spAutoFit/>
          </a:bodyPr>
          <a:lstStyle/>
          <a:p>
            <a:pPr algn="ctr"/>
            <a:r>
              <a:rPr lang="el-GR" b="1" dirty="0" smtClean="0"/>
              <a:t>Εικόνα </a:t>
            </a:r>
            <a:r>
              <a:rPr lang="en-US" b="1" dirty="0" smtClean="0"/>
              <a:t>7</a:t>
            </a:r>
            <a:endParaRPr lang="en-US" b="1" dirty="0"/>
          </a:p>
        </p:txBody>
      </p:sp>
    </p:spTree>
    <p:extLst>
      <p:ext uri="{BB962C8B-B14F-4D97-AF65-F5344CB8AC3E}">
        <p14:creationId xmlns:p14="http://schemas.microsoft.com/office/powerpoint/2010/main" val="1276282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φωνήεντα της Νέας Ελληνικής</a:t>
            </a:r>
            <a:br>
              <a:rPr lang="el-GR" dirty="0"/>
            </a:br>
            <a:r>
              <a:rPr lang="el-GR" dirty="0"/>
              <a:t>[</a:t>
            </a:r>
            <a:r>
              <a:rPr lang="en-US" dirty="0"/>
              <a:t>a</a:t>
            </a:r>
            <a:r>
              <a:rPr lang="el-GR" dirty="0"/>
              <a:t>]</a:t>
            </a:r>
          </a:p>
        </p:txBody>
      </p:sp>
      <p:sp>
        <p:nvSpPr>
          <p:cNvPr id="3" name="Θέση περιεχομένου 2"/>
          <p:cNvSpPr>
            <a:spLocks noGrp="1"/>
          </p:cNvSpPr>
          <p:nvPr>
            <p:ph sz="half" idx="1"/>
          </p:nvPr>
        </p:nvSpPr>
        <p:spPr/>
        <p:txBody>
          <a:bodyPr>
            <a:normAutofit fontScale="85000" lnSpcReduction="20000"/>
          </a:bodyPr>
          <a:lstStyle/>
          <a:p>
            <a:pPr>
              <a:lnSpc>
                <a:spcPct val="120000"/>
              </a:lnSpc>
              <a:defRPr/>
            </a:pPr>
            <a:r>
              <a:rPr lang="el-GR" dirty="0"/>
              <a:t>Ο ήχος [</a:t>
            </a:r>
            <a:r>
              <a:rPr lang="en-US" dirty="0"/>
              <a:t>a</a:t>
            </a:r>
            <a:r>
              <a:rPr lang="el-GR" dirty="0"/>
              <a:t>] αντιπροσωπεύεται ορθογραφικά πάντα από το γράμμα &lt;α&gt;, όπως στην λέξη «</a:t>
            </a:r>
            <a:r>
              <a:rPr lang="el-GR" b="1" u="sng" dirty="0"/>
              <a:t>ά</a:t>
            </a:r>
            <a:r>
              <a:rPr lang="el-GR" dirty="0"/>
              <a:t>λλ</a:t>
            </a:r>
            <a:r>
              <a:rPr lang="el-GR" b="1" u="sng" dirty="0"/>
              <a:t>α</a:t>
            </a:r>
            <a:r>
              <a:rPr lang="el-GR" dirty="0"/>
              <a:t>». </a:t>
            </a:r>
          </a:p>
          <a:p>
            <a:pPr>
              <a:lnSpc>
                <a:spcPct val="120000"/>
              </a:lnSpc>
              <a:defRPr/>
            </a:pPr>
            <a:r>
              <a:rPr lang="el-GR" dirty="0"/>
              <a:t>Αρθρωτικά χαρακτηρίζεται ως χαμηλός, κεντρικός και μη στρογγυλός. Σε κάποιες γλωσσολογικές περιγραφές μπορεί να τον συναντήσετε και ως πίσω.</a:t>
            </a:r>
          </a:p>
          <a:p>
            <a:pPr marL="0" indent="0">
              <a:buNone/>
            </a:pPr>
            <a:endParaRPr lang="el-GR" dirty="0"/>
          </a:p>
        </p:txBody>
      </p:sp>
      <p:pic>
        <p:nvPicPr>
          <p:cNvPr id="6" name="Picture 6" title="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83200" y="1676400"/>
            <a:ext cx="2751138" cy="4343400"/>
          </a:xfrm>
        </p:spPr>
      </p:pic>
      <p:sp>
        <p:nvSpPr>
          <p:cNvPr id="7" name="Rectangle 6"/>
          <p:cNvSpPr/>
          <p:nvPr/>
        </p:nvSpPr>
        <p:spPr>
          <a:xfrm>
            <a:off x="6156176" y="6021288"/>
            <a:ext cx="1012529" cy="369332"/>
          </a:xfrm>
          <a:prstGeom prst="rect">
            <a:avLst/>
          </a:prstGeom>
        </p:spPr>
        <p:txBody>
          <a:bodyPr wrap="none">
            <a:spAutoFit/>
          </a:bodyPr>
          <a:lstStyle/>
          <a:p>
            <a:pPr algn="ctr"/>
            <a:r>
              <a:rPr lang="el-GR" b="1" dirty="0"/>
              <a:t>Εικόνα </a:t>
            </a:r>
            <a:r>
              <a:rPr lang="en-US" b="1" dirty="0" smtClean="0"/>
              <a:t>8</a:t>
            </a:r>
            <a:endParaRPr lang="en-US" b="1" dirty="0"/>
          </a:p>
        </p:txBody>
      </p:sp>
    </p:spTree>
    <p:extLst>
      <p:ext uri="{BB962C8B-B14F-4D97-AF65-F5344CB8AC3E}">
        <p14:creationId xmlns:p14="http://schemas.microsoft.com/office/powerpoint/2010/main" val="117920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φωνήεντα της Νέας Ελληνικής</a:t>
            </a:r>
            <a:br>
              <a:rPr lang="el-GR" dirty="0"/>
            </a:br>
            <a:r>
              <a:rPr lang="el-GR" dirty="0"/>
              <a:t>[ο]</a:t>
            </a:r>
          </a:p>
        </p:txBody>
      </p:sp>
      <p:sp>
        <p:nvSpPr>
          <p:cNvPr id="3" name="Θέση περιεχομένου 2"/>
          <p:cNvSpPr>
            <a:spLocks noGrp="1"/>
          </p:cNvSpPr>
          <p:nvPr>
            <p:ph sz="half" idx="1"/>
          </p:nvPr>
        </p:nvSpPr>
        <p:spPr/>
        <p:txBody>
          <a:bodyPr>
            <a:normAutofit fontScale="77500" lnSpcReduction="20000"/>
          </a:bodyPr>
          <a:lstStyle/>
          <a:p>
            <a:pPr>
              <a:lnSpc>
                <a:spcPct val="120000"/>
              </a:lnSpc>
              <a:defRPr/>
            </a:pPr>
            <a:r>
              <a:rPr lang="el-GR" dirty="0"/>
              <a:t>Ο ήχος [</a:t>
            </a:r>
            <a:r>
              <a:rPr lang="en-US" dirty="0"/>
              <a:t>o</a:t>
            </a:r>
            <a:r>
              <a:rPr lang="el-GR" dirty="0"/>
              <a:t>] έχει ορθογραφική αντιπροσώπευση από δύο διαφορετικά γράμματα στη Νέα Ελληνική. Αυτά είναι:&lt; ο, ω&gt;, όπως στις λέξεις «</a:t>
            </a:r>
            <a:r>
              <a:rPr lang="el-GR" b="1" u="sng" dirty="0"/>
              <a:t>ό</a:t>
            </a:r>
            <a:r>
              <a:rPr lang="el-GR" dirty="0"/>
              <a:t>λα, </a:t>
            </a:r>
            <a:r>
              <a:rPr lang="el-GR" b="1" u="sng" dirty="0"/>
              <a:t>ώ</a:t>
            </a:r>
            <a:r>
              <a:rPr lang="el-GR" dirty="0"/>
              <a:t>ρα». Και στις δύο διαφορετικά ορθογραφημένες λέξεις το έντονα υπογραμμισμένο γράμμα αντιπροσωπεύει τον ίδιο ήχο. </a:t>
            </a:r>
          </a:p>
          <a:p>
            <a:pPr>
              <a:lnSpc>
                <a:spcPct val="120000"/>
              </a:lnSpc>
              <a:defRPr/>
            </a:pPr>
            <a:r>
              <a:rPr lang="el-GR" dirty="0"/>
              <a:t>Αρθρωτικά χαρακτηρίζεται ως μεσαίος, πίσω, στρογγυλός.</a:t>
            </a:r>
          </a:p>
          <a:p>
            <a:pPr marL="0" indent="0">
              <a:buNone/>
            </a:pPr>
            <a:endParaRPr lang="el-GR" dirty="0"/>
          </a:p>
        </p:txBody>
      </p:sp>
      <p:pic>
        <p:nvPicPr>
          <p:cNvPr id="6" name="Picture 6" title="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78438" y="1600199"/>
            <a:ext cx="2749946" cy="4478955"/>
          </a:xfrm>
        </p:spPr>
      </p:pic>
      <p:sp>
        <p:nvSpPr>
          <p:cNvPr id="7" name="Rectangle 6"/>
          <p:cNvSpPr/>
          <p:nvPr/>
        </p:nvSpPr>
        <p:spPr>
          <a:xfrm>
            <a:off x="6156176" y="6021288"/>
            <a:ext cx="1012529" cy="369332"/>
          </a:xfrm>
          <a:prstGeom prst="rect">
            <a:avLst/>
          </a:prstGeom>
        </p:spPr>
        <p:txBody>
          <a:bodyPr wrap="none">
            <a:spAutoFit/>
          </a:bodyPr>
          <a:lstStyle/>
          <a:p>
            <a:pPr algn="ctr"/>
            <a:r>
              <a:rPr lang="el-GR" b="1" dirty="0"/>
              <a:t>Εικόνα </a:t>
            </a:r>
            <a:r>
              <a:rPr lang="en-US" b="1" dirty="0" smtClean="0"/>
              <a:t>9</a:t>
            </a:r>
            <a:endParaRPr lang="en-US" b="1" dirty="0"/>
          </a:p>
        </p:txBody>
      </p:sp>
    </p:spTree>
    <p:extLst>
      <p:ext uri="{BB962C8B-B14F-4D97-AF65-F5344CB8AC3E}">
        <p14:creationId xmlns:p14="http://schemas.microsoft.com/office/powerpoint/2010/main" val="2674909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φωνήεντα της Νέας Ελληνικής</a:t>
            </a:r>
            <a:br>
              <a:rPr lang="el-GR" dirty="0"/>
            </a:br>
            <a:r>
              <a:rPr lang="el-GR" dirty="0"/>
              <a:t>[</a:t>
            </a:r>
            <a:r>
              <a:rPr lang="en-US" dirty="0"/>
              <a:t>u</a:t>
            </a:r>
            <a:r>
              <a:rPr lang="el-GR" dirty="0"/>
              <a:t>]</a:t>
            </a:r>
          </a:p>
        </p:txBody>
      </p:sp>
      <p:sp>
        <p:nvSpPr>
          <p:cNvPr id="3" name="Θέση περιεχομένου 2"/>
          <p:cNvSpPr>
            <a:spLocks noGrp="1"/>
          </p:cNvSpPr>
          <p:nvPr>
            <p:ph sz="half" idx="1"/>
          </p:nvPr>
        </p:nvSpPr>
        <p:spPr/>
        <p:txBody>
          <a:bodyPr>
            <a:normAutofit fontScale="92500" lnSpcReduction="20000"/>
          </a:bodyPr>
          <a:lstStyle/>
          <a:p>
            <a:pPr>
              <a:lnSpc>
                <a:spcPct val="120000"/>
              </a:lnSpc>
              <a:defRPr/>
            </a:pPr>
            <a:r>
              <a:rPr lang="el-GR" dirty="0"/>
              <a:t>Ο ήχος [</a:t>
            </a:r>
            <a:r>
              <a:rPr lang="en-US" dirty="0"/>
              <a:t>u</a:t>
            </a:r>
            <a:r>
              <a:rPr lang="el-GR" dirty="0"/>
              <a:t>] αντιπροσωπεύεται ορθογραφικά από την ακολουθία των γραμμάτων &lt;ου&gt;, όπως στη λέξη «λ</a:t>
            </a:r>
            <a:r>
              <a:rPr lang="el-GR" b="1" u="sng" dirty="0"/>
              <a:t>ου</a:t>
            </a:r>
            <a:r>
              <a:rPr lang="el-GR" dirty="0"/>
              <a:t>λ</a:t>
            </a:r>
            <a:r>
              <a:rPr lang="el-GR" b="1" u="sng" dirty="0"/>
              <a:t>ού</a:t>
            </a:r>
            <a:r>
              <a:rPr lang="el-GR" dirty="0"/>
              <a:t>δι». </a:t>
            </a:r>
          </a:p>
          <a:p>
            <a:pPr>
              <a:lnSpc>
                <a:spcPct val="120000"/>
              </a:lnSpc>
              <a:defRPr/>
            </a:pPr>
            <a:r>
              <a:rPr lang="el-GR" dirty="0"/>
              <a:t>Αρθρωτικά χαρακτηρίζεται ως ψηλός, πίσω, στρογγυλός.</a:t>
            </a:r>
          </a:p>
          <a:p>
            <a:pPr marL="0" indent="0">
              <a:buNone/>
            </a:pPr>
            <a:endParaRPr lang="el-GR" dirty="0"/>
          </a:p>
        </p:txBody>
      </p:sp>
      <p:pic>
        <p:nvPicPr>
          <p:cNvPr id="6" name="Picture 6" title="u"/>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44195" y="1683445"/>
            <a:ext cx="2609850" cy="4343400"/>
          </a:xfrm>
        </p:spPr>
      </p:pic>
      <p:sp>
        <p:nvSpPr>
          <p:cNvPr id="7" name="Rectangle 6"/>
          <p:cNvSpPr/>
          <p:nvPr/>
        </p:nvSpPr>
        <p:spPr>
          <a:xfrm>
            <a:off x="6084168" y="6021288"/>
            <a:ext cx="1133644" cy="369332"/>
          </a:xfrm>
          <a:prstGeom prst="rect">
            <a:avLst/>
          </a:prstGeom>
        </p:spPr>
        <p:txBody>
          <a:bodyPr wrap="none">
            <a:spAutoFit/>
          </a:bodyPr>
          <a:lstStyle/>
          <a:p>
            <a:pPr algn="ctr"/>
            <a:r>
              <a:rPr lang="el-GR" b="1" dirty="0"/>
              <a:t>Εικόνα </a:t>
            </a:r>
            <a:r>
              <a:rPr lang="en-US" b="1" dirty="0" smtClean="0"/>
              <a:t>10</a:t>
            </a:r>
            <a:endParaRPr lang="en-US" b="1" dirty="0"/>
          </a:p>
        </p:txBody>
      </p:sp>
    </p:spTree>
    <p:extLst>
      <p:ext uri="{BB962C8B-B14F-4D97-AF65-F5344CB8AC3E}">
        <p14:creationId xmlns:p14="http://schemas.microsoft.com/office/powerpoint/2010/main" val="1264128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Σύμφωνα</a:t>
            </a:r>
          </a:p>
        </p:txBody>
      </p:sp>
      <p:sp>
        <p:nvSpPr>
          <p:cNvPr id="5" name="Θέση περιεχομένου 4"/>
          <p:cNvSpPr>
            <a:spLocks noGrp="1"/>
          </p:cNvSpPr>
          <p:nvPr>
            <p:ph idx="1"/>
          </p:nvPr>
        </p:nvSpPr>
        <p:spPr>
          <a:xfrm>
            <a:off x="467544" y="1340768"/>
            <a:ext cx="8229600" cy="4525963"/>
          </a:xfrm>
        </p:spPr>
        <p:txBody>
          <a:bodyPr>
            <a:noAutofit/>
          </a:bodyPr>
          <a:lstStyle/>
          <a:p>
            <a:pPr>
              <a:lnSpc>
                <a:spcPct val="90000"/>
              </a:lnSpc>
              <a:defRPr/>
            </a:pPr>
            <a:r>
              <a:rPr lang="el-GR" sz="2400" dirty="0"/>
              <a:t>Τα σύμφωνα είναι ήχοι όπου για να προφερθούν θα πρέπει η γλώσσα ή κάποιος άλλος αρθρωτής να φράξει κάποιο μέρος της στοματικής κοιλότητας δημιουργώντας κάποιου είδους τριβή ή και απόφραξη του αέρα που βγαίνει από τον λάρυγγα. Η άρθρωση των συμφώνων περιγράφεται βάσει τριών χαρακτηριστικών τους: </a:t>
            </a:r>
            <a:endParaRPr lang="el-GR" sz="2400" b="1" dirty="0"/>
          </a:p>
          <a:p>
            <a:pPr lvl="1">
              <a:lnSpc>
                <a:spcPct val="90000"/>
              </a:lnSpc>
              <a:defRPr/>
            </a:pPr>
            <a:r>
              <a:rPr lang="el-GR" sz="2000" b="1" dirty="0"/>
              <a:t>Τόπος άρθρωσης:</a:t>
            </a:r>
            <a:r>
              <a:rPr lang="el-GR" sz="2000" dirty="0"/>
              <a:t> Μας περιγράφει το ακριβές σημείο της στοματικής κοιλότητας όπου η γλώσσα ή άλλος αρθρωτής (π.χ. τα χείλη, τα δόντια) θα πρέπει να ακουμπήσουν για να παραχθεί ένα συγκεκριμένο σύμφωνο.</a:t>
            </a:r>
            <a:endParaRPr lang="el-GR" sz="2000" b="1" dirty="0"/>
          </a:p>
          <a:p>
            <a:pPr lvl="1">
              <a:lnSpc>
                <a:spcPct val="90000"/>
              </a:lnSpc>
              <a:defRPr/>
            </a:pPr>
            <a:r>
              <a:rPr lang="el-GR" sz="2000" b="1" dirty="0"/>
              <a:t>Τρόπος άρθρωσης: </a:t>
            </a:r>
            <a:r>
              <a:rPr lang="el-GR" sz="2000" dirty="0"/>
              <a:t>Μας εξηγεί τον τρόπο με τον οποίο θα πρέπει να γίνει η επαφή των αρθρωτών για να παραχθεί ένα συγκεκριμένο σύμφωνο.</a:t>
            </a:r>
            <a:endParaRPr lang="el-GR" sz="2000" b="1" dirty="0"/>
          </a:p>
          <a:p>
            <a:pPr lvl="1">
              <a:lnSpc>
                <a:spcPct val="90000"/>
              </a:lnSpc>
              <a:defRPr/>
            </a:pPr>
            <a:r>
              <a:rPr lang="el-GR" sz="2000" b="1" dirty="0"/>
              <a:t>Ηχηρότητα:</a:t>
            </a:r>
            <a:r>
              <a:rPr lang="el-GR" sz="2000" dirty="0"/>
              <a:t> Μας εξηγεί το κατά πόσο οι φωνητικές χορδές κινούνται κατά τη διάρκεια άρθρωσης ενός συμφώνου.</a:t>
            </a:r>
          </a:p>
        </p:txBody>
      </p:sp>
    </p:spTree>
    <p:extLst>
      <p:ext uri="{BB962C8B-B14F-4D97-AF65-F5344CB8AC3E}">
        <p14:creationId xmlns:p14="http://schemas.microsoft.com/office/powerpoint/2010/main" val="859999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Τόπος άρθρωσης</a:t>
            </a:r>
          </a:p>
        </p:txBody>
      </p:sp>
      <p:sp>
        <p:nvSpPr>
          <p:cNvPr id="3" name="Θέση περιεχομένου 2"/>
          <p:cNvSpPr>
            <a:spLocks noGrp="1"/>
          </p:cNvSpPr>
          <p:nvPr>
            <p:ph sz="half" idx="1"/>
          </p:nvPr>
        </p:nvSpPr>
        <p:spPr/>
        <p:txBody>
          <a:bodyPr>
            <a:normAutofit fontScale="77500" lnSpcReduction="20000"/>
          </a:bodyPr>
          <a:lstStyle/>
          <a:p>
            <a:pPr>
              <a:lnSpc>
                <a:spcPct val="120000"/>
              </a:lnSpc>
              <a:defRPr/>
            </a:pPr>
            <a:r>
              <a:rPr lang="el-GR" sz="2400" dirty="0"/>
              <a:t>Ο τόπος </a:t>
            </a:r>
            <a:r>
              <a:rPr lang="el-GR" sz="2600" dirty="0"/>
              <a:t>άρθρωσης ενός συμφώνου είναι το σημείο εκείνο όπου η γλώσσα έρχεται σε επαφή με κάποιο σημείο της στοματικής κοιλότητας. Οι σημαντικότεροι τόποι άρθρωσης για τα Νέα Ελληνικά είναι:</a:t>
            </a:r>
          </a:p>
          <a:p>
            <a:pPr lvl="1">
              <a:lnSpc>
                <a:spcPct val="120000"/>
              </a:lnSpc>
              <a:defRPr/>
            </a:pPr>
            <a:r>
              <a:rPr lang="el-GR" sz="2600" dirty="0"/>
              <a:t>Υπερώα</a:t>
            </a:r>
          </a:p>
          <a:p>
            <a:pPr lvl="1">
              <a:lnSpc>
                <a:spcPct val="120000"/>
              </a:lnSpc>
              <a:defRPr/>
            </a:pPr>
            <a:r>
              <a:rPr lang="el-GR" sz="2600" dirty="0"/>
              <a:t>Ουρανίσκος</a:t>
            </a:r>
          </a:p>
          <a:p>
            <a:pPr lvl="1">
              <a:lnSpc>
                <a:spcPct val="120000"/>
              </a:lnSpc>
              <a:defRPr/>
            </a:pPr>
            <a:r>
              <a:rPr lang="el-GR" sz="2600" dirty="0"/>
              <a:t>Φατνία</a:t>
            </a:r>
          </a:p>
          <a:p>
            <a:pPr lvl="1">
              <a:lnSpc>
                <a:spcPct val="120000"/>
              </a:lnSpc>
              <a:defRPr/>
            </a:pPr>
            <a:r>
              <a:rPr lang="el-GR" sz="2600" dirty="0"/>
              <a:t>Δόντια</a:t>
            </a:r>
          </a:p>
          <a:p>
            <a:pPr lvl="1">
              <a:lnSpc>
                <a:spcPct val="120000"/>
              </a:lnSpc>
              <a:defRPr/>
            </a:pPr>
            <a:r>
              <a:rPr lang="el-GR" sz="2600" dirty="0"/>
              <a:t>Χείλη</a:t>
            </a:r>
          </a:p>
          <a:p>
            <a:pPr marL="0" indent="0">
              <a:buNone/>
            </a:pPr>
            <a:endParaRPr lang="el-GR" dirty="0"/>
          </a:p>
        </p:txBody>
      </p:sp>
      <p:pic>
        <p:nvPicPr>
          <p:cNvPr id="6" name="Content Placeholder 5" descr="δόντια, χείλη, φατνία, ουρανίσκος, υπερώα"/>
          <p:cNvPicPr>
            <a:picLocks noGrp="1" noChangeAspect="1" noChangeArrowheads="1"/>
          </p:cNvPicPr>
          <p:nvPr>
            <p:ph sz="half" idx="2"/>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4648200" y="1447800"/>
            <a:ext cx="4219575" cy="4630738"/>
          </a:xfrm>
        </p:spPr>
      </p:pic>
      <p:sp>
        <p:nvSpPr>
          <p:cNvPr id="7" name="Rectangle 6"/>
          <p:cNvSpPr/>
          <p:nvPr/>
        </p:nvSpPr>
        <p:spPr>
          <a:xfrm>
            <a:off x="5148064" y="5949280"/>
            <a:ext cx="3600400" cy="369332"/>
          </a:xfrm>
          <a:prstGeom prst="rect">
            <a:avLst/>
          </a:prstGeom>
        </p:spPr>
        <p:txBody>
          <a:bodyPr wrap="square">
            <a:spAutoFit/>
          </a:bodyPr>
          <a:lstStyle/>
          <a:p>
            <a:pPr algn="ctr"/>
            <a:r>
              <a:rPr lang="el-GR" b="1" dirty="0"/>
              <a:t>Εικόνα </a:t>
            </a:r>
            <a:r>
              <a:rPr lang="en-US" b="1" dirty="0" smtClean="0"/>
              <a:t>11</a:t>
            </a:r>
            <a:endParaRPr lang="en-US" b="1" dirty="0"/>
          </a:p>
        </p:txBody>
      </p:sp>
    </p:spTree>
    <p:extLst>
      <p:ext uri="{BB962C8B-B14F-4D97-AF65-F5344CB8AC3E}">
        <p14:creationId xmlns:p14="http://schemas.microsoft.com/office/powerpoint/2010/main" val="1972090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Υπερωικά Σύμφωνα</a:t>
            </a:r>
          </a:p>
        </p:txBody>
      </p:sp>
      <p:sp>
        <p:nvSpPr>
          <p:cNvPr id="3" name="Θέση περιεχομένου 2"/>
          <p:cNvSpPr>
            <a:spLocks noGrp="1"/>
          </p:cNvSpPr>
          <p:nvPr>
            <p:ph sz="half" idx="1"/>
          </p:nvPr>
        </p:nvSpPr>
        <p:spPr/>
        <p:txBody>
          <a:bodyPr>
            <a:normAutofit fontScale="92500" lnSpcReduction="10000"/>
          </a:bodyPr>
          <a:lstStyle/>
          <a:p>
            <a:pPr marL="0" indent="0">
              <a:lnSpc>
                <a:spcPct val="120000"/>
              </a:lnSpc>
              <a:buNone/>
            </a:pPr>
            <a:r>
              <a:rPr lang="el-GR" dirty="0"/>
              <a:t>Σ</a:t>
            </a:r>
            <a:r>
              <a:rPr lang="el-GR" sz="3600" dirty="0"/>
              <a:t>την υπερώα ακουμπά το πίσω μέρος της γλώσσας και αρθρώνει τα σύμφωνα [</a:t>
            </a:r>
            <a:r>
              <a:rPr lang="en-US" sz="3600" dirty="0"/>
              <a:t>k</a:t>
            </a:r>
            <a:r>
              <a:rPr lang="el-GR" sz="3600" dirty="0"/>
              <a:t>, </a:t>
            </a:r>
            <a:r>
              <a:rPr lang="en-US" sz="3600" dirty="0"/>
              <a:t>g</a:t>
            </a:r>
            <a:r>
              <a:rPr lang="el-GR" sz="3600" dirty="0"/>
              <a:t>, </a:t>
            </a:r>
            <a:r>
              <a:rPr lang="en-US" sz="3600" dirty="0"/>
              <a:t>x</a:t>
            </a:r>
            <a:r>
              <a:rPr lang="el-GR" sz="3600" dirty="0"/>
              <a:t>, γ, </a:t>
            </a:r>
            <a:r>
              <a:rPr lang="el-GR" sz="3600" dirty="0">
                <a:sym typeface="IPAPhon" charset="0"/>
              </a:rPr>
              <a:t></a:t>
            </a:r>
            <a:r>
              <a:rPr lang="el-GR" sz="3600" dirty="0"/>
              <a:t>], όπως στις λέξεις «</a:t>
            </a:r>
            <a:r>
              <a:rPr lang="el-GR" sz="3600" b="1" u="sng" dirty="0"/>
              <a:t>κ</a:t>
            </a:r>
            <a:r>
              <a:rPr lang="el-GR" sz="3600" dirty="0"/>
              <a:t>αλός, α</a:t>
            </a:r>
            <a:r>
              <a:rPr lang="el-GR" sz="3600" b="1" u="sng" dirty="0"/>
              <a:t>γκ</a:t>
            </a:r>
            <a:r>
              <a:rPr lang="el-GR" sz="3600" dirty="0"/>
              <a:t>αλιά, </a:t>
            </a:r>
            <a:r>
              <a:rPr lang="el-GR" sz="3600" b="1" u="sng" dirty="0"/>
              <a:t>χ</a:t>
            </a:r>
            <a:r>
              <a:rPr lang="el-GR" sz="3600" dirty="0"/>
              <a:t>αρά, </a:t>
            </a:r>
            <a:r>
              <a:rPr lang="el-GR" sz="3600" b="1" u="sng" dirty="0"/>
              <a:t>γ</a:t>
            </a:r>
            <a:r>
              <a:rPr lang="el-GR" sz="3600" dirty="0"/>
              <a:t>άλα, ά</a:t>
            </a:r>
            <a:r>
              <a:rPr lang="el-GR" sz="3600" b="1" u="sng" dirty="0"/>
              <a:t>γ</a:t>
            </a:r>
            <a:r>
              <a:rPr lang="el-GR" sz="3600" dirty="0"/>
              <a:t>χος».</a:t>
            </a:r>
          </a:p>
          <a:p>
            <a:pPr marL="0" indent="0">
              <a:buNone/>
            </a:pPr>
            <a:endParaRPr lang="el-GR" dirty="0"/>
          </a:p>
        </p:txBody>
      </p:sp>
      <p:pic>
        <p:nvPicPr>
          <p:cNvPr id="6" name="Content Placeholder 5" title="Αναπαράσταση"/>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038600" cy="4525963"/>
          </a:xfrm>
        </p:spPr>
      </p:pic>
      <p:sp>
        <p:nvSpPr>
          <p:cNvPr id="7" name="Rectangle 6"/>
          <p:cNvSpPr/>
          <p:nvPr/>
        </p:nvSpPr>
        <p:spPr>
          <a:xfrm>
            <a:off x="4716016" y="6021288"/>
            <a:ext cx="3816424" cy="369332"/>
          </a:xfrm>
          <a:prstGeom prst="rect">
            <a:avLst/>
          </a:prstGeom>
        </p:spPr>
        <p:txBody>
          <a:bodyPr wrap="square">
            <a:spAutoFit/>
          </a:bodyPr>
          <a:lstStyle/>
          <a:p>
            <a:pPr algn="ctr"/>
            <a:r>
              <a:rPr lang="el-GR" b="1" dirty="0"/>
              <a:t>Εικόνα </a:t>
            </a:r>
            <a:r>
              <a:rPr lang="en-US" b="1" dirty="0" smtClean="0"/>
              <a:t>1</a:t>
            </a:r>
            <a:r>
              <a:rPr lang="el-GR" b="1" dirty="0" smtClean="0"/>
              <a:t>2</a:t>
            </a:r>
            <a:endParaRPr lang="en-US" b="1" dirty="0"/>
          </a:p>
        </p:txBody>
      </p:sp>
    </p:spTree>
    <p:extLst>
      <p:ext uri="{BB962C8B-B14F-4D97-AF65-F5344CB8AC3E}">
        <p14:creationId xmlns:p14="http://schemas.microsoft.com/office/powerpoint/2010/main" val="2615428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Ουρανικά</a:t>
            </a:r>
          </a:p>
        </p:txBody>
      </p:sp>
      <p:sp>
        <p:nvSpPr>
          <p:cNvPr id="3" name="Θέση περιεχομένου 2"/>
          <p:cNvSpPr>
            <a:spLocks noGrp="1"/>
          </p:cNvSpPr>
          <p:nvPr>
            <p:ph sz="half" idx="1"/>
          </p:nvPr>
        </p:nvSpPr>
        <p:spPr/>
        <p:txBody>
          <a:bodyPr>
            <a:normAutofit fontScale="85000" lnSpcReduction="20000"/>
          </a:bodyPr>
          <a:lstStyle/>
          <a:p>
            <a:pPr>
              <a:lnSpc>
                <a:spcPct val="120000"/>
              </a:lnSpc>
              <a:defRPr/>
            </a:pPr>
            <a:r>
              <a:rPr lang="el-GR" dirty="0"/>
              <a:t>Στον </a:t>
            </a:r>
            <a:r>
              <a:rPr lang="el-GR" sz="3600" dirty="0"/>
              <a:t>ουρανίσκο ακουμπά η ράχη της γλώσσας και αρθρώνει τα σύμφωνα [</a:t>
            </a:r>
            <a:r>
              <a:rPr lang="en-US" sz="3600" dirty="0"/>
              <a:t>c</a:t>
            </a:r>
            <a:r>
              <a:rPr lang="el-GR" sz="3600" dirty="0"/>
              <a:t>, </a:t>
            </a:r>
            <a:r>
              <a:rPr lang="el-GR" sz="3600" dirty="0">
                <a:sym typeface="IPAPhon" charset="0"/>
              </a:rPr>
              <a:t></a:t>
            </a:r>
            <a:r>
              <a:rPr lang="el-GR" sz="3600" dirty="0"/>
              <a:t>, ç, </a:t>
            </a:r>
            <a:r>
              <a:rPr lang="el-GR" sz="3600" dirty="0">
                <a:sym typeface="IPAPhon" charset="0"/>
              </a:rPr>
              <a:t></a:t>
            </a:r>
            <a:r>
              <a:rPr lang="el-GR" sz="3600" dirty="0"/>
              <a:t>, </a:t>
            </a:r>
            <a:r>
              <a:rPr lang="el-GR" sz="3600" dirty="0">
                <a:sym typeface="IPAPhon" charset="0"/>
              </a:rPr>
              <a:t></a:t>
            </a:r>
            <a:r>
              <a:rPr lang="el-GR" sz="3600" dirty="0"/>
              <a:t>, </a:t>
            </a:r>
            <a:r>
              <a:rPr lang="el-GR" sz="3600" dirty="0">
                <a:sym typeface="IPAPhon" charset="0"/>
              </a:rPr>
              <a:t></a:t>
            </a:r>
            <a:r>
              <a:rPr lang="el-GR" sz="3600" dirty="0"/>
              <a:t>], όπως στις λέξεις «</a:t>
            </a:r>
            <a:r>
              <a:rPr lang="el-GR" sz="3600" b="1" u="sng" dirty="0"/>
              <a:t>κ</a:t>
            </a:r>
            <a:r>
              <a:rPr lang="el-GR" sz="3600" dirty="0"/>
              <a:t>ύμα, </a:t>
            </a:r>
            <a:r>
              <a:rPr lang="el-GR" sz="3600" b="1" u="sng" dirty="0"/>
              <a:t>γκ</a:t>
            </a:r>
            <a:r>
              <a:rPr lang="el-GR" sz="3600" dirty="0"/>
              <a:t>έμι, </a:t>
            </a:r>
            <a:r>
              <a:rPr lang="el-GR" sz="3600" b="1" u="sng" dirty="0"/>
              <a:t>χ</a:t>
            </a:r>
            <a:r>
              <a:rPr lang="el-GR" sz="3600" dirty="0"/>
              <a:t>έρι, </a:t>
            </a:r>
            <a:r>
              <a:rPr lang="el-GR" sz="3600" b="1" u="sng" dirty="0"/>
              <a:t>γ</a:t>
            </a:r>
            <a:r>
              <a:rPr lang="el-GR" sz="3600" dirty="0"/>
              <a:t>ήπεδο, </a:t>
            </a:r>
            <a:r>
              <a:rPr lang="el-GR" sz="3600" b="1" u="sng" dirty="0"/>
              <a:t>λ</a:t>
            </a:r>
            <a:r>
              <a:rPr lang="el-GR" sz="3600" dirty="0"/>
              <a:t>ειώνω, </a:t>
            </a:r>
            <a:r>
              <a:rPr lang="el-GR" sz="3600" b="1" u="sng" dirty="0"/>
              <a:t>ν</a:t>
            </a:r>
            <a:r>
              <a:rPr lang="el-GR" sz="3600" dirty="0"/>
              <a:t>ιάτα» </a:t>
            </a:r>
          </a:p>
          <a:p>
            <a:pPr marL="0" indent="0">
              <a:buNone/>
            </a:pPr>
            <a:endParaRPr lang="el-GR" dirty="0"/>
          </a:p>
        </p:txBody>
      </p:sp>
      <p:pic>
        <p:nvPicPr>
          <p:cNvPr id="6" name="Picture 6" title="Αναπαράσταση"/>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038600" cy="4525963"/>
          </a:xfrm>
        </p:spPr>
      </p:pic>
      <p:sp>
        <p:nvSpPr>
          <p:cNvPr id="7" name="TextBox 6"/>
          <p:cNvSpPr txBox="1"/>
          <p:nvPr/>
        </p:nvSpPr>
        <p:spPr>
          <a:xfrm>
            <a:off x="5054600" y="6299200"/>
            <a:ext cx="914400" cy="914400"/>
          </a:xfrm>
          <a:prstGeom prst="rect">
            <a:avLst/>
          </a:prstGeom>
        </p:spPr>
        <p:txBody>
          <a:bodyPr vert="horz" wrap="none" lIns="91440" tIns="45720" rIns="91440" bIns="45720" rtlCol="0" anchor="ctr">
            <a:normAutofit/>
          </a:bodyPr>
          <a:lstStyle/>
          <a:p>
            <a:endParaRPr lang="en-US" dirty="0" smtClean="0"/>
          </a:p>
        </p:txBody>
      </p:sp>
      <p:sp>
        <p:nvSpPr>
          <p:cNvPr id="8" name="Rectangle 7"/>
          <p:cNvSpPr/>
          <p:nvPr/>
        </p:nvSpPr>
        <p:spPr>
          <a:xfrm>
            <a:off x="4788024" y="6021288"/>
            <a:ext cx="3744416" cy="369332"/>
          </a:xfrm>
          <a:prstGeom prst="rect">
            <a:avLst/>
          </a:prstGeom>
        </p:spPr>
        <p:txBody>
          <a:bodyPr wrap="square">
            <a:spAutoFit/>
          </a:bodyPr>
          <a:lstStyle/>
          <a:p>
            <a:pPr algn="ctr"/>
            <a:r>
              <a:rPr lang="el-GR" b="1" dirty="0"/>
              <a:t>Εικόνα </a:t>
            </a:r>
            <a:r>
              <a:rPr lang="en-US" b="1" dirty="0" smtClean="0"/>
              <a:t>1</a:t>
            </a:r>
            <a:r>
              <a:rPr lang="el-GR" b="1" dirty="0" smtClean="0"/>
              <a:t>3</a:t>
            </a:r>
            <a:endParaRPr lang="en-US" b="1" dirty="0"/>
          </a:p>
        </p:txBody>
      </p:sp>
    </p:spTree>
    <p:extLst>
      <p:ext uri="{BB962C8B-B14F-4D97-AF65-F5344CB8AC3E}">
        <p14:creationId xmlns:p14="http://schemas.microsoft.com/office/powerpoint/2010/main" val="1056381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Φωνήεντα</a:t>
            </a:r>
          </a:p>
        </p:txBody>
      </p:sp>
      <p:sp>
        <p:nvSpPr>
          <p:cNvPr id="5" name="Θέση περιεχομένου 4"/>
          <p:cNvSpPr>
            <a:spLocks noGrp="1"/>
          </p:cNvSpPr>
          <p:nvPr>
            <p:ph idx="1"/>
          </p:nvPr>
        </p:nvSpPr>
        <p:spPr/>
        <p:txBody>
          <a:bodyPr>
            <a:noAutofit/>
          </a:bodyPr>
          <a:lstStyle/>
          <a:p>
            <a:pPr>
              <a:lnSpc>
                <a:spcPct val="90000"/>
              </a:lnSpc>
              <a:defRPr/>
            </a:pPr>
            <a:r>
              <a:rPr lang="el-GR" sz="2400" dirty="0"/>
              <a:t>Η διάκριση των γλωσσικών ήχων σε φωνήεντα και σύμφωνα αποτελεί μία από τις σημαντικότερες διακρίσεις στην φωνητική αν και δεν προσδιορίζεται πάντα με σαφήνεια. </a:t>
            </a:r>
          </a:p>
          <a:p>
            <a:pPr>
              <a:lnSpc>
                <a:spcPct val="90000"/>
              </a:lnSpc>
              <a:defRPr/>
            </a:pPr>
            <a:r>
              <a:rPr lang="el-GR" sz="2400" dirty="0"/>
              <a:t>Φωνήεν είναι ένας γλωσσικός ήχος ο οποίος παράγεται με την ελεύθερη διοχέτευση του αέρα από τον λάρυγγα προς το στόμα δίχως την δημιουργία εμποδίων σε οποιοδήποτε σημείο του υπελαρυγγικού συστήματος. </a:t>
            </a:r>
          </a:p>
          <a:p>
            <a:pPr>
              <a:lnSpc>
                <a:spcPct val="90000"/>
              </a:lnSpc>
              <a:defRPr/>
            </a:pPr>
            <a:r>
              <a:rPr lang="el-GR" sz="2400" dirty="0"/>
              <a:t>Ο παραπάνω ορισμός προσδιορίζει τους φωνηεντικούς ήχους ως προς:</a:t>
            </a:r>
          </a:p>
          <a:p>
            <a:pPr lvl="1">
              <a:lnSpc>
                <a:spcPct val="90000"/>
              </a:lnSpc>
              <a:defRPr/>
            </a:pPr>
            <a:r>
              <a:rPr lang="el-GR" sz="2000" dirty="0"/>
              <a:t>Την χωρική τους διάσταση – οι αρθρωτές τοποθετούνται έτσι ώστε να μην έρχονται σε επαφή με την στοματική και τη φαρυγγική κοιλότητα.</a:t>
            </a:r>
          </a:p>
          <a:p>
            <a:pPr lvl="1">
              <a:lnSpc>
                <a:spcPct val="90000"/>
              </a:lnSpc>
              <a:defRPr/>
            </a:pPr>
            <a:r>
              <a:rPr lang="el-GR" sz="2000" dirty="0"/>
              <a:t>Την χρονική τους διάσταση – η άρθρωση των συγκεκριμένων ήχων μπορεί να παραταθεί επί μακρόν.</a:t>
            </a:r>
          </a:p>
          <a:p>
            <a:endParaRPr lang="el-GR" sz="2400"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Φατνιακά</a:t>
            </a:r>
          </a:p>
        </p:txBody>
      </p:sp>
      <p:sp>
        <p:nvSpPr>
          <p:cNvPr id="3" name="Θέση περιεχομένου 2"/>
          <p:cNvSpPr>
            <a:spLocks noGrp="1"/>
          </p:cNvSpPr>
          <p:nvPr>
            <p:ph sz="half" idx="1"/>
          </p:nvPr>
        </p:nvSpPr>
        <p:spPr>
          <a:xfrm>
            <a:off x="457200" y="1600200"/>
            <a:ext cx="4038600" cy="4709120"/>
          </a:xfrm>
        </p:spPr>
        <p:txBody>
          <a:bodyPr>
            <a:normAutofit fontScale="70000" lnSpcReduction="20000"/>
          </a:bodyPr>
          <a:lstStyle/>
          <a:p>
            <a:pPr>
              <a:lnSpc>
                <a:spcPct val="120000"/>
              </a:lnSpc>
              <a:defRPr/>
            </a:pPr>
            <a:r>
              <a:rPr lang="el-GR" dirty="0"/>
              <a:t>Τα φατνία είναι μια μικρή περιοχή πάνω από τα δόντια και πριν από τον ουρανίσκο. Μπορεί κάποιος να την νοιώσει ως μικρό «μαξιλαράκι» αν βάλει την άκρη της γλώσσας του στη ρίζα των δοντιών και την μετακινήσει προς τον ουρανίσκο. </a:t>
            </a:r>
          </a:p>
          <a:p>
            <a:pPr>
              <a:lnSpc>
                <a:spcPct val="120000"/>
              </a:lnSpc>
              <a:defRPr/>
            </a:pPr>
            <a:r>
              <a:rPr lang="el-GR" dirty="0"/>
              <a:t>Σε αυτήν την περιοχή αρθρώνονται τα περισσότερα σύμφωνα της Νέας Ελληνικής και ειδικότερα τα ακόλουθα: [</a:t>
            </a:r>
            <a:r>
              <a:rPr lang="en-US" dirty="0"/>
              <a:t>s</a:t>
            </a:r>
            <a:r>
              <a:rPr lang="el-GR" dirty="0"/>
              <a:t>, </a:t>
            </a:r>
            <a:r>
              <a:rPr lang="en-US" dirty="0"/>
              <a:t>z</a:t>
            </a:r>
            <a:r>
              <a:rPr lang="el-GR" dirty="0"/>
              <a:t>, </a:t>
            </a:r>
            <a:r>
              <a:rPr lang="en-US" dirty="0"/>
              <a:t>l</a:t>
            </a:r>
            <a:r>
              <a:rPr lang="el-GR" dirty="0"/>
              <a:t>, </a:t>
            </a:r>
            <a:r>
              <a:rPr lang="en-US" dirty="0"/>
              <a:t>r</a:t>
            </a:r>
            <a:r>
              <a:rPr lang="el-GR" dirty="0"/>
              <a:t>, </a:t>
            </a:r>
            <a:r>
              <a:rPr lang="en-US" dirty="0"/>
              <a:t>n</a:t>
            </a:r>
            <a:r>
              <a:rPr lang="el-GR" dirty="0"/>
              <a:t>], όπως στις λέξεις «</a:t>
            </a:r>
            <a:r>
              <a:rPr lang="el-GR" b="1" u="sng" dirty="0"/>
              <a:t>σ</a:t>
            </a:r>
            <a:r>
              <a:rPr lang="el-GR" dirty="0"/>
              <a:t>ώμα, </a:t>
            </a:r>
            <a:r>
              <a:rPr lang="el-GR" b="1" u="sng" dirty="0"/>
              <a:t>ζ</a:t>
            </a:r>
            <a:r>
              <a:rPr lang="el-GR" dirty="0"/>
              <a:t>ώνη, </a:t>
            </a:r>
            <a:r>
              <a:rPr lang="el-GR" b="1" u="sng" dirty="0"/>
              <a:t>λ</a:t>
            </a:r>
            <a:r>
              <a:rPr lang="el-GR" dirty="0"/>
              <a:t>αιμός, </a:t>
            </a:r>
            <a:r>
              <a:rPr lang="el-GR" b="1" u="sng" dirty="0"/>
              <a:t>ρ</a:t>
            </a:r>
            <a:r>
              <a:rPr lang="el-GR" dirty="0"/>
              <a:t>άβω, </a:t>
            </a:r>
            <a:r>
              <a:rPr lang="el-GR" b="1" u="sng" dirty="0"/>
              <a:t>ν</a:t>
            </a:r>
            <a:r>
              <a:rPr lang="el-GR" dirty="0"/>
              <a:t>ικώ».</a:t>
            </a:r>
          </a:p>
          <a:p>
            <a:pPr marL="0" indent="0">
              <a:buNone/>
            </a:pPr>
            <a:endParaRPr lang="el-GR" dirty="0"/>
          </a:p>
        </p:txBody>
      </p:sp>
      <p:pic>
        <p:nvPicPr>
          <p:cNvPr id="6" name="Content Placeholder 5" title="Αναπαράσταση"/>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038600" cy="4525963"/>
          </a:xfrm>
        </p:spPr>
      </p:pic>
      <p:sp>
        <p:nvSpPr>
          <p:cNvPr id="7" name="Rectangle 6"/>
          <p:cNvSpPr/>
          <p:nvPr/>
        </p:nvSpPr>
        <p:spPr>
          <a:xfrm>
            <a:off x="4788024" y="6021288"/>
            <a:ext cx="3744416" cy="369332"/>
          </a:xfrm>
          <a:prstGeom prst="rect">
            <a:avLst/>
          </a:prstGeom>
        </p:spPr>
        <p:txBody>
          <a:bodyPr wrap="square">
            <a:spAutoFit/>
          </a:bodyPr>
          <a:lstStyle/>
          <a:p>
            <a:pPr algn="ctr"/>
            <a:r>
              <a:rPr lang="el-GR" b="1" dirty="0"/>
              <a:t>Εικόνα </a:t>
            </a:r>
            <a:r>
              <a:rPr lang="en-US" b="1" dirty="0" smtClean="0"/>
              <a:t>1</a:t>
            </a:r>
            <a:r>
              <a:rPr lang="el-GR" b="1" dirty="0" smtClean="0"/>
              <a:t>4</a:t>
            </a:r>
            <a:endParaRPr lang="en-US" b="1" dirty="0"/>
          </a:p>
        </p:txBody>
      </p:sp>
    </p:spTree>
    <p:extLst>
      <p:ext uri="{BB962C8B-B14F-4D97-AF65-F5344CB8AC3E}">
        <p14:creationId xmlns:p14="http://schemas.microsoft.com/office/powerpoint/2010/main" val="503883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Οδοντικά</a:t>
            </a:r>
          </a:p>
        </p:txBody>
      </p:sp>
      <p:sp>
        <p:nvSpPr>
          <p:cNvPr id="3" name="Θέση περιεχομένου 2"/>
          <p:cNvSpPr>
            <a:spLocks noGrp="1"/>
          </p:cNvSpPr>
          <p:nvPr>
            <p:ph sz="half" idx="1"/>
          </p:nvPr>
        </p:nvSpPr>
        <p:spPr/>
        <p:txBody>
          <a:bodyPr>
            <a:normAutofit fontScale="85000" lnSpcReduction="20000"/>
          </a:bodyPr>
          <a:lstStyle/>
          <a:p>
            <a:pPr>
              <a:lnSpc>
                <a:spcPct val="120000"/>
              </a:lnSpc>
              <a:defRPr/>
            </a:pPr>
            <a:r>
              <a:rPr lang="el-GR" sz="3600" dirty="0"/>
              <a:t>Στα δόντια αρθρώνονται επίσης κάποια σύμφωνα τα οποία ονομάζονται οδοντικά και είναι τα ακόλουθα: [</a:t>
            </a:r>
            <a:r>
              <a:rPr lang="en-US" sz="3600" dirty="0"/>
              <a:t>t</a:t>
            </a:r>
            <a:r>
              <a:rPr lang="el-GR" sz="3600" dirty="0"/>
              <a:t>, </a:t>
            </a:r>
            <a:r>
              <a:rPr lang="en-US" sz="3600" dirty="0"/>
              <a:t>d</a:t>
            </a:r>
            <a:r>
              <a:rPr lang="el-GR" sz="3600" dirty="0"/>
              <a:t>, θ, </a:t>
            </a:r>
            <a:r>
              <a:rPr lang="el-GR" sz="3600" dirty="0">
                <a:sym typeface="IPAPhon" charset="0"/>
              </a:rPr>
              <a:t></a:t>
            </a:r>
            <a:r>
              <a:rPr lang="el-GR" sz="3600" dirty="0"/>
              <a:t>], όπως στις λέξεις «</a:t>
            </a:r>
            <a:r>
              <a:rPr lang="el-GR" sz="3600" b="1" u="sng" dirty="0"/>
              <a:t>τ</a:t>
            </a:r>
            <a:r>
              <a:rPr lang="el-GR" sz="3600" dirty="0"/>
              <a:t>έλος, </a:t>
            </a:r>
            <a:r>
              <a:rPr lang="el-GR" sz="3600" b="1" u="sng" dirty="0"/>
              <a:t>ντ</a:t>
            </a:r>
            <a:r>
              <a:rPr lang="el-GR" sz="3600" dirty="0"/>
              <a:t>ύνω, </a:t>
            </a:r>
            <a:r>
              <a:rPr lang="el-GR" sz="3600" b="1" u="sng" dirty="0"/>
              <a:t>θ</a:t>
            </a:r>
            <a:r>
              <a:rPr lang="el-GR" sz="3600" dirty="0"/>
              <a:t>άρρος, </a:t>
            </a:r>
            <a:r>
              <a:rPr lang="el-GR" sz="3600" b="1" u="sng" dirty="0"/>
              <a:t>δ</a:t>
            </a:r>
            <a:r>
              <a:rPr lang="el-GR" sz="3600" dirty="0"/>
              <a:t>ένω»</a:t>
            </a:r>
          </a:p>
          <a:p>
            <a:pPr marL="0" indent="0">
              <a:buNone/>
            </a:pPr>
            <a:endParaRPr lang="el-GR" dirty="0"/>
          </a:p>
        </p:txBody>
      </p:sp>
      <p:pic>
        <p:nvPicPr>
          <p:cNvPr id="6" name="Content Placeholder 5" title="Αναπαράσταση"/>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038600" cy="4525963"/>
          </a:xfrm>
        </p:spPr>
      </p:pic>
      <p:sp>
        <p:nvSpPr>
          <p:cNvPr id="7" name="Rectangle 6"/>
          <p:cNvSpPr/>
          <p:nvPr/>
        </p:nvSpPr>
        <p:spPr>
          <a:xfrm>
            <a:off x="4860032" y="6093296"/>
            <a:ext cx="3672408" cy="369332"/>
          </a:xfrm>
          <a:prstGeom prst="rect">
            <a:avLst/>
          </a:prstGeom>
        </p:spPr>
        <p:txBody>
          <a:bodyPr wrap="square">
            <a:spAutoFit/>
          </a:bodyPr>
          <a:lstStyle/>
          <a:p>
            <a:pPr algn="ctr"/>
            <a:r>
              <a:rPr lang="el-GR" b="1" dirty="0"/>
              <a:t>Εικόνα </a:t>
            </a:r>
            <a:r>
              <a:rPr lang="en-US" b="1" dirty="0" smtClean="0"/>
              <a:t>1</a:t>
            </a:r>
            <a:r>
              <a:rPr lang="el-GR" b="1" dirty="0" smtClean="0"/>
              <a:t>5</a:t>
            </a:r>
            <a:endParaRPr lang="en-US" b="1" dirty="0"/>
          </a:p>
        </p:txBody>
      </p:sp>
    </p:spTree>
    <p:extLst>
      <p:ext uri="{BB962C8B-B14F-4D97-AF65-F5344CB8AC3E}">
        <p14:creationId xmlns:p14="http://schemas.microsoft.com/office/powerpoint/2010/main" val="1793779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Χειλικά</a:t>
            </a:r>
          </a:p>
        </p:txBody>
      </p:sp>
      <p:sp>
        <p:nvSpPr>
          <p:cNvPr id="3" name="Θέση περιεχομένου 2"/>
          <p:cNvSpPr>
            <a:spLocks noGrp="1"/>
          </p:cNvSpPr>
          <p:nvPr>
            <p:ph sz="half" idx="1"/>
          </p:nvPr>
        </p:nvSpPr>
        <p:spPr/>
        <p:txBody>
          <a:bodyPr>
            <a:normAutofit fontScale="77500" lnSpcReduction="20000"/>
          </a:bodyPr>
          <a:lstStyle/>
          <a:p>
            <a:pPr>
              <a:lnSpc>
                <a:spcPct val="120000"/>
              </a:lnSpc>
              <a:defRPr/>
            </a:pPr>
            <a:r>
              <a:rPr lang="el-GR" dirty="0"/>
              <a:t>Τα </a:t>
            </a:r>
            <a:r>
              <a:rPr lang="el-GR" sz="3100" dirty="0"/>
              <a:t>χείλη αρθρώνουν μερικά από τα πιο βασικά σύμφωνα σε κάθε γλώσσα. Κατά την άρθρωση δεν χρησιμοποιείται η γλώσσα, αλλά μόνο η κατάλληλη τοποθέτηση των χειλιών. Τα χειλικά σύμφωνα της Νέας Ελληνικής είναι τα ακόλουθα: [</a:t>
            </a:r>
            <a:r>
              <a:rPr lang="en-US" sz="3100" dirty="0"/>
              <a:t>p</a:t>
            </a:r>
            <a:r>
              <a:rPr lang="el-GR" sz="3100" dirty="0"/>
              <a:t>, </a:t>
            </a:r>
            <a:r>
              <a:rPr lang="en-US" sz="3100" dirty="0"/>
              <a:t>b</a:t>
            </a:r>
            <a:r>
              <a:rPr lang="el-GR" sz="3100" dirty="0"/>
              <a:t>, </a:t>
            </a:r>
            <a:r>
              <a:rPr lang="en-US" sz="3100" dirty="0"/>
              <a:t>f</a:t>
            </a:r>
            <a:r>
              <a:rPr lang="el-GR" sz="3100" dirty="0"/>
              <a:t>, </a:t>
            </a:r>
            <a:r>
              <a:rPr lang="en-US" sz="3100" dirty="0"/>
              <a:t>v</a:t>
            </a:r>
            <a:r>
              <a:rPr lang="el-GR" sz="3100" dirty="0"/>
              <a:t>], όπως στις λέξεις «</a:t>
            </a:r>
            <a:r>
              <a:rPr lang="el-GR" sz="3100" b="1" u="sng" dirty="0"/>
              <a:t>π</a:t>
            </a:r>
            <a:r>
              <a:rPr lang="el-GR" sz="3100" dirty="0"/>
              <a:t>ίνω, </a:t>
            </a:r>
            <a:r>
              <a:rPr lang="el-GR" sz="3100" b="1" u="sng" dirty="0"/>
              <a:t>μπ</a:t>
            </a:r>
            <a:r>
              <a:rPr lang="el-GR" sz="3100" dirty="0"/>
              <a:t>αίνω, </a:t>
            </a:r>
            <a:r>
              <a:rPr lang="el-GR" sz="3100" b="1" u="sng" dirty="0"/>
              <a:t>φ</a:t>
            </a:r>
            <a:r>
              <a:rPr lang="el-GR" sz="3100" dirty="0"/>
              <a:t>έρνω, </a:t>
            </a:r>
            <a:r>
              <a:rPr lang="el-GR" sz="3100" b="1" u="sng" dirty="0"/>
              <a:t>β</a:t>
            </a:r>
            <a:r>
              <a:rPr lang="el-GR" sz="3100" dirty="0"/>
              <a:t>ήμα».</a:t>
            </a:r>
          </a:p>
          <a:p>
            <a:pPr marL="0" indent="0">
              <a:buNone/>
            </a:pPr>
            <a:endParaRPr lang="el-GR" dirty="0"/>
          </a:p>
        </p:txBody>
      </p:sp>
      <p:pic>
        <p:nvPicPr>
          <p:cNvPr id="6" name="Content Placeholder 5" title="Αναπαράσταση"/>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038600" cy="4525963"/>
          </a:xfrm>
        </p:spPr>
      </p:pic>
      <p:sp>
        <p:nvSpPr>
          <p:cNvPr id="7" name="Rectangle 6"/>
          <p:cNvSpPr/>
          <p:nvPr/>
        </p:nvSpPr>
        <p:spPr>
          <a:xfrm>
            <a:off x="4644008" y="6021288"/>
            <a:ext cx="4032448" cy="369332"/>
          </a:xfrm>
          <a:prstGeom prst="rect">
            <a:avLst/>
          </a:prstGeom>
        </p:spPr>
        <p:txBody>
          <a:bodyPr wrap="square">
            <a:spAutoFit/>
          </a:bodyPr>
          <a:lstStyle/>
          <a:p>
            <a:pPr algn="ctr"/>
            <a:r>
              <a:rPr lang="el-GR" b="1" dirty="0"/>
              <a:t>Εικόνα </a:t>
            </a:r>
            <a:r>
              <a:rPr lang="en-US" b="1" dirty="0" smtClean="0"/>
              <a:t>1</a:t>
            </a:r>
            <a:r>
              <a:rPr lang="el-GR" b="1" dirty="0" smtClean="0"/>
              <a:t>6</a:t>
            </a:r>
            <a:endParaRPr lang="en-US" b="1" dirty="0"/>
          </a:p>
        </p:txBody>
      </p:sp>
    </p:spTree>
    <p:extLst>
      <p:ext uri="{BB962C8B-B14F-4D97-AF65-F5344CB8AC3E}">
        <p14:creationId xmlns:p14="http://schemas.microsoft.com/office/powerpoint/2010/main" val="2927471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Τρόπος άρθρωσης </a:t>
            </a:r>
            <a:br>
              <a:rPr lang="el-GR" dirty="0"/>
            </a:br>
            <a:r>
              <a:rPr lang="el-GR" dirty="0"/>
              <a:t>Κλειστά ~ Εξακολουθητικά</a:t>
            </a:r>
          </a:p>
        </p:txBody>
      </p:sp>
      <p:sp>
        <p:nvSpPr>
          <p:cNvPr id="3" name="Θέση περιεχομένου 2"/>
          <p:cNvSpPr>
            <a:spLocks noGrp="1"/>
          </p:cNvSpPr>
          <p:nvPr>
            <p:ph sz="half" idx="1"/>
          </p:nvPr>
        </p:nvSpPr>
        <p:spPr>
          <a:xfrm>
            <a:off x="169242" y="1628800"/>
            <a:ext cx="6130950" cy="5645224"/>
          </a:xfrm>
        </p:spPr>
        <p:txBody>
          <a:bodyPr>
            <a:normAutofit fontScale="40000" lnSpcReduction="20000"/>
          </a:bodyPr>
          <a:lstStyle/>
          <a:p>
            <a:pPr>
              <a:defRPr/>
            </a:pPr>
            <a:r>
              <a:rPr lang="el-GR" sz="4500" dirty="0"/>
              <a:t>Η συγκεκριμένη διάκριση σχετίζεται με το πόσο δυνατά πιέζει κάποιος αρθρωτής μέρος της στοματικής κοιλότητα για να αρθρωθεί ένας ήχος. Αν υπάρχει δυνατό κλείσιμο, ο αέρας που εξέρχεται από τους πνεύμονες βρίσκει ανυπέρβλητο εμπόδιο και παγιδεύεται μέσα στο στόμα. Στην περίπτωση αυτή ο ήχος που αρθρώνεται ονομάζεται κλειστός. </a:t>
            </a:r>
          </a:p>
          <a:p>
            <a:pPr>
              <a:defRPr/>
            </a:pPr>
            <a:r>
              <a:rPr lang="el-GR" sz="4500" dirty="0"/>
              <a:t>Σε αντίθετη περίπτωση, ο αρθρωτής ακουμπά χαλαρά στην στοματική κοιλότητα και ο αέρας ο οποίος εξέρχεται βρίσκει αρχικά κάποιο εμπόδιο, αλλά στη συνέχεια λόγω της χαλαρής επαφής των αρθρωτών βρίσκει δίοδο διαφυγής και τελικά βγαίνει από το στόμα. Τα σύμφωνα που παράγονται με αυτόν τον τρόπο ονομάζονται εξακολουθητικά ή τριβόμενα. </a:t>
            </a:r>
          </a:p>
          <a:p>
            <a:pPr>
              <a:defRPr/>
            </a:pPr>
            <a:r>
              <a:rPr lang="el-GR" sz="4500" dirty="0"/>
              <a:t>Για να το δείτε αυτό στην πράξη δοκιμάστε να παράγεται το [</a:t>
            </a:r>
            <a:r>
              <a:rPr lang="en-US" sz="4500" dirty="0"/>
              <a:t>s</a:t>
            </a:r>
            <a:r>
              <a:rPr lang="el-GR" sz="4500" dirty="0"/>
              <a:t>]. Θα δείτε ότι μπορείτε να το προφέρετε για αρκετή ώρα δίχως να σταματήσετε. Αντίθετα, ο ήχος [</a:t>
            </a:r>
            <a:r>
              <a:rPr lang="en-US" sz="4500" dirty="0"/>
              <a:t>k</a:t>
            </a:r>
            <a:r>
              <a:rPr lang="el-GR" sz="4500" dirty="0"/>
              <a:t>] είναι διαφορετικός. Η προφορά του [</a:t>
            </a:r>
            <a:r>
              <a:rPr lang="en-US" sz="4500" dirty="0"/>
              <a:t>k</a:t>
            </a:r>
            <a:r>
              <a:rPr lang="el-GR" sz="4500" dirty="0"/>
              <a:t>] είναι στιγμιαία και αν προσπαθήσετε να παρατείνετε την προφορά του θα ακουστεί ένας ήχος που θα μοιάζει περισσότερο στο [</a:t>
            </a:r>
            <a:r>
              <a:rPr lang="en-US" sz="4500" dirty="0"/>
              <a:t>x</a:t>
            </a:r>
            <a:r>
              <a:rPr lang="el-GR" sz="4500" dirty="0"/>
              <a:t>] και λιγότερο στο [</a:t>
            </a:r>
            <a:r>
              <a:rPr lang="en-US" sz="4500" dirty="0"/>
              <a:t>k</a:t>
            </a:r>
            <a:r>
              <a:rPr lang="el-GR" sz="4500" dirty="0"/>
              <a:t>]. </a:t>
            </a:r>
          </a:p>
          <a:p>
            <a:pPr marL="0" indent="0">
              <a:buNone/>
            </a:pPr>
            <a:endParaRPr lang="el-GR" dirty="0"/>
          </a:p>
        </p:txBody>
      </p:sp>
      <p:pic>
        <p:nvPicPr>
          <p:cNvPr id="6" name="Content Placeholder 5" descr="Κλειστή και Εξακολουθητική άρθρωση"/>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1247"/>
          <a:stretch/>
        </p:blipFill>
        <p:spPr>
          <a:xfrm>
            <a:off x="6308881" y="1628800"/>
            <a:ext cx="2815961" cy="3744416"/>
          </a:xfrm>
        </p:spPr>
      </p:pic>
      <p:sp>
        <p:nvSpPr>
          <p:cNvPr id="7" name="Rectangle 6"/>
          <p:cNvSpPr/>
          <p:nvPr/>
        </p:nvSpPr>
        <p:spPr>
          <a:xfrm>
            <a:off x="5940152" y="5949280"/>
            <a:ext cx="2952328" cy="369332"/>
          </a:xfrm>
          <a:prstGeom prst="rect">
            <a:avLst/>
          </a:prstGeom>
        </p:spPr>
        <p:txBody>
          <a:bodyPr wrap="square">
            <a:spAutoFit/>
          </a:bodyPr>
          <a:lstStyle/>
          <a:p>
            <a:pPr algn="ctr"/>
            <a:r>
              <a:rPr lang="el-GR" b="1" dirty="0"/>
              <a:t>Εικόνα </a:t>
            </a:r>
            <a:r>
              <a:rPr lang="en-US" b="1" dirty="0" smtClean="0"/>
              <a:t>1</a:t>
            </a:r>
            <a:r>
              <a:rPr lang="el-GR" b="1" dirty="0" smtClean="0"/>
              <a:t>7</a:t>
            </a:r>
            <a:endParaRPr lang="en-US" b="1" dirty="0"/>
          </a:p>
        </p:txBody>
      </p:sp>
    </p:spTree>
    <p:extLst>
      <p:ext uri="{BB962C8B-B14F-4D97-AF65-F5344CB8AC3E}">
        <p14:creationId xmlns:p14="http://schemas.microsoft.com/office/powerpoint/2010/main" val="1923402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Τα κλειστά της Νέας </a:t>
            </a:r>
            <a:r>
              <a:rPr lang="el-GR" dirty="0" smtClean="0"/>
              <a:t>Ελληνικής 1/2</a:t>
            </a:r>
            <a:endParaRPr lang="el-GR" dirty="0"/>
          </a:p>
        </p:txBody>
      </p:sp>
      <p:sp>
        <p:nvSpPr>
          <p:cNvPr id="5" name="Θέση περιεχομένου 4"/>
          <p:cNvSpPr>
            <a:spLocks noGrp="1"/>
          </p:cNvSpPr>
          <p:nvPr>
            <p:ph idx="1"/>
          </p:nvPr>
        </p:nvSpPr>
        <p:spPr/>
        <p:txBody>
          <a:bodyPr>
            <a:noAutofit/>
          </a:bodyPr>
          <a:lstStyle/>
          <a:p>
            <a:pPr>
              <a:lnSpc>
                <a:spcPct val="80000"/>
              </a:lnSpc>
              <a:defRPr/>
            </a:pPr>
            <a:r>
              <a:rPr lang="el-GR" sz="2400" dirty="0"/>
              <a:t>Τα κλειστά σύμφωνα της Νέας Ελληνικής είναι: [</a:t>
            </a:r>
            <a:r>
              <a:rPr lang="en-US" sz="2400" dirty="0"/>
              <a:t>p</a:t>
            </a:r>
            <a:r>
              <a:rPr lang="el-GR" sz="2400" dirty="0"/>
              <a:t>, </a:t>
            </a:r>
            <a:r>
              <a:rPr lang="en-US" sz="2400" dirty="0"/>
              <a:t>b</a:t>
            </a:r>
            <a:r>
              <a:rPr lang="el-GR" sz="2400" dirty="0"/>
              <a:t>, </a:t>
            </a:r>
            <a:r>
              <a:rPr lang="en-US" sz="2400" dirty="0"/>
              <a:t>t</a:t>
            </a:r>
            <a:r>
              <a:rPr lang="el-GR" sz="2400" dirty="0"/>
              <a:t>, </a:t>
            </a:r>
            <a:r>
              <a:rPr lang="en-US" sz="2400" dirty="0"/>
              <a:t>d</a:t>
            </a:r>
            <a:r>
              <a:rPr lang="el-GR" sz="2400" dirty="0"/>
              <a:t>, </a:t>
            </a:r>
            <a:r>
              <a:rPr lang="en-US" sz="2400" dirty="0"/>
              <a:t>c</a:t>
            </a:r>
            <a:r>
              <a:rPr lang="el-GR" sz="2400" dirty="0"/>
              <a:t>, </a:t>
            </a:r>
            <a:r>
              <a:rPr lang="el-GR" sz="2400" dirty="0">
                <a:sym typeface="IPAPhon" charset="0"/>
              </a:rPr>
              <a:t></a:t>
            </a:r>
            <a:r>
              <a:rPr lang="el-GR" sz="2400" dirty="0"/>
              <a:t>, </a:t>
            </a:r>
            <a:r>
              <a:rPr lang="en-US" sz="2400" dirty="0"/>
              <a:t>k</a:t>
            </a:r>
            <a:r>
              <a:rPr lang="el-GR" sz="2400" dirty="0"/>
              <a:t>, </a:t>
            </a:r>
            <a:r>
              <a:rPr lang="en-US" sz="2400" dirty="0"/>
              <a:t>g</a:t>
            </a:r>
            <a:r>
              <a:rPr lang="el-GR" sz="2400" dirty="0"/>
              <a:t>], όπως στις λέξεις «</a:t>
            </a:r>
            <a:r>
              <a:rPr lang="el-GR" sz="2400" b="1" u="sng" dirty="0"/>
              <a:t>π</a:t>
            </a:r>
            <a:r>
              <a:rPr lang="el-GR" sz="2400" dirty="0"/>
              <a:t>ήρα, </a:t>
            </a:r>
            <a:r>
              <a:rPr lang="el-GR" sz="2400" b="1" u="sng" dirty="0"/>
              <a:t>μπ</a:t>
            </a:r>
            <a:r>
              <a:rPr lang="el-GR" sz="2400" dirty="0"/>
              <a:t>αίνω, </a:t>
            </a:r>
            <a:r>
              <a:rPr lang="el-GR" sz="2400" b="1" u="sng" dirty="0"/>
              <a:t>τ</a:t>
            </a:r>
            <a:r>
              <a:rPr lang="el-GR" sz="2400" dirty="0"/>
              <a:t>ώρα, </a:t>
            </a:r>
            <a:r>
              <a:rPr lang="el-GR" sz="2400" b="1" u="sng" dirty="0"/>
              <a:t>ντ</a:t>
            </a:r>
            <a:r>
              <a:rPr lang="el-GR" sz="2400" dirty="0"/>
              <a:t>ύνω, </a:t>
            </a:r>
            <a:r>
              <a:rPr lang="el-GR" sz="2400" b="1" u="sng" dirty="0"/>
              <a:t>κ</a:t>
            </a:r>
            <a:r>
              <a:rPr lang="el-GR" sz="2400" dirty="0"/>
              <a:t>ερί, </a:t>
            </a:r>
            <a:r>
              <a:rPr lang="el-GR" sz="2400" b="1" u="sng" dirty="0"/>
              <a:t>γκ</a:t>
            </a:r>
            <a:r>
              <a:rPr lang="el-GR" sz="2400" dirty="0"/>
              <a:t>έμι, </a:t>
            </a:r>
            <a:r>
              <a:rPr lang="el-GR" sz="2400" b="1" u="sng" dirty="0"/>
              <a:t>κ</a:t>
            </a:r>
            <a:r>
              <a:rPr lang="el-GR" sz="2400" dirty="0"/>
              <a:t>άνω, α</a:t>
            </a:r>
            <a:r>
              <a:rPr lang="el-GR" sz="2400" b="1" u="sng" dirty="0"/>
              <a:t>γκ</a:t>
            </a:r>
            <a:r>
              <a:rPr lang="el-GR" sz="2400" dirty="0"/>
              <a:t>αλιά». Ειδικότερα:</a:t>
            </a:r>
          </a:p>
          <a:p>
            <a:pPr>
              <a:lnSpc>
                <a:spcPct val="80000"/>
              </a:lnSpc>
              <a:defRPr/>
            </a:pPr>
            <a:r>
              <a:rPr lang="el-GR" sz="2400" dirty="0"/>
              <a:t>[</a:t>
            </a:r>
            <a:r>
              <a:rPr lang="en-US" sz="2400" dirty="0"/>
              <a:t>p</a:t>
            </a:r>
            <a:r>
              <a:rPr lang="el-GR" sz="2400" dirty="0"/>
              <a:t>]: Χειλικό σύμφωνο το οποίο παράγεται με κλείσιμο των δύο χειλιών. Αντιπροσωπεύεται ορθογραφικά από το γράμμα &lt;π&gt;.</a:t>
            </a:r>
          </a:p>
          <a:p>
            <a:pPr>
              <a:lnSpc>
                <a:spcPct val="80000"/>
              </a:lnSpc>
              <a:defRPr/>
            </a:pPr>
            <a:r>
              <a:rPr lang="el-GR" sz="2400" dirty="0"/>
              <a:t>[</a:t>
            </a:r>
            <a:r>
              <a:rPr lang="en-US" sz="2400" dirty="0"/>
              <a:t>b</a:t>
            </a:r>
            <a:r>
              <a:rPr lang="el-GR" sz="2400" dirty="0"/>
              <a:t>]: Χειλικό σύμφωνο το οποίο παράγεται με τον ίδιο τρόπο που παράγεται το [</a:t>
            </a:r>
            <a:r>
              <a:rPr lang="en-US" sz="2400" dirty="0"/>
              <a:t>p</a:t>
            </a:r>
            <a:r>
              <a:rPr lang="el-GR" sz="2400" dirty="0"/>
              <a:t>] με τη διαφορά ότι στο [</a:t>
            </a:r>
            <a:r>
              <a:rPr lang="en-US" sz="2400" dirty="0"/>
              <a:t>b</a:t>
            </a:r>
            <a:r>
              <a:rPr lang="el-GR" sz="2400" dirty="0"/>
              <a:t>] συμμετέχουν οι φωνητικές χορδές, είναι δηλαδή ηχηρό, όπως θα δούμε και στην παρακάτω ενότητα. Αντιπροσωπεύεται ορθογραφικά από την ακολουθία γραμμάτων &lt;μπ&gt;.</a:t>
            </a:r>
          </a:p>
        </p:txBody>
      </p:sp>
    </p:spTree>
    <p:extLst>
      <p:ext uri="{BB962C8B-B14F-4D97-AF65-F5344CB8AC3E}">
        <p14:creationId xmlns:p14="http://schemas.microsoft.com/office/powerpoint/2010/main" val="3450099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Τα κλειστά της Νέας Ελληνικής </a:t>
            </a:r>
            <a:r>
              <a:rPr lang="el-GR" dirty="0" smtClean="0"/>
              <a:t>2/</a:t>
            </a:r>
            <a:r>
              <a:rPr lang="el-GR" dirty="0"/>
              <a:t>2</a:t>
            </a:r>
          </a:p>
        </p:txBody>
      </p:sp>
      <p:sp>
        <p:nvSpPr>
          <p:cNvPr id="5" name="Θέση περιεχομένου 4"/>
          <p:cNvSpPr>
            <a:spLocks noGrp="1"/>
          </p:cNvSpPr>
          <p:nvPr>
            <p:ph idx="1"/>
          </p:nvPr>
        </p:nvSpPr>
        <p:spPr/>
        <p:txBody>
          <a:bodyPr>
            <a:noAutofit/>
          </a:bodyPr>
          <a:lstStyle/>
          <a:p>
            <a:pPr>
              <a:lnSpc>
                <a:spcPct val="90000"/>
              </a:lnSpc>
              <a:defRPr/>
            </a:pPr>
            <a:r>
              <a:rPr lang="el-GR" sz="2000" dirty="0"/>
              <a:t>[</a:t>
            </a:r>
            <a:r>
              <a:rPr lang="en-US" sz="2000" dirty="0"/>
              <a:t>t</a:t>
            </a:r>
            <a:r>
              <a:rPr lang="el-GR" sz="2000" dirty="0"/>
              <a:t>]: Οδοντικό σύμφωνο το οποίο αντιπροσωπεύεται ορθογραφικά από το γράμμα &lt;τ&gt;.</a:t>
            </a:r>
          </a:p>
          <a:p>
            <a:pPr>
              <a:lnSpc>
                <a:spcPct val="90000"/>
              </a:lnSpc>
              <a:defRPr/>
            </a:pPr>
            <a:r>
              <a:rPr lang="el-GR" sz="2000" dirty="0"/>
              <a:t>[</a:t>
            </a:r>
            <a:r>
              <a:rPr lang="en-US" sz="2000" dirty="0"/>
              <a:t>d</a:t>
            </a:r>
            <a:r>
              <a:rPr lang="el-GR" sz="2000" dirty="0"/>
              <a:t>]: Οδοντικό σύμφωνο το οποίο αντιπροσωπεύεται ορθογραφικά από την ακολουθία γραμμάτων &lt;ντ&gt;. Η μόνη αρθρωτική διαφορά του από το [</a:t>
            </a:r>
            <a:r>
              <a:rPr lang="en-US" sz="2000" dirty="0"/>
              <a:t>t</a:t>
            </a:r>
            <a:r>
              <a:rPr lang="el-GR" sz="2000" dirty="0"/>
              <a:t>] είναι ότι κατά τη διάρκεια παραγωγής τους χρησιμοποιούνται οι φωνητικές χορδές, είναι δηλαδή ηχηρό.</a:t>
            </a:r>
          </a:p>
          <a:p>
            <a:pPr>
              <a:lnSpc>
                <a:spcPct val="90000"/>
              </a:lnSpc>
              <a:defRPr/>
            </a:pPr>
            <a:r>
              <a:rPr lang="el-GR" sz="2000" dirty="0"/>
              <a:t>[</a:t>
            </a:r>
            <a:r>
              <a:rPr lang="en-US" sz="2000" dirty="0"/>
              <a:t>c</a:t>
            </a:r>
            <a:r>
              <a:rPr lang="el-GR" sz="2000" dirty="0"/>
              <a:t>]: Ουρανικό σύμφωνο που ορθογραφικά αντιπροσωπεύεται από την ακολουθία του γράμματος &lt;κ&gt; και ενός [</a:t>
            </a:r>
            <a:r>
              <a:rPr lang="en-US" sz="2000" dirty="0" err="1"/>
              <a:t>i</a:t>
            </a:r>
            <a:r>
              <a:rPr lang="el-GR" sz="2000" dirty="0"/>
              <a:t>] ή [</a:t>
            </a:r>
            <a:r>
              <a:rPr lang="en-US" sz="2000" dirty="0"/>
              <a:t>e</a:t>
            </a:r>
            <a:r>
              <a:rPr lang="el-GR" sz="2000" dirty="0"/>
              <a:t>] στη συνέχεια.</a:t>
            </a:r>
          </a:p>
          <a:p>
            <a:pPr>
              <a:lnSpc>
                <a:spcPct val="90000"/>
              </a:lnSpc>
              <a:defRPr/>
            </a:pPr>
            <a:r>
              <a:rPr lang="el-GR" sz="2000" dirty="0"/>
              <a:t>[</a:t>
            </a:r>
            <a:r>
              <a:rPr lang="en-US" sz="2000" dirty="0"/>
              <a:t>k</a:t>
            </a:r>
            <a:r>
              <a:rPr lang="el-GR" sz="2000" dirty="0"/>
              <a:t>]: Υπερωικό σύμφωνο που ορθογραφικά αντιπροσωπεύεται από την ακολουθία του γράμματος &lt;κ&gt; και ενός [</a:t>
            </a:r>
            <a:r>
              <a:rPr lang="en-US" sz="2000" dirty="0"/>
              <a:t>a</a:t>
            </a:r>
            <a:r>
              <a:rPr lang="el-GR" sz="2000" dirty="0"/>
              <a:t>], [</a:t>
            </a:r>
            <a:r>
              <a:rPr lang="en-US" sz="2000" dirty="0"/>
              <a:t>o</a:t>
            </a:r>
            <a:r>
              <a:rPr lang="el-GR" sz="2000" dirty="0"/>
              <a:t>], [</a:t>
            </a:r>
            <a:r>
              <a:rPr lang="en-US" sz="2000" dirty="0"/>
              <a:t>u</a:t>
            </a:r>
            <a:r>
              <a:rPr lang="el-GR" sz="2000" dirty="0"/>
              <a:t>] στη συνέχεια.</a:t>
            </a:r>
          </a:p>
          <a:p>
            <a:pPr>
              <a:lnSpc>
                <a:spcPct val="90000"/>
              </a:lnSpc>
              <a:defRPr/>
            </a:pPr>
            <a:r>
              <a:rPr lang="el-GR" sz="2000" dirty="0"/>
              <a:t>[</a:t>
            </a:r>
            <a:r>
              <a:rPr lang="el-GR" sz="2000" dirty="0">
                <a:sym typeface="IPAPhon" charset="0"/>
              </a:rPr>
              <a:t></a:t>
            </a:r>
            <a:r>
              <a:rPr lang="el-GR" sz="2000" dirty="0"/>
              <a:t>]: Ουρανικό σύμφωνο που ορθογραφικά αντιπροσωπεύεται από την ακολουθία των γραμμάτων &lt;γκ&gt; και ενός [</a:t>
            </a:r>
            <a:r>
              <a:rPr lang="en-US" sz="2000" dirty="0" err="1"/>
              <a:t>i</a:t>
            </a:r>
            <a:r>
              <a:rPr lang="el-GR" sz="2000" dirty="0"/>
              <a:t>] ή [</a:t>
            </a:r>
            <a:r>
              <a:rPr lang="en-US" sz="2000" dirty="0"/>
              <a:t>e</a:t>
            </a:r>
            <a:r>
              <a:rPr lang="el-GR" sz="2000" dirty="0"/>
              <a:t>] στη συνέχεια.</a:t>
            </a:r>
          </a:p>
          <a:p>
            <a:pPr>
              <a:lnSpc>
                <a:spcPct val="90000"/>
              </a:lnSpc>
              <a:defRPr/>
            </a:pPr>
            <a:r>
              <a:rPr lang="el-GR" sz="2000" dirty="0"/>
              <a:t>[</a:t>
            </a:r>
            <a:r>
              <a:rPr lang="en-US" sz="2000" dirty="0"/>
              <a:t>g</a:t>
            </a:r>
            <a:r>
              <a:rPr lang="el-GR" sz="2000" dirty="0"/>
              <a:t>]: Υπερωικό σύμφωνο που ορθογραφικά αντιπροσωπεύεται από την ακολουθία των γραμμάτων &lt;γκ&gt; και ενός [</a:t>
            </a:r>
            <a:r>
              <a:rPr lang="en-US" sz="2000" dirty="0"/>
              <a:t>a</a:t>
            </a:r>
            <a:r>
              <a:rPr lang="el-GR" sz="2000" dirty="0"/>
              <a:t>], [</a:t>
            </a:r>
            <a:r>
              <a:rPr lang="en-US" sz="2000" dirty="0"/>
              <a:t>o</a:t>
            </a:r>
            <a:r>
              <a:rPr lang="el-GR" sz="2000" dirty="0"/>
              <a:t>], [</a:t>
            </a:r>
            <a:r>
              <a:rPr lang="en-US" sz="2000" dirty="0"/>
              <a:t>u</a:t>
            </a:r>
            <a:r>
              <a:rPr lang="el-GR" sz="2000" dirty="0"/>
              <a:t>] στη συνέχεια.</a:t>
            </a:r>
          </a:p>
        </p:txBody>
      </p:sp>
    </p:spTree>
    <p:extLst>
      <p:ext uri="{BB962C8B-B14F-4D97-AF65-F5344CB8AC3E}">
        <p14:creationId xmlns:p14="http://schemas.microsoft.com/office/powerpoint/2010/main" val="1300587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Τα εξακολουθητικά </a:t>
            </a:r>
            <a:r>
              <a:rPr lang="el-GR" dirty="0" smtClean="0"/>
              <a:t/>
            </a:r>
            <a:br>
              <a:rPr lang="el-GR" dirty="0" smtClean="0"/>
            </a:br>
            <a:r>
              <a:rPr lang="el-GR" dirty="0" smtClean="0"/>
              <a:t>της Νέας Ελληνικής 1/2</a:t>
            </a:r>
            <a:endParaRPr lang="el-GR" dirty="0"/>
          </a:p>
        </p:txBody>
      </p:sp>
      <p:sp>
        <p:nvSpPr>
          <p:cNvPr id="5" name="Θέση περιεχομένου 4"/>
          <p:cNvSpPr>
            <a:spLocks noGrp="1"/>
          </p:cNvSpPr>
          <p:nvPr>
            <p:ph idx="1"/>
          </p:nvPr>
        </p:nvSpPr>
        <p:spPr/>
        <p:txBody>
          <a:bodyPr>
            <a:noAutofit/>
          </a:bodyPr>
          <a:lstStyle/>
          <a:p>
            <a:pPr>
              <a:lnSpc>
                <a:spcPct val="90000"/>
              </a:lnSpc>
              <a:defRPr/>
            </a:pPr>
            <a:r>
              <a:rPr lang="el-GR" sz="2000" dirty="0"/>
              <a:t>Τα εξακολουθητικά σύμφωνα της Νέας Ελληνικής είναι: [</a:t>
            </a:r>
            <a:r>
              <a:rPr lang="en-US" sz="2000" dirty="0"/>
              <a:t>f</a:t>
            </a:r>
            <a:r>
              <a:rPr lang="el-GR" sz="2000" dirty="0"/>
              <a:t>, </a:t>
            </a:r>
            <a:r>
              <a:rPr lang="en-US" sz="2000" dirty="0"/>
              <a:t>v</a:t>
            </a:r>
            <a:r>
              <a:rPr lang="el-GR" sz="2000" dirty="0"/>
              <a:t>, θ, </a:t>
            </a:r>
            <a:r>
              <a:rPr lang="el-GR" sz="2000" dirty="0">
                <a:sym typeface="IPAPhon" charset="0"/>
              </a:rPr>
              <a:t></a:t>
            </a:r>
            <a:r>
              <a:rPr lang="el-GR" sz="2000" dirty="0"/>
              <a:t>, </a:t>
            </a:r>
            <a:r>
              <a:rPr lang="en-US" sz="2000" dirty="0"/>
              <a:t>s</a:t>
            </a:r>
            <a:r>
              <a:rPr lang="el-GR" sz="2000" dirty="0"/>
              <a:t>, </a:t>
            </a:r>
            <a:r>
              <a:rPr lang="en-US" sz="2000" dirty="0"/>
              <a:t>z</a:t>
            </a:r>
            <a:r>
              <a:rPr lang="el-GR" sz="2000" dirty="0"/>
              <a:t>, ç, </a:t>
            </a:r>
            <a:r>
              <a:rPr lang="el-GR" sz="2000" dirty="0">
                <a:sym typeface="IPAPhon" charset="0"/>
              </a:rPr>
              <a:t></a:t>
            </a:r>
            <a:r>
              <a:rPr lang="el-GR" sz="2000" dirty="0"/>
              <a:t>, </a:t>
            </a:r>
            <a:r>
              <a:rPr lang="en-US" sz="2000" dirty="0"/>
              <a:t>x</a:t>
            </a:r>
            <a:r>
              <a:rPr lang="el-GR" sz="2000" dirty="0"/>
              <a:t>, γ], όπως στις λέξεις «</a:t>
            </a:r>
            <a:r>
              <a:rPr lang="el-GR" sz="2000" b="1" u="sng" dirty="0"/>
              <a:t>φ</a:t>
            </a:r>
            <a:r>
              <a:rPr lang="el-GR" sz="2000" dirty="0"/>
              <a:t>όβος, </a:t>
            </a:r>
            <a:r>
              <a:rPr lang="el-GR" sz="2000" b="1" u="sng" dirty="0"/>
              <a:t>β</a:t>
            </a:r>
            <a:r>
              <a:rPr lang="el-GR" sz="2000" dirty="0"/>
              <a:t>άρος, </a:t>
            </a:r>
            <a:r>
              <a:rPr lang="el-GR" sz="2000" b="1" u="sng" dirty="0"/>
              <a:t>θ</a:t>
            </a:r>
            <a:r>
              <a:rPr lang="el-GR" sz="2000" dirty="0"/>
              <a:t>ύμα, </a:t>
            </a:r>
            <a:r>
              <a:rPr lang="el-GR" sz="2000" b="1" u="sng" dirty="0"/>
              <a:t>δ</a:t>
            </a:r>
            <a:r>
              <a:rPr lang="el-GR" sz="2000" dirty="0"/>
              <a:t>ένω, </a:t>
            </a:r>
            <a:r>
              <a:rPr lang="el-GR" sz="2000" b="1" u="sng" dirty="0"/>
              <a:t>σ</a:t>
            </a:r>
            <a:r>
              <a:rPr lang="el-GR" sz="2000" dirty="0"/>
              <a:t>ώνω, </a:t>
            </a:r>
            <a:r>
              <a:rPr lang="el-GR" sz="2000" b="1" u="sng" dirty="0"/>
              <a:t>ζ</a:t>
            </a:r>
            <a:r>
              <a:rPr lang="el-GR" sz="2000" dirty="0"/>
              <a:t>άρι, </a:t>
            </a:r>
            <a:r>
              <a:rPr lang="el-GR" sz="2000" b="1" u="sng" dirty="0"/>
              <a:t>χ</a:t>
            </a:r>
            <a:r>
              <a:rPr lang="el-GR" sz="2000" dirty="0"/>
              <a:t>έρι, </a:t>
            </a:r>
            <a:r>
              <a:rPr lang="el-GR" sz="2000" b="1" u="sng" dirty="0"/>
              <a:t>γ</a:t>
            </a:r>
            <a:r>
              <a:rPr lang="el-GR" sz="2000" dirty="0"/>
              <a:t>έρος, </a:t>
            </a:r>
            <a:r>
              <a:rPr lang="el-GR" sz="2000" b="1" u="sng" dirty="0"/>
              <a:t>χ</a:t>
            </a:r>
            <a:r>
              <a:rPr lang="el-GR" sz="2000" dirty="0"/>
              <a:t>αρά, </a:t>
            </a:r>
            <a:r>
              <a:rPr lang="el-GR" sz="2000" b="1" u="sng" dirty="0"/>
              <a:t>γ</a:t>
            </a:r>
            <a:r>
              <a:rPr lang="el-GR" sz="2000" dirty="0"/>
              <a:t>όμα». Ειδικότερα:</a:t>
            </a:r>
          </a:p>
          <a:p>
            <a:pPr>
              <a:lnSpc>
                <a:spcPct val="90000"/>
              </a:lnSpc>
              <a:defRPr/>
            </a:pPr>
            <a:r>
              <a:rPr lang="el-GR" sz="2000" dirty="0"/>
              <a:t>[</a:t>
            </a:r>
            <a:r>
              <a:rPr lang="en-US" sz="2000" dirty="0"/>
              <a:t>f</a:t>
            </a:r>
            <a:r>
              <a:rPr lang="el-GR" sz="2000" dirty="0"/>
              <a:t>]: Χειλικό σύμφωνο που ορθογραφικά αντιπροσωπεύεται από το γράμμα &lt;φ&gt; ή την ακολουθία γραμμάτων &lt;ευ&gt;, &lt;αυ&gt; όταν αυτή ακολουθείται από κάποιο άηχο σύμφωνο.</a:t>
            </a:r>
          </a:p>
          <a:p>
            <a:pPr>
              <a:lnSpc>
                <a:spcPct val="90000"/>
              </a:lnSpc>
              <a:defRPr/>
            </a:pPr>
            <a:r>
              <a:rPr lang="el-GR" sz="2000" dirty="0"/>
              <a:t>[</a:t>
            </a:r>
            <a:r>
              <a:rPr lang="en-US" sz="2000" dirty="0"/>
              <a:t>v</a:t>
            </a:r>
            <a:r>
              <a:rPr lang="el-GR" sz="2000" dirty="0"/>
              <a:t>]: Χειλικό σύμφωνο που ορθογραφικά αντιπροσωπεύεται από το γράμμα &lt;β&gt; ή την ακολουθία γραμμάτων &lt;ευ&gt;, &lt;αυ&gt; όταν αυτή ακολουθείται από κάποιο ηχηρό σύμφωνο ή φωνήεν. Διαφέρει από το [</a:t>
            </a:r>
            <a:r>
              <a:rPr lang="en-US" sz="2000" dirty="0"/>
              <a:t>f</a:t>
            </a:r>
            <a:r>
              <a:rPr lang="el-GR" sz="2000" dirty="0"/>
              <a:t>]  μόνο ως προς την ηχηρότητα, αφού το [</a:t>
            </a:r>
            <a:r>
              <a:rPr lang="en-US" sz="2000" dirty="0"/>
              <a:t>v</a:t>
            </a:r>
            <a:r>
              <a:rPr lang="el-GR" sz="2000" dirty="0"/>
              <a:t>] είναι ηχηρό.</a:t>
            </a:r>
          </a:p>
          <a:p>
            <a:pPr>
              <a:lnSpc>
                <a:spcPct val="90000"/>
              </a:lnSpc>
              <a:defRPr/>
            </a:pPr>
            <a:r>
              <a:rPr lang="el-GR" sz="2000" dirty="0"/>
              <a:t>[θ]: Οδοντικό σύμφωνο που ορθογραφικά αντιπροσωπεύεται από το γράμμα &lt;θ&gt;.</a:t>
            </a:r>
          </a:p>
          <a:p>
            <a:pPr>
              <a:lnSpc>
                <a:spcPct val="90000"/>
              </a:lnSpc>
              <a:defRPr/>
            </a:pPr>
            <a:r>
              <a:rPr lang="el-GR" sz="2000" dirty="0"/>
              <a:t>[</a:t>
            </a:r>
            <a:r>
              <a:rPr lang="el-GR" sz="2000" dirty="0">
                <a:sym typeface="IPAPhon" charset="0"/>
              </a:rPr>
              <a:t></a:t>
            </a:r>
            <a:r>
              <a:rPr lang="el-GR" sz="2000" dirty="0"/>
              <a:t>]: Οδοντικό σύμφωνο που ορθογραφικά αντιπροσωπεύεται από το γράμμα &lt;δ&gt;. Διαφέρει από το [θ]  μόνο ως προς την ηχηρότητα, αφού το [</a:t>
            </a:r>
            <a:r>
              <a:rPr lang="el-GR" sz="2000" dirty="0">
                <a:sym typeface="IPAPhon" charset="0"/>
              </a:rPr>
              <a:t></a:t>
            </a:r>
            <a:r>
              <a:rPr lang="el-GR" sz="2000" dirty="0"/>
              <a:t>] είναι ηχηρό.</a:t>
            </a:r>
          </a:p>
        </p:txBody>
      </p:sp>
    </p:spTree>
    <p:extLst>
      <p:ext uri="{BB962C8B-B14F-4D97-AF65-F5344CB8AC3E}">
        <p14:creationId xmlns:p14="http://schemas.microsoft.com/office/powerpoint/2010/main" val="3231429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Τα εξακολουθητικά </a:t>
            </a:r>
            <a:r>
              <a:rPr lang="el-GR" dirty="0" smtClean="0"/>
              <a:t/>
            </a:r>
            <a:br>
              <a:rPr lang="el-GR" dirty="0" smtClean="0"/>
            </a:br>
            <a:r>
              <a:rPr lang="el-GR" dirty="0" smtClean="0"/>
              <a:t>της </a:t>
            </a:r>
            <a:r>
              <a:rPr lang="el-GR" dirty="0"/>
              <a:t>Νέας Ελληνικής </a:t>
            </a:r>
            <a:r>
              <a:rPr lang="el-GR" dirty="0" smtClean="0"/>
              <a:t>2/</a:t>
            </a:r>
            <a:r>
              <a:rPr lang="el-GR" dirty="0"/>
              <a:t>2</a:t>
            </a:r>
          </a:p>
        </p:txBody>
      </p:sp>
      <p:sp>
        <p:nvSpPr>
          <p:cNvPr id="5" name="Θέση περιεχομένου 4"/>
          <p:cNvSpPr>
            <a:spLocks noGrp="1"/>
          </p:cNvSpPr>
          <p:nvPr>
            <p:ph idx="1"/>
          </p:nvPr>
        </p:nvSpPr>
        <p:spPr/>
        <p:txBody>
          <a:bodyPr>
            <a:noAutofit/>
          </a:bodyPr>
          <a:lstStyle/>
          <a:p>
            <a:pPr>
              <a:lnSpc>
                <a:spcPct val="90000"/>
              </a:lnSpc>
              <a:defRPr/>
            </a:pPr>
            <a:r>
              <a:rPr lang="el-GR" sz="1900" dirty="0"/>
              <a:t>[</a:t>
            </a:r>
            <a:r>
              <a:rPr lang="en-US" sz="1900" dirty="0"/>
              <a:t>s</a:t>
            </a:r>
            <a:r>
              <a:rPr lang="el-GR" sz="1900" dirty="0"/>
              <a:t>]: Φατνιακό σύμφωνο που ορθογραφικά αντιπροσωπεύεται από το γράμμα &lt;σ&gt;.</a:t>
            </a:r>
          </a:p>
          <a:p>
            <a:pPr>
              <a:lnSpc>
                <a:spcPct val="90000"/>
              </a:lnSpc>
              <a:defRPr/>
            </a:pPr>
            <a:r>
              <a:rPr lang="el-GR" sz="1900" dirty="0"/>
              <a:t>[</a:t>
            </a:r>
            <a:r>
              <a:rPr lang="en-US" sz="1900" dirty="0"/>
              <a:t>z</a:t>
            </a:r>
            <a:r>
              <a:rPr lang="el-GR" sz="1900" dirty="0"/>
              <a:t>]: Φατνιακό σύμφωνο που ορθογραφικά αντιπροσωπεύεται από το γράμμα &lt;ζ&gt;. Διαφέρει από το [θ]  μόνο ως προς την ηχηρότητα, αφού το [</a:t>
            </a:r>
            <a:r>
              <a:rPr lang="en-US" sz="1900" dirty="0"/>
              <a:t>z</a:t>
            </a:r>
            <a:r>
              <a:rPr lang="el-GR" sz="1900" dirty="0"/>
              <a:t>] είναι ηχηρό.</a:t>
            </a:r>
          </a:p>
          <a:p>
            <a:pPr>
              <a:lnSpc>
                <a:spcPct val="90000"/>
              </a:lnSpc>
              <a:defRPr/>
            </a:pPr>
            <a:r>
              <a:rPr lang="el-GR" sz="1900" dirty="0"/>
              <a:t>[ç]: Ουρανικό σύμφωνο που ορθογραφικά αντιπροσωπεύεται από την ακολουθία των γραμμάτων &lt;χ&gt; και ενός [</a:t>
            </a:r>
            <a:r>
              <a:rPr lang="en-US" sz="1900" dirty="0" err="1"/>
              <a:t>i</a:t>
            </a:r>
            <a:r>
              <a:rPr lang="el-GR" sz="1900" dirty="0"/>
              <a:t>] ή [</a:t>
            </a:r>
            <a:r>
              <a:rPr lang="en-US" sz="1900" dirty="0"/>
              <a:t>e</a:t>
            </a:r>
            <a:r>
              <a:rPr lang="el-GR" sz="1900" dirty="0"/>
              <a:t>] στη συνέχεια.</a:t>
            </a:r>
          </a:p>
          <a:p>
            <a:pPr>
              <a:lnSpc>
                <a:spcPct val="90000"/>
              </a:lnSpc>
              <a:defRPr/>
            </a:pPr>
            <a:r>
              <a:rPr lang="el-GR" sz="1900" dirty="0"/>
              <a:t>[</a:t>
            </a:r>
            <a:r>
              <a:rPr lang="el-GR" sz="1900" dirty="0">
                <a:sym typeface="IPAPhon" charset="0"/>
              </a:rPr>
              <a:t></a:t>
            </a:r>
            <a:r>
              <a:rPr lang="el-GR" sz="1900" dirty="0"/>
              <a:t>]: Ουρανικό σύμφωνο που ορθογραφικά αντιπροσωπεύεται από την ακολουθία των γραμμάτων &lt;γ&gt; και ενός [</a:t>
            </a:r>
            <a:r>
              <a:rPr lang="en-US" sz="1900" dirty="0" err="1"/>
              <a:t>i</a:t>
            </a:r>
            <a:r>
              <a:rPr lang="el-GR" sz="1900" dirty="0"/>
              <a:t>] ή [</a:t>
            </a:r>
            <a:r>
              <a:rPr lang="en-US" sz="1900" dirty="0"/>
              <a:t>e</a:t>
            </a:r>
            <a:r>
              <a:rPr lang="el-GR" sz="1900" dirty="0"/>
              <a:t>] στη συνέχεια. Διαφέρει από το [ç]  μόνο ως προς την ηχηρότητα, αφού το [</a:t>
            </a:r>
            <a:r>
              <a:rPr lang="el-GR" sz="1900" dirty="0">
                <a:sym typeface="IPAPhon" charset="0"/>
              </a:rPr>
              <a:t></a:t>
            </a:r>
            <a:r>
              <a:rPr lang="el-GR" sz="1900" dirty="0"/>
              <a:t>] είναι ηχηρό.</a:t>
            </a:r>
          </a:p>
          <a:p>
            <a:pPr>
              <a:lnSpc>
                <a:spcPct val="90000"/>
              </a:lnSpc>
              <a:defRPr/>
            </a:pPr>
            <a:r>
              <a:rPr lang="el-GR" sz="1900" dirty="0"/>
              <a:t>[</a:t>
            </a:r>
            <a:r>
              <a:rPr lang="en-US" sz="1900" dirty="0"/>
              <a:t>x</a:t>
            </a:r>
            <a:r>
              <a:rPr lang="el-GR" sz="1900" dirty="0"/>
              <a:t>]: Υπερωικό σύμφωνο που ορθογραφικά αντιπροσωπεύεται από την ακολουθία των γραμμάτων &lt;χ&gt; και ενός [</a:t>
            </a:r>
            <a:r>
              <a:rPr lang="en-US" sz="1900" dirty="0"/>
              <a:t>a</a:t>
            </a:r>
            <a:r>
              <a:rPr lang="el-GR" sz="1900" dirty="0"/>
              <a:t>], [</a:t>
            </a:r>
            <a:r>
              <a:rPr lang="en-US" sz="1900" dirty="0"/>
              <a:t>o</a:t>
            </a:r>
            <a:r>
              <a:rPr lang="el-GR" sz="1900" dirty="0"/>
              <a:t>], [</a:t>
            </a:r>
            <a:r>
              <a:rPr lang="en-US" sz="1900" dirty="0"/>
              <a:t>u</a:t>
            </a:r>
            <a:r>
              <a:rPr lang="el-GR" sz="1900" dirty="0"/>
              <a:t>] στη συνέχεια.</a:t>
            </a:r>
          </a:p>
          <a:p>
            <a:pPr>
              <a:lnSpc>
                <a:spcPct val="90000"/>
              </a:lnSpc>
              <a:defRPr/>
            </a:pPr>
            <a:r>
              <a:rPr lang="el-GR" sz="1900" dirty="0"/>
              <a:t>[γ]: Υπερωικό σύμφωνο που ορθογραφικά αντιπροσωπεύεται από την ακολουθία των γραμμάτων &lt;γ&gt; και ενός [</a:t>
            </a:r>
            <a:r>
              <a:rPr lang="en-US" sz="1900" dirty="0"/>
              <a:t>a</a:t>
            </a:r>
            <a:r>
              <a:rPr lang="el-GR" sz="1900" dirty="0"/>
              <a:t>], [</a:t>
            </a:r>
            <a:r>
              <a:rPr lang="en-US" sz="1900" dirty="0"/>
              <a:t>o</a:t>
            </a:r>
            <a:r>
              <a:rPr lang="el-GR" sz="1900" dirty="0"/>
              <a:t>], [</a:t>
            </a:r>
            <a:r>
              <a:rPr lang="en-US" sz="1900" dirty="0"/>
              <a:t>u</a:t>
            </a:r>
            <a:r>
              <a:rPr lang="el-GR" sz="1900" dirty="0"/>
              <a:t>] στη συνέχεια. Διαφέρει από το [</a:t>
            </a:r>
            <a:r>
              <a:rPr lang="en-US" sz="1900" dirty="0"/>
              <a:t>x</a:t>
            </a:r>
            <a:r>
              <a:rPr lang="el-GR" sz="1900" dirty="0"/>
              <a:t>]  μόνο ως προς την ηχηρότητα, αφού το [γ] είναι ηχηρό.</a:t>
            </a:r>
          </a:p>
          <a:p>
            <a:endParaRPr lang="el-GR" sz="2400" dirty="0"/>
          </a:p>
        </p:txBody>
      </p:sp>
    </p:spTree>
    <p:extLst>
      <p:ext uri="{BB962C8B-B14F-4D97-AF65-F5344CB8AC3E}">
        <p14:creationId xmlns:p14="http://schemas.microsoft.com/office/powerpoint/2010/main" val="3957714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Τρόπος Άρθρωσης</a:t>
            </a:r>
            <a:br>
              <a:rPr lang="el-GR" dirty="0"/>
            </a:br>
            <a:r>
              <a:rPr lang="el-GR" dirty="0"/>
              <a:t>Έρρινα ~ Στοματικά</a:t>
            </a:r>
          </a:p>
        </p:txBody>
      </p:sp>
      <p:sp>
        <p:nvSpPr>
          <p:cNvPr id="3" name="Θέση περιεχομένου 2"/>
          <p:cNvSpPr>
            <a:spLocks noGrp="1"/>
          </p:cNvSpPr>
          <p:nvPr>
            <p:ph sz="half" idx="1"/>
          </p:nvPr>
        </p:nvSpPr>
        <p:spPr>
          <a:xfrm>
            <a:off x="179512" y="1600200"/>
            <a:ext cx="5256584" cy="5257800"/>
          </a:xfrm>
        </p:spPr>
        <p:txBody>
          <a:bodyPr>
            <a:normAutofit fontScale="62500" lnSpcReduction="20000"/>
          </a:bodyPr>
          <a:lstStyle/>
          <a:p>
            <a:pPr>
              <a:lnSpc>
                <a:spcPct val="110000"/>
              </a:lnSpc>
              <a:defRPr/>
            </a:pPr>
            <a:r>
              <a:rPr lang="el-GR" sz="3200" dirty="0"/>
              <a:t>Τα βασικά αρθρωτικά χαρακτηριστικά των έρρινων είναι τα ακόλουθα</a:t>
            </a:r>
            <a:r>
              <a:rPr lang="el-GR" sz="3200" dirty="0" smtClean="0"/>
              <a:t>:</a:t>
            </a:r>
            <a:endParaRPr lang="el-GR" sz="3200" dirty="0"/>
          </a:p>
          <a:p>
            <a:pPr lvl="1">
              <a:lnSpc>
                <a:spcPct val="110000"/>
              </a:lnSpc>
              <a:defRPr/>
            </a:pPr>
            <a:r>
              <a:rPr lang="el-GR" sz="3200" dirty="0"/>
              <a:t>Η στοματική κοιλότητα είναι απολύτως κλειστή όπως στην περίπτωση άρθρωσης ενός κλειστού συμφώνου. </a:t>
            </a:r>
          </a:p>
          <a:p>
            <a:pPr lvl="1">
              <a:lnSpc>
                <a:spcPct val="110000"/>
              </a:lnSpc>
              <a:defRPr/>
            </a:pPr>
            <a:r>
              <a:rPr lang="el-GR" sz="3200" dirty="0"/>
              <a:t>Η υπερώα μένει κατεβασμένη επιτρέποντας στον αέρα ο οποίος βγαίνει από τον λάρυγγα να διοχετευτεί στην ρινική κοιλότητα και να βγει από την μύτη.</a:t>
            </a:r>
          </a:p>
          <a:p>
            <a:pPr lvl="1">
              <a:lnSpc>
                <a:spcPct val="110000"/>
              </a:lnSpc>
              <a:defRPr/>
            </a:pPr>
            <a:r>
              <a:rPr lang="el-GR" sz="3200" dirty="0"/>
              <a:t>Ακόμα και αν το κλείσιμο μέσα στην στοματική κοιλότητα χαλαρώσει και αρχίσει να περνά αέρας και μέσα από το στόμα αυτό δεν θα εμποδίσει την διαφυγή αέρα παράλληλα και από τη μύτη.</a:t>
            </a:r>
          </a:p>
          <a:p>
            <a:pPr marL="0" indent="0">
              <a:buNone/>
            </a:pPr>
            <a:endParaRPr lang="el-GR" dirty="0"/>
          </a:p>
        </p:txBody>
      </p:sp>
      <p:pic>
        <p:nvPicPr>
          <p:cNvPr id="6" name="Picture 4" descr="'Ερρινη και στοματική άρθρωση"/>
          <p:cNvPicPr>
            <a:picLocks noGrp="1" noChangeAspect="1" noChangeArrowheads="1"/>
          </p:cNvPicPr>
          <p:nvPr>
            <p:ph sz="half" idx="2"/>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5724128" y="1556792"/>
            <a:ext cx="2514600" cy="4525963"/>
          </a:xfrm>
        </p:spPr>
      </p:pic>
      <p:sp>
        <p:nvSpPr>
          <p:cNvPr id="7" name="Rectangle 6"/>
          <p:cNvSpPr/>
          <p:nvPr/>
        </p:nvSpPr>
        <p:spPr>
          <a:xfrm>
            <a:off x="5364163" y="6093296"/>
            <a:ext cx="3168277" cy="369332"/>
          </a:xfrm>
          <a:prstGeom prst="rect">
            <a:avLst/>
          </a:prstGeom>
        </p:spPr>
        <p:txBody>
          <a:bodyPr wrap="square">
            <a:spAutoFit/>
          </a:bodyPr>
          <a:lstStyle/>
          <a:p>
            <a:pPr algn="ctr"/>
            <a:r>
              <a:rPr lang="el-GR" b="1" dirty="0"/>
              <a:t>Εικόνα </a:t>
            </a:r>
            <a:r>
              <a:rPr lang="en-US" b="1" dirty="0" smtClean="0"/>
              <a:t>1</a:t>
            </a:r>
            <a:r>
              <a:rPr lang="el-GR" b="1" dirty="0" smtClean="0"/>
              <a:t>8</a:t>
            </a:r>
            <a:endParaRPr lang="en-US" b="1" dirty="0"/>
          </a:p>
        </p:txBody>
      </p:sp>
    </p:spTree>
    <p:extLst>
      <p:ext uri="{BB962C8B-B14F-4D97-AF65-F5344CB8AC3E}">
        <p14:creationId xmlns:p14="http://schemas.microsoft.com/office/powerpoint/2010/main" val="844426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Τα έρρινα της Νέας Ελληνικής</a:t>
            </a:r>
          </a:p>
        </p:txBody>
      </p:sp>
      <p:sp>
        <p:nvSpPr>
          <p:cNvPr id="5" name="Θέση περιεχομένου 4"/>
          <p:cNvSpPr>
            <a:spLocks noGrp="1"/>
          </p:cNvSpPr>
          <p:nvPr>
            <p:ph idx="1"/>
          </p:nvPr>
        </p:nvSpPr>
        <p:spPr/>
        <p:txBody>
          <a:bodyPr>
            <a:noAutofit/>
          </a:bodyPr>
          <a:lstStyle/>
          <a:p>
            <a:pPr>
              <a:defRPr/>
            </a:pPr>
            <a:r>
              <a:rPr lang="el-GR" sz="2400" dirty="0"/>
              <a:t>[</a:t>
            </a:r>
            <a:r>
              <a:rPr lang="en-US" sz="2400" dirty="0"/>
              <a:t>m</a:t>
            </a:r>
            <a:r>
              <a:rPr lang="el-GR" sz="2400" dirty="0"/>
              <a:t>]: Είναι το χειλικό έρρινο το οποίο αντιπροσωπεύεται πάντα από το γράμμα &lt;μ&gt;, όπως στις λέξεις «</a:t>
            </a:r>
            <a:r>
              <a:rPr lang="el-GR" sz="2400" b="1" u="sng" dirty="0"/>
              <a:t>μ</a:t>
            </a:r>
            <a:r>
              <a:rPr lang="el-GR" sz="2400" dirty="0"/>
              <a:t>άνα, έ</a:t>
            </a:r>
            <a:r>
              <a:rPr lang="el-GR" sz="2400" b="1" u="sng" dirty="0"/>
              <a:t>μμ</a:t>
            </a:r>
            <a:r>
              <a:rPr lang="el-GR" sz="2400" dirty="0"/>
              <a:t>εσος, ώ</a:t>
            </a:r>
            <a:r>
              <a:rPr lang="el-GR" sz="2400" b="1" u="sng" dirty="0"/>
              <a:t>μ</a:t>
            </a:r>
            <a:r>
              <a:rPr lang="el-GR" sz="2400" dirty="0"/>
              <a:t>ος». </a:t>
            </a:r>
          </a:p>
          <a:p>
            <a:pPr>
              <a:defRPr/>
            </a:pPr>
            <a:r>
              <a:rPr lang="el-GR" sz="2400" dirty="0"/>
              <a:t>[</a:t>
            </a:r>
            <a:r>
              <a:rPr lang="en-US" sz="2400" dirty="0"/>
              <a:t>n</a:t>
            </a:r>
            <a:r>
              <a:rPr lang="el-GR" sz="2400" dirty="0"/>
              <a:t>]: Είναι φατνιακό έρρινο το οποίο αντιπροσωπεύεται από το γράμμα &lt;ν&gt;, όπως στις λέξεις «έ</a:t>
            </a:r>
            <a:r>
              <a:rPr lang="el-GR" sz="2400" b="1" u="sng" dirty="0"/>
              <a:t>ν</a:t>
            </a:r>
            <a:r>
              <a:rPr lang="el-GR" sz="2400" dirty="0"/>
              <a:t>α, </a:t>
            </a:r>
            <a:r>
              <a:rPr lang="el-GR" sz="2400" b="1" u="sng" dirty="0"/>
              <a:t>ν</a:t>
            </a:r>
            <a:r>
              <a:rPr lang="el-GR" sz="2400" dirty="0"/>
              <a:t>όμος, ε</a:t>
            </a:r>
            <a:r>
              <a:rPr lang="el-GR" sz="2400" b="1" u="sng" dirty="0"/>
              <a:t>νν</a:t>
            </a:r>
            <a:r>
              <a:rPr lang="el-GR" sz="2400" dirty="0"/>
              <a:t>ιαίος».</a:t>
            </a:r>
          </a:p>
          <a:p>
            <a:pPr>
              <a:defRPr/>
            </a:pPr>
            <a:r>
              <a:rPr lang="el-GR" sz="2400" dirty="0"/>
              <a:t>[</a:t>
            </a:r>
            <a:r>
              <a:rPr lang="el-GR" sz="2400" dirty="0">
                <a:sym typeface="IPAPhon" charset="0"/>
              </a:rPr>
              <a:t></a:t>
            </a:r>
            <a:r>
              <a:rPr lang="el-GR" sz="2400" dirty="0"/>
              <a:t>]: Είναι ουρανικό έρρινο το οποίο αντιπροσωπεύεται από το γράμμα &lt;ν&gt; ακολουθούμενο από ένα [</a:t>
            </a:r>
            <a:r>
              <a:rPr lang="en-US" sz="2400" dirty="0" err="1"/>
              <a:t>i</a:t>
            </a:r>
            <a:r>
              <a:rPr lang="el-GR" sz="2400" dirty="0"/>
              <a:t>] και ένα τονισμένο φωνήεν, όπως στις λέξεις «</a:t>
            </a:r>
            <a:r>
              <a:rPr lang="el-GR" sz="2400" b="1" u="sng" dirty="0"/>
              <a:t>νι</a:t>
            </a:r>
            <a:r>
              <a:rPr lang="el-GR" sz="2400" dirty="0"/>
              <a:t>άτα, ε</a:t>
            </a:r>
            <a:r>
              <a:rPr lang="el-GR" sz="2400" b="1" u="sng" dirty="0"/>
              <a:t>ννι</a:t>
            </a:r>
            <a:r>
              <a:rPr lang="el-GR" sz="2400" dirty="0"/>
              <a:t>ά, γω</a:t>
            </a:r>
            <a:r>
              <a:rPr lang="el-GR" sz="2400" b="1" u="sng" dirty="0"/>
              <a:t>νι</a:t>
            </a:r>
            <a:r>
              <a:rPr lang="el-GR" sz="2400" dirty="0"/>
              <a:t>ές».</a:t>
            </a:r>
          </a:p>
          <a:p>
            <a:pPr>
              <a:defRPr/>
            </a:pPr>
            <a:r>
              <a:rPr lang="el-GR" sz="2400" dirty="0"/>
              <a:t>[</a:t>
            </a:r>
            <a:r>
              <a:rPr lang="el-GR" sz="2400" dirty="0">
                <a:sym typeface="IPAPhon" charset="0"/>
              </a:rPr>
              <a:t></a:t>
            </a:r>
            <a:r>
              <a:rPr lang="el-GR" sz="2400" dirty="0"/>
              <a:t>]: Είναι υπερωικό έρρινο το οποίο αντιπροσωπεύεται από το γράμμα &lt;γ&gt; ακολουθούμενο από το &lt;χ&gt;, όπως στις λέξεις «ά</a:t>
            </a:r>
            <a:r>
              <a:rPr lang="el-GR" sz="2400" b="1" u="sng" dirty="0"/>
              <a:t>γ</a:t>
            </a:r>
            <a:r>
              <a:rPr lang="el-GR" sz="2400" dirty="0"/>
              <a:t>χος, ε</a:t>
            </a:r>
            <a:r>
              <a:rPr lang="el-GR" sz="2400" b="1" u="sng" dirty="0"/>
              <a:t>γ</a:t>
            </a:r>
            <a:r>
              <a:rPr lang="el-GR" sz="2400" dirty="0"/>
              <a:t>χείριση, κα</a:t>
            </a:r>
            <a:r>
              <a:rPr lang="el-GR" sz="2400" b="1" u="sng" dirty="0"/>
              <a:t>γ</a:t>
            </a:r>
            <a:r>
              <a:rPr lang="el-GR" sz="2400" dirty="0"/>
              <a:t>χάζω».</a:t>
            </a:r>
          </a:p>
        </p:txBody>
      </p:sp>
    </p:spTree>
    <p:extLst>
      <p:ext uri="{BB962C8B-B14F-4D97-AF65-F5344CB8AC3E}">
        <p14:creationId xmlns:p14="http://schemas.microsoft.com/office/powerpoint/2010/main" val="3916895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Δίφθογγοι</a:t>
            </a:r>
          </a:p>
        </p:txBody>
      </p:sp>
      <p:sp>
        <p:nvSpPr>
          <p:cNvPr id="5" name="Θέση περιεχομένου 4"/>
          <p:cNvSpPr>
            <a:spLocks noGrp="1"/>
          </p:cNvSpPr>
          <p:nvPr>
            <p:ph idx="1"/>
          </p:nvPr>
        </p:nvSpPr>
        <p:spPr/>
        <p:txBody>
          <a:bodyPr>
            <a:noAutofit/>
          </a:bodyPr>
          <a:lstStyle/>
          <a:p>
            <a:pPr>
              <a:lnSpc>
                <a:spcPct val="90000"/>
              </a:lnSpc>
              <a:defRPr/>
            </a:pPr>
            <a:r>
              <a:rPr lang="el-GR" sz="2400" dirty="0"/>
              <a:t>Τα φωνήεντα είναι ήχοι οι οποίο παράγονται με σχετικά ανοιχτό το στόμα και σχεδόν πάντα είναι ηχηροί (συμμετέχουν οι φωνητικές χορδές κατά την άρθρωσή τους). </a:t>
            </a:r>
          </a:p>
          <a:p>
            <a:pPr>
              <a:lnSpc>
                <a:spcPct val="90000"/>
              </a:lnSpc>
              <a:defRPr/>
            </a:pPr>
            <a:r>
              <a:rPr lang="el-GR" sz="2400" dirty="0"/>
              <a:t>Ο απλός φωνηεντικός ήχος έχει μια μοναδική και απαράλλαχτη ηχητική ποιότητα. Ωστόσο, υπάρχουν φωνηεντικοί ήχοι οι οποίοι παρουσιάζουν αλλαγή κατά την διάρκεια της παραγωγής τους. </a:t>
            </a:r>
          </a:p>
          <a:p>
            <a:pPr lvl="1">
              <a:lnSpc>
                <a:spcPct val="90000"/>
              </a:lnSpc>
              <a:defRPr/>
            </a:pPr>
            <a:r>
              <a:rPr lang="el-GR" sz="2000" dirty="0"/>
              <a:t>Παράδειγμα: Παρατηρείστε τα φωνήεντα στις λέξεις «φ</a:t>
            </a:r>
            <a:r>
              <a:rPr lang="el-GR" sz="2000" b="1" u="sng" dirty="0"/>
              <a:t>άου</a:t>
            </a:r>
            <a:r>
              <a:rPr lang="el-GR" sz="2000" dirty="0"/>
              <a:t>λ» και «λ</a:t>
            </a:r>
            <a:r>
              <a:rPr lang="el-GR" sz="2000" b="1" u="sng" dirty="0"/>
              <a:t>αέ</a:t>
            </a:r>
            <a:r>
              <a:rPr lang="el-GR" sz="2000" dirty="0"/>
              <a:t>».  Αν τοποθετήσετε το δάχτυλό σας στην γλώσσα σας την ώρα που προφέρετε αυτές τις λέξεις θα παρατηρήσετε μια ελαφριά αλλαγή η οποία για την λέξη «λαέ» είναι μικρή,  αλλά για την λέξη «φάουλ» είναι σημαντικά μεγαλύτερη και συνοδεύεται από μια ελαφριά αλλαγή στο σχήμα των χειλιών. Οι φωνηεντικοί ήχοι σε αυτές τις λέξεις ονομάζονται δίφθογγοι.</a:t>
            </a:r>
          </a:p>
        </p:txBody>
      </p:sp>
    </p:spTree>
    <p:extLst>
      <p:ext uri="{BB962C8B-B14F-4D97-AF65-F5344CB8AC3E}">
        <p14:creationId xmlns:p14="http://schemas.microsoft.com/office/powerpoint/2010/main" val="2451334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Τρόπος Άρθρωσης</a:t>
            </a:r>
            <a:br>
              <a:rPr lang="el-GR" dirty="0"/>
            </a:br>
            <a:r>
              <a:rPr lang="el-GR" dirty="0"/>
              <a:t>Υγρά ~ Μη </a:t>
            </a:r>
            <a:r>
              <a:rPr lang="el-GR" dirty="0" smtClean="0"/>
              <a:t>υγρά 1/2</a:t>
            </a:r>
            <a:endParaRPr lang="el-GR" dirty="0"/>
          </a:p>
        </p:txBody>
      </p:sp>
      <p:sp>
        <p:nvSpPr>
          <p:cNvPr id="3" name="Θέση περιεχομένου 2"/>
          <p:cNvSpPr>
            <a:spLocks noGrp="1"/>
          </p:cNvSpPr>
          <p:nvPr>
            <p:ph sz="half" idx="1"/>
          </p:nvPr>
        </p:nvSpPr>
        <p:spPr>
          <a:xfrm>
            <a:off x="0" y="1700213"/>
            <a:ext cx="5616624" cy="4853136"/>
          </a:xfrm>
        </p:spPr>
        <p:txBody>
          <a:bodyPr>
            <a:normAutofit fontScale="85000" lnSpcReduction="20000"/>
          </a:bodyPr>
          <a:lstStyle/>
          <a:p>
            <a:pPr>
              <a:defRPr/>
            </a:pPr>
            <a:r>
              <a:rPr lang="el-GR" sz="2100" dirty="0"/>
              <a:t>Ξεχωρίζουμε δύο ειδών υγρά σύμφωνα: </a:t>
            </a:r>
          </a:p>
          <a:p>
            <a:pPr lvl="1">
              <a:defRPr/>
            </a:pPr>
            <a:r>
              <a:rPr lang="el-GR" sz="2100" dirty="0"/>
              <a:t>Τα πλευρικά σύμφωνα: Στα Νέα Ελληνικά αντιπροσωπεύονται από δύο ήχους: Τον [</a:t>
            </a:r>
            <a:r>
              <a:rPr lang="en-US" sz="2100" dirty="0"/>
              <a:t>l</a:t>
            </a:r>
            <a:r>
              <a:rPr lang="el-GR" sz="2100" dirty="0"/>
              <a:t>] που αντιπροσωπεύεται από το γράμμα &lt;λ&gt;, όπως στις λέξεις «κόλα, αλλά, λύνω». Ο συγκεκριμένος ήχος ως προς την θέση άρθρωσης θεωρείται φατνιακός. Ένας συγγενικός ήχος είναι ο [</a:t>
            </a:r>
            <a:r>
              <a:rPr lang="el-GR" sz="2100" dirty="0">
                <a:sym typeface="IPAPhon" charset="0"/>
              </a:rPr>
              <a:t></a:t>
            </a:r>
            <a:r>
              <a:rPr lang="el-GR" sz="2100" dirty="0"/>
              <a:t>]. Ο συγκεκριμένος ήχος εμφανίζεται όταν το  γράμμα &lt;λ&gt; ακολουθείται από ένα [</a:t>
            </a:r>
            <a:r>
              <a:rPr lang="en-US" sz="2100" dirty="0" err="1"/>
              <a:t>i</a:t>
            </a:r>
            <a:r>
              <a:rPr lang="el-GR" sz="2100" dirty="0"/>
              <a:t>] το οποίο είναι άτονο και ένα οποιοδήποτε φωνήεν στη συνέχεια. Παραδείγματα αυτού του ήχου βρίσκουμε στις λέξεις «ή</a:t>
            </a:r>
            <a:r>
              <a:rPr lang="el-GR" sz="2100" b="1" u="sng" dirty="0"/>
              <a:t>λι</a:t>
            </a:r>
            <a:r>
              <a:rPr lang="el-GR" sz="2100" dirty="0"/>
              <a:t>ος, </a:t>
            </a:r>
            <a:r>
              <a:rPr lang="el-GR" sz="2100" b="1" u="sng" dirty="0"/>
              <a:t>λι</a:t>
            </a:r>
            <a:r>
              <a:rPr lang="el-GR" sz="2100" dirty="0"/>
              <a:t>αστός, ε</a:t>
            </a:r>
            <a:r>
              <a:rPr lang="el-GR" sz="2100" b="1" u="sng" dirty="0"/>
              <a:t>λι</a:t>
            </a:r>
            <a:r>
              <a:rPr lang="el-GR" sz="2100" dirty="0"/>
              <a:t>ά». Ο ήχος [</a:t>
            </a:r>
            <a:r>
              <a:rPr lang="el-GR" sz="2100" dirty="0">
                <a:sym typeface="IPAPhon" charset="0"/>
              </a:rPr>
              <a:t></a:t>
            </a:r>
            <a:r>
              <a:rPr lang="el-GR" sz="2100" dirty="0"/>
              <a:t>] ως προς την θέση άρθρωσης είναι ουρανικός, αφού η ράχη της γλώσσας θα πρέπει να ακουμπήσει τον ουρανίσκο για να αρθρωθεί ο συγκεκριμένος ήχος.</a:t>
            </a:r>
          </a:p>
          <a:p>
            <a:pPr lvl="1">
              <a:defRPr/>
            </a:pPr>
            <a:r>
              <a:rPr lang="el-GR" sz="2100" dirty="0"/>
              <a:t> Τα παλλόμενα σύμφωνα στα Νέα Ελληνικά έχουν μόνο έναν αντιπρόσωπο, το ήχο [</a:t>
            </a:r>
            <a:r>
              <a:rPr lang="en-US" sz="2100" dirty="0"/>
              <a:t>r</a:t>
            </a:r>
            <a:r>
              <a:rPr lang="el-GR" sz="2100" dirty="0"/>
              <a:t>] που αντιπροσωπεύεται πάντα από το γράμμα &lt;ρ&gt;, όπως στις λέξεις «</a:t>
            </a:r>
            <a:r>
              <a:rPr lang="el-GR" sz="2100" b="1" u="sng" dirty="0"/>
              <a:t>ρ</a:t>
            </a:r>
            <a:r>
              <a:rPr lang="el-GR" sz="2100" dirty="0"/>
              <a:t>ώμη, </a:t>
            </a:r>
            <a:r>
              <a:rPr lang="el-GR" sz="2100" b="1" u="sng" dirty="0"/>
              <a:t>ρ</a:t>
            </a:r>
            <a:r>
              <a:rPr lang="el-GR" sz="2100" dirty="0"/>
              <a:t>ήμα, ά</a:t>
            </a:r>
            <a:r>
              <a:rPr lang="el-GR" sz="2100" b="1" u="sng" dirty="0"/>
              <a:t>ρρ</a:t>
            </a:r>
            <a:r>
              <a:rPr lang="el-GR" sz="2100" dirty="0"/>
              <a:t>ωστος».</a:t>
            </a:r>
          </a:p>
          <a:p>
            <a:pPr marL="0" indent="0">
              <a:buNone/>
            </a:pPr>
            <a:endParaRPr lang="el-GR" dirty="0"/>
          </a:p>
        </p:txBody>
      </p:sp>
      <p:pic>
        <p:nvPicPr>
          <p:cNvPr id="6" name="Picture 4" descr="Διαφυγή του αέρα από τα πλάγια της γλώσσας κατά την άρθρωση των υγρών"/>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545774" y="1844824"/>
            <a:ext cx="3598227" cy="4032448"/>
          </a:xfrm>
        </p:spPr>
      </p:pic>
      <p:sp>
        <p:nvSpPr>
          <p:cNvPr id="7" name="Rectangle 6"/>
          <p:cNvSpPr/>
          <p:nvPr/>
        </p:nvSpPr>
        <p:spPr>
          <a:xfrm>
            <a:off x="5724128" y="5949280"/>
            <a:ext cx="3312368" cy="369332"/>
          </a:xfrm>
          <a:prstGeom prst="rect">
            <a:avLst/>
          </a:prstGeom>
        </p:spPr>
        <p:txBody>
          <a:bodyPr wrap="square">
            <a:spAutoFit/>
          </a:bodyPr>
          <a:lstStyle/>
          <a:p>
            <a:pPr algn="ctr"/>
            <a:r>
              <a:rPr lang="el-GR" b="1" dirty="0"/>
              <a:t>Εικόνα </a:t>
            </a:r>
            <a:r>
              <a:rPr lang="en-US" b="1" dirty="0" smtClean="0"/>
              <a:t>1</a:t>
            </a:r>
            <a:r>
              <a:rPr lang="el-GR" b="1" dirty="0" smtClean="0"/>
              <a:t>9</a:t>
            </a:r>
            <a:endParaRPr lang="en-US" b="1" dirty="0"/>
          </a:p>
        </p:txBody>
      </p:sp>
    </p:spTree>
    <p:extLst>
      <p:ext uri="{BB962C8B-B14F-4D97-AF65-F5344CB8AC3E}">
        <p14:creationId xmlns:p14="http://schemas.microsoft.com/office/powerpoint/2010/main" val="3129289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Τρόπος Άρθρωσης</a:t>
            </a:r>
            <a:br>
              <a:rPr lang="el-GR" dirty="0"/>
            </a:br>
            <a:r>
              <a:rPr lang="el-GR" dirty="0"/>
              <a:t>Υγρά ~ Μη </a:t>
            </a:r>
            <a:r>
              <a:rPr lang="el-GR" dirty="0" smtClean="0"/>
              <a:t>υγρά 2/2</a:t>
            </a:r>
            <a:endParaRPr lang="el-GR" dirty="0"/>
          </a:p>
        </p:txBody>
      </p:sp>
      <p:sp>
        <p:nvSpPr>
          <p:cNvPr id="3" name="Θέση περιεχομένου 2"/>
          <p:cNvSpPr>
            <a:spLocks noGrp="1"/>
          </p:cNvSpPr>
          <p:nvPr>
            <p:ph sz="half" idx="1"/>
          </p:nvPr>
        </p:nvSpPr>
        <p:spPr>
          <a:xfrm>
            <a:off x="0" y="1700213"/>
            <a:ext cx="5724128" cy="4765923"/>
          </a:xfrm>
        </p:spPr>
        <p:txBody>
          <a:bodyPr>
            <a:normAutofit fontScale="70000" lnSpcReduction="20000"/>
          </a:bodyPr>
          <a:lstStyle/>
          <a:p>
            <a:pPr>
              <a:lnSpc>
                <a:spcPct val="110000"/>
              </a:lnSpc>
              <a:defRPr/>
            </a:pPr>
            <a:r>
              <a:rPr lang="el-GR" sz="2600" dirty="0"/>
              <a:t>Αν και τα πλευρικά σύμφωνα έχουν διαφορετικές θέσεις άρθρωσης, (φατνιακή και ουρανική) μοιράζονται τον ίδιο τρόπο παραγωγής. Στα πλευρικά σύμφωνα η γλώσσα ακουμπά την φατνιακή ή την ουρανική περιοχή και την κλείνει δυνατά. Παράλληλα, το κυρίως σώμα της γλώσσας διπλώνει και σχηματίζει ένα αυλάκι γύρω από τον κεντρικό άξονα του. Έτσι ο αέρας που βγαίνει από τον λάρυγγα διοχετεύεται κάτω από τις ανασηκωμένες πλευρές της γλώσσας. </a:t>
            </a:r>
          </a:p>
          <a:p>
            <a:pPr>
              <a:lnSpc>
                <a:spcPct val="110000"/>
              </a:lnSpc>
              <a:defRPr/>
            </a:pPr>
            <a:r>
              <a:rPr lang="el-GR" sz="2600" dirty="0"/>
              <a:t>Για να παραχθεί ο παλλόμενος ήχος θα πρέπει η άκρη της γλώσσας να κάνει μια ελαφριά αναδίπλωση, να ακουμπήσει ελαφρά στην περιοχή των φατνίων και να επιστρέψει σε ουδέτερη θέση. Παράλληλα το κυρίως σώμα της γλώσσας διπλώνει και δημιουργεί μια αυλάκωση στον κεντρικό άξονα του, όπως στην περίπτωση των πλευρικών συμφώνων. Αυτό έχει ως αποτέλεσμα την διαφυγή αέρα από τις κάτω πλευρές της γλώσσας</a:t>
            </a:r>
          </a:p>
          <a:p>
            <a:pPr marL="0" indent="0">
              <a:buNone/>
            </a:pPr>
            <a:endParaRPr lang="el-GR" dirty="0"/>
          </a:p>
        </p:txBody>
      </p:sp>
      <p:pic>
        <p:nvPicPr>
          <p:cNvPr id="6" name="Picture 4" descr="Διαφυγή του αέρα από τα πλάγια της γλώσσας κατά την άρθρωση των υγρών"/>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787282" y="1556793"/>
            <a:ext cx="3212703" cy="3600400"/>
          </a:xfrm>
        </p:spPr>
      </p:pic>
      <p:sp>
        <p:nvSpPr>
          <p:cNvPr id="7" name="Rectangle 6"/>
          <p:cNvSpPr/>
          <p:nvPr/>
        </p:nvSpPr>
        <p:spPr>
          <a:xfrm>
            <a:off x="5724128" y="5949280"/>
            <a:ext cx="3312368" cy="369332"/>
          </a:xfrm>
          <a:prstGeom prst="rect">
            <a:avLst/>
          </a:prstGeom>
        </p:spPr>
        <p:txBody>
          <a:bodyPr wrap="square">
            <a:spAutoFit/>
          </a:bodyPr>
          <a:lstStyle/>
          <a:p>
            <a:pPr algn="ctr"/>
            <a:r>
              <a:rPr lang="el-GR" b="1" dirty="0"/>
              <a:t>Εικόνα </a:t>
            </a:r>
            <a:r>
              <a:rPr lang="en-US" b="1" dirty="0" smtClean="0"/>
              <a:t>1</a:t>
            </a:r>
            <a:r>
              <a:rPr lang="el-GR" b="1" dirty="0" smtClean="0"/>
              <a:t>9</a:t>
            </a:r>
            <a:endParaRPr lang="en-US" b="1" dirty="0"/>
          </a:p>
        </p:txBody>
      </p:sp>
    </p:spTree>
    <p:extLst>
      <p:ext uri="{BB962C8B-B14F-4D97-AF65-F5344CB8AC3E}">
        <p14:creationId xmlns:p14="http://schemas.microsoft.com/office/powerpoint/2010/main" val="905946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Τρόπος Άρθρωσης</a:t>
            </a:r>
            <a:br>
              <a:rPr lang="el-GR" dirty="0"/>
            </a:br>
            <a:r>
              <a:rPr lang="el-GR" dirty="0"/>
              <a:t>Ηχηρά ~ Άηχα</a:t>
            </a:r>
          </a:p>
        </p:txBody>
      </p:sp>
      <p:sp>
        <p:nvSpPr>
          <p:cNvPr id="3" name="Θέση περιεχομένου 2"/>
          <p:cNvSpPr>
            <a:spLocks noGrp="1"/>
          </p:cNvSpPr>
          <p:nvPr>
            <p:ph idx="1"/>
          </p:nvPr>
        </p:nvSpPr>
        <p:spPr>
          <a:xfrm>
            <a:off x="464156" y="1556792"/>
            <a:ext cx="8229600" cy="4896544"/>
          </a:xfrm>
        </p:spPr>
        <p:txBody>
          <a:bodyPr>
            <a:normAutofit fontScale="62500" lnSpcReduction="20000"/>
          </a:bodyPr>
          <a:lstStyle/>
          <a:p>
            <a:pPr>
              <a:lnSpc>
                <a:spcPct val="110000"/>
              </a:lnSpc>
              <a:defRPr/>
            </a:pPr>
            <a:r>
              <a:rPr lang="el-GR" dirty="0"/>
              <a:t>Τα σύμφωνα ανάλογα με το αν συμμετέχουν οι φωνητικές χορδές στην άρθρωσή τους χωρίζονται σε ηχηρά και άηχα. Για να ανακαλύψετε αν ένα σύμφωνο είναι ηχηρό αρκεί να βάλετε το δάκτυλό σας στο «μήλο του Αδάμ» την ώρα που το προφέρετε. Αν το σύμφωνο είναι ηχηρό τότε θα αισθανθείτε δονήσεις στην άκρη του δαχτύλου σας. Ενδεικτικά, μπορείτε να δοκιμάσετε με την προφορά των ήχων [</a:t>
            </a:r>
            <a:r>
              <a:rPr lang="en-US" dirty="0"/>
              <a:t>s</a:t>
            </a:r>
            <a:r>
              <a:rPr lang="el-GR" dirty="0"/>
              <a:t>] και [</a:t>
            </a:r>
            <a:r>
              <a:rPr lang="en-US" dirty="0"/>
              <a:t>z</a:t>
            </a:r>
            <a:r>
              <a:rPr lang="el-GR" dirty="0"/>
              <a:t>]. Ο πρώτος ήχος είναι άηχος και όσο και να τον προφέρετε δεν θα νοιώσετε κάποια δόνηση στον λάρυγγα. Αντίθετα, στην περίπτωση άρθρωσης του [</a:t>
            </a:r>
            <a:r>
              <a:rPr lang="en-US" dirty="0"/>
              <a:t>z</a:t>
            </a:r>
            <a:r>
              <a:rPr lang="el-GR" dirty="0"/>
              <a:t>] θα αισθανθείτε δονήσεις στο «μήλο του Αδάμ». Αν μάλιστα κατά την διάρκεια της άρθρωσης κλείσετε τα αυτιά σας θα αισθανθείτε ένα χαρακτηριστικό βουητό. Θα πρέπει να σημειωθεί ότι τα υγρά και τα έρρινα σύμφωνα καθώς και τα φωνήεντα είναι πάντα ηχηρά.</a:t>
            </a:r>
          </a:p>
          <a:p>
            <a:pPr>
              <a:lnSpc>
                <a:spcPct val="110000"/>
              </a:lnSpc>
              <a:defRPr/>
            </a:pPr>
            <a:r>
              <a:rPr lang="el-GR" dirty="0"/>
              <a:t>Τα ηχηρά σύμφωνα της Νέας Ελληνικής είναι: [</a:t>
            </a:r>
            <a:r>
              <a:rPr lang="en-US" dirty="0"/>
              <a:t>b</a:t>
            </a:r>
            <a:r>
              <a:rPr lang="el-GR" dirty="0"/>
              <a:t>, </a:t>
            </a:r>
            <a:r>
              <a:rPr lang="en-US" dirty="0"/>
              <a:t>d</a:t>
            </a:r>
            <a:r>
              <a:rPr lang="el-GR" dirty="0"/>
              <a:t>, </a:t>
            </a:r>
            <a:r>
              <a:rPr lang="el-GR" dirty="0">
                <a:sym typeface="IPAPhon" charset="0"/>
              </a:rPr>
              <a:t></a:t>
            </a:r>
            <a:r>
              <a:rPr lang="el-GR" dirty="0"/>
              <a:t>, </a:t>
            </a:r>
            <a:r>
              <a:rPr lang="en-US" dirty="0"/>
              <a:t>g</a:t>
            </a:r>
            <a:r>
              <a:rPr lang="el-GR" dirty="0"/>
              <a:t>, </a:t>
            </a:r>
            <a:r>
              <a:rPr lang="en-US" dirty="0"/>
              <a:t>v</a:t>
            </a:r>
            <a:r>
              <a:rPr lang="el-GR" dirty="0"/>
              <a:t>, </a:t>
            </a:r>
            <a:r>
              <a:rPr lang="el-GR" dirty="0">
                <a:sym typeface="SILDoulosIPA" charset="0"/>
              </a:rPr>
              <a:t></a:t>
            </a:r>
            <a:r>
              <a:rPr lang="el-GR" dirty="0"/>
              <a:t>, </a:t>
            </a:r>
            <a:r>
              <a:rPr lang="en-US" dirty="0"/>
              <a:t>z</a:t>
            </a:r>
            <a:r>
              <a:rPr lang="el-GR" dirty="0"/>
              <a:t>, </a:t>
            </a:r>
            <a:r>
              <a:rPr lang="el-GR" dirty="0">
                <a:sym typeface="IPAPhon" charset="0"/>
              </a:rPr>
              <a:t></a:t>
            </a:r>
            <a:r>
              <a:rPr lang="el-GR" dirty="0"/>
              <a:t>, γ, </a:t>
            </a:r>
            <a:r>
              <a:rPr lang="en-US" dirty="0"/>
              <a:t>m</a:t>
            </a:r>
            <a:r>
              <a:rPr lang="el-GR" dirty="0"/>
              <a:t>, </a:t>
            </a:r>
            <a:r>
              <a:rPr lang="en-US" dirty="0"/>
              <a:t>n</a:t>
            </a:r>
            <a:r>
              <a:rPr lang="el-GR" dirty="0"/>
              <a:t>, </a:t>
            </a:r>
            <a:r>
              <a:rPr lang="el-GR" dirty="0">
                <a:sym typeface="IPAPhon" charset="0"/>
              </a:rPr>
              <a:t></a:t>
            </a:r>
            <a:r>
              <a:rPr lang="el-GR" dirty="0"/>
              <a:t> , </a:t>
            </a:r>
            <a:r>
              <a:rPr lang="el-GR" dirty="0">
                <a:sym typeface="IPAPhon" charset="0"/>
              </a:rPr>
              <a:t></a:t>
            </a:r>
            <a:r>
              <a:rPr lang="el-GR" dirty="0"/>
              <a:t>, </a:t>
            </a:r>
            <a:r>
              <a:rPr lang="en-US" dirty="0"/>
              <a:t>l</a:t>
            </a:r>
            <a:r>
              <a:rPr lang="el-GR" dirty="0"/>
              <a:t>, </a:t>
            </a:r>
            <a:r>
              <a:rPr lang="el-GR" dirty="0">
                <a:sym typeface="IPAPhon" charset="0"/>
              </a:rPr>
              <a:t></a:t>
            </a:r>
            <a:r>
              <a:rPr lang="el-GR" dirty="0"/>
              <a:t>, </a:t>
            </a:r>
            <a:r>
              <a:rPr lang="en-US" dirty="0"/>
              <a:t>r</a:t>
            </a:r>
            <a:r>
              <a:rPr lang="el-GR" dirty="0"/>
              <a:t>].</a:t>
            </a:r>
          </a:p>
          <a:p>
            <a:pPr>
              <a:lnSpc>
                <a:spcPct val="110000"/>
              </a:lnSpc>
              <a:defRPr/>
            </a:pPr>
            <a:r>
              <a:rPr lang="el-GR" dirty="0"/>
              <a:t>Τα άηχα σύμφωνα της Νέας Ελληνικής είναι: [</a:t>
            </a:r>
            <a:r>
              <a:rPr lang="en-US" dirty="0"/>
              <a:t>p</a:t>
            </a:r>
            <a:r>
              <a:rPr lang="el-GR" dirty="0"/>
              <a:t>, </a:t>
            </a:r>
            <a:r>
              <a:rPr lang="en-US" dirty="0"/>
              <a:t>t</a:t>
            </a:r>
            <a:r>
              <a:rPr lang="el-GR" dirty="0"/>
              <a:t>, </a:t>
            </a:r>
            <a:r>
              <a:rPr lang="en-US" dirty="0"/>
              <a:t>c</a:t>
            </a:r>
            <a:r>
              <a:rPr lang="el-GR" dirty="0"/>
              <a:t>, </a:t>
            </a:r>
            <a:r>
              <a:rPr lang="en-US" dirty="0"/>
              <a:t>k</a:t>
            </a:r>
            <a:r>
              <a:rPr lang="el-GR" dirty="0"/>
              <a:t>, </a:t>
            </a:r>
            <a:r>
              <a:rPr lang="en-US" dirty="0"/>
              <a:t>f</a:t>
            </a:r>
            <a:r>
              <a:rPr lang="el-GR" dirty="0"/>
              <a:t>, θ, </a:t>
            </a:r>
            <a:r>
              <a:rPr lang="en-US" dirty="0"/>
              <a:t>s</a:t>
            </a:r>
            <a:r>
              <a:rPr lang="el-GR" dirty="0"/>
              <a:t>, ç, </a:t>
            </a:r>
            <a:r>
              <a:rPr lang="en-US" dirty="0"/>
              <a:t>x</a:t>
            </a:r>
            <a:r>
              <a:rPr lang="el-GR" dirty="0"/>
              <a:t>]</a:t>
            </a:r>
          </a:p>
          <a:p>
            <a:pPr marL="0" indent="0">
              <a:buNone/>
            </a:pPr>
            <a:endParaRPr lang="el-GR" sz="2800" dirty="0"/>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557213"/>
            <a:ext cx="8229600" cy="1143000"/>
          </a:xfrm>
        </p:spPr>
        <p:txBody>
          <a:bodyPr>
            <a:normAutofit fontScale="90000"/>
          </a:bodyPr>
          <a:lstStyle/>
          <a:p>
            <a:r>
              <a:rPr lang="el-GR" dirty="0"/>
              <a:t>Πίνακας κατάταξης των συμφώνων της Νέας Ελληνικής (βασισμένος στα σύμβολα του ΔΦΑ)</a:t>
            </a:r>
          </a:p>
        </p:txBody>
      </p:sp>
      <p:pic>
        <p:nvPicPr>
          <p:cNvPr id="5" name="Picture 7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48880"/>
            <a:ext cx="9144000" cy="326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 name="Text Box 769"/>
          <p:cNvSpPr txBox="1">
            <a:spLocks noChangeArrowheads="1"/>
          </p:cNvSpPr>
          <p:nvPr/>
        </p:nvSpPr>
        <p:spPr bwMode="auto">
          <a:xfrm>
            <a:off x="683569" y="5445224"/>
            <a:ext cx="7776864"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l-GR" sz="2000" dirty="0">
                <a:cs typeface="+mn-cs"/>
              </a:rPr>
              <a:t>Σε κάθε στήλη το αριστερό σύμβολο αντιπροσωπεύει το άηχο σύμφωνο και </a:t>
            </a:r>
            <a:r>
              <a:rPr lang="el-GR" sz="2000" dirty="0" smtClean="0">
                <a:cs typeface="+mn-cs"/>
              </a:rPr>
              <a:t>το </a:t>
            </a:r>
            <a:r>
              <a:rPr lang="el-GR" sz="2000" dirty="0">
                <a:cs typeface="+mn-cs"/>
              </a:rPr>
              <a:t>δεξί το ηχηρό.</a:t>
            </a:r>
          </a:p>
        </p:txBody>
      </p:sp>
    </p:spTree>
    <p:extLst>
      <p:ext uri="{BB962C8B-B14F-4D97-AF65-F5344CB8AC3E}">
        <p14:creationId xmlns:p14="http://schemas.microsoft.com/office/powerpoint/2010/main" val="1421659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495862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182490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3501008"/>
            <a:ext cx="7772400" cy="1362075"/>
          </a:xfrm>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1252172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sz="4000" dirty="0"/>
              <a:t>Σημείωμα Ιστορικού </a:t>
            </a:r>
            <a:r>
              <a:rPr lang="el-GR" sz="4000" dirty="0" smtClean="0"/>
              <a:t>Εκδόσεων</a:t>
            </a:r>
            <a:r>
              <a:rPr lang="en-US" sz="4000" dirty="0" smtClean="0"/>
              <a:t> </a:t>
            </a:r>
            <a:r>
              <a:rPr lang="el-GR" sz="4000" dirty="0" smtClean="0"/>
              <a:t>Έργου</a:t>
            </a:r>
            <a:endParaRPr lang="el-GR" sz="4000"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a:t>
            </a:r>
            <a:r>
              <a:rPr lang="el-GR" sz="2000" dirty="0">
                <a:solidFill>
                  <a:srgbClr val="000000"/>
                </a:solidFill>
              </a:rPr>
              <a:t>έκδοση </a:t>
            </a:r>
            <a:r>
              <a:rPr lang="el-GR" sz="2000" dirty="0" smtClean="0">
                <a:solidFill>
                  <a:srgbClr val="000000"/>
                </a:solidFill>
              </a:rPr>
              <a:t>1.  </a:t>
            </a:r>
            <a:endParaRPr lang="el-GR" sz="2000" dirty="0">
              <a:solidFill>
                <a:srgbClr val="000000"/>
              </a:solidFill>
            </a:endParaRPr>
          </a:p>
          <a:p>
            <a:endParaRPr lang="el-GR" sz="2000" dirty="0"/>
          </a:p>
        </p:txBody>
      </p:sp>
    </p:spTree>
    <p:extLst>
      <p:ext uri="{BB962C8B-B14F-4D97-AF65-F5344CB8AC3E}">
        <p14:creationId xmlns:p14="http://schemas.microsoft.com/office/powerpoint/2010/main" val="2878535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0000"/>
                </a:solidFill>
              </a:rPr>
              <a:t>Copyright </a:t>
            </a:r>
            <a:r>
              <a:rPr lang="el-GR" sz="2000" dirty="0" err="1" smtClean="0">
                <a:solidFill>
                  <a:srgbClr val="000000"/>
                </a:solidFill>
              </a:rPr>
              <a:t>Εθνικόν</a:t>
            </a:r>
            <a:r>
              <a:rPr lang="el-GR" sz="2000" dirty="0" smtClean="0">
                <a:solidFill>
                  <a:srgbClr val="000000"/>
                </a:solidFill>
              </a:rPr>
              <a:t> και </a:t>
            </a:r>
            <a:r>
              <a:rPr lang="el-GR" sz="2000" dirty="0" err="1" smtClean="0">
                <a:solidFill>
                  <a:srgbClr val="000000"/>
                </a:solidFill>
              </a:rPr>
              <a:t>Καποδιστριακόν</a:t>
            </a:r>
            <a:r>
              <a:rPr lang="el-GR" sz="2000" dirty="0" smtClean="0">
                <a:solidFill>
                  <a:srgbClr val="000000"/>
                </a:solidFill>
              </a:rPr>
              <a:t> </a:t>
            </a:r>
            <a:r>
              <a:rPr lang="el-GR" sz="2000" dirty="0" err="1" smtClean="0">
                <a:solidFill>
                  <a:srgbClr val="000000"/>
                </a:solidFill>
              </a:rPr>
              <a:t>Πανεπιστήμιον</a:t>
            </a:r>
            <a:r>
              <a:rPr lang="el-GR" sz="2000" dirty="0" smtClean="0">
                <a:solidFill>
                  <a:srgbClr val="000000"/>
                </a:solidFill>
              </a:rPr>
              <a:t> Αθηνών</a:t>
            </a:r>
            <a:r>
              <a:rPr lang="en-US" sz="2000" dirty="0" smtClean="0">
                <a:solidFill>
                  <a:srgbClr val="000000"/>
                </a:solidFill>
              </a:rPr>
              <a:t>, </a:t>
            </a:r>
            <a:r>
              <a:rPr lang="el-GR" sz="2000" dirty="0" smtClean="0">
                <a:solidFill>
                  <a:srgbClr val="000000"/>
                </a:solidFill>
              </a:rPr>
              <a:t>Γεώργιος Κ. Μικρός, 201</a:t>
            </a:r>
            <a:r>
              <a:rPr lang="el-GR" sz="2000" dirty="0">
                <a:solidFill>
                  <a:srgbClr val="000000"/>
                </a:solidFill>
              </a:rPr>
              <a:t>5. Γεώργιος Κ. </a:t>
            </a:r>
            <a:r>
              <a:rPr lang="el-GR" sz="2000" dirty="0" smtClean="0">
                <a:solidFill>
                  <a:srgbClr val="000000"/>
                </a:solidFill>
              </a:rPr>
              <a:t>Μικρός. «</a:t>
            </a:r>
            <a:r>
              <a:rPr lang="el-GR" sz="2000" dirty="0">
                <a:solidFill>
                  <a:srgbClr val="000000"/>
                </a:solidFill>
              </a:rPr>
              <a:t>Φωνητική </a:t>
            </a:r>
            <a:r>
              <a:rPr lang="el-GR" sz="2000" dirty="0" smtClean="0">
                <a:solidFill>
                  <a:srgbClr val="000000"/>
                </a:solidFill>
              </a:rPr>
              <a:t>– Φωνολογία της Ιταλικής Γλώσσας. </a:t>
            </a:r>
            <a:r>
              <a:rPr lang="el-GR" sz="2000" dirty="0" err="1" smtClean="0">
                <a:solidFill>
                  <a:srgbClr val="000000"/>
                </a:solidFill>
              </a:rPr>
              <a:t>Αρθρωτική</a:t>
            </a:r>
            <a:r>
              <a:rPr lang="el-GR" sz="2000" dirty="0" smtClean="0">
                <a:solidFill>
                  <a:srgbClr val="000000"/>
                </a:solidFill>
              </a:rPr>
              <a:t> Φωνητική».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Αθήνα </a:t>
            </a:r>
            <a:r>
              <a:rPr lang="el-GR" sz="2000" dirty="0" smtClean="0">
                <a:solidFill>
                  <a:srgbClr val="000000"/>
                </a:solidFill>
              </a:rPr>
              <a:t>2015. </a:t>
            </a:r>
            <a:r>
              <a:rPr lang="el-GR" sz="2000" dirty="0">
                <a:solidFill>
                  <a:srgbClr val="000000"/>
                </a:solidFill>
              </a:rPr>
              <a:t>Διαθέσιμο από τη δικτυακή </a:t>
            </a:r>
            <a:r>
              <a:rPr lang="el-GR" sz="2000" dirty="0" smtClean="0">
                <a:solidFill>
                  <a:srgbClr val="000000"/>
                </a:solidFill>
              </a:rPr>
              <a:t>διεύθυνση: </a:t>
            </a:r>
            <a:r>
              <a:rPr lang="el-GR" sz="2000" dirty="0" smtClean="0">
                <a:solidFill>
                  <a:srgbClr val="000000"/>
                </a:solidFill>
                <a:hlinkClick r:id="rId3"/>
              </a:rPr>
              <a:t>http</a:t>
            </a:r>
            <a:r>
              <a:rPr lang="el-GR" sz="2000" dirty="0">
                <a:solidFill>
                  <a:srgbClr val="000000"/>
                </a:solidFill>
                <a:hlinkClick r:id="rId3"/>
              </a:rPr>
              <a:t>://</a:t>
            </a:r>
            <a:r>
              <a:rPr lang="el-GR" sz="2000" dirty="0" smtClean="0">
                <a:solidFill>
                  <a:srgbClr val="000000"/>
                </a:solidFill>
                <a:hlinkClick r:id="rId3"/>
              </a:rPr>
              <a:t>eclass.uoa.gr/courses/ISLL114</a:t>
            </a:r>
            <a:r>
              <a:rPr lang="el-GR" sz="2000" dirty="0" smtClean="0">
                <a:solidFill>
                  <a:srgbClr val="000000"/>
                </a:solidFill>
              </a:rPr>
              <a:t>. </a:t>
            </a:r>
            <a:endParaRPr lang="el-GR" sz="2000" dirty="0">
              <a:solidFill>
                <a:srgbClr val="000000"/>
              </a:solidFill>
            </a:endParaRPr>
          </a:p>
        </p:txBody>
      </p:sp>
    </p:spTree>
    <p:extLst>
      <p:ext uri="{BB962C8B-B14F-4D97-AF65-F5344CB8AC3E}">
        <p14:creationId xmlns:p14="http://schemas.microsoft.com/office/powerpoint/2010/main" val="3573209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516920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Φωνηεντικό ύψος</a:t>
            </a:r>
          </a:p>
        </p:txBody>
      </p:sp>
      <p:sp>
        <p:nvSpPr>
          <p:cNvPr id="3" name="Θέση περιεχομένου 2"/>
          <p:cNvSpPr>
            <a:spLocks noGrp="1"/>
          </p:cNvSpPr>
          <p:nvPr>
            <p:ph sz="half" idx="1"/>
          </p:nvPr>
        </p:nvSpPr>
        <p:spPr>
          <a:xfrm>
            <a:off x="251520" y="1340768"/>
            <a:ext cx="4536504" cy="5328592"/>
          </a:xfrm>
        </p:spPr>
        <p:txBody>
          <a:bodyPr>
            <a:normAutofit fontScale="77500" lnSpcReduction="20000"/>
          </a:bodyPr>
          <a:lstStyle/>
          <a:p>
            <a:pPr>
              <a:lnSpc>
                <a:spcPct val="110000"/>
              </a:lnSpc>
              <a:defRPr/>
            </a:pPr>
            <a:r>
              <a:rPr lang="el-GR" sz="2500" dirty="0"/>
              <a:t>Ο όρος ύψος της γλώσσας χρησιμοποιείται για να δηλώσει τη θέση που παίρνει η γλώσσα αναφορικά με τον κάθετο άξονα κίνησής της.</a:t>
            </a:r>
          </a:p>
          <a:p>
            <a:pPr>
              <a:lnSpc>
                <a:spcPct val="110000"/>
              </a:lnSpc>
              <a:defRPr/>
            </a:pPr>
            <a:r>
              <a:rPr lang="el-GR" sz="2500" dirty="0"/>
              <a:t>Τα φωνήεντα που παράγονται στο ψηλότερο σημείο που μπορεί να φτάσει η γλώσσα στον κάθετο άξονά της (κοντά στην οροφή της στοματικής κοιλότητας) ονομάζονται ψηλά φωνήεντα. </a:t>
            </a:r>
          </a:p>
          <a:p>
            <a:pPr>
              <a:lnSpc>
                <a:spcPct val="110000"/>
              </a:lnSpc>
              <a:defRPr/>
            </a:pPr>
            <a:r>
              <a:rPr lang="el-GR" sz="2500" dirty="0"/>
              <a:t>Αντίθετα, τα φωνήεντα που παράγονται στο χαμηλότερο σημείο που μπορεί να φτάσει η γλώσσα στον κάθετο άξονα της ονομάζονται χαμηλά φωνήεντα. </a:t>
            </a:r>
          </a:p>
          <a:p>
            <a:pPr>
              <a:lnSpc>
                <a:spcPct val="110000"/>
              </a:lnSpc>
              <a:defRPr/>
            </a:pPr>
            <a:r>
              <a:rPr lang="el-GR" sz="2500" dirty="0"/>
              <a:t>Οι ενδιάμεσες θέσεις που παίρνει η γλώσσα παράγουν φωνήεντα που ονομάζονται ανάλογα με το ύψος της γλώσσας μέσο-χαμηλά (</a:t>
            </a:r>
            <a:r>
              <a:rPr lang="en-US" sz="2500" dirty="0"/>
              <a:t>mid</a:t>
            </a:r>
            <a:r>
              <a:rPr lang="el-GR" sz="2500" dirty="0"/>
              <a:t>-</a:t>
            </a:r>
            <a:r>
              <a:rPr lang="en-US" sz="2500" dirty="0"/>
              <a:t>low</a:t>
            </a:r>
            <a:r>
              <a:rPr lang="el-GR" sz="2500" dirty="0"/>
              <a:t>), μέσα (</a:t>
            </a:r>
            <a:r>
              <a:rPr lang="en-US" sz="2500" dirty="0"/>
              <a:t>mid</a:t>
            </a:r>
            <a:r>
              <a:rPr lang="el-GR" sz="2500" dirty="0"/>
              <a:t>), μέσο-υψηλά (</a:t>
            </a:r>
            <a:r>
              <a:rPr lang="en-US" sz="2500" dirty="0"/>
              <a:t>mid</a:t>
            </a:r>
            <a:r>
              <a:rPr lang="el-GR" sz="2500" dirty="0"/>
              <a:t>-</a:t>
            </a:r>
            <a:r>
              <a:rPr lang="en-US" sz="2500" dirty="0"/>
              <a:t>high</a:t>
            </a:r>
            <a:r>
              <a:rPr lang="el-GR" sz="2500" dirty="0"/>
              <a:t>). </a:t>
            </a:r>
          </a:p>
          <a:p>
            <a:pPr marL="0" indent="0">
              <a:buNone/>
            </a:pPr>
            <a:endParaRPr lang="el-GR" dirty="0"/>
          </a:p>
        </p:txBody>
      </p:sp>
      <p:pic>
        <p:nvPicPr>
          <p:cNvPr id="6" name="Picture 4" title="Οι άξονες κίνησης της γλώσσας"/>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6732240" y="332656"/>
            <a:ext cx="2039938" cy="2286000"/>
          </a:xfrm>
          <a:prstGeom prst="rect">
            <a:avLst/>
          </a:prstGeom>
        </p:spPr>
      </p:pic>
      <p:pic>
        <p:nvPicPr>
          <p:cNvPr id="7" name="Picture 6" descr="Ψηλά &#10;Μεσαία&#10;Χαμηλά" title="Διαβάθμιση στο ύψος της γλώσσας κατά την άρθρωση των φωνηέντων"/>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0" y="2420888"/>
            <a:ext cx="4572000" cy="348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p:nvPr/>
        </p:nvSpPr>
        <p:spPr>
          <a:xfrm>
            <a:off x="4932040" y="5733256"/>
            <a:ext cx="3888432" cy="720080"/>
          </a:xfrm>
          <a:prstGeom prst="rect">
            <a:avLst/>
          </a:prstGeom>
        </p:spPr>
        <p:txBody>
          <a:bodyPr vert="horz" wrap="none" lIns="91440" tIns="45720" rIns="91440" bIns="45720" rtlCol="0" anchor="ctr">
            <a:normAutofit/>
          </a:bodyPr>
          <a:lstStyle/>
          <a:p>
            <a:pPr algn="ctr"/>
            <a:r>
              <a:rPr lang="el-GR" b="1" dirty="0" smtClean="0"/>
              <a:t>Εικόνες 1 και 2</a:t>
            </a:r>
            <a:endParaRPr lang="en-US" b="1" dirty="0" smtClean="0"/>
          </a:p>
        </p:txBody>
      </p:sp>
    </p:spTree>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177319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628800"/>
            <a:ext cx="8856984" cy="4237931"/>
          </a:xfrm>
        </p:spPr>
        <p:txBody>
          <a:bodyPr>
            <a:noAutofit/>
          </a:bodyPr>
          <a:lstStyle/>
          <a:p>
            <a:pPr marL="0" indent="0">
              <a:buNone/>
            </a:pPr>
            <a:r>
              <a:rPr lang="el-GR" sz="2000" dirty="0"/>
              <a:t>"Η δομή και οργάνωση της παρουσίασης, καθώς και το υπόλοιπο περιεχόμενο, αποτελούν πνευματική ιδιοκτησία του συγγραφέα και του Πανεπιστημίου Αθηνών και διατίθενται με άδεια Creative Commons Αναφορά Μη Εμπορική Χρήση Παρόμοια Διανομή Έκδοση 4.0 ή μεταγενέστερη</a:t>
            </a:r>
            <a:r>
              <a:rPr lang="el-GR" sz="2000" dirty="0" smtClean="0"/>
              <a:t>.</a:t>
            </a:r>
            <a:endParaRPr lang="el-GR" sz="2000" dirty="0"/>
          </a:p>
          <a:p>
            <a:pPr marL="0" indent="0">
              <a:buNone/>
            </a:pPr>
            <a:r>
              <a:rPr lang="el-GR" sz="2000" dirty="0"/>
              <a:t>Οι εικόνες/φωτογραφίες/διαγράμματα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a:t>
            </a:r>
          </a:p>
          <a:p>
            <a:pPr marL="0" indent="0">
              <a:buNone/>
            </a:pPr>
            <a:endParaRPr lang="el-GR" sz="1800" dirty="0"/>
          </a:p>
        </p:txBody>
      </p:sp>
    </p:spTree>
    <p:extLst>
      <p:ext uri="{BB962C8B-B14F-4D97-AF65-F5344CB8AC3E}">
        <p14:creationId xmlns:p14="http://schemas.microsoft.com/office/powerpoint/2010/main" val="3585363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Αντίληψη του φωνηεντικού ύψους</a:t>
            </a:r>
          </a:p>
        </p:txBody>
      </p:sp>
      <p:sp>
        <p:nvSpPr>
          <p:cNvPr id="5" name="Θέση περιεχομένου 4"/>
          <p:cNvSpPr>
            <a:spLocks noGrp="1"/>
          </p:cNvSpPr>
          <p:nvPr>
            <p:ph idx="1"/>
          </p:nvPr>
        </p:nvSpPr>
        <p:spPr>
          <a:xfrm>
            <a:off x="464156" y="1556792"/>
            <a:ext cx="8229600" cy="4824536"/>
          </a:xfrm>
        </p:spPr>
        <p:txBody>
          <a:bodyPr>
            <a:noAutofit/>
          </a:bodyPr>
          <a:lstStyle/>
          <a:p>
            <a:pPr>
              <a:lnSpc>
                <a:spcPct val="80000"/>
              </a:lnSpc>
              <a:defRPr/>
            </a:pPr>
            <a:r>
              <a:rPr lang="el-GR" sz="1800" dirty="0"/>
              <a:t>Προσπαθήστε να προφέρετε τα παρακάτω ζευγάρια λέξεων και να καθορίσετε το ύψος των φωνηέντων που είναι σημειωμένα με έντονο χρώμα (σε αγκύλες βρίσκεται η φωνητική μεταγραφή της κάθε λέξης):</a:t>
            </a:r>
          </a:p>
          <a:p>
            <a:pPr lvl="1">
              <a:lnSpc>
                <a:spcPct val="80000"/>
              </a:lnSpc>
              <a:defRPr/>
            </a:pPr>
            <a:r>
              <a:rPr lang="el-GR" sz="1600" dirty="0"/>
              <a:t>π</a:t>
            </a:r>
            <a:r>
              <a:rPr lang="el-GR" sz="1600" b="1" u="sng" dirty="0"/>
              <a:t>οι</a:t>
            </a:r>
            <a:r>
              <a:rPr lang="el-GR" sz="1600" dirty="0"/>
              <a:t>νή [</a:t>
            </a:r>
            <a:r>
              <a:rPr lang="en-US" sz="1600" dirty="0"/>
              <a:t>p</a:t>
            </a:r>
            <a:r>
              <a:rPr lang="en-US" sz="1600" b="1" u="sng" dirty="0"/>
              <a:t>i</a:t>
            </a:r>
            <a:r>
              <a:rPr lang="en-US" sz="1600" dirty="0"/>
              <a:t>n</a:t>
            </a:r>
            <a:r>
              <a:rPr lang="el-GR" sz="1600" dirty="0"/>
              <a:t>í] ~ π</a:t>
            </a:r>
            <a:r>
              <a:rPr lang="el-GR" sz="1600" b="1" u="sng" dirty="0"/>
              <a:t>α</a:t>
            </a:r>
            <a:r>
              <a:rPr lang="el-GR" sz="1600" dirty="0"/>
              <a:t>νί [</a:t>
            </a:r>
            <a:r>
              <a:rPr lang="en-US" sz="1600" dirty="0"/>
              <a:t>p</a:t>
            </a:r>
            <a:r>
              <a:rPr lang="en-US" sz="1600" b="1" u="sng" dirty="0"/>
              <a:t>a</a:t>
            </a:r>
            <a:r>
              <a:rPr lang="en-US" sz="1600" dirty="0"/>
              <a:t>n</a:t>
            </a:r>
            <a:r>
              <a:rPr lang="el-GR" sz="1600" dirty="0"/>
              <a:t>í]	</a:t>
            </a:r>
          </a:p>
          <a:p>
            <a:pPr lvl="1">
              <a:lnSpc>
                <a:spcPct val="80000"/>
              </a:lnSpc>
              <a:defRPr/>
            </a:pPr>
            <a:r>
              <a:rPr lang="el-GR" sz="1600" dirty="0"/>
              <a:t>λ</a:t>
            </a:r>
            <a:r>
              <a:rPr lang="el-GR" sz="1600" b="1" u="sng" dirty="0"/>
              <a:t>ί</a:t>
            </a:r>
            <a:r>
              <a:rPr lang="el-GR" sz="1600" dirty="0"/>
              <a:t>μα [</a:t>
            </a:r>
            <a:r>
              <a:rPr lang="en-US" sz="1600" dirty="0"/>
              <a:t>l</a:t>
            </a:r>
            <a:r>
              <a:rPr lang="el-GR" sz="1600" b="1" u="sng" dirty="0"/>
              <a:t>í</a:t>
            </a:r>
            <a:r>
              <a:rPr lang="en-US" sz="1600" dirty="0"/>
              <a:t>ma</a:t>
            </a:r>
            <a:r>
              <a:rPr lang="el-GR" sz="1600" dirty="0"/>
              <a:t>] ~ λ</a:t>
            </a:r>
            <a:r>
              <a:rPr lang="el-GR" sz="1600" b="1" u="sng" dirty="0"/>
              <a:t>ά</a:t>
            </a:r>
            <a:r>
              <a:rPr lang="el-GR" sz="1600" dirty="0"/>
              <a:t>μα [</a:t>
            </a:r>
            <a:r>
              <a:rPr lang="en-US" sz="1600" dirty="0"/>
              <a:t>l</a:t>
            </a:r>
            <a:r>
              <a:rPr lang="el-GR" sz="1600" b="1" u="sng" dirty="0"/>
              <a:t>á</a:t>
            </a:r>
            <a:r>
              <a:rPr lang="en-US" sz="1600" dirty="0"/>
              <a:t>ma</a:t>
            </a:r>
            <a:r>
              <a:rPr lang="el-GR" sz="1600" dirty="0"/>
              <a:t>]</a:t>
            </a:r>
          </a:p>
          <a:p>
            <a:pPr lvl="1">
              <a:lnSpc>
                <a:spcPct val="80000"/>
              </a:lnSpc>
              <a:defRPr/>
            </a:pPr>
            <a:r>
              <a:rPr lang="el-GR" sz="1600" dirty="0"/>
              <a:t>κ</a:t>
            </a:r>
            <a:r>
              <a:rPr lang="el-GR" sz="1600" b="1" u="sng" dirty="0"/>
              <a:t>ού</a:t>
            </a:r>
            <a:r>
              <a:rPr lang="el-GR" sz="1600" dirty="0"/>
              <a:t>πα [</a:t>
            </a:r>
            <a:r>
              <a:rPr lang="en-US" sz="1600" dirty="0"/>
              <a:t>k</a:t>
            </a:r>
            <a:r>
              <a:rPr lang="el-GR" sz="1600" b="1" u="sng" dirty="0"/>
              <a:t>ú</a:t>
            </a:r>
            <a:r>
              <a:rPr lang="en-US" sz="1600" dirty="0"/>
              <a:t>pa</a:t>
            </a:r>
            <a:r>
              <a:rPr lang="el-GR" sz="1600" dirty="0"/>
              <a:t>] ~ κ</a:t>
            </a:r>
            <a:r>
              <a:rPr lang="el-GR" sz="1600" b="1" u="sng" dirty="0"/>
              <a:t>ά</a:t>
            </a:r>
            <a:r>
              <a:rPr lang="el-GR" sz="1600" dirty="0"/>
              <a:t>πα [</a:t>
            </a:r>
            <a:r>
              <a:rPr lang="en-US" sz="1600" dirty="0"/>
              <a:t>k</a:t>
            </a:r>
            <a:r>
              <a:rPr lang="el-GR" sz="1600" b="1" u="sng" dirty="0"/>
              <a:t>á</a:t>
            </a:r>
            <a:r>
              <a:rPr lang="en-US" sz="1600" dirty="0"/>
              <a:t>pa</a:t>
            </a:r>
            <a:r>
              <a:rPr lang="el-GR" sz="1600" dirty="0"/>
              <a:t>]</a:t>
            </a:r>
          </a:p>
          <a:p>
            <a:pPr lvl="1">
              <a:lnSpc>
                <a:spcPct val="80000"/>
              </a:lnSpc>
              <a:defRPr/>
            </a:pPr>
            <a:r>
              <a:rPr lang="el-GR" sz="1600" dirty="0"/>
              <a:t>κ</a:t>
            </a:r>
            <a:r>
              <a:rPr lang="el-GR" sz="1600" b="1" u="sng" dirty="0"/>
              <a:t>ου</a:t>
            </a:r>
            <a:r>
              <a:rPr lang="el-GR" sz="1600" dirty="0"/>
              <a:t>νώ [</a:t>
            </a:r>
            <a:r>
              <a:rPr lang="en-US" sz="1600" dirty="0"/>
              <a:t>k</a:t>
            </a:r>
            <a:r>
              <a:rPr lang="en-US" sz="1600" b="1" u="sng" dirty="0"/>
              <a:t>u</a:t>
            </a:r>
            <a:r>
              <a:rPr lang="en-US" sz="1600" dirty="0"/>
              <a:t>n</a:t>
            </a:r>
            <a:r>
              <a:rPr lang="el-GR" sz="1600" dirty="0"/>
              <a:t>ό] ~ κ</a:t>
            </a:r>
            <a:r>
              <a:rPr lang="el-GR" sz="1600" b="1" u="sng" dirty="0"/>
              <a:t>α</a:t>
            </a:r>
            <a:r>
              <a:rPr lang="el-GR" sz="1600" dirty="0"/>
              <a:t>νό [</a:t>
            </a:r>
            <a:r>
              <a:rPr lang="en-US" sz="1600" dirty="0" err="1"/>
              <a:t>k</a:t>
            </a:r>
            <a:r>
              <a:rPr lang="en-US" sz="1600" b="1" u="sng" dirty="0" err="1"/>
              <a:t>a</a:t>
            </a:r>
            <a:r>
              <a:rPr lang="en-US" sz="1600" dirty="0" err="1"/>
              <a:t>n</a:t>
            </a:r>
            <a:r>
              <a:rPr lang="el-GR" sz="1600" dirty="0"/>
              <a:t>ό]</a:t>
            </a:r>
          </a:p>
          <a:p>
            <a:pPr>
              <a:lnSpc>
                <a:spcPct val="80000"/>
              </a:lnSpc>
              <a:defRPr/>
            </a:pPr>
            <a:r>
              <a:rPr lang="el-GR" sz="1800" dirty="0"/>
              <a:t>Σε κάθε ζευγάρι λέξεων η πρώτη λέξη περιέχει ένα ψηλό φωνήεν και η δεύτερη ένα χαμηλό. Μπορείτε να το διαπιστώσετε και εσείς ακουμπώντας με το δάχτυλό σας την άκρη της γλώσσας σας κατά τη διάρκεια της διαδοχικής άρθρωσης των συλλαβών «κ</a:t>
            </a:r>
            <a:r>
              <a:rPr lang="el-GR" sz="1800" b="1" u="sng" dirty="0"/>
              <a:t>ι</a:t>
            </a:r>
            <a:r>
              <a:rPr lang="el-GR" sz="1800" dirty="0"/>
              <a:t> ~ κ</a:t>
            </a:r>
            <a:r>
              <a:rPr lang="el-GR" sz="1800" b="1" u="sng" dirty="0"/>
              <a:t>α</a:t>
            </a:r>
            <a:r>
              <a:rPr lang="el-GR" sz="1800" dirty="0"/>
              <a:t>, κ</a:t>
            </a:r>
            <a:r>
              <a:rPr lang="el-GR" sz="1800" b="1" u="sng" dirty="0"/>
              <a:t>ου</a:t>
            </a:r>
            <a:r>
              <a:rPr lang="el-GR" sz="1800" dirty="0"/>
              <a:t> ~ κ</a:t>
            </a:r>
            <a:r>
              <a:rPr lang="el-GR" sz="1800" b="1" u="sng" dirty="0"/>
              <a:t>α</a:t>
            </a:r>
            <a:r>
              <a:rPr lang="el-GR" sz="1800" dirty="0"/>
              <a:t>». Οι συλλαβές «κ</a:t>
            </a:r>
            <a:r>
              <a:rPr lang="el-GR" sz="1800" b="1" u="sng" dirty="0"/>
              <a:t>ι</a:t>
            </a:r>
            <a:r>
              <a:rPr lang="el-GR" sz="1800" dirty="0"/>
              <a:t>» και «κ</a:t>
            </a:r>
            <a:r>
              <a:rPr lang="el-GR" sz="1800" b="1" u="sng" dirty="0"/>
              <a:t>ου</a:t>
            </a:r>
            <a:r>
              <a:rPr lang="el-GR" sz="1800" dirty="0"/>
              <a:t>» περιέχουν τα ψηλά φωνήεντα, ενώ οι συλλαβή «κ</a:t>
            </a:r>
            <a:r>
              <a:rPr lang="el-GR" sz="1800" b="1" u="sng" dirty="0"/>
              <a:t>α</a:t>
            </a:r>
            <a:r>
              <a:rPr lang="el-GR" sz="1800" dirty="0"/>
              <a:t>» περιέχει τα χαμηλά φωνήεντα.</a:t>
            </a:r>
          </a:p>
          <a:p>
            <a:pPr>
              <a:lnSpc>
                <a:spcPct val="80000"/>
              </a:lnSpc>
              <a:defRPr/>
            </a:pPr>
            <a:r>
              <a:rPr lang="el-GR" sz="1800" dirty="0"/>
              <a:t>Για τη ΝΕ τα φωνήεντα ως προς το ύψος τους χωρίζονται ως εξής:</a:t>
            </a:r>
          </a:p>
          <a:p>
            <a:pPr lvl="1">
              <a:lnSpc>
                <a:spcPct val="80000"/>
              </a:lnSpc>
              <a:defRPr/>
            </a:pPr>
            <a:r>
              <a:rPr lang="el-GR" sz="1600" dirty="0"/>
              <a:t>[</a:t>
            </a:r>
            <a:r>
              <a:rPr lang="en-US" sz="1600" dirty="0" err="1"/>
              <a:t>i</a:t>
            </a:r>
            <a:r>
              <a:rPr lang="el-GR" sz="1600" dirty="0"/>
              <a:t>, </a:t>
            </a:r>
            <a:r>
              <a:rPr lang="en-US" sz="1600" dirty="0"/>
              <a:t>u</a:t>
            </a:r>
            <a:r>
              <a:rPr lang="el-GR" sz="1600" dirty="0"/>
              <a:t>]: Ψηλά φωνήεντα</a:t>
            </a:r>
          </a:p>
          <a:p>
            <a:pPr lvl="1">
              <a:lnSpc>
                <a:spcPct val="80000"/>
              </a:lnSpc>
              <a:defRPr/>
            </a:pPr>
            <a:r>
              <a:rPr lang="el-GR" sz="1600" dirty="0"/>
              <a:t>[</a:t>
            </a:r>
            <a:r>
              <a:rPr lang="en-US" sz="1600" dirty="0"/>
              <a:t>e</a:t>
            </a:r>
            <a:r>
              <a:rPr lang="el-GR" sz="1600" dirty="0"/>
              <a:t>, </a:t>
            </a:r>
            <a:r>
              <a:rPr lang="en-US" sz="1600" dirty="0"/>
              <a:t>o</a:t>
            </a:r>
            <a:r>
              <a:rPr lang="el-GR" sz="1600" dirty="0"/>
              <a:t>]: Μεσαία φωνήεντα</a:t>
            </a:r>
          </a:p>
          <a:p>
            <a:pPr lvl="1">
              <a:lnSpc>
                <a:spcPct val="80000"/>
              </a:lnSpc>
              <a:defRPr/>
            </a:pPr>
            <a:r>
              <a:rPr lang="el-GR" sz="1600" dirty="0"/>
              <a:t>[</a:t>
            </a:r>
            <a:r>
              <a:rPr lang="en-US" sz="1600" dirty="0"/>
              <a:t>a</a:t>
            </a:r>
            <a:r>
              <a:rPr lang="el-GR" sz="1600" dirty="0"/>
              <a:t>]:  Χαμηλό φωνήεν. </a:t>
            </a:r>
          </a:p>
          <a:p>
            <a:endParaRPr lang="el-GR" sz="2400" dirty="0"/>
          </a:p>
        </p:txBody>
      </p:sp>
    </p:spTree>
    <p:extLst>
      <p:ext uri="{BB962C8B-B14F-4D97-AF65-F5344CB8AC3E}">
        <p14:creationId xmlns:p14="http://schemas.microsoft.com/office/powerpoint/2010/main" val="205137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Κίνηση της γλώσσας στον οριζόντιο άξονα</a:t>
            </a:r>
          </a:p>
        </p:txBody>
      </p:sp>
      <p:sp>
        <p:nvSpPr>
          <p:cNvPr id="3" name="Θέση περιεχομένου 2"/>
          <p:cNvSpPr>
            <a:spLocks noGrp="1"/>
          </p:cNvSpPr>
          <p:nvPr>
            <p:ph sz="half" idx="1"/>
          </p:nvPr>
        </p:nvSpPr>
        <p:spPr>
          <a:xfrm>
            <a:off x="467544" y="1484784"/>
            <a:ext cx="4038600" cy="4781128"/>
          </a:xfrm>
        </p:spPr>
        <p:txBody>
          <a:bodyPr>
            <a:normAutofit fontScale="77500" lnSpcReduction="20000"/>
          </a:bodyPr>
          <a:lstStyle/>
          <a:p>
            <a:pPr>
              <a:lnSpc>
                <a:spcPct val="110000"/>
              </a:lnSpc>
              <a:defRPr/>
            </a:pPr>
            <a:r>
              <a:rPr lang="el-GR" sz="2600" dirty="0"/>
              <a:t>Η γλώσσα όπως είδαμε μπορεί να κινηθεί σε πολλές κατευθύνσεις μέσα στο στόμα. Προηγουμένως εξετάσαμε την κίνηση της γλώσσας στον κάθετο άξονα καθώς και τα φωνήεντα που παράγονται από τις συγκεκριμένες θέσεις της γλώσσας. </a:t>
            </a:r>
          </a:p>
          <a:p>
            <a:pPr>
              <a:lnSpc>
                <a:spcPct val="110000"/>
              </a:lnSpc>
              <a:defRPr/>
            </a:pPr>
            <a:r>
              <a:rPr lang="el-GR" sz="2600" dirty="0"/>
              <a:t>Για την Ελληνική και την Ισπανική γλώσσα διακρίνουμε 3 βασικές περιοχές στον οριζόντιο άξονα μετακίνησης της γλώσσας: </a:t>
            </a:r>
          </a:p>
          <a:p>
            <a:pPr lvl="1">
              <a:lnSpc>
                <a:spcPct val="110000"/>
              </a:lnSpc>
              <a:defRPr/>
            </a:pPr>
            <a:r>
              <a:rPr lang="el-GR" sz="2600" dirty="0"/>
              <a:t>Πρόσθια περιοχή </a:t>
            </a:r>
          </a:p>
          <a:p>
            <a:pPr lvl="1">
              <a:lnSpc>
                <a:spcPct val="110000"/>
              </a:lnSpc>
              <a:defRPr/>
            </a:pPr>
            <a:r>
              <a:rPr lang="el-GR" sz="2600" dirty="0"/>
              <a:t>Κεντρική περιοχή </a:t>
            </a:r>
          </a:p>
          <a:p>
            <a:pPr lvl="1">
              <a:lnSpc>
                <a:spcPct val="110000"/>
              </a:lnSpc>
              <a:defRPr/>
            </a:pPr>
            <a:r>
              <a:rPr lang="el-GR" sz="2600" dirty="0"/>
              <a:t>Πίσω περιοχή. </a:t>
            </a:r>
          </a:p>
          <a:p>
            <a:pPr marL="0" indent="0">
              <a:buNone/>
            </a:pPr>
            <a:endParaRPr lang="el-GR" dirty="0"/>
          </a:p>
        </p:txBody>
      </p:sp>
      <p:pic>
        <p:nvPicPr>
          <p:cNvPr id="6" name="Content Placeholder 5" descr="πρόσθια&#10;κεντρική&#10;πίσω" title="Η κίνηση της γλώσσας στην οριζόντια διάστασή της"/>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038600" cy="4525963"/>
          </a:xfrm>
        </p:spPr>
      </p:pic>
      <p:sp>
        <p:nvSpPr>
          <p:cNvPr id="7" name="Rectangle 6"/>
          <p:cNvSpPr/>
          <p:nvPr/>
        </p:nvSpPr>
        <p:spPr>
          <a:xfrm>
            <a:off x="4860032" y="5805264"/>
            <a:ext cx="3672408" cy="369332"/>
          </a:xfrm>
          <a:prstGeom prst="rect">
            <a:avLst/>
          </a:prstGeom>
        </p:spPr>
        <p:txBody>
          <a:bodyPr wrap="square">
            <a:spAutoFit/>
          </a:bodyPr>
          <a:lstStyle/>
          <a:p>
            <a:pPr algn="ctr"/>
            <a:r>
              <a:rPr lang="el-GR" b="1" dirty="0" smtClean="0"/>
              <a:t>Εικόνα </a:t>
            </a:r>
            <a:r>
              <a:rPr lang="el-GR" b="1" dirty="0"/>
              <a:t>3</a:t>
            </a:r>
            <a:endParaRPr lang="en-US" b="1" dirty="0"/>
          </a:p>
        </p:txBody>
      </p:sp>
    </p:spTree>
    <p:extLst>
      <p:ext uri="{BB962C8B-B14F-4D97-AF65-F5344CB8AC3E}">
        <p14:creationId xmlns:p14="http://schemas.microsoft.com/office/powerpoint/2010/main" val="399314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Αντίληψη της οριζόντιας κίνησης της γλώσσας</a:t>
            </a:r>
          </a:p>
        </p:txBody>
      </p:sp>
      <p:sp>
        <p:nvSpPr>
          <p:cNvPr id="5" name="Θέση περιεχομένου 4"/>
          <p:cNvSpPr>
            <a:spLocks noGrp="1"/>
          </p:cNvSpPr>
          <p:nvPr>
            <p:ph idx="1"/>
          </p:nvPr>
        </p:nvSpPr>
        <p:spPr/>
        <p:txBody>
          <a:bodyPr>
            <a:noAutofit/>
          </a:bodyPr>
          <a:lstStyle/>
          <a:p>
            <a:pPr>
              <a:lnSpc>
                <a:spcPct val="80000"/>
              </a:lnSpc>
              <a:defRPr/>
            </a:pPr>
            <a:r>
              <a:rPr lang="el-GR" sz="1800" dirty="0"/>
              <a:t>Προσπαθήστε να προφέρετε τα παρακάτω ζευγάρια λέξεων και να καθορίσετε τη θέση των φωνηέντων που είναι σημειωμένα με έντονο χρώμα σε σχέση με τον οριζόντιο άξονα μετακίνησης της γλώσσας (σε αγκύλες βρίσκεται η φωνητική μεταγραφή της κάθε λέξης):</a:t>
            </a:r>
          </a:p>
          <a:p>
            <a:pPr lvl="1">
              <a:lnSpc>
                <a:spcPct val="70000"/>
              </a:lnSpc>
              <a:defRPr/>
            </a:pPr>
            <a:r>
              <a:rPr lang="el-GR" sz="1800" dirty="0"/>
              <a:t>π</a:t>
            </a:r>
            <a:r>
              <a:rPr lang="el-GR" sz="1800" b="1" u="sng" dirty="0"/>
              <a:t>ή</a:t>
            </a:r>
            <a:r>
              <a:rPr lang="el-GR" sz="1800" dirty="0"/>
              <a:t>ρα [</a:t>
            </a:r>
            <a:r>
              <a:rPr lang="en-US" sz="1800" dirty="0"/>
              <a:t>p</a:t>
            </a:r>
            <a:r>
              <a:rPr lang="el-GR" sz="1800" b="1" u="sng" dirty="0"/>
              <a:t>í</a:t>
            </a:r>
            <a:r>
              <a:rPr lang="en-US" sz="1800" dirty="0" err="1"/>
              <a:t>ra</a:t>
            </a:r>
            <a:r>
              <a:rPr lang="el-GR" sz="1800" dirty="0"/>
              <a:t>] ~ π</a:t>
            </a:r>
            <a:r>
              <a:rPr lang="el-GR" sz="1800" b="1" u="sng" dirty="0"/>
              <a:t>ού</a:t>
            </a:r>
            <a:r>
              <a:rPr lang="el-GR" sz="1800" dirty="0"/>
              <a:t>ρα [</a:t>
            </a:r>
            <a:r>
              <a:rPr lang="en-US" sz="1800" dirty="0"/>
              <a:t>p</a:t>
            </a:r>
            <a:r>
              <a:rPr lang="el-GR" sz="1800" b="1" u="sng" dirty="0"/>
              <a:t>ú</a:t>
            </a:r>
            <a:r>
              <a:rPr lang="en-US" sz="1800" dirty="0" err="1"/>
              <a:t>ra</a:t>
            </a:r>
            <a:r>
              <a:rPr lang="el-GR" sz="1800" dirty="0"/>
              <a:t>]	</a:t>
            </a:r>
          </a:p>
          <a:p>
            <a:pPr lvl="1">
              <a:lnSpc>
                <a:spcPct val="70000"/>
              </a:lnSpc>
              <a:defRPr/>
            </a:pPr>
            <a:r>
              <a:rPr lang="el-GR" sz="1800" dirty="0"/>
              <a:t>σ</a:t>
            </a:r>
            <a:r>
              <a:rPr lang="el-GR" sz="1800" b="1" u="sng" dirty="0"/>
              <a:t>ή</a:t>
            </a:r>
            <a:r>
              <a:rPr lang="el-GR" sz="1800" dirty="0"/>
              <a:t>μα [</a:t>
            </a:r>
            <a:r>
              <a:rPr lang="en-US" sz="1800" dirty="0"/>
              <a:t>s</a:t>
            </a:r>
            <a:r>
              <a:rPr lang="el-GR" sz="1800" b="1" u="sng" dirty="0"/>
              <a:t>í</a:t>
            </a:r>
            <a:r>
              <a:rPr lang="en-US" sz="1800" dirty="0"/>
              <a:t>ma</a:t>
            </a:r>
            <a:r>
              <a:rPr lang="el-GR" sz="1800" dirty="0"/>
              <a:t>] ~ σ</a:t>
            </a:r>
            <a:r>
              <a:rPr lang="el-GR" sz="1800" b="1" u="sng" dirty="0"/>
              <a:t>ώ</a:t>
            </a:r>
            <a:r>
              <a:rPr lang="el-GR" sz="1800" dirty="0"/>
              <a:t>μα [</a:t>
            </a:r>
            <a:r>
              <a:rPr lang="en-US" sz="1800" dirty="0"/>
              <a:t>s</a:t>
            </a:r>
            <a:r>
              <a:rPr lang="el-GR" sz="1800" b="1" u="sng" dirty="0"/>
              <a:t>ό</a:t>
            </a:r>
            <a:r>
              <a:rPr lang="en-US" sz="1800" dirty="0"/>
              <a:t>ma</a:t>
            </a:r>
            <a:r>
              <a:rPr lang="el-GR" sz="1800" dirty="0"/>
              <a:t>]	</a:t>
            </a:r>
          </a:p>
          <a:p>
            <a:pPr lvl="1">
              <a:lnSpc>
                <a:spcPct val="70000"/>
              </a:lnSpc>
              <a:defRPr/>
            </a:pPr>
            <a:r>
              <a:rPr lang="el-GR" sz="1800" dirty="0"/>
              <a:t>δ</a:t>
            </a:r>
            <a:r>
              <a:rPr lang="el-GR" sz="1800" b="1" u="sng" dirty="0"/>
              <a:t>έ</a:t>
            </a:r>
            <a:r>
              <a:rPr lang="el-GR" sz="1800" dirty="0"/>
              <a:t>μα [δ</a:t>
            </a:r>
            <a:r>
              <a:rPr lang="el-GR" sz="1800" b="1" u="sng" dirty="0"/>
              <a:t>é</a:t>
            </a:r>
            <a:r>
              <a:rPr lang="en-US" sz="1800" dirty="0"/>
              <a:t>ma</a:t>
            </a:r>
            <a:r>
              <a:rPr lang="el-GR" sz="1800" dirty="0"/>
              <a:t>] ~ δ</a:t>
            </a:r>
            <a:r>
              <a:rPr lang="el-GR" sz="1800" b="1" u="sng" dirty="0"/>
              <a:t>ώ</a:t>
            </a:r>
            <a:r>
              <a:rPr lang="el-GR" sz="1800" dirty="0"/>
              <a:t>μα [δ</a:t>
            </a:r>
            <a:r>
              <a:rPr lang="el-GR" sz="1800" b="1" u="sng" dirty="0"/>
              <a:t>ό</a:t>
            </a:r>
            <a:r>
              <a:rPr lang="en-US" sz="1800" dirty="0"/>
              <a:t>ma</a:t>
            </a:r>
            <a:r>
              <a:rPr lang="el-GR" sz="1800" dirty="0"/>
              <a:t>]</a:t>
            </a:r>
            <a:r>
              <a:rPr lang="el-GR" sz="1600" dirty="0"/>
              <a:t>	</a:t>
            </a:r>
          </a:p>
          <a:p>
            <a:pPr>
              <a:lnSpc>
                <a:spcPct val="80000"/>
              </a:lnSpc>
              <a:defRPr/>
            </a:pPr>
            <a:r>
              <a:rPr lang="el-GR" sz="1800" dirty="0"/>
              <a:t>Σε κάθε ζευγάρι λέξεων η πρώτη λέξη περιέχει ένα πρόσθιο φωνήεν και η δεύτερη ένα πίσω φωνήεν. Αν προφέρετε τις λέξεις με τη σειρά θα παρατηρήσετε ότι η γλώσσα σας κατά την άρθρωση του φωνήεντος με την έντονη γραφή μετακινείται από εμπρός προς τα πίσω. </a:t>
            </a:r>
          </a:p>
          <a:p>
            <a:pPr>
              <a:lnSpc>
                <a:spcPct val="80000"/>
              </a:lnSpc>
              <a:defRPr/>
            </a:pPr>
            <a:r>
              <a:rPr lang="el-GR" sz="1800" dirty="0"/>
              <a:t>Για τη ΝΕ τα φωνήεντα ως προς την θέση της γλώσσας στον οριζόντιο άξονά της χωρίζονται ως εξής:</a:t>
            </a:r>
          </a:p>
          <a:p>
            <a:pPr lvl="1">
              <a:lnSpc>
                <a:spcPct val="70000"/>
              </a:lnSpc>
              <a:defRPr/>
            </a:pPr>
            <a:r>
              <a:rPr lang="el-GR" sz="1800" dirty="0"/>
              <a:t>[</a:t>
            </a:r>
            <a:r>
              <a:rPr lang="en-US" sz="1800" dirty="0" err="1"/>
              <a:t>i</a:t>
            </a:r>
            <a:r>
              <a:rPr lang="el-GR" sz="1800" dirty="0"/>
              <a:t>, </a:t>
            </a:r>
            <a:r>
              <a:rPr lang="en-US" sz="1800" dirty="0"/>
              <a:t>e</a:t>
            </a:r>
            <a:r>
              <a:rPr lang="el-GR" sz="1800" dirty="0"/>
              <a:t>]: Πρόσθια φωνήεντα</a:t>
            </a:r>
          </a:p>
          <a:p>
            <a:pPr lvl="1">
              <a:lnSpc>
                <a:spcPct val="70000"/>
              </a:lnSpc>
              <a:defRPr/>
            </a:pPr>
            <a:r>
              <a:rPr lang="el-GR" sz="1800" dirty="0"/>
              <a:t>[</a:t>
            </a:r>
            <a:r>
              <a:rPr lang="en-US" sz="1800" dirty="0"/>
              <a:t>u</a:t>
            </a:r>
            <a:r>
              <a:rPr lang="el-GR" sz="1800" dirty="0"/>
              <a:t>, </a:t>
            </a:r>
            <a:r>
              <a:rPr lang="en-US" sz="1800" dirty="0"/>
              <a:t>o</a:t>
            </a:r>
            <a:r>
              <a:rPr lang="el-GR" sz="1800" dirty="0"/>
              <a:t>]: Πίσω φωνήεντα</a:t>
            </a:r>
          </a:p>
          <a:p>
            <a:pPr lvl="1">
              <a:lnSpc>
                <a:spcPct val="70000"/>
              </a:lnSpc>
              <a:defRPr/>
            </a:pPr>
            <a:r>
              <a:rPr lang="el-GR" sz="1800" dirty="0"/>
              <a:t>[</a:t>
            </a:r>
            <a:r>
              <a:rPr lang="en-US" sz="1800" dirty="0"/>
              <a:t>a</a:t>
            </a:r>
            <a:r>
              <a:rPr lang="el-GR" sz="1800" dirty="0"/>
              <a:t>]:  Κεντρικό φωνήεν. </a:t>
            </a:r>
          </a:p>
          <a:p>
            <a:endParaRPr lang="el-GR" sz="2400" dirty="0"/>
          </a:p>
        </p:txBody>
      </p:sp>
    </p:spTree>
    <p:extLst>
      <p:ext uri="{BB962C8B-B14F-4D97-AF65-F5344CB8AC3E}">
        <p14:creationId xmlns:p14="http://schemas.microsoft.com/office/powerpoint/2010/main" val="3268067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268760"/>
          </a:xfrm>
        </p:spPr>
        <p:txBody>
          <a:bodyPr/>
          <a:lstStyle/>
          <a:p>
            <a:r>
              <a:rPr lang="el-GR" dirty="0"/>
              <a:t>Στρογγύλεμα χειλιών</a:t>
            </a:r>
          </a:p>
        </p:txBody>
      </p:sp>
      <p:sp>
        <p:nvSpPr>
          <p:cNvPr id="3" name="Θέση περιεχομένου 2"/>
          <p:cNvSpPr>
            <a:spLocks noGrp="1"/>
          </p:cNvSpPr>
          <p:nvPr>
            <p:ph sz="half" idx="1"/>
          </p:nvPr>
        </p:nvSpPr>
        <p:spPr>
          <a:xfrm>
            <a:off x="323528" y="1268760"/>
            <a:ext cx="5112568" cy="5184576"/>
          </a:xfrm>
        </p:spPr>
        <p:txBody>
          <a:bodyPr>
            <a:normAutofit fontScale="70000" lnSpcReduction="20000"/>
          </a:bodyPr>
          <a:lstStyle/>
          <a:p>
            <a:pPr>
              <a:lnSpc>
                <a:spcPct val="120000"/>
              </a:lnSpc>
              <a:defRPr/>
            </a:pPr>
            <a:r>
              <a:rPr lang="el-GR" sz="2900" dirty="0"/>
              <a:t>Η μορφή που παίρνουν τα χείλη κατά τη διάρκεια της άρθρωσης ενός φωνήεντος παίζει σημαντικό ρόλο στην άρθρωση του. </a:t>
            </a:r>
          </a:p>
          <a:p>
            <a:pPr>
              <a:lnSpc>
                <a:spcPct val="120000"/>
              </a:lnSpc>
              <a:defRPr/>
            </a:pPr>
            <a:r>
              <a:rPr lang="el-GR" sz="2900" dirty="0"/>
              <a:t>Εδώ θα μας απασχολήσει μόνο ένα είδος κίνησης των χειλιών και αυτό ονομάζεται στρογγύλεμα (</a:t>
            </a:r>
            <a:r>
              <a:rPr lang="en-US" sz="2900" dirty="0"/>
              <a:t>rounding</a:t>
            </a:r>
            <a:r>
              <a:rPr lang="el-GR" sz="2900" dirty="0"/>
              <a:t>). Με την κίνηση αυτή τα φωνήεντα που παράγονται μπορούν να διακριθούν σε δύο μεγάλες κατηγορίες:</a:t>
            </a:r>
          </a:p>
          <a:p>
            <a:pPr lvl="1">
              <a:lnSpc>
                <a:spcPct val="120000"/>
              </a:lnSpc>
              <a:defRPr/>
            </a:pPr>
            <a:r>
              <a:rPr lang="el-GR" sz="2900" dirty="0"/>
              <a:t>Στρογγυλά φωνήεντα: Φωνήεντα που παράγονται με σουφρωμένα τα χείλη έτσι ώστε η στοματική έξοδος να μοιάζει με κύκλο </a:t>
            </a:r>
          </a:p>
          <a:p>
            <a:pPr lvl="1">
              <a:lnSpc>
                <a:spcPct val="120000"/>
              </a:lnSpc>
              <a:defRPr/>
            </a:pPr>
            <a:r>
              <a:rPr lang="el-GR" sz="2900" dirty="0"/>
              <a:t>Μη στρογγυλά φωνήεντα όπου τα χείλη μένουν χαλαρά καθ</a:t>
            </a:r>
            <a:r>
              <a:rPr lang="ja-JP" altLang="el-GR" sz="2900" dirty="0"/>
              <a:t>’</a:t>
            </a:r>
            <a:r>
              <a:rPr lang="el-GR" sz="2900" dirty="0"/>
              <a:t> όλη τη διάρκεια της άρθρωσης τους.</a:t>
            </a:r>
          </a:p>
          <a:p>
            <a:pPr marL="0" indent="0">
              <a:buNone/>
            </a:pPr>
            <a:endParaRPr lang="el-GR" dirty="0"/>
          </a:p>
        </p:txBody>
      </p:sp>
      <p:pic>
        <p:nvPicPr>
          <p:cNvPr id="6" name="Content Placeholder 5" title="Στρογγυλά φωνήεντα"/>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652120" y="1268760"/>
            <a:ext cx="1347788" cy="4525963"/>
          </a:xfrm>
        </p:spPr>
      </p:pic>
      <p:pic>
        <p:nvPicPr>
          <p:cNvPr id="7" name="Picture 6" title="Μη στρογγυλά φωνήεντ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188640"/>
            <a:ext cx="1363016" cy="6515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 name="Rectangle 7"/>
          <p:cNvSpPr/>
          <p:nvPr/>
        </p:nvSpPr>
        <p:spPr>
          <a:xfrm>
            <a:off x="5508625" y="5949280"/>
            <a:ext cx="1610237" cy="369332"/>
          </a:xfrm>
          <a:prstGeom prst="rect">
            <a:avLst/>
          </a:prstGeom>
        </p:spPr>
        <p:txBody>
          <a:bodyPr wrap="none">
            <a:spAutoFit/>
          </a:bodyPr>
          <a:lstStyle/>
          <a:p>
            <a:pPr algn="ctr"/>
            <a:r>
              <a:rPr lang="el-GR" b="1" dirty="0"/>
              <a:t>Εικόνες </a:t>
            </a:r>
            <a:r>
              <a:rPr lang="el-GR" b="1" dirty="0" smtClean="0"/>
              <a:t>4 </a:t>
            </a:r>
            <a:r>
              <a:rPr lang="el-GR" b="1" dirty="0"/>
              <a:t>και </a:t>
            </a:r>
            <a:r>
              <a:rPr lang="el-GR" b="1" dirty="0" smtClean="0"/>
              <a:t>5</a:t>
            </a:r>
            <a:endParaRPr lang="en-US" b="1" dirty="0"/>
          </a:p>
        </p:txBody>
      </p:sp>
    </p:spTree>
    <p:extLst>
      <p:ext uri="{BB962C8B-B14F-4D97-AF65-F5344CB8AC3E}">
        <p14:creationId xmlns:p14="http://schemas.microsoft.com/office/powerpoint/2010/main" val="2267891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Αντίληψη του στρογγυλέματος των χειλιών</a:t>
            </a:r>
          </a:p>
        </p:txBody>
      </p:sp>
      <p:sp>
        <p:nvSpPr>
          <p:cNvPr id="5" name="Θέση περιεχομένου 4"/>
          <p:cNvSpPr>
            <a:spLocks noGrp="1"/>
          </p:cNvSpPr>
          <p:nvPr>
            <p:ph idx="1"/>
          </p:nvPr>
        </p:nvSpPr>
        <p:spPr>
          <a:xfrm>
            <a:off x="467544" y="1484784"/>
            <a:ext cx="8229600" cy="4896544"/>
          </a:xfrm>
        </p:spPr>
        <p:txBody>
          <a:bodyPr>
            <a:noAutofit/>
          </a:bodyPr>
          <a:lstStyle/>
          <a:p>
            <a:pPr>
              <a:lnSpc>
                <a:spcPct val="90000"/>
              </a:lnSpc>
              <a:defRPr/>
            </a:pPr>
            <a:r>
              <a:rPr lang="el-GR" sz="1800" dirty="0"/>
              <a:t>Προσπαθήστε να προφέρετε τα παρακάτω ζευγάρια λέξεων και να καθορίσετε τη θέση των φωνηέντων που είναι σημειωμένα με έντονο χρώμα σε σχέση με το αν τα χείλη στρογγυλεύουν κατά την άρθρωσή τους (σε αγκύλες βρίσκεται η φωνητική μεταγραφή της κάθε λέξης):</a:t>
            </a:r>
          </a:p>
          <a:p>
            <a:pPr lvl="1">
              <a:lnSpc>
                <a:spcPct val="90000"/>
              </a:lnSpc>
              <a:defRPr/>
            </a:pPr>
            <a:r>
              <a:rPr lang="el-GR" sz="1800" dirty="0"/>
              <a:t>π</a:t>
            </a:r>
            <a:r>
              <a:rPr lang="el-GR" sz="1800" b="1" u="sng" dirty="0"/>
              <a:t>ή</a:t>
            </a:r>
            <a:r>
              <a:rPr lang="el-GR" sz="1800" dirty="0"/>
              <a:t>ρα [</a:t>
            </a:r>
            <a:r>
              <a:rPr lang="en-US" sz="1800" dirty="0"/>
              <a:t>p</a:t>
            </a:r>
            <a:r>
              <a:rPr lang="el-GR" sz="1800" b="1" u="sng" dirty="0"/>
              <a:t>í</a:t>
            </a:r>
            <a:r>
              <a:rPr lang="en-US" sz="1800" dirty="0" err="1"/>
              <a:t>ra</a:t>
            </a:r>
            <a:r>
              <a:rPr lang="el-GR" sz="1800" dirty="0"/>
              <a:t>] ~ π</a:t>
            </a:r>
            <a:r>
              <a:rPr lang="el-GR" sz="1800" b="1" u="sng" dirty="0"/>
              <a:t>ού</a:t>
            </a:r>
            <a:r>
              <a:rPr lang="el-GR" sz="1800" dirty="0"/>
              <a:t>ρα [</a:t>
            </a:r>
            <a:r>
              <a:rPr lang="en-US" sz="1800" dirty="0"/>
              <a:t>p</a:t>
            </a:r>
            <a:r>
              <a:rPr lang="el-GR" sz="1800" b="1" u="sng" dirty="0"/>
              <a:t>ú</a:t>
            </a:r>
            <a:r>
              <a:rPr lang="en-US" sz="1800" dirty="0" err="1"/>
              <a:t>ra</a:t>
            </a:r>
            <a:r>
              <a:rPr lang="el-GR" sz="1800" dirty="0"/>
              <a:t>]		</a:t>
            </a:r>
          </a:p>
          <a:p>
            <a:pPr lvl="1">
              <a:lnSpc>
                <a:spcPct val="90000"/>
              </a:lnSpc>
              <a:defRPr/>
            </a:pPr>
            <a:r>
              <a:rPr lang="el-GR" sz="1800" dirty="0"/>
              <a:t>π</a:t>
            </a:r>
            <a:r>
              <a:rPr lang="el-GR" sz="1800" b="1" u="sng" dirty="0"/>
              <a:t>ί</a:t>
            </a:r>
            <a:r>
              <a:rPr lang="el-GR" sz="1800" dirty="0"/>
              <a:t>νω [</a:t>
            </a:r>
            <a:r>
              <a:rPr lang="en-US" sz="1800" dirty="0"/>
              <a:t>p</a:t>
            </a:r>
            <a:r>
              <a:rPr lang="el-GR" sz="1800" b="1" u="sng" dirty="0"/>
              <a:t>í</a:t>
            </a:r>
            <a:r>
              <a:rPr lang="en-US" sz="1800" dirty="0"/>
              <a:t>no</a:t>
            </a:r>
            <a:r>
              <a:rPr lang="el-GR" sz="1800" dirty="0"/>
              <a:t>] ~ π</a:t>
            </a:r>
            <a:r>
              <a:rPr lang="el-GR" sz="1800" b="1" u="sng" dirty="0"/>
              <a:t>ό</a:t>
            </a:r>
            <a:r>
              <a:rPr lang="el-GR" sz="1800" dirty="0"/>
              <a:t>νο [</a:t>
            </a:r>
            <a:r>
              <a:rPr lang="en-US" sz="1800" dirty="0"/>
              <a:t>p</a:t>
            </a:r>
            <a:r>
              <a:rPr lang="el-GR" sz="1800" b="1" u="sng" dirty="0"/>
              <a:t>ό</a:t>
            </a:r>
            <a:r>
              <a:rPr lang="en-US" sz="1800" dirty="0"/>
              <a:t>no</a:t>
            </a:r>
            <a:r>
              <a:rPr lang="el-GR" sz="1800" dirty="0"/>
              <a:t>]	</a:t>
            </a:r>
          </a:p>
          <a:p>
            <a:pPr lvl="1">
              <a:lnSpc>
                <a:spcPct val="90000"/>
              </a:lnSpc>
              <a:defRPr/>
            </a:pPr>
            <a:r>
              <a:rPr lang="el-GR" sz="1800" b="1" u="sng" dirty="0"/>
              <a:t>έ</a:t>
            </a:r>
            <a:r>
              <a:rPr lang="el-GR" sz="1800" dirty="0"/>
              <a:t>λα [</a:t>
            </a:r>
            <a:r>
              <a:rPr lang="el-GR" sz="1800" b="1" u="sng" dirty="0"/>
              <a:t>é</a:t>
            </a:r>
            <a:r>
              <a:rPr lang="en-US" sz="1800" dirty="0"/>
              <a:t>la</a:t>
            </a:r>
            <a:r>
              <a:rPr lang="el-GR" sz="1800" dirty="0"/>
              <a:t>] ~ </a:t>
            </a:r>
            <a:r>
              <a:rPr lang="el-GR" sz="1800" b="1" u="sng" dirty="0"/>
              <a:t>ό</a:t>
            </a:r>
            <a:r>
              <a:rPr lang="el-GR" sz="1800" dirty="0"/>
              <a:t>λα [</a:t>
            </a:r>
            <a:r>
              <a:rPr lang="el-GR" sz="1800" b="1" u="sng" dirty="0"/>
              <a:t>ό</a:t>
            </a:r>
            <a:r>
              <a:rPr lang="en-US" sz="1800" dirty="0"/>
              <a:t>la</a:t>
            </a:r>
            <a:r>
              <a:rPr lang="el-GR" sz="1800" dirty="0"/>
              <a:t>]	</a:t>
            </a:r>
          </a:p>
          <a:p>
            <a:pPr lvl="1">
              <a:lnSpc>
                <a:spcPct val="90000"/>
              </a:lnSpc>
              <a:defRPr/>
            </a:pPr>
            <a:r>
              <a:rPr lang="el-GR" sz="1800" dirty="0"/>
              <a:t>μ</a:t>
            </a:r>
            <a:r>
              <a:rPr lang="el-GR" sz="1800" b="1" u="sng" dirty="0"/>
              <a:t>έ</a:t>
            </a:r>
            <a:r>
              <a:rPr lang="el-GR" sz="1800" dirty="0"/>
              <a:t>νω [</a:t>
            </a:r>
            <a:r>
              <a:rPr lang="en-US" sz="1800" dirty="0"/>
              <a:t>m</a:t>
            </a:r>
            <a:r>
              <a:rPr lang="el-GR" sz="1800" b="1" u="sng" dirty="0"/>
              <a:t>é</a:t>
            </a:r>
            <a:r>
              <a:rPr lang="en-US" sz="1800" dirty="0"/>
              <a:t>no</a:t>
            </a:r>
            <a:r>
              <a:rPr lang="el-GR" sz="1800" dirty="0"/>
              <a:t>] ~ μ</a:t>
            </a:r>
            <a:r>
              <a:rPr lang="el-GR" sz="1800" b="1" u="sng" dirty="0"/>
              <a:t>ό</a:t>
            </a:r>
            <a:r>
              <a:rPr lang="el-GR" sz="1800" dirty="0"/>
              <a:t>νο [</a:t>
            </a:r>
            <a:r>
              <a:rPr lang="en-US" sz="1800" dirty="0"/>
              <a:t>m</a:t>
            </a:r>
            <a:r>
              <a:rPr lang="el-GR" sz="1800" b="1" u="sng" dirty="0"/>
              <a:t>ό</a:t>
            </a:r>
            <a:r>
              <a:rPr lang="en-US" sz="1800" dirty="0"/>
              <a:t>no</a:t>
            </a:r>
            <a:r>
              <a:rPr lang="el-GR" sz="1800" dirty="0"/>
              <a:t>]</a:t>
            </a:r>
          </a:p>
          <a:p>
            <a:pPr>
              <a:lnSpc>
                <a:spcPct val="90000"/>
              </a:lnSpc>
              <a:defRPr/>
            </a:pPr>
            <a:r>
              <a:rPr lang="el-GR" sz="1800" dirty="0"/>
              <a:t>Σε κάθε ζευγάρι λέξεων η πρώτη λέξη περιέχει ένα μη στρογγυλό φωνήεν και η δεύτερη ένα στρογγυλό φωνήεν. Αν προφέρετε τις λέξεις με τη σειρά θα παρατηρήσετε ότι τα χείλια σας κατά την άρθρωση του φωνήεντος της δεύτερης λέξης κάθε ζεύγους σουφρώνουν και στρογγυλεύουν.</a:t>
            </a:r>
          </a:p>
          <a:p>
            <a:pPr>
              <a:lnSpc>
                <a:spcPct val="90000"/>
              </a:lnSpc>
              <a:defRPr/>
            </a:pPr>
            <a:r>
              <a:rPr lang="el-GR" sz="1800" dirty="0"/>
              <a:t>Για τη ΝΕ τα φωνήεντα ως προς το στρογγύλεμα των χειλιών χωρίζονται ως εξής:</a:t>
            </a:r>
          </a:p>
          <a:p>
            <a:pPr lvl="1">
              <a:lnSpc>
                <a:spcPct val="90000"/>
              </a:lnSpc>
              <a:defRPr/>
            </a:pPr>
            <a:r>
              <a:rPr lang="el-GR" sz="1800" dirty="0"/>
              <a:t>[</a:t>
            </a:r>
            <a:r>
              <a:rPr lang="en-US" sz="1800" dirty="0" err="1"/>
              <a:t>i</a:t>
            </a:r>
            <a:r>
              <a:rPr lang="el-GR" sz="1800" dirty="0"/>
              <a:t>, </a:t>
            </a:r>
            <a:r>
              <a:rPr lang="en-US" sz="1800" dirty="0"/>
              <a:t>e</a:t>
            </a:r>
            <a:r>
              <a:rPr lang="el-GR" sz="1800" dirty="0"/>
              <a:t>, </a:t>
            </a:r>
            <a:r>
              <a:rPr lang="en-US" sz="1800" dirty="0"/>
              <a:t>a</a:t>
            </a:r>
            <a:r>
              <a:rPr lang="el-GR" sz="1800" dirty="0"/>
              <a:t>]: Μη στρογγυλά φωνήεντα</a:t>
            </a:r>
          </a:p>
          <a:p>
            <a:pPr lvl="1">
              <a:lnSpc>
                <a:spcPct val="90000"/>
              </a:lnSpc>
              <a:defRPr/>
            </a:pPr>
            <a:r>
              <a:rPr lang="el-GR" sz="1800" dirty="0"/>
              <a:t>[</a:t>
            </a:r>
            <a:r>
              <a:rPr lang="en-US" sz="1800" dirty="0"/>
              <a:t>u</a:t>
            </a:r>
            <a:r>
              <a:rPr lang="el-GR" sz="1800" dirty="0"/>
              <a:t>, </a:t>
            </a:r>
            <a:r>
              <a:rPr lang="en-US" sz="1800" dirty="0"/>
              <a:t>o</a:t>
            </a:r>
            <a:r>
              <a:rPr lang="el-GR" sz="1800" dirty="0"/>
              <a:t>]: Στρογγυλά φωνήεντα</a:t>
            </a:r>
          </a:p>
        </p:txBody>
      </p:sp>
    </p:spTree>
    <p:extLst>
      <p:ext uri="{BB962C8B-B14F-4D97-AF65-F5344CB8AC3E}">
        <p14:creationId xmlns:p14="http://schemas.microsoft.com/office/powerpoint/2010/main" val="2658214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3601</Words>
  <Application>Microsoft Office PowerPoint</Application>
  <PresentationFormat>On-screen Show (4:3)</PresentationFormat>
  <Paragraphs>274</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Arial</vt:lpstr>
      <vt:lpstr>Calibri</vt:lpstr>
      <vt:lpstr>IPAPhon</vt:lpstr>
      <vt:lpstr>SILDoulosIPA</vt:lpstr>
      <vt:lpstr>Times New Roman</vt:lpstr>
      <vt:lpstr>Wingdings</vt:lpstr>
      <vt:lpstr>Θέμα του Office</vt:lpstr>
      <vt:lpstr>Φωνητική-Φωνολογία  της Ιταλικής Γλώσσας</vt:lpstr>
      <vt:lpstr>Φωνήεντα</vt:lpstr>
      <vt:lpstr>Δίφθογγοι</vt:lpstr>
      <vt:lpstr>Φωνηεντικό ύψος</vt:lpstr>
      <vt:lpstr>Αντίληψη του φωνηεντικού ύψους</vt:lpstr>
      <vt:lpstr>Κίνηση της γλώσσας στον οριζόντιο άξονα</vt:lpstr>
      <vt:lpstr>Αντίληψη της οριζόντιας κίνησης της γλώσσας</vt:lpstr>
      <vt:lpstr>Στρογγύλεμα χειλιών</vt:lpstr>
      <vt:lpstr>Αντίληψη του στρογγυλέματος των χειλιών</vt:lpstr>
      <vt:lpstr>Κατάταξη των φωνηέντων της Νέας Ελληνικής</vt:lpstr>
      <vt:lpstr>Τα φωνήεντα της Νέας Ελληνικής [i]</vt:lpstr>
      <vt:lpstr>Τα φωνήεντα της Νέας Ελληνικής [e]</vt:lpstr>
      <vt:lpstr>Τα φωνήεντα της Νέας Ελληνικής [a]</vt:lpstr>
      <vt:lpstr>Τα φωνήεντα της Νέας Ελληνικής [ο]</vt:lpstr>
      <vt:lpstr>Τα φωνήεντα της Νέας Ελληνικής [u]</vt:lpstr>
      <vt:lpstr>Σύμφωνα</vt:lpstr>
      <vt:lpstr>Τόπος άρθρωσης</vt:lpstr>
      <vt:lpstr>Υπερωικά Σύμφωνα</vt:lpstr>
      <vt:lpstr>Ουρανικά</vt:lpstr>
      <vt:lpstr>Φατνιακά</vt:lpstr>
      <vt:lpstr>Οδοντικά</vt:lpstr>
      <vt:lpstr>Χειλικά</vt:lpstr>
      <vt:lpstr>Τρόπος άρθρωσης  Κλειστά ~ Εξακολουθητικά</vt:lpstr>
      <vt:lpstr>Τα κλειστά της Νέας Ελληνικής 1/2</vt:lpstr>
      <vt:lpstr>Τα κλειστά της Νέας Ελληνικής 2/2</vt:lpstr>
      <vt:lpstr>Τα εξακολουθητικά  της Νέας Ελληνικής 1/2</vt:lpstr>
      <vt:lpstr>Τα εξακολουθητικά  της Νέας Ελληνικής 2/2</vt:lpstr>
      <vt:lpstr>Τρόπος Άρθρωσης Έρρινα ~ Στοματικά</vt:lpstr>
      <vt:lpstr>Τα έρρινα της Νέας Ελληνικής</vt:lpstr>
      <vt:lpstr>Τρόπος Άρθρωσης Υγρά ~ Μη υγρά 1/2</vt:lpstr>
      <vt:lpstr>Τρόπος Άρθρωσης Υγρά ~ Μη υγρά 2/2</vt:lpstr>
      <vt:lpstr>Τρόπος Άρθρωσης Ηχηρά ~ Άηχα</vt:lpstr>
      <vt:lpstr>Πίνακας κατάταξης των συμφώνων της Νέας Ελληνικής (βασισμένος στα σύμβολα του ΔΦΑ)</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254</cp:revision>
  <dcterms:created xsi:type="dcterms:W3CDTF">2012-09-06T09:03:05Z</dcterms:created>
  <dcterms:modified xsi:type="dcterms:W3CDTF">2016-02-22T13:17:04Z</dcterms:modified>
</cp:coreProperties>
</file>