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338" r:id="rId4"/>
    <p:sldId id="289" r:id="rId5"/>
    <p:sldId id="341" r:id="rId6"/>
    <p:sldId id="288" r:id="rId7"/>
    <p:sldId id="290" r:id="rId8"/>
    <p:sldId id="291" r:id="rId9"/>
    <p:sldId id="292" r:id="rId10"/>
    <p:sldId id="293" r:id="rId11"/>
    <p:sldId id="316" r:id="rId12"/>
    <p:sldId id="317" r:id="rId13"/>
    <p:sldId id="294" r:id="rId14"/>
    <p:sldId id="318" r:id="rId15"/>
    <p:sldId id="295" r:id="rId16"/>
    <p:sldId id="319" r:id="rId17"/>
    <p:sldId id="320" r:id="rId18"/>
    <p:sldId id="325" r:id="rId19"/>
    <p:sldId id="339" r:id="rId20"/>
    <p:sldId id="296" r:id="rId21"/>
    <p:sldId id="340" r:id="rId22"/>
    <p:sldId id="326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5">
          <p15:clr>
            <a:srgbClr val="A4A3A4"/>
          </p15:clr>
        </p15:guide>
        <p15:guide id="2" pos="2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484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775"/>
        <p:guide pos="2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886B4-9525-4049-9EA3-B9B530BD21B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BB39BE-4B62-431C-8427-45549D03E392}">
      <dgm:prSet custT="1"/>
      <dgm:spPr/>
      <dgm:t>
        <a:bodyPr/>
        <a:lstStyle/>
        <a:p>
          <a:pPr rtl="0"/>
          <a:r>
            <a:rPr lang="de-DE" sz="2400" b="1" dirty="0" smtClean="0"/>
            <a:t>Korpuslinguistik</a:t>
          </a:r>
          <a:endParaRPr lang="de-DE" sz="2400" dirty="0"/>
        </a:p>
      </dgm:t>
    </dgm:pt>
    <dgm:pt modelId="{11B880C5-97B2-4949-846F-AC1D5D3D101A}" type="parTrans" cxnId="{4AC78DF1-66C7-422F-8D63-DF6211241626}">
      <dgm:prSet/>
      <dgm:spPr/>
      <dgm:t>
        <a:bodyPr/>
        <a:lstStyle/>
        <a:p>
          <a:endParaRPr lang="de-DE"/>
        </a:p>
      </dgm:t>
    </dgm:pt>
    <dgm:pt modelId="{072BA29B-B461-43CA-B7AF-71950E4AB1E8}" type="sibTrans" cxnId="{4AC78DF1-66C7-422F-8D63-DF6211241626}">
      <dgm:prSet/>
      <dgm:spPr/>
      <dgm:t>
        <a:bodyPr/>
        <a:lstStyle/>
        <a:p>
          <a:endParaRPr lang="de-DE"/>
        </a:p>
      </dgm:t>
    </dgm:pt>
    <dgm:pt modelId="{017EFDEF-36D3-42D9-905B-C97A85E003B2}">
      <dgm:prSet/>
      <dgm:spPr/>
      <dgm:t>
        <a:bodyPr/>
        <a:lstStyle/>
        <a:p>
          <a:pPr rtl="0"/>
          <a:r>
            <a:rPr lang="de-DE" dirty="0" smtClean="0">
              <a:solidFill>
                <a:schemeClr val="tx2"/>
              </a:solidFill>
            </a:rPr>
            <a:t>Aufschwung in den achtziger Jahren und rasante Entwicklung</a:t>
          </a:r>
          <a:r>
            <a:rPr lang="el-GR" dirty="0" smtClean="0">
              <a:solidFill>
                <a:schemeClr val="tx2"/>
              </a:solidFill>
            </a:rPr>
            <a:t>,</a:t>
          </a:r>
          <a:endParaRPr lang="de-DE" dirty="0">
            <a:solidFill>
              <a:schemeClr val="tx2"/>
            </a:solidFill>
          </a:endParaRPr>
        </a:p>
      </dgm:t>
    </dgm:pt>
    <dgm:pt modelId="{FC84258E-378B-4826-9ACD-2C94A764A786}" type="parTrans" cxnId="{46D47092-F4AE-452D-9F68-1287C329163D}">
      <dgm:prSet/>
      <dgm:spPr/>
      <dgm:t>
        <a:bodyPr/>
        <a:lstStyle/>
        <a:p>
          <a:endParaRPr lang="de-DE"/>
        </a:p>
      </dgm:t>
    </dgm:pt>
    <dgm:pt modelId="{38045C9B-2E46-4616-9ACC-C929A170561F}" type="sibTrans" cxnId="{46D47092-F4AE-452D-9F68-1287C329163D}">
      <dgm:prSet/>
      <dgm:spPr/>
      <dgm:t>
        <a:bodyPr/>
        <a:lstStyle/>
        <a:p>
          <a:endParaRPr lang="de-DE"/>
        </a:p>
      </dgm:t>
    </dgm:pt>
    <dgm:pt modelId="{0ADAAD6F-741A-460E-9303-8AE8F4C29730}">
      <dgm:prSet/>
      <dgm:spPr/>
      <dgm:t>
        <a:bodyPr/>
        <a:lstStyle/>
        <a:p>
          <a:pPr rtl="0"/>
          <a:r>
            <a:rPr lang="de-DE" dirty="0" smtClean="0">
              <a:solidFill>
                <a:schemeClr val="tx2"/>
              </a:solidFill>
            </a:rPr>
            <a:t>digitale Verfügbarkeit großer Textbestände (Sprachkorpora) als Datenbasis</a:t>
          </a:r>
          <a:r>
            <a:rPr lang="el-GR" dirty="0" smtClean="0">
              <a:solidFill>
                <a:schemeClr val="tx2"/>
              </a:solidFill>
            </a:rPr>
            <a:t>,</a:t>
          </a:r>
          <a:endParaRPr lang="de-DE" dirty="0">
            <a:solidFill>
              <a:schemeClr val="tx2"/>
            </a:solidFill>
          </a:endParaRPr>
        </a:p>
      </dgm:t>
    </dgm:pt>
    <dgm:pt modelId="{960EE2C2-810D-41BA-8054-63CAB377DCC2}" type="parTrans" cxnId="{72E23328-D815-4D28-A7AB-43C91B22C654}">
      <dgm:prSet/>
      <dgm:spPr/>
      <dgm:t>
        <a:bodyPr/>
        <a:lstStyle/>
        <a:p>
          <a:endParaRPr lang="de-DE"/>
        </a:p>
      </dgm:t>
    </dgm:pt>
    <dgm:pt modelId="{00A78414-30E6-4474-A821-8A5C60A7BB09}" type="sibTrans" cxnId="{72E23328-D815-4D28-A7AB-43C91B22C654}">
      <dgm:prSet/>
      <dgm:spPr/>
      <dgm:t>
        <a:bodyPr/>
        <a:lstStyle/>
        <a:p>
          <a:endParaRPr lang="de-DE"/>
        </a:p>
      </dgm:t>
    </dgm:pt>
    <dgm:pt modelId="{682FF57E-8A77-4DDC-8613-0FB3AF025EF3}">
      <dgm:prSet/>
      <dgm:spPr/>
      <dgm:t>
        <a:bodyPr/>
        <a:lstStyle/>
        <a:p>
          <a:pPr rtl="0"/>
          <a:r>
            <a:rPr lang="de-DE" dirty="0" smtClean="0">
              <a:solidFill>
                <a:schemeClr val="tx2"/>
              </a:solidFill>
            </a:rPr>
            <a:t>Hinwendung zur daten- bzw. gebrauchsorientierten Sprachbeschreibung (deskriptive Tendenz) – empirische </a:t>
          </a:r>
          <a:r>
            <a:rPr lang="de-DE" dirty="0" err="1" smtClean="0">
              <a:solidFill>
                <a:schemeClr val="tx2"/>
              </a:solidFill>
            </a:rPr>
            <a:t>Korpusanalysen</a:t>
          </a:r>
          <a:r>
            <a:rPr lang="de-DE" dirty="0" smtClean="0">
              <a:solidFill>
                <a:schemeClr val="tx2"/>
              </a:solidFill>
            </a:rPr>
            <a:t> als empirische Grundlage (Korpusevidenz) für die Theoriebildung</a:t>
          </a:r>
          <a:r>
            <a:rPr lang="el-GR" dirty="0" smtClean="0">
              <a:solidFill>
                <a:schemeClr val="tx2"/>
              </a:solidFill>
            </a:rPr>
            <a:t>,</a:t>
          </a:r>
          <a:endParaRPr lang="de-DE" dirty="0">
            <a:solidFill>
              <a:schemeClr val="tx2"/>
            </a:solidFill>
          </a:endParaRPr>
        </a:p>
      </dgm:t>
    </dgm:pt>
    <dgm:pt modelId="{11B2D2E4-FA57-4523-9467-EB1CBA94392F}" type="parTrans" cxnId="{CA9BA735-3D6C-43B0-9FD0-B86C24AC6CB6}">
      <dgm:prSet/>
      <dgm:spPr/>
      <dgm:t>
        <a:bodyPr/>
        <a:lstStyle/>
        <a:p>
          <a:endParaRPr lang="de-DE"/>
        </a:p>
      </dgm:t>
    </dgm:pt>
    <dgm:pt modelId="{575ECEA3-42F6-4479-A4C1-E7356072F57D}" type="sibTrans" cxnId="{CA9BA735-3D6C-43B0-9FD0-B86C24AC6CB6}">
      <dgm:prSet/>
      <dgm:spPr/>
      <dgm:t>
        <a:bodyPr/>
        <a:lstStyle/>
        <a:p>
          <a:endParaRPr lang="de-DE"/>
        </a:p>
      </dgm:t>
    </dgm:pt>
    <dgm:pt modelId="{C2E91A53-9B97-4AAB-A939-536C1913ABA6}">
      <dgm:prSet/>
      <dgm:spPr/>
      <dgm:t>
        <a:bodyPr/>
        <a:lstStyle/>
        <a:p>
          <a:pPr rtl="0"/>
          <a:r>
            <a:rPr lang="de-DE" dirty="0" smtClean="0">
              <a:solidFill>
                <a:schemeClr val="tx2"/>
              </a:solidFill>
            </a:rPr>
            <a:t>Entwicklung von computergestützten Zugriffs- und Analyseverfahren zur Auswertung von Korpora</a:t>
          </a:r>
          <a:r>
            <a:rPr lang="el-GR" dirty="0" smtClean="0">
              <a:solidFill>
                <a:schemeClr val="tx2"/>
              </a:solidFill>
            </a:rPr>
            <a:t>.</a:t>
          </a:r>
          <a:endParaRPr lang="de-DE" dirty="0">
            <a:solidFill>
              <a:schemeClr val="tx2"/>
            </a:solidFill>
          </a:endParaRPr>
        </a:p>
      </dgm:t>
    </dgm:pt>
    <dgm:pt modelId="{C25B89A7-1FDE-4F33-88ED-522B63A49099}" type="parTrans" cxnId="{61AF117A-936E-45AE-80EB-A2B585CBE1E5}">
      <dgm:prSet/>
      <dgm:spPr/>
      <dgm:t>
        <a:bodyPr/>
        <a:lstStyle/>
        <a:p>
          <a:endParaRPr lang="de-DE"/>
        </a:p>
      </dgm:t>
    </dgm:pt>
    <dgm:pt modelId="{5CE04820-3BA1-4873-832B-41B3B1982457}" type="sibTrans" cxnId="{61AF117A-936E-45AE-80EB-A2B585CBE1E5}">
      <dgm:prSet/>
      <dgm:spPr/>
      <dgm:t>
        <a:bodyPr/>
        <a:lstStyle/>
        <a:p>
          <a:endParaRPr lang="de-DE"/>
        </a:p>
      </dgm:t>
    </dgm:pt>
    <dgm:pt modelId="{BF3BCEA6-41C8-46D7-8487-7A1D192DB894}" type="pres">
      <dgm:prSet presAssocID="{CF2886B4-9525-4049-9EA3-B9B530BD21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C57AF6C-53F2-4930-9E63-E92AD50C91C3}" type="pres">
      <dgm:prSet presAssocID="{39BB39BE-4B62-431C-8427-45549D03E392}" presName="linNode" presStyleCnt="0"/>
      <dgm:spPr/>
    </dgm:pt>
    <dgm:pt modelId="{14E0D0D9-4B27-41AE-949D-3313BB54775E}" type="pres">
      <dgm:prSet presAssocID="{39BB39BE-4B62-431C-8427-45549D03E392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93D44B-AD6D-464D-98A5-AFDA82219EAF}" type="pres">
      <dgm:prSet presAssocID="{39BB39BE-4B62-431C-8427-45549D03E392}" presName="descendantText" presStyleLbl="alignAccFollowNode1" presStyleIdx="0" presStyleCnt="1" custScaleX="16812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1AF117A-936E-45AE-80EB-A2B585CBE1E5}" srcId="{39BB39BE-4B62-431C-8427-45549D03E392}" destId="{C2E91A53-9B97-4AAB-A939-536C1913ABA6}" srcOrd="3" destOrd="0" parTransId="{C25B89A7-1FDE-4F33-88ED-522B63A49099}" sibTransId="{5CE04820-3BA1-4873-832B-41B3B1982457}"/>
    <dgm:cxn modelId="{72E23328-D815-4D28-A7AB-43C91B22C654}" srcId="{39BB39BE-4B62-431C-8427-45549D03E392}" destId="{0ADAAD6F-741A-460E-9303-8AE8F4C29730}" srcOrd="1" destOrd="0" parTransId="{960EE2C2-810D-41BA-8054-63CAB377DCC2}" sibTransId="{00A78414-30E6-4474-A821-8A5C60A7BB09}"/>
    <dgm:cxn modelId="{38E728B6-7201-4DA9-9462-11872EB40C14}" type="presOf" srcId="{682FF57E-8A77-4DDC-8613-0FB3AF025EF3}" destId="{A193D44B-AD6D-464D-98A5-AFDA82219EAF}" srcOrd="0" destOrd="2" presId="urn:microsoft.com/office/officeart/2005/8/layout/vList5"/>
    <dgm:cxn modelId="{1F4964B3-DC41-47EF-92F2-833C2B17FDDC}" type="presOf" srcId="{0ADAAD6F-741A-460E-9303-8AE8F4C29730}" destId="{A193D44B-AD6D-464D-98A5-AFDA82219EAF}" srcOrd="0" destOrd="1" presId="urn:microsoft.com/office/officeart/2005/8/layout/vList5"/>
    <dgm:cxn modelId="{314A4862-5795-405F-8E27-872800D812ED}" type="presOf" srcId="{CF2886B4-9525-4049-9EA3-B9B530BD21B5}" destId="{BF3BCEA6-41C8-46D7-8487-7A1D192DB894}" srcOrd="0" destOrd="0" presId="urn:microsoft.com/office/officeart/2005/8/layout/vList5"/>
    <dgm:cxn modelId="{4AC78DF1-66C7-422F-8D63-DF6211241626}" srcId="{CF2886B4-9525-4049-9EA3-B9B530BD21B5}" destId="{39BB39BE-4B62-431C-8427-45549D03E392}" srcOrd="0" destOrd="0" parTransId="{11B880C5-97B2-4949-846F-AC1D5D3D101A}" sibTransId="{072BA29B-B461-43CA-B7AF-71950E4AB1E8}"/>
    <dgm:cxn modelId="{07EFA62A-1CE4-4ACC-98BE-A70F32FF228B}" type="presOf" srcId="{C2E91A53-9B97-4AAB-A939-536C1913ABA6}" destId="{A193D44B-AD6D-464D-98A5-AFDA82219EAF}" srcOrd="0" destOrd="3" presId="urn:microsoft.com/office/officeart/2005/8/layout/vList5"/>
    <dgm:cxn modelId="{46D47092-F4AE-452D-9F68-1287C329163D}" srcId="{39BB39BE-4B62-431C-8427-45549D03E392}" destId="{017EFDEF-36D3-42D9-905B-C97A85E003B2}" srcOrd="0" destOrd="0" parTransId="{FC84258E-378B-4826-9ACD-2C94A764A786}" sibTransId="{38045C9B-2E46-4616-9ACC-C929A170561F}"/>
    <dgm:cxn modelId="{D4DCD39B-C2AC-46B2-93BD-0E16EB33CB67}" type="presOf" srcId="{017EFDEF-36D3-42D9-905B-C97A85E003B2}" destId="{A193D44B-AD6D-464D-98A5-AFDA82219EAF}" srcOrd="0" destOrd="0" presId="urn:microsoft.com/office/officeart/2005/8/layout/vList5"/>
    <dgm:cxn modelId="{5B833E70-AA3B-4102-9415-8F66FBB4984E}" type="presOf" srcId="{39BB39BE-4B62-431C-8427-45549D03E392}" destId="{14E0D0D9-4B27-41AE-949D-3313BB54775E}" srcOrd="0" destOrd="0" presId="urn:microsoft.com/office/officeart/2005/8/layout/vList5"/>
    <dgm:cxn modelId="{CA9BA735-3D6C-43B0-9FD0-B86C24AC6CB6}" srcId="{39BB39BE-4B62-431C-8427-45549D03E392}" destId="{682FF57E-8A77-4DDC-8613-0FB3AF025EF3}" srcOrd="2" destOrd="0" parTransId="{11B2D2E4-FA57-4523-9467-EB1CBA94392F}" sibTransId="{575ECEA3-42F6-4479-A4C1-E7356072F57D}"/>
    <dgm:cxn modelId="{CC74DEAD-04C4-4E7B-8081-303C261C09F2}" type="presParOf" srcId="{BF3BCEA6-41C8-46D7-8487-7A1D192DB894}" destId="{AC57AF6C-53F2-4930-9E63-E92AD50C91C3}" srcOrd="0" destOrd="0" presId="urn:microsoft.com/office/officeart/2005/8/layout/vList5"/>
    <dgm:cxn modelId="{05BD41EB-D142-4A12-B553-3B306F0243BB}" type="presParOf" srcId="{AC57AF6C-53F2-4930-9E63-E92AD50C91C3}" destId="{14E0D0D9-4B27-41AE-949D-3313BB54775E}" srcOrd="0" destOrd="0" presId="urn:microsoft.com/office/officeart/2005/8/layout/vList5"/>
    <dgm:cxn modelId="{80C43031-193B-494E-81AC-3032D965F201}" type="presParOf" srcId="{AC57AF6C-53F2-4930-9E63-E92AD50C91C3}" destId="{A193D44B-AD6D-464D-98A5-AFDA82219E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3AA99-7B68-4698-B515-199589ADEF0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CFA2D9E-F917-4865-A4C6-03AE1CD2C01D}">
      <dgm:prSet/>
      <dgm:spPr/>
      <dgm:t>
        <a:bodyPr/>
        <a:lstStyle/>
        <a:p>
          <a:pPr rtl="0"/>
          <a:r>
            <a:rPr lang="de-DE" dirty="0" smtClean="0"/>
            <a:t>Phasenmodell nach Kühn/</a:t>
          </a:r>
          <a:r>
            <a:rPr lang="de-DE" dirty="0" err="1" smtClean="0"/>
            <a:t>Lüger</a:t>
          </a:r>
          <a:endParaRPr lang="de-DE" dirty="0"/>
        </a:p>
      </dgm:t>
    </dgm:pt>
    <dgm:pt modelId="{EA8A2535-D57F-49AC-A6ED-4559C1402A0C}" type="parTrans" cxnId="{A55D6E4F-2890-4994-AC9F-15DA4BD37098}">
      <dgm:prSet/>
      <dgm:spPr/>
      <dgm:t>
        <a:bodyPr/>
        <a:lstStyle/>
        <a:p>
          <a:endParaRPr lang="de-DE"/>
        </a:p>
      </dgm:t>
    </dgm:pt>
    <dgm:pt modelId="{A2DDE0BB-CEF9-4188-AF66-3ABBD213570E}" type="sibTrans" cxnId="{A55D6E4F-2890-4994-AC9F-15DA4BD37098}">
      <dgm:prSet/>
      <dgm:spPr/>
      <dgm:t>
        <a:bodyPr/>
        <a:lstStyle/>
        <a:p>
          <a:endParaRPr lang="de-DE"/>
        </a:p>
      </dgm:t>
    </dgm:pt>
    <dgm:pt modelId="{F791909D-521C-4A99-84BD-5B454F7A1ABB}">
      <dgm:prSet/>
      <dgm:spPr/>
      <dgm:t>
        <a:bodyPr/>
        <a:lstStyle/>
        <a:p>
          <a:pPr rtl="0"/>
          <a:r>
            <a:rPr lang="de-DE" b="0" dirty="0" smtClean="0">
              <a:solidFill>
                <a:schemeClr val="accent2">
                  <a:lumMod val="75000"/>
                </a:schemeClr>
              </a:solidFill>
            </a:rPr>
            <a:t>Erkennen</a:t>
          </a:r>
          <a:endParaRPr lang="de-DE" b="0" dirty="0">
            <a:solidFill>
              <a:schemeClr val="accent2">
                <a:lumMod val="75000"/>
              </a:schemeClr>
            </a:solidFill>
          </a:endParaRPr>
        </a:p>
      </dgm:t>
    </dgm:pt>
    <dgm:pt modelId="{28CABDA3-B499-43B4-86A3-B8813A8C3F7D}" type="parTrans" cxnId="{A1CB960C-A9BF-4DFC-9073-2BFF0908C37A}">
      <dgm:prSet/>
      <dgm:spPr/>
      <dgm:t>
        <a:bodyPr/>
        <a:lstStyle/>
        <a:p>
          <a:endParaRPr lang="de-DE"/>
        </a:p>
      </dgm:t>
    </dgm:pt>
    <dgm:pt modelId="{F8C770C2-91DF-4404-AC48-0E063A1C4DD4}" type="sibTrans" cxnId="{A1CB960C-A9BF-4DFC-9073-2BFF0908C37A}">
      <dgm:prSet/>
      <dgm:spPr/>
      <dgm:t>
        <a:bodyPr/>
        <a:lstStyle/>
        <a:p>
          <a:endParaRPr lang="de-DE"/>
        </a:p>
      </dgm:t>
    </dgm:pt>
    <dgm:pt modelId="{C117750C-5461-4291-8B00-3617B6C8D2EC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Entschlüsseln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4B817182-8A80-424B-B323-6A760A291FF0}" type="parTrans" cxnId="{F16C7DA1-2D5E-42C2-A259-A035BDE1869A}">
      <dgm:prSet/>
      <dgm:spPr/>
      <dgm:t>
        <a:bodyPr/>
        <a:lstStyle/>
        <a:p>
          <a:endParaRPr lang="de-DE"/>
        </a:p>
      </dgm:t>
    </dgm:pt>
    <dgm:pt modelId="{D0D6D830-3A88-46D3-8DF8-90B4C968067B}" type="sibTrans" cxnId="{F16C7DA1-2D5E-42C2-A259-A035BDE1869A}">
      <dgm:prSet/>
      <dgm:spPr/>
      <dgm:t>
        <a:bodyPr/>
        <a:lstStyle/>
        <a:p>
          <a:endParaRPr lang="de-DE"/>
        </a:p>
      </dgm:t>
    </dgm:pt>
    <dgm:pt modelId="{CF43ABDF-722E-4397-B611-CFEC51737A38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Festigen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81B54454-845B-452E-B945-8E50AA7EB4F6}" type="parTrans" cxnId="{82DC02C6-C8AE-4E32-9CA3-BF1FCFE5B40C}">
      <dgm:prSet/>
      <dgm:spPr/>
      <dgm:t>
        <a:bodyPr/>
        <a:lstStyle/>
        <a:p>
          <a:endParaRPr lang="de-DE"/>
        </a:p>
      </dgm:t>
    </dgm:pt>
    <dgm:pt modelId="{B563C364-0471-4983-B2BB-7E9F469A2CA4}" type="sibTrans" cxnId="{82DC02C6-C8AE-4E32-9CA3-BF1FCFE5B40C}">
      <dgm:prSet/>
      <dgm:spPr/>
      <dgm:t>
        <a:bodyPr/>
        <a:lstStyle/>
        <a:p>
          <a:endParaRPr lang="de-DE"/>
        </a:p>
      </dgm:t>
    </dgm:pt>
    <dgm:pt modelId="{04E54C5D-5446-481F-8D26-AEADAFF6C8E4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Verwenden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AD1D8E4D-4064-4CF8-B356-3B2B5EBC1A98}" type="parTrans" cxnId="{38393385-A069-4025-A239-08160A2C02D8}">
      <dgm:prSet/>
      <dgm:spPr/>
      <dgm:t>
        <a:bodyPr/>
        <a:lstStyle/>
        <a:p>
          <a:endParaRPr lang="de-DE"/>
        </a:p>
      </dgm:t>
    </dgm:pt>
    <dgm:pt modelId="{9832AF95-6DBA-4D40-8E4D-9CDE57E76063}" type="sibTrans" cxnId="{38393385-A069-4025-A239-08160A2C02D8}">
      <dgm:prSet/>
      <dgm:spPr/>
      <dgm:t>
        <a:bodyPr/>
        <a:lstStyle/>
        <a:p>
          <a:endParaRPr lang="de-DE"/>
        </a:p>
      </dgm:t>
    </dgm:pt>
    <dgm:pt modelId="{D7D40C6D-3658-4DDD-A801-D888CB577353}">
      <dgm:prSet/>
      <dgm:spPr/>
      <dgm:t>
        <a:bodyPr/>
        <a:lstStyle/>
        <a:p>
          <a:pPr rtl="0"/>
          <a:r>
            <a:rPr lang="en-US" dirty="0" err="1" smtClean="0"/>
            <a:t>Modifiziertes</a:t>
          </a:r>
          <a:r>
            <a:rPr lang="en-US" dirty="0" smtClean="0"/>
            <a:t> </a:t>
          </a:r>
          <a:r>
            <a:rPr lang="en-US" dirty="0" err="1" smtClean="0"/>
            <a:t>Phasenmodell</a:t>
          </a:r>
          <a:endParaRPr lang="de-DE" dirty="0"/>
        </a:p>
      </dgm:t>
    </dgm:pt>
    <dgm:pt modelId="{7921813D-23BB-4BBD-AF47-C3C748515894}" type="parTrans" cxnId="{B9FB5B53-6852-40EE-871D-4C686AE431D0}">
      <dgm:prSet/>
      <dgm:spPr/>
      <dgm:t>
        <a:bodyPr/>
        <a:lstStyle/>
        <a:p>
          <a:endParaRPr lang="de-DE"/>
        </a:p>
      </dgm:t>
    </dgm:pt>
    <dgm:pt modelId="{90DFF144-798A-4235-BC7E-A52730B2C4DD}" type="sibTrans" cxnId="{B9FB5B53-6852-40EE-871D-4C686AE431D0}">
      <dgm:prSet/>
      <dgm:spPr/>
      <dgm:t>
        <a:bodyPr/>
        <a:lstStyle/>
        <a:p>
          <a:endParaRPr lang="de-DE"/>
        </a:p>
      </dgm:t>
    </dgm:pt>
    <dgm:pt modelId="{B6B2FA3A-E48F-42CD-A3B2-89E195EFF974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Vorbereitung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286173C1-1837-4104-B71E-8ECBC1DC2937}" type="parTrans" cxnId="{5049C427-60FC-4984-AB30-FAB878EB06D6}">
      <dgm:prSet/>
      <dgm:spPr/>
      <dgm:t>
        <a:bodyPr/>
        <a:lstStyle/>
        <a:p>
          <a:endParaRPr lang="de-DE"/>
        </a:p>
      </dgm:t>
    </dgm:pt>
    <dgm:pt modelId="{361B8E4E-0994-4719-9E2B-E4596C98AD8D}" type="sibTrans" cxnId="{5049C427-60FC-4984-AB30-FAB878EB06D6}">
      <dgm:prSet/>
      <dgm:spPr/>
      <dgm:t>
        <a:bodyPr/>
        <a:lstStyle/>
        <a:p>
          <a:endParaRPr lang="de-DE"/>
        </a:p>
      </dgm:t>
    </dgm:pt>
    <dgm:pt modelId="{BCC64607-91E9-477E-9A9D-C6585FD74322}">
      <dgm:prSet/>
      <dgm:spPr/>
      <dgm:t>
        <a:bodyPr/>
        <a:lstStyle/>
        <a:p>
          <a:pPr rtl="0"/>
          <a:r>
            <a:rPr lang="de-DE" smtClean="0">
              <a:solidFill>
                <a:schemeClr val="accent2">
                  <a:lumMod val="75000"/>
                </a:schemeClr>
              </a:solidFill>
            </a:rPr>
            <a:t>Sensibilisierung</a:t>
          </a:r>
          <a:endParaRPr lang="de-DE">
            <a:solidFill>
              <a:schemeClr val="accent2">
                <a:lumMod val="75000"/>
              </a:schemeClr>
            </a:solidFill>
          </a:endParaRPr>
        </a:p>
      </dgm:t>
    </dgm:pt>
    <dgm:pt modelId="{C508A4CB-2496-4467-A85E-953EB8F4839B}" type="parTrans" cxnId="{30B748E6-9B4D-4A2E-9017-D261F15283F7}">
      <dgm:prSet/>
      <dgm:spPr/>
      <dgm:t>
        <a:bodyPr/>
        <a:lstStyle/>
        <a:p>
          <a:endParaRPr lang="de-DE"/>
        </a:p>
      </dgm:t>
    </dgm:pt>
    <dgm:pt modelId="{CE622AC8-5370-41B8-A541-6DF29709CA88}" type="sibTrans" cxnId="{30B748E6-9B4D-4A2E-9017-D261F15283F7}">
      <dgm:prSet/>
      <dgm:spPr/>
      <dgm:t>
        <a:bodyPr/>
        <a:lstStyle/>
        <a:p>
          <a:endParaRPr lang="de-DE"/>
        </a:p>
      </dgm:t>
    </dgm:pt>
    <dgm:pt modelId="{0AA97E9C-E191-4A33-9DE7-73F520494D2D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Korpusrecherche und Entschlüsselung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4550F0E7-FCE4-4AB7-B966-A5EA10779273}" type="parTrans" cxnId="{3C4E3645-E32F-4C58-A24E-33D3EE1579A4}">
      <dgm:prSet/>
      <dgm:spPr/>
      <dgm:t>
        <a:bodyPr/>
        <a:lstStyle/>
        <a:p>
          <a:endParaRPr lang="de-DE"/>
        </a:p>
      </dgm:t>
    </dgm:pt>
    <dgm:pt modelId="{D0C03120-2A1A-40AF-83C4-2E393E0ABF72}" type="sibTrans" cxnId="{3C4E3645-E32F-4C58-A24E-33D3EE1579A4}">
      <dgm:prSet/>
      <dgm:spPr/>
      <dgm:t>
        <a:bodyPr/>
        <a:lstStyle/>
        <a:p>
          <a:endParaRPr lang="de-DE"/>
        </a:p>
      </dgm:t>
    </dgm:pt>
    <dgm:pt modelId="{86739BAC-4773-4D64-9483-92A2F15B9BC7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Festigung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4F8EA806-0A92-4067-BF59-01D6B3C05980}" type="parTrans" cxnId="{68593E7A-19C9-4DFB-BF21-A6DC8B5CB456}">
      <dgm:prSet/>
      <dgm:spPr/>
      <dgm:t>
        <a:bodyPr/>
        <a:lstStyle/>
        <a:p>
          <a:endParaRPr lang="de-DE"/>
        </a:p>
      </dgm:t>
    </dgm:pt>
    <dgm:pt modelId="{5684ED2A-EDED-4A81-A10C-25125296FDDE}" type="sibTrans" cxnId="{68593E7A-19C9-4DFB-BF21-A6DC8B5CB456}">
      <dgm:prSet/>
      <dgm:spPr/>
      <dgm:t>
        <a:bodyPr/>
        <a:lstStyle/>
        <a:p>
          <a:endParaRPr lang="de-DE"/>
        </a:p>
      </dgm:t>
    </dgm:pt>
    <dgm:pt modelId="{3E5E15C2-95E8-4372-BA7B-431F56984879}">
      <dgm:prSet/>
      <dgm:spPr/>
      <dgm:t>
        <a:bodyPr/>
        <a:lstStyle/>
        <a:p>
          <a:pPr rtl="0"/>
          <a:r>
            <a:rPr lang="de-DE" dirty="0" smtClean="0">
              <a:solidFill>
                <a:schemeClr val="accent2">
                  <a:lumMod val="75000"/>
                </a:schemeClr>
              </a:solidFill>
            </a:rPr>
            <a:t>Verwendung</a:t>
          </a:r>
          <a:endParaRPr lang="de-DE" dirty="0">
            <a:solidFill>
              <a:schemeClr val="accent2">
                <a:lumMod val="75000"/>
              </a:schemeClr>
            </a:solidFill>
          </a:endParaRPr>
        </a:p>
      </dgm:t>
    </dgm:pt>
    <dgm:pt modelId="{0B397E0F-2606-4080-83DB-271F0B5D8E59}" type="parTrans" cxnId="{7845FFF7-EACF-4A0F-B7A9-EBA21033652D}">
      <dgm:prSet/>
      <dgm:spPr/>
      <dgm:t>
        <a:bodyPr/>
        <a:lstStyle/>
        <a:p>
          <a:endParaRPr lang="de-DE"/>
        </a:p>
      </dgm:t>
    </dgm:pt>
    <dgm:pt modelId="{9F911C94-E7A1-4ABA-86BE-83D103E0E74F}" type="sibTrans" cxnId="{7845FFF7-EACF-4A0F-B7A9-EBA21033652D}">
      <dgm:prSet/>
      <dgm:spPr/>
      <dgm:t>
        <a:bodyPr/>
        <a:lstStyle/>
        <a:p>
          <a:endParaRPr lang="de-DE"/>
        </a:p>
      </dgm:t>
    </dgm:pt>
    <dgm:pt modelId="{3D6184EB-BC6E-4905-9516-2BC445B2B049}">
      <dgm:prSet/>
      <dgm:spPr/>
      <dgm:t>
        <a:bodyPr/>
        <a:lstStyle/>
        <a:p>
          <a:pPr rtl="0"/>
          <a:endParaRPr lang="de-DE" dirty="0"/>
        </a:p>
      </dgm:t>
    </dgm:pt>
    <dgm:pt modelId="{043F5D3F-3867-4634-B4DE-6BD016746C4B}" type="parTrans" cxnId="{43F4C82E-B24F-40E4-B011-47756EC11FA7}">
      <dgm:prSet/>
      <dgm:spPr/>
      <dgm:t>
        <a:bodyPr/>
        <a:lstStyle/>
        <a:p>
          <a:endParaRPr lang="de-DE"/>
        </a:p>
      </dgm:t>
    </dgm:pt>
    <dgm:pt modelId="{9C3BB765-4781-4E9E-93A9-AE5391B79DB6}" type="sibTrans" cxnId="{43F4C82E-B24F-40E4-B011-47756EC11FA7}">
      <dgm:prSet/>
      <dgm:spPr/>
      <dgm:t>
        <a:bodyPr/>
        <a:lstStyle/>
        <a:p>
          <a:endParaRPr lang="de-DE"/>
        </a:p>
      </dgm:t>
    </dgm:pt>
    <dgm:pt modelId="{185D1A77-27F5-48EB-B139-0415E969A482}" type="pres">
      <dgm:prSet presAssocID="{5B33AA99-7B68-4698-B515-199589ADEF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77CB1E7-F1DD-4181-AF97-04B8E7D3A85E}" type="pres">
      <dgm:prSet presAssocID="{CCFA2D9E-F917-4865-A4C6-03AE1CD2C01D}" presName="composite" presStyleCnt="0"/>
      <dgm:spPr/>
    </dgm:pt>
    <dgm:pt modelId="{9E7AFAD6-9134-4D36-9669-F980872F3914}" type="pres">
      <dgm:prSet presAssocID="{CCFA2D9E-F917-4865-A4C6-03AE1CD2C01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01D726-275B-4663-9EB6-24F05EB22C8C}" type="pres">
      <dgm:prSet presAssocID="{CCFA2D9E-F917-4865-A4C6-03AE1CD2C01D}" presName="parSh" presStyleLbl="node1" presStyleIdx="0" presStyleCnt="2"/>
      <dgm:spPr/>
      <dgm:t>
        <a:bodyPr/>
        <a:lstStyle/>
        <a:p>
          <a:endParaRPr lang="de-DE"/>
        </a:p>
      </dgm:t>
    </dgm:pt>
    <dgm:pt modelId="{A85B174D-8C4F-48C9-9D09-9C8AEBA6513F}" type="pres">
      <dgm:prSet presAssocID="{CCFA2D9E-F917-4865-A4C6-03AE1CD2C01D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DE9200-E444-4491-ACE5-AABDEA963771}" type="pres">
      <dgm:prSet presAssocID="{A2DDE0BB-CEF9-4188-AF66-3ABBD213570E}" presName="sibTrans" presStyleLbl="sibTrans2D1" presStyleIdx="0" presStyleCnt="1"/>
      <dgm:spPr/>
      <dgm:t>
        <a:bodyPr/>
        <a:lstStyle/>
        <a:p>
          <a:endParaRPr lang="de-DE"/>
        </a:p>
      </dgm:t>
    </dgm:pt>
    <dgm:pt modelId="{186A496B-AC0D-44F9-932A-F5188A4A7FC9}" type="pres">
      <dgm:prSet presAssocID="{A2DDE0BB-CEF9-4188-AF66-3ABBD213570E}" presName="connTx" presStyleLbl="sibTrans2D1" presStyleIdx="0" presStyleCnt="1"/>
      <dgm:spPr/>
      <dgm:t>
        <a:bodyPr/>
        <a:lstStyle/>
        <a:p>
          <a:endParaRPr lang="de-DE"/>
        </a:p>
      </dgm:t>
    </dgm:pt>
    <dgm:pt modelId="{E16E1B21-DC83-4E4D-880E-9AD1CB841F7F}" type="pres">
      <dgm:prSet presAssocID="{D7D40C6D-3658-4DDD-A801-D888CB577353}" presName="composite" presStyleCnt="0"/>
      <dgm:spPr/>
    </dgm:pt>
    <dgm:pt modelId="{C44ECA5F-CF5F-441F-9EA7-2E1CD41844D2}" type="pres">
      <dgm:prSet presAssocID="{D7D40C6D-3658-4DDD-A801-D888CB577353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F1973F-2590-4EF9-B780-FB53A7918ADE}" type="pres">
      <dgm:prSet presAssocID="{D7D40C6D-3658-4DDD-A801-D888CB577353}" presName="parSh" presStyleLbl="node1" presStyleIdx="1" presStyleCnt="2"/>
      <dgm:spPr/>
      <dgm:t>
        <a:bodyPr/>
        <a:lstStyle/>
        <a:p>
          <a:endParaRPr lang="de-DE"/>
        </a:p>
      </dgm:t>
    </dgm:pt>
    <dgm:pt modelId="{BAF18026-D2A0-4E7C-91ED-40AB0A281115}" type="pres">
      <dgm:prSet presAssocID="{D7D40C6D-3658-4DDD-A801-D888CB577353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AFE5837-69DC-44F6-AEDE-AEB2430119E9}" type="presOf" srcId="{CCFA2D9E-F917-4865-A4C6-03AE1CD2C01D}" destId="{9E7AFAD6-9134-4D36-9669-F980872F3914}" srcOrd="0" destOrd="0" presId="urn:microsoft.com/office/officeart/2005/8/layout/process3"/>
    <dgm:cxn modelId="{43F4C82E-B24F-40E4-B011-47756EC11FA7}" srcId="{CCFA2D9E-F917-4865-A4C6-03AE1CD2C01D}" destId="{3D6184EB-BC6E-4905-9516-2BC445B2B049}" srcOrd="0" destOrd="0" parTransId="{043F5D3F-3867-4634-B4DE-6BD016746C4B}" sibTransId="{9C3BB765-4781-4E9E-93A9-AE5391B79DB6}"/>
    <dgm:cxn modelId="{3289AFF6-C3A9-4522-A7BD-9609717D71E0}" type="presOf" srcId="{CF43ABDF-722E-4397-B611-CFEC51737A38}" destId="{A85B174D-8C4F-48C9-9D09-9C8AEBA6513F}" srcOrd="0" destOrd="3" presId="urn:microsoft.com/office/officeart/2005/8/layout/process3"/>
    <dgm:cxn modelId="{9C0B9D66-B6FD-4223-BE8C-A82FAC09924F}" type="presOf" srcId="{86739BAC-4773-4D64-9483-92A2F15B9BC7}" destId="{BAF18026-D2A0-4E7C-91ED-40AB0A281115}" srcOrd="0" destOrd="3" presId="urn:microsoft.com/office/officeart/2005/8/layout/process3"/>
    <dgm:cxn modelId="{30B748E6-9B4D-4A2E-9017-D261F15283F7}" srcId="{D7D40C6D-3658-4DDD-A801-D888CB577353}" destId="{BCC64607-91E9-477E-9A9D-C6585FD74322}" srcOrd="1" destOrd="0" parTransId="{C508A4CB-2496-4467-A85E-953EB8F4839B}" sibTransId="{CE622AC8-5370-41B8-A541-6DF29709CA88}"/>
    <dgm:cxn modelId="{FFBE3D49-1557-4263-A248-2DC2F958B242}" type="presOf" srcId="{A2DDE0BB-CEF9-4188-AF66-3ABBD213570E}" destId="{6CDE9200-E444-4491-ACE5-AABDEA963771}" srcOrd="0" destOrd="0" presId="urn:microsoft.com/office/officeart/2005/8/layout/process3"/>
    <dgm:cxn modelId="{8AB950B9-C41D-41B2-BECD-3A6AECDC4C4E}" type="presOf" srcId="{BCC64607-91E9-477E-9A9D-C6585FD74322}" destId="{BAF18026-D2A0-4E7C-91ED-40AB0A281115}" srcOrd="0" destOrd="1" presId="urn:microsoft.com/office/officeart/2005/8/layout/process3"/>
    <dgm:cxn modelId="{F16C7DA1-2D5E-42C2-A259-A035BDE1869A}" srcId="{CCFA2D9E-F917-4865-A4C6-03AE1CD2C01D}" destId="{C117750C-5461-4291-8B00-3617B6C8D2EC}" srcOrd="2" destOrd="0" parTransId="{4B817182-8A80-424B-B323-6A760A291FF0}" sibTransId="{D0D6D830-3A88-46D3-8DF8-90B4C968067B}"/>
    <dgm:cxn modelId="{3C4E3645-E32F-4C58-A24E-33D3EE1579A4}" srcId="{D7D40C6D-3658-4DDD-A801-D888CB577353}" destId="{0AA97E9C-E191-4A33-9DE7-73F520494D2D}" srcOrd="2" destOrd="0" parTransId="{4550F0E7-FCE4-4AB7-B966-A5EA10779273}" sibTransId="{D0C03120-2A1A-40AF-83C4-2E393E0ABF72}"/>
    <dgm:cxn modelId="{A1CB960C-A9BF-4DFC-9073-2BFF0908C37A}" srcId="{CCFA2D9E-F917-4865-A4C6-03AE1CD2C01D}" destId="{F791909D-521C-4A99-84BD-5B454F7A1ABB}" srcOrd="1" destOrd="0" parTransId="{28CABDA3-B499-43B4-86A3-B8813A8C3F7D}" sibTransId="{F8C770C2-91DF-4404-AC48-0E063A1C4DD4}"/>
    <dgm:cxn modelId="{DFB68EBD-A957-4A97-A7ED-47FA926B3EAA}" type="presOf" srcId="{04E54C5D-5446-481F-8D26-AEADAFF6C8E4}" destId="{A85B174D-8C4F-48C9-9D09-9C8AEBA6513F}" srcOrd="0" destOrd="4" presId="urn:microsoft.com/office/officeart/2005/8/layout/process3"/>
    <dgm:cxn modelId="{20A97BB5-01CA-419F-A0F8-CC4865280805}" type="presOf" srcId="{D7D40C6D-3658-4DDD-A801-D888CB577353}" destId="{DCF1973F-2590-4EF9-B780-FB53A7918ADE}" srcOrd="1" destOrd="0" presId="urn:microsoft.com/office/officeart/2005/8/layout/process3"/>
    <dgm:cxn modelId="{CF4DC5D0-668E-4672-959C-87086B17AFDF}" type="presOf" srcId="{3D6184EB-BC6E-4905-9516-2BC445B2B049}" destId="{A85B174D-8C4F-48C9-9D09-9C8AEBA6513F}" srcOrd="0" destOrd="0" presId="urn:microsoft.com/office/officeart/2005/8/layout/process3"/>
    <dgm:cxn modelId="{0562EDB6-5569-433D-A7EE-33D2252D5D50}" type="presOf" srcId="{C117750C-5461-4291-8B00-3617B6C8D2EC}" destId="{A85B174D-8C4F-48C9-9D09-9C8AEBA6513F}" srcOrd="0" destOrd="2" presId="urn:microsoft.com/office/officeart/2005/8/layout/process3"/>
    <dgm:cxn modelId="{40D052D0-A805-4E43-B2C8-C0E74066EDAE}" type="presOf" srcId="{A2DDE0BB-CEF9-4188-AF66-3ABBD213570E}" destId="{186A496B-AC0D-44F9-932A-F5188A4A7FC9}" srcOrd="1" destOrd="0" presId="urn:microsoft.com/office/officeart/2005/8/layout/process3"/>
    <dgm:cxn modelId="{E56A7D05-07F9-48A3-8AB6-7CDDC5A97899}" type="presOf" srcId="{F791909D-521C-4A99-84BD-5B454F7A1ABB}" destId="{A85B174D-8C4F-48C9-9D09-9C8AEBA6513F}" srcOrd="0" destOrd="1" presId="urn:microsoft.com/office/officeart/2005/8/layout/process3"/>
    <dgm:cxn modelId="{38393385-A069-4025-A239-08160A2C02D8}" srcId="{CCFA2D9E-F917-4865-A4C6-03AE1CD2C01D}" destId="{04E54C5D-5446-481F-8D26-AEADAFF6C8E4}" srcOrd="4" destOrd="0" parTransId="{AD1D8E4D-4064-4CF8-B356-3B2B5EBC1A98}" sibTransId="{9832AF95-6DBA-4D40-8E4D-9CDE57E76063}"/>
    <dgm:cxn modelId="{B9FB5B53-6852-40EE-871D-4C686AE431D0}" srcId="{5B33AA99-7B68-4698-B515-199589ADEF07}" destId="{D7D40C6D-3658-4DDD-A801-D888CB577353}" srcOrd="1" destOrd="0" parTransId="{7921813D-23BB-4BBD-AF47-C3C748515894}" sibTransId="{90DFF144-798A-4235-BC7E-A52730B2C4DD}"/>
    <dgm:cxn modelId="{A55D6E4F-2890-4994-AC9F-15DA4BD37098}" srcId="{5B33AA99-7B68-4698-B515-199589ADEF07}" destId="{CCFA2D9E-F917-4865-A4C6-03AE1CD2C01D}" srcOrd="0" destOrd="0" parTransId="{EA8A2535-D57F-49AC-A6ED-4559C1402A0C}" sibTransId="{A2DDE0BB-CEF9-4188-AF66-3ABBD213570E}"/>
    <dgm:cxn modelId="{5049C427-60FC-4984-AB30-FAB878EB06D6}" srcId="{D7D40C6D-3658-4DDD-A801-D888CB577353}" destId="{B6B2FA3A-E48F-42CD-A3B2-89E195EFF974}" srcOrd="0" destOrd="0" parTransId="{286173C1-1837-4104-B71E-8ECBC1DC2937}" sibTransId="{361B8E4E-0994-4719-9E2B-E4596C98AD8D}"/>
    <dgm:cxn modelId="{E8327C2B-C1B0-43F4-ADCF-2F9D6E9B18C1}" type="presOf" srcId="{0AA97E9C-E191-4A33-9DE7-73F520494D2D}" destId="{BAF18026-D2A0-4E7C-91ED-40AB0A281115}" srcOrd="0" destOrd="2" presId="urn:microsoft.com/office/officeart/2005/8/layout/process3"/>
    <dgm:cxn modelId="{9D3E91FF-BA08-491E-8276-B20322B20846}" type="presOf" srcId="{3E5E15C2-95E8-4372-BA7B-431F56984879}" destId="{BAF18026-D2A0-4E7C-91ED-40AB0A281115}" srcOrd="0" destOrd="4" presId="urn:microsoft.com/office/officeart/2005/8/layout/process3"/>
    <dgm:cxn modelId="{ADFD5031-EC34-4EDC-9B34-AE6472026A21}" type="presOf" srcId="{5B33AA99-7B68-4698-B515-199589ADEF07}" destId="{185D1A77-27F5-48EB-B139-0415E969A482}" srcOrd="0" destOrd="0" presId="urn:microsoft.com/office/officeart/2005/8/layout/process3"/>
    <dgm:cxn modelId="{82DC02C6-C8AE-4E32-9CA3-BF1FCFE5B40C}" srcId="{CCFA2D9E-F917-4865-A4C6-03AE1CD2C01D}" destId="{CF43ABDF-722E-4397-B611-CFEC51737A38}" srcOrd="3" destOrd="0" parTransId="{81B54454-845B-452E-B945-8E50AA7EB4F6}" sibTransId="{B563C364-0471-4983-B2BB-7E9F469A2CA4}"/>
    <dgm:cxn modelId="{1EC8B02C-6421-47BF-9AED-5AD808EA128C}" type="presOf" srcId="{D7D40C6D-3658-4DDD-A801-D888CB577353}" destId="{C44ECA5F-CF5F-441F-9EA7-2E1CD41844D2}" srcOrd="0" destOrd="0" presId="urn:microsoft.com/office/officeart/2005/8/layout/process3"/>
    <dgm:cxn modelId="{68593E7A-19C9-4DFB-BF21-A6DC8B5CB456}" srcId="{D7D40C6D-3658-4DDD-A801-D888CB577353}" destId="{86739BAC-4773-4D64-9483-92A2F15B9BC7}" srcOrd="3" destOrd="0" parTransId="{4F8EA806-0A92-4067-BF59-01D6B3C05980}" sibTransId="{5684ED2A-EDED-4A81-A10C-25125296FDDE}"/>
    <dgm:cxn modelId="{47276E9A-04D4-4034-9BA1-A744BF0B585C}" type="presOf" srcId="{CCFA2D9E-F917-4865-A4C6-03AE1CD2C01D}" destId="{B001D726-275B-4663-9EB6-24F05EB22C8C}" srcOrd="1" destOrd="0" presId="urn:microsoft.com/office/officeart/2005/8/layout/process3"/>
    <dgm:cxn modelId="{9D59417C-D9F5-46DF-9D6D-A3EF92A4746E}" type="presOf" srcId="{B6B2FA3A-E48F-42CD-A3B2-89E195EFF974}" destId="{BAF18026-D2A0-4E7C-91ED-40AB0A281115}" srcOrd="0" destOrd="0" presId="urn:microsoft.com/office/officeart/2005/8/layout/process3"/>
    <dgm:cxn modelId="{7845FFF7-EACF-4A0F-B7A9-EBA21033652D}" srcId="{D7D40C6D-3658-4DDD-A801-D888CB577353}" destId="{3E5E15C2-95E8-4372-BA7B-431F56984879}" srcOrd="4" destOrd="0" parTransId="{0B397E0F-2606-4080-83DB-271F0B5D8E59}" sibTransId="{9F911C94-E7A1-4ABA-86BE-83D103E0E74F}"/>
    <dgm:cxn modelId="{7825F5E7-AA52-4423-9F2F-4D57FC4AA983}" type="presParOf" srcId="{185D1A77-27F5-48EB-B139-0415E969A482}" destId="{977CB1E7-F1DD-4181-AF97-04B8E7D3A85E}" srcOrd="0" destOrd="0" presId="urn:microsoft.com/office/officeart/2005/8/layout/process3"/>
    <dgm:cxn modelId="{C77C9A51-4C94-400C-9E51-4CE897874E34}" type="presParOf" srcId="{977CB1E7-F1DD-4181-AF97-04B8E7D3A85E}" destId="{9E7AFAD6-9134-4D36-9669-F980872F3914}" srcOrd="0" destOrd="0" presId="urn:microsoft.com/office/officeart/2005/8/layout/process3"/>
    <dgm:cxn modelId="{F816F260-070A-45FD-8B70-BE85F6E30CFE}" type="presParOf" srcId="{977CB1E7-F1DD-4181-AF97-04B8E7D3A85E}" destId="{B001D726-275B-4663-9EB6-24F05EB22C8C}" srcOrd="1" destOrd="0" presId="urn:microsoft.com/office/officeart/2005/8/layout/process3"/>
    <dgm:cxn modelId="{B85F0F6D-82BB-44FD-876C-C9E9F3F26C3F}" type="presParOf" srcId="{977CB1E7-F1DD-4181-AF97-04B8E7D3A85E}" destId="{A85B174D-8C4F-48C9-9D09-9C8AEBA6513F}" srcOrd="2" destOrd="0" presId="urn:microsoft.com/office/officeart/2005/8/layout/process3"/>
    <dgm:cxn modelId="{38F88298-6EF9-441A-A80F-8FB631F37321}" type="presParOf" srcId="{185D1A77-27F5-48EB-B139-0415E969A482}" destId="{6CDE9200-E444-4491-ACE5-AABDEA963771}" srcOrd="1" destOrd="0" presId="urn:microsoft.com/office/officeart/2005/8/layout/process3"/>
    <dgm:cxn modelId="{E57E4B51-B1C1-4DE5-9887-4A33A626DD9F}" type="presParOf" srcId="{6CDE9200-E444-4491-ACE5-AABDEA963771}" destId="{186A496B-AC0D-44F9-932A-F5188A4A7FC9}" srcOrd="0" destOrd="0" presId="urn:microsoft.com/office/officeart/2005/8/layout/process3"/>
    <dgm:cxn modelId="{21F0AC55-000F-4478-B29E-A7D6AE5DFDFE}" type="presParOf" srcId="{185D1A77-27F5-48EB-B139-0415E969A482}" destId="{E16E1B21-DC83-4E4D-880E-9AD1CB841F7F}" srcOrd="2" destOrd="0" presId="urn:microsoft.com/office/officeart/2005/8/layout/process3"/>
    <dgm:cxn modelId="{F970DC89-643F-47F0-B2DE-1D0060F26B42}" type="presParOf" srcId="{E16E1B21-DC83-4E4D-880E-9AD1CB841F7F}" destId="{C44ECA5F-CF5F-441F-9EA7-2E1CD41844D2}" srcOrd="0" destOrd="0" presId="urn:microsoft.com/office/officeart/2005/8/layout/process3"/>
    <dgm:cxn modelId="{CF4A7F25-126E-4690-BF50-54210EABBF10}" type="presParOf" srcId="{E16E1B21-DC83-4E4D-880E-9AD1CB841F7F}" destId="{DCF1973F-2590-4EF9-B780-FB53A7918ADE}" srcOrd="1" destOrd="0" presId="urn:microsoft.com/office/officeart/2005/8/layout/process3"/>
    <dgm:cxn modelId="{ED2594D9-C0EF-4387-BC7E-2BA3B4060322}" type="presParOf" srcId="{E16E1B21-DC83-4E4D-880E-9AD1CB841F7F}" destId="{BAF18026-D2A0-4E7C-91ED-40AB0A28111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53AE0-3E6C-4461-8936-705B99F9876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5C8B396-86DB-43E4-B2C1-0384ECAEC775}">
      <dgm:prSet custT="1"/>
      <dgm:spPr/>
      <dgm:t>
        <a:bodyPr/>
        <a:lstStyle/>
        <a:p>
          <a:pPr rtl="0"/>
          <a:r>
            <a:rPr lang="de-DE" sz="2400" dirty="0" smtClean="0">
              <a:solidFill>
                <a:schemeClr val="accent2">
                  <a:lumMod val="75000"/>
                </a:schemeClr>
              </a:solidFill>
            </a:rPr>
            <a:t>Didaktischer Mehrwert </a:t>
          </a:r>
        </a:p>
        <a:p>
          <a:pPr rtl="0"/>
          <a:r>
            <a:rPr lang="de-DE" sz="2400" dirty="0" smtClean="0"/>
            <a:t>durch den Einsatz korpusorientierter Arbeitsmethoden</a:t>
          </a:r>
        </a:p>
        <a:p>
          <a:pPr rtl="0"/>
          <a:r>
            <a:rPr lang="de-DE" sz="2400" dirty="0" smtClean="0"/>
            <a:t> </a:t>
          </a:r>
          <a:br>
            <a:rPr lang="de-DE" sz="2400" dirty="0" smtClean="0"/>
          </a:br>
          <a:r>
            <a:rPr lang="de-DE" sz="2400" dirty="0" smtClean="0"/>
            <a:t>Sinnvolle Ergänzung des lehrwerkorientierten Unterrichts</a:t>
          </a:r>
          <a:endParaRPr lang="de-DE" sz="2400" dirty="0"/>
        </a:p>
      </dgm:t>
    </dgm:pt>
    <dgm:pt modelId="{FD031B4B-3BE2-4AB1-88E2-4746A02B37AE}" type="parTrans" cxnId="{721328D7-B32B-4236-BB19-F79451DC1FF6}">
      <dgm:prSet/>
      <dgm:spPr/>
      <dgm:t>
        <a:bodyPr/>
        <a:lstStyle/>
        <a:p>
          <a:endParaRPr lang="de-DE"/>
        </a:p>
      </dgm:t>
    </dgm:pt>
    <dgm:pt modelId="{F7EAC701-B0C8-431F-8D04-4F1560F8FBAB}" type="sibTrans" cxnId="{721328D7-B32B-4236-BB19-F79451DC1FF6}">
      <dgm:prSet/>
      <dgm:spPr/>
      <dgm:t>
        <a:bodyPr/>
        <a:lstStyle/>
        <a:p>
          <a:endParaRPr lang="de-DE"/>
        </a:p>
      </dgm:t>
    </dgm:pt>
    <dgm:pt modelId="{7277D2E1-D6D7-4291-9685-0A22472345A8}">
      <dgm:prSet custT="1"/>
      <dgm:spPr/>
      <dgm:t>
        <a:bodyPr/>
        <a:lstStyle/>
        <a:p>
          <a:pPr rtl="0"/>
          <a:r>
            <a:rPr lang="de-DE" sz="2400" dirty="0" smtClean="0">
              <a:solidFill>
                <a:schemeClr val="accent2">
                  <a:lumMod val="75000"/>
                </a:schemeClr>
              </a:solidFill>
            </a:rPr>
            <a:t>Daueraufgabe</a:t>
          </a:r>
        </a:p>
        <a:p>
          <a:pPr rtl="0"/>
          <a:r>
            <a:rPr lang="de-DE" sz="2400" dirty="0" smtClean="0"/>
            <a:t>Wortschatzarbeit an Phraseologismen als </a:t>
          </a:r>
          <a:r>
            <a:rPr lang="de-DE" sz="2400" dirty="0" smtClean="0">
              <a:solidFill>
                <a:schemeClr val="bg1"/>
              </a:solidFill>
            </a:rPr>
            <a:t>fortwährender Lernprozess</a:t>
          </a:r>
          <a:endParaRPr lang="de-DE" sz="2400" dirty="0">
            <a:solidFill>
              <a:schemeClr val="bg1"/>
            </a:solidFill>
          </a:endParaRPr>
        </a:p>
      </dgm:t>
    </dgm:pt>
    <dgm:pt modelId="{89CA6F26-28BD-4108-8E47-7A166BA52A38}" type="parTrans" cxnId="{9A5B636B-61FC-4EB1-A1EF-4168D6A9510D}">
      <dgm:prSet/>
      <dgm:spPr/>
      <dgm:t>
        <a:bodyPr/>
        <a:lstStyle/>
        <a:p>
          <a:endParaRPr lang="de-DE"/>
        </a:p>
      </dgm:t>
    </dgm:pt>
    <dgm:pt modelId="{AC32F281-7138-44D6-95C3-823418784704}" type="sibTrans" cxnId="{9A5B636B-61FC-4EB1-A1EF-4168D6A9510D}">
      <dgm:prSet/>
      <dgm:spPr/>
      <dgm:t>
        <a:bodyPr/>
        <a:lstStyle/>
        <a:p>
          <a:endParaRPr lang="de-DE"/>
        </a:p>
      </dgm:t>
    </dgm:pt>
    <dgm:pt modelId="{A053B3EE-323B-4825-A8DC-297EBEBBC4E5}" type="pres">
      <dgm:prSet presAssocID="{85453AE0-3E6C-4461-8936-705B99F9876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133C91C7-9058-4F27-ABC7-47C45E6BDEAB}" type="pres">
      <dgm:prSet presAssocID="{E5C8B396-86DB-43E4-B2C1-0384ECAEC775}" presName="root" presStyleCnt="0"/>
      <dgm:spPr/>
    </dgm:pt>
    <dgm:pt modelId="{0312FE7D-8BD2-4F5E-AB2E-130D4A78D54F}" type="pres">
      <dgm:prSet presAssocID="{E5C8B396-86DB-43E4-B2C1-0384ECAEC775}" presName="rootComposite" presStyleCnt="0"/>
      <dgm:spPr/>
    </dgm:pt>
    <dgm:pt modelId="{A812F50C-1FE4-4370-8DF8-EED08270756F}" type="pres">
      <dgm:prSet presAssocID="{E5C8B396-86DB-43E4-B2C1-0384ECAEC775}" presName="rootText" presStyleLbl="node1" presStyleIdx="0" presStyleCnt="2"/>
      <dgm:spPr/>
      <dgm:t>
        <a:bodyPr/>
        <a:lstStyle/>
        <a:p>
          <a:endParaRPr lang="de-DE"/>
        </a:p>
      </dgm:t>
    </dgm:pt>
    <dgm:pt modelId="{BC1A22BB-B47D-4889-8671-FAEA9E417788}" type="pres">
      <dgm:prSet presAssocID="{E5C8B396-86DB-43E4-B2C1-0384ECAEC775}" presName="rootConnector" presStyleLbl="node1" presStyleIdx="0" presStyleCnt="2"/>
      <dgm:spPr/>
      <dgm:t>
        <a:bodyPr/>
        <a:lstStyle/>
        <a:p>
          <a:endParaRPr lang="de-DE"/>
        </a:p>
      </dgm:t>
    </dgm:pt>
    <dgm:pt modelId="{2D80C1AC-B002-4FDC-B6E3-05D2FDAE4958}" type="pres">
      <dgm:prSet presAssocID="{E5C8B396-86DB-43E4-B2C1-0384ECAEC775}" presName="childShape" presStyleCnt="0"/>
      <dgm:spPr/>
    </dgm:pt>
    <dgm:pt modelId="{5CFB1A33-ED0E-4A58-96C9-E0ED60690335}" type="pres">
      <dgm:prSet presAssocID="{7277D2E1-D6D7-4291-9685-0A22472345A8}" presName="root" presStyleCnt="0"/>
      <dgm:spPr/>
    </dgm:pt>
    <dgm:pt modelId="{3450AE24-F160-44D3-A8A9-EFA2F81BEE60}" type="pres">
      <dgm:prSet presAssocID="{7277D2E1-D6D7-4291-9685-0A22472345A8}" presName="rootComposite" presStyleCnt="0"/>
      <dgm:spPr/>
    </dgm:pt>
    <dgm:pt modelId="{22E63176-8456-4AB7-A056-BEAB7F21A314}" type="pres">
      <dgm:prSet presAssocID="{7277D2E1-D6D7-4291-9685-0A22472345A8}" presName="rootText" presStyleLbl="node1" presStyleIdx="1" presStyleCnt="2"/>
      <dgm:spPr/>
      <dgm:t>
        <a:bodyPr/>
        <a:lstStyle/>
        <a:p>
          <a:endParaRPr lang="de-DE"/>
        </a:p>
      </dgm:t>
    </dgm:pt>
    <dgm:pt modelId="{27F6E620-2DCC-4C85-8D14-6ADB031163A9}" type="pres">
      <dgm:prSet presAssocID="{7277D2E1-D6D7-4291-9685-0A22472345A8}" presName="rootConnector" presStyleLbl="node1" presStyleIdx="1" presStyleCnt="2"/>
      <dgm:spPr/>
      <dgm:t>
        <a:bodyPr/>
        <a:lstStyle/>
        <a:p>
          <a:endParaRPr lang="de-DE"/>
        </a:p>
      </dgm:t>
    </dgm:pt>
    <dgm:pt modelId="{0EF01FD8-9AD2-4F75-99A0-38EB04100851}" type="pres">
      <dgm:prSet presAssocID="{7277D2E1-D6D7-4291-9685-0A22472345A8}" presName="childShape" presStyleCnt="0"/>
      <dgm:spPr/>
    </dgm:pt>
  </dgm:ptLst>
  <dgm:cxnLst>
    <dgm:cxn modelId="{FDF18423-B72E-444B-A031-86A3634327AD}" type="presOf" srcId="{85453AE0-3E6C-4461-8936-705B99F98769}" destId="{A053B3EE-323B-4825-A8DC-297EBEBBC4E5}" srcOrd="0" destOrd="0" presId="urn:microsoft.com/office/officeart/2005/8/layout/hierarchy3"/>
    <dgm:cxn modelId="{38BE771D-725B-4EC9-BF2A-D078BD65C0B0}" type="presOf" srcId="{7277D2E1-D6D7-4291-9685-0A22472345A8}" destId="{22E63176-8456-4AB7-A056-BEAB7F21A314}" srcOrd="0" destOrd="0" presId="urn:microsoft.com/office/officeart/2005/8/layout/hierarchy3"/>
    <dgm:cxn modelId="{902BFAAA-B75B-4CE6-B869-C2A31D860F84}" type="presOf" srcId="{E5C8B396-86DB-43E4-B2C1-0384ECAEC775}" destId="{BC1A22BB-B47D-4889-8671-FAEA9E417788}" srcOrd="1" destOrd="0" presId="urn:microsoft.com/office/officeart/2005/8/layout/hierarchy3"/>
    <dgm:cxn modelId="{9A5B636B-61FC-4EB1-A1EF-4168D6A9510D}" srcId="{85453AE0-3E6C-4461-8936-705B99F98769}" destId="{7277D2E1-D6D7-4291-9685-0A22472345A8}" srcOrd="1" destOrd="0" parTransId="{89CA6F26-28BD-4108-8E47-7A166BA52A38}" sibTransId="{AC32F281-7138-44D6-95C3-823418784704}"/>
    <dgm:cxn modelId="{721328D7-B32B-4236-BB19-F79451DC1FF6}" srcId="{85453AE0-3E6C-4461-8936-705B99F98769}" destId="{E5C8B396-86DB-43E4-B2C1-0384ECAEC775}" srcOrd="0" destOrd="0" parTransId="{FD031B4B-3BE2-4AB1-88E2-4746A02B37AE}" sibTransId="{F7EAC701-B0C8-431F-8D04-4F1560F8FBAB}"/>
    <dgm:cxn modelId="{52A850E0-8CEA-45D4-8BE9-8645DF58674E}" type="presOf" srcId="{7277D2E1-D6D7-4291-9685-0A22472345A8}" destId="{27F6E620-2DCC-4C85-8D14-6ADB031163A9}" srcOrd="1" destOrd="0" presId="urn:microsoft.com/office/officeart/2005/8/layout/hierarchy3"/>
    <dgm:cxn modelId="{19C751FA-A14F-438B-8535-2CD59FFBE98D}" type="presOf" srcId="{E5C8B396-86DB-43E4-B2C1-0384ECAEC775}" destId="{A812F50C-1FE4-4370-8DF8-EED08270756F}" srcOrd="0" destOrd="0" presId="urn:microsoft.com/office/officeart/2005/8/layout/hierarchy3"/>
    <dgm:cxn modelId="{A29C4B64-713C-4A6E-B87D-3E5D53898423}" type="presParOf" srcId="{A053B3EE-323B-4825-A8DC-297EBEBBC4E5}" destId="{133C91C7-9058-4F27-ABC7-47C45E6BDEAB}" srcOrd="0" destOrd="0" presId="urn:microsoft.com/office/officeart/2005/8/layout/hierarchy3"/>
    <dgm:cxn modelId="{D9E5140E-CA3C-4F09-8082-D01578D56A2D}" type="presParOf" srcId="{133C91C7-9058-4F27-ABC7-47C45E6BDEAB}" destId="{0312FE7D-8BD2-4F5E-AB2E-130D4A78D54F}" srcOrd="0" destOrd="0" presId="urn:microsoft.com/office/officeart/2005/8/layout/hierarchy3"/>
    <dgm:cxn modelId="{932E6156-F4C1-4B30-B2ED-651BC46CBF2A}" type="presParOf" srcId="{0312FE7D-8BD2-4F5E-AB2E-130D4A78D54F}" destId="{A812F50C-1FE4-4370-8DF8-EED08270756F}" srcOrd="0" destOrd="0" presId="urn:microsoft.com/office/officeart/2005/8/layout/hierarchy3"/>
    <dgm:cxn modelId="{CD072F7B-0C19-455D-971F-49CEEB999D4A}" type="presParOf" srcId="{0312FE7D-8BD2-4F5E-AB2E-130D4A78D54F}" destId="{BC1A22BB-B47D-4889-8671-FAEA9E417788}" srcOrd="1" destOrd="0" presId="urn:microsoft.com/office/officeart/2005/8/layout/hierarchy3"/>
    <dgm:cxn modelId="{E5C664A2-6F08-468A-B948-365E3BC55177}" type="presParOf" srcId="{133C91C7-9058-4F27-ABC7-47C45E6BDEAB}" destId="{2D80C1AC-B002-4FDC-B6E3-05D2FDAE4958}" srcOrd="1" destOrd="0" presId="urn:microsoft.com/office/officeart/2005/8/layout/hierarchy3"/>
    <dgm:cxn modelId="{C4A5B858-57BD-4D7C-AFE1-356024A95689}" type="presParOf" srcId="{A053B3EE-323B-4825-A8DC-297EBEBBC4E5}" destId="{5CFB1A33-ED0E-4A58-96C9-E0ED60690335}" srcOrd="1" destOrd="0" presId="urn:microsoft.com/office/officeart/2005/8/layout/hierarchy3"/>
    <dgm:cxn modelId="{0B28B045-4551-4B07-BFA6-0CB2AE72AE7E}" type="presParOf" srcId="{5CFB1A33-ED0E-4A58-96C9-E0ED60690335}" destId="{3450AE24-F160-44D3-A8A9-EFA2F81BEE60}" srcOrd="0" destOrd="0" presId="urn:microsoft.com/office/officeart/2005/8/layout/hierarchy3"/>
    <dgm:cxn modelId="{3D5CAF08-1840-485F-8C02-E628EA23A4D0}" type="presParOf" srcId="{3450AE24-F160-44D3-A8A9-EFA2F81BEE60}" destId="{22E63176-8456-4AB7-A056-BEAB7F21A314}" srcOrd="0" destOrd="0" presId="urn:microsoft.com/office/officeart/2005/8/layout/hierarchy3"/>
    <dgm:cxn modelId="{12F89945-3AE8-4C29-BCF3-6C90DFB38BC3}" type="presParOf" srcId="{3450AE24-F160-44D3-A8A9-EFA2F81BEE60}" destId="{27F6E620-2DCC-4C85-8D14-6ADB031163A9}" srcOrd="1" destOrd="0" presId="urn:microsoft.com/office/officeart/2005/8/layout/hierarchy3"/>
    <dgm:cxn modelId="{B6D8FA6F-8FF5-4DE1-A707-8B60146B2176}" type="presParOf" srcId="{5CFB1A33-ED0E-4A58-96C9-E0ED60690335}" destId="{0EF01FD8-9AD2-4F75-99A0-38EB0410085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88A24-204D-4286-BF4F-A9AE2E37B4F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62FF539-9435-4D6E-AF79-02DB4713DE1F}">
      <dgm:prSet custT="1"/>
      <dgm:spPr/>
      <dgm:t>
        <a:bodyPr/>
        <a:lstStyle/>
        <a:p>
          <a:pPr rtl="0"/>
          <a:r>
            <a:rPr lang="de-DE" sz="2400" dirty="0" smtClean="0">
              <a:solidFill>
                <a:schemeClr val="accent2">
                  <a:lumMod val="75000"/>
                </a:schemeClr>
              </a:solidFill>
            </a:rPr>
            <a:t>Adaption</a:t>
          </a:r>
          <a:r>
            <a:rPr lang="de-DE" sz="2400" dirty="0" smtClean="0"/>
            <a:t> </a:t>
          </a:r>
          <a:br>
            <a:rPr lang="de-DE" sz="2400" dirty="0" smtClean="0"/>
          </a:br>
          <a:r>
            <a:rPr lang="de-DE" sz="2400" dirty="0" smtClean="0"/>
            <a:t>des Unterrichtsverfahrens auf verschiedene Niveaus, Altersstufen und Lernziele</a:t>
          </a:r>
          <a:endParaRPr lang="de-DE" sz="2400" dirty="0"/>
        </a:p>
      </dgm:t>
    </dgm:pt>
    <dgm:pt modelId="{96753C95-AC45-49B1-8571-9D97CD587988}" type="parTrans" cxnId="{768FE7FD-A7C1-403E-B6BD-84A3C4039CFF}">
      <dgm:prSet/>
      <dgm:spPr/>
      <dgm:t>
        <a:bodyPr/>
        <a:lstStyle/>
        <a:p>
          <a:endParaRPr lang="de-DE"/>
        </a:p>
      </dgm:t>
    </dgm:pt>
    <dgm:pt modelId="{BF7513CB-4F8D-4A89-9BF8-8492AC71ACDE}" type="sibTrans" cxnId="{768FE7FD-A7C1-403E-B6BD-84A3C4039CFF}">
      <dgm:prSet/>
      <dgm:spPr/>
      <dgm:t>
        <a:bodyPr/>
        <a:lstStyle/>
        <a:p>
          <a:endParaRPr lang="de-DE"/>
        </a:p>
      </dgm:t>
    </dgm:pt>
    <dgm:pt modelId="{E57E4F10-0906-4725-934B-E35D9CE8EE26}">
      <dgm:prSet custT="1"/>
      <dgm:spPr/>
      <dgm:t>
        <a:bodyPr/>
        <a:lstStyle/>
        <a:p>
          <a:pPr rtl="0"/>
          <a:r>
            <a:rPr lang="de-DE" sz="2400" dirty="0" smtClean="0">
              <a:solidFill>
                <a:schemeClr val="accent2">
                  <a:lumMod val="75000"/>
                </a:schemeClr>
              </a:solidFill>
            </a:rPr>
            <a:t>Testen und Evaluation </a:t>
          </a:r>
          <a:br>
            <a:rPr lang="de-DE" sz="2400" dirty="0" smtClean="0">
              <a:solidFill>
                <a:schemeClr val="accent2">
                  <a:lumMod val="75000"/>
                </a:schemeClr>
              </a:solidFill>
            </a:rPr>
          </a:br>
          <a:r>
            <a:rPr lang="de-DE" sz="2400" dirty="0" smtClean="0"/>
            <a:t>des Unterrichtsverfahrens an unterschiedlichen Zielgruppen und in längeren Unterrichtssequenzen im Rahmen zukünftiger Untersuchungen</a:t>
          </a:r>
          <a:endParaRPr lang="de-DE" sz="2400" dirty="0"/>
        </a:p>
      </dgm:t>
    </dgm:pt>
    <dgm:pt modelId="{B2609BE5-A308-477A-B977-36580FBA9655}" type="parTrans" cxnId="{CB93E764-FF96-431A-8FCE-75A3019FE583}">
      <dgm:prSet/>
      <dgm:spPr/>
      <dgm:t>
        <a:bodyPr/>
        <a:lstStyle/>
        <a:p>
          <a:endParaRPr lang="de-DE"/>
        </a:p>
      </dgm:t>
    </dgm:pt>
    <dgm:pt modelId="{4E4B25C9-EC3C-486B-8790-18F531692D63}" type="sibTrans" cxnId="{CB93E764-FF96-431A-8FCE-75A3019FE583}">
      <dgm:prSet/>
      <dgm:spPr/>
      <dgm:t>
        <a:bodyPr/>
        <a:lstStyle/>
        <a:p>
          <a:endParaRPr lang="de-DE"/>
        </a:p>
      </dgm:t>
    </dgm:pt>
    <dgm:pt modelId="{CBFD989E-8F9F-42BC-BCE5-C44F00ADFC4B}" type="pres">
      <dgm:prSet presAssocID="{C3488A24-204D-4286-BF4F-A9AE2E37B4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40E3780-285A-4BBC-9C30-B7EDD5696284}" type="pres">
      <dgm:prSet presAssocID="{B62FF539-9435-4D6E-AF79-02DB4713DE1F}" presName="root" presStyleCnt="0"/>
      <dgm:spPr/>
    </dgm:pt>
    <dgm:pt modelId="{3F5F1120-EF64-4A74-9E0A-29EA8B8DE0AD}" type="pres">
      <dgm:prSet presAssocID="{B62FF539-9435-4D6E-AF79-02DB4713DE1F}" presName="rootComposite" presStyleCnt="0"/>
      <dgm:spPr/>
    </dgm:pt>
    <dgm:pt modelId="{E613FDC0-6D08-43E4-9C58-FB45746004EF}" type="pres">
      <dgm:prSet presAssocID="{B62FF539-9435-4D6E-AF79-02DB4713DE1F}" presName="rootText" presStyleLbl="node1" presStyleIdx="0" presStyleCnt="2" custLinFactX="25027" custLinFactNeighborX="100000" custLinFactNeighborY="0"/>
      <dgm:spPr/>
      <dgm:t>
        <a:bodyPr/>
        <a:lstStyle/>
        <a:p>
          <a:endParaRPr lang="de-DE"/>
        </a:p>
      </dgm:t>
    </dgm:pt>
    <dgm:pt modelId="{EC1D9210-6FC3-4600-B87F-983A30A45AF6}" type="pres">
      <dgm:prSet presAssocID="{B62FF539-9435-4D6E-AF79-02DB4713DE1F}" presName="rootConnector" presStyleLbl="node1" presStyleIdx="0" presStyleCnt="2"/>
      <dgm:spPr/>
      <dgm:t>
        <a:bodyPr/>
        <a:lstStyle/>
        <a:p>
          <a:endParaRPr lang="de-DE"/>
        </a:p>
      </dgm:t>
    </dgm:pt>
    <dgm:pt modelId="{08F7DBA2-6BFF-4E11-96C5-81E9EFD68DA7}" type="pres">
      <dgm:prSet presAssocID="{B62FF539-9435-4D6E-AF79-02DB4713DE1F}" presName="childShape" presStyleCnt="0"/>
      <dgm:spPr/>
    </dgm:pt>
    <dgm:pt modelId="{28E7B999-36CC-4406-A4CA-C062001C69B9}" type="pres">
      <dgm:prSet presAssocID="{E57E4F10-0906-4725-934B-E35D9CE8EE26}" presName="root" presStyleCnt="0"/>
      <dgm:spPr/>
    </dgm:pt>
    <dgm:pt modelId="{41461440-B969-4A47-8494-068612471CB1}" type="pres">
      <dgm:prSet presAssocID="{E57E4F10-0906-4725-934B-E35D9CE8EE26}" presName="rootComposite" presStyleCnt="0"/>
      <dgm:spPr/>
    </dgm:pt>
    <dgm:pt modelId="{34825ADE-88B6-46B7-93D1-D77987272ACE}" type="pres">
      <dgm:prSet presAssocID="{E57E4F10-0906-4725-934B-E35D9CE8EE26}" presName="rootText" presStyleLbl="node1" presStyleIdx="1" presStyleCnt="2" custLinFactX="-25027" custLinFactNeighborX="-100000" custLinFactNeighborY="-385"/>
      <dgm:spPr/>
      <dgm:t>
        <a:bodyPr/>
        <a:lstStyle/>
        <a:p>
          <a:endParaRPr lang="de-DE"/>
        </a:p>
      </dgm:t>
    </dgm:pt>
    <dgm:pt modelId="{30960E35-6C69-40F4-A182-F4E02DEE9332}" type="pres">
      <dgm:prSet presAssocID="{E57E4F10-0906-4725-934B-E35D9CE8EE26}" presName="rootConnector" presStyleLbl="node1" presStyleIdx="1" presStyleCnt="2"/>
      <dgm:spPr/>
      <dgm:t>
        <a:bodyPr/>
        <a:lstStyle/>
        <a:p>
          <a:endParaRPr lang="de-DE"/>
        </a:p>
      </dgm:t>
    </dgm:pt>
    <dgm:pt modelId="{E0ACC871-9329-40E0-88C0-3204FD4BB24F}" type="pres">
      <dgm:prSet presAssocID="{E57E4F10-0906-4725-934B-E35D9CE8EE26}" presName="childShape" presStyleCnt="0"/>
      <dgm:spPr/>
    </dgm:pt>
  </dgm:ptLst>
  <dgm:cxnLst>
    <dgm:cxn modelId="{BCA10006-C8EB-4FEE-A8C8-831BF7154461}" type="presOf" srcId="{E57E4F10-0906-4725-934B-E35D9CE8EE26}" destId="{30960E35-6C69-40F4-A182-F4E02DEE9332}" srcOrd="1" destOrd="0" presId="urn:microsoft.com/office/officeart/2005/8/layout/hierarchy3"/>
    <dgm:cxn modelId="{943532B0-C09F-46DA-8EA6-B1726FBA4F00}" type="presOf" srcId="{E57E4F10-0906-4725-934B-E35D9CE8EE26}" destId="{34825ADE-88B6-46B7-93D1-D77987272ACE}" srcOrd="0" destOrd="0" presId="urn:microsoft.com/office/officeart/2005/8/layout/hierarchy3"/>
    <dgm:cxn modelId="{5B614BF6-407D-4862-A65F-4996EB513D30}" type="presOf" srcId="{B62FF539-9435-4D6E-AF79-02DB4713DE1F}" destId="{EC1D9210-6FC3-4600-B87F-983A30A45AF6}" srcOrd="1" destOrd="0" presId="urn:microsoft.com/office/officeart/2005/8/layout/hierarchy3"/>
    <dgm:cxn modelId="{768FE7FD-A7C1-403E-B6BD-84A3C4039CFF}" srcId="{C3488A24-204D-4286-BF4F-A9AE2E37B4FA}" destId="{B62FF539-9435-4D6E-AF79-02DB4713DE1F}" srcOrd="0" destOrd="0" parTransId="{96753C95-AC45-49B1-8571-9D97CD587988}" sibTransId="{BF7513CB-4F8D-4A89-9BF8-8492AC71ACDE}"/>
    <dgm:cxn modelId="{CB93E764-FF96-431A-8FCE-75A3019FE583}" srcId="{C3488A24-204D-4286-BF4F-A9AE2E37B4FA}" destId="{E57E4F10-0906-4725-934B-E35D9CE8EE26}" srcOrd="1" destOrd="0" parTransId="{B2609BE5-A308-477A-B977-36580FBA9655}" sibTransId="{4E4B25C9-EC3C-486B-8790-18F531692D63}"/>
    <dgm:cxn modelId="{2A4A9CA5-7949-40C5-9176-A5AD9ACA576F}" type="presOf" srcId="{B62FF539-9435-4D6E-AF79-02DB4713DE1F}" destId="{E613FDC0-6D08-43E4-9C58-FB45746004EF}" srcOrd="0" destOrd="0" presId="urn:microsoft.com/office/officeart/2005/8/layout/hierarchy3"/>
    <dgm:cxn modelId="{5858DE35-0F1E-4104-B2DE-BE6DE3AA7782}" type="presOf" srcId="{C3488A24-204D-4286-BF4F-A9AE2E37B4FA}" destId="{CBFD989E-8F9F-42BC-BCE5-C44F00ADFC4B}" srcOrd="0" destOrd="0" presId="urn:microsoft.com/office/officeart/2005/8/layout/hierarchy3"/>
    <dgm:cxn modelId="{672B4D60-5921-431E-93B6-4E75C6086A75}" type="presParOf" srcId="{CBFD989E-8F9F-42BC-BCE5-C44F00ADFC4B}" destId="{340E3780-285A-4BBC-9C30-B7EDD5696284}" srcOrd="0" destOrd="0" presId="urn:microsoft.com/office/officeart/2005/8/layout/hierarchy3"/>
    <dgm:cxn modelId="{72513520-3C92-41EF-86AB-D5411E3B05F2}" type="presParOf" srcId="{340E3780-285A-4BBC-9C30-B7EDD5696284}" destId="{3F5F1120-EF64-4A74-9E0A-29EA8B8DE0AD}" srcOrd="0" destOrd="0" presId="urn:microsoft.com/office/officeart/2005/8/layout/hierarchy3"/>
    <dgm:cxn modelId="{5F8DD4DF-40B9-4A21-9709-BD37FE3809B6}" type="presParOf" srcId="{3F5F1120-EF64-4A74-9E0A-29EA8B8DE0AD}" destId="{E613FDC0-6D08-43E4-9C58-FB45746004EF}" srcOrd="0" destOrd="0" presId="urn:microsoft.com/office/officeart/2005/8/layout/hierarchy3"/>
    <dgm:cxn modelId="{78FD2C18-10F1-4E72-8E77-971348DA57A5}" type="presParOf" srcId="{3F5F1120-EF64-4A74-9E0A-29EA8B8DE0AD}" destId="{EC1D9210-6FC3-4600-B87F-983A30A45AF6}" srcOrd="1" destOrd="0" presId="urn:microsoft.com/office/officeart/2005/8/layout/hierarchy3"/>
    <dgm:cxn modelId="{4A1E68D7-2F64-4660-8413-E2CCAAB87D33}" type="presParOf" srcId="{340E3780-285A-4BBC-9C30-B7EDD5696284}" destId="{08F7DBA2-6BFF-4E11-96C5-81E9EFD68DA7}" srcOrd="1" destOrd="0" presId="urn:microsoft.com/office/officeart/2005/8/layout/hierarchy3"/>
    <dgm:cxn modelId="{75572861-B222-427F-B64A-B87C573B0918}" type="presParOf" srcId="{CBFD989E-8F9F-42BC-BCE5-C44F00ADFC4B}" destId="{28E7B999-36CC-4406-A4CA-C062001C69B9}" srcOrd="1" destOrd="0" presId="urn:microsoft.com/office/officeart/2005/8/layout/hierarchy3"/>
    <dgm:cxn modelId="{96A82209-A9D1-4F0D-9424-9F2953E35E97}" type="presParOf" srcId="{28E7B999-36CC-4406-A4CA-C062001C69B9}" destId="{41461440-B969-4A47-8494-068612471CB1}" srcOrd="0" destOrd="0" presId="urn:microsoft.com/office/officeart/2005/8/layout/hierarchy3"/>
    <dgm:cxn modelId="{5E615B42-B311-4A30-B70A-4B773097B135}" type="presParOf" srcId="{41461440-B969-4A47-8494-068612471CB1}" destId="{34825ADE-88B6-46B7-93D1-D77987272ACE}" srcOrd="0" destOrd="0" presId="urn:microsoft.com/office/officeart/2005/8/layout/hierarchy3"/>
    <dgm:cxn modelId="{6C87E9BB-288A-4556-90C6-5EA18090914F}" type="presParOf" srcId="{41461440-B969-4A47-8494-068612471CB1}" destId="{30960E35-6C69-40F4-A182-F4E02DEE9332}" srcOrd="1" destOrd="0" presId="urn:microsoft.com/office/officeart/2005/8/layout/hierarchy3"/>
    <dgm:cxn modelId="{777ED4FB-1C29-4F1D-BFA9-243B47553EFC}" type="presParOf" srcId="{28E7B999-36CC-4406-A4CA-C062001C69B9}" destId="{E0ACC871-9329-40E0-88C0-3204FD4BB24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3D44B-AD6D-464D-98A5-AFDA82219EAF}">
      <dsp:nvSpPr>
        <dsp:cNvPr id="0" name=""/>
        <dsp:cNvSpPr/>
      </dsp:nvSpPr>
      <dsp:spPr>
        <a:xfrm rot="5400000">
          <a:off x="5617067" y="-2407247"/>
          <a:ext cx="2942590" cy="84927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>
              <a:solidFill>
                <a:schemeClr val="tx2"/>
              </a:solidFill>
            </a:rPr>
            <a:t>Aufschwung in den achtziger Jahren und rasante Entwicklung</a:t>
          </a:r>
          <a:r>
            <a:rPr lang="el-GR" sz="2100" kern="1200" dirty="0" smtClean="0">
              <a:solidFill>
                <a:schemeClr val="tx2"/>
              </a:solidFill>
            </a:rPr>
            <a:t>,</a:t>
          </a:r>
          <a:endParaRPr lang="de-DE" sz="2100" kern="1200" dirty="0">
            <a:solidFill>
              <a:schemeClr val="tx2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>
              <a:solidFill>
                <a:schemeClr val="tx2"/>
              </a:solidFill>
            </a:rPr>
            <a:t>digitale Verfügbarkeit großer Textbestände (Sprachkorpora) als Datenbasis</a:t>
          </a:r>
          <a:r>
            <a:rPr lang="el-GR" sz="2100" kern="1200" dirty="0" smtClean="0">
              <a:solidFill>
                <a:schemeClr val="tx2"/>
              </a:solidFill>
            </a:rPr>
            <a:t>,</a:t>
          </a:r>
          <a:endParaRPr lang="de-DE" sz="2100" kern="1200" dirty="0">
            <a:solidFill>
              <a:schemeClr val="tx2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>
              <a:solidFill>
                <a:schemeClr val="tx2"/>
              </a:solidFill>
            </a:rPr>
            <a:t>Hinwendung zur daten- bzw. gebrauchsorientierten Sprachbeschreibung (deskriptive Tendenz) – empirische </a:t>
          </a:r>
          <a:r>
            <a:rPr lang="de-DE" sz="2100" kern="1200" dirty="0" err="1" smtClean="0">
              <a:solidFill>
                <a:schemeClr val="tx2"/>
              </a:solidFill>
            </a:rPr>
            <a:t>Korpusanalysen</a:t>
          </a:r>
          <a:r>
            <a:rPr lang="de-DE" sz="2100" kern="1200" dirty="0" smtClean="0">
              <a:solidFill>
                <a:schemeClr val="tx2"/>
              </a:solidFill>
            </a:rPr>
            <a:t> als empirische Grundlage (Korpusevidenz) für die Theoriebildung</a:t>
          </a:r>
          <a:r>
            <a:rPr lang="el-GR" sz="2100" kern="1200" dirty="0" smtClean="0">
              <a:solidFill>
                <a:schemeClr val="tx2"/>
              </a:solidFill>
            </a:rPr>
            <a:t>,</a:t>
          </a:r>
          <a:endParaRPr lang="de-DE" sz="2100" kern="1200" dirty="0">
            <a:solidFill>
              <a:schemeClr val="tx2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100" kern="1200" dirty="0" smtClean="0">
              <a:solidFill>
                <a:schemeClr val="tx2"/>
              </a:solidFill>
            </a:rPr>
            <a:t>Entwicklung von computergestützten Zugriffs- und Analyseverfahren zur Auswertung von Korpora</a:t>
          </a:r>
          <a:r>
            <a:rPr lang="el-GR" sz="2100" kern="1200" dirty="0" smtClean="0">
              <a:solidFill>
                <a:schemeClr val="tx2"/>
              </a:solidFill>
            </a:rPr>
            <a:t>.</a:t>
          </a:r>
          <a:endParaRPr lang="de-DE" sz="2100" kern="1200" dirty="0">
            <a:solidFill>
              <a:schemeClr val="tx2"/>
            </a:solidFill>
          </a:endParaRPr>
        </a:p>
      </dsp:txBody>
      <dsp:txXfrm rot="-5400000">
        <a:off x="2841997" y="511468"/>
        <a:ext cx="8349087" cy="2655300"/>
      </dsp:txXfrm>
    </dsp:sp>
    <dsp:sp modelId="{14E0D0D9-4B27-41AE-949D-3313BB54775E}">
      <dsp:nvSpPr>
        <dsp:cNvPr id="0" name=""/>
        <dsp:cNvSpPr/>
      </dsp:nvSpPr>
      <dsp:spPr>
        <a:xfrm>
          <a:off x="629" y="0"/>
          <a:ext cx="2841367" cy="3678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Korpuslinguistik</a:t>
          </a:r>
          <a:endParaRPr lang="de-DE" sz="2400" kern="1200" dirty="0"/>
        </a:p>
      </dsp:txBody>
      <dsp:txXfrm>
        <a:off x="139333" y="138704"/>
        <a:ext cx="2563959" cy="340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1D726-275B-4663-9EB6-24F05EB22C8C}">
      <dsp:nvSpPr>
        <dsp:cNvPr id="0" name=""/>
        <dsp:cNvSpPr/>
      </dsp:nvSpPr>
      <dsp:spPr>
        <a:xfrm>
          <a:off x="4566" y="60228"/>
          <a:ext cx="3920317" cy="1365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Phasenmodell nach Kühn/</a:t>
          </a:r>
          <a:r>
            <a:rPr lang="de-DE" sz="2400" kern="1200" dirty="0" err="1" smtClean="0"/>
            <a:t>Lüger</a:t>
          </a:r>
          <a:endParaRPr lang="de-DE" sz="2400" kern="1200" dirty="0"/>
        </a:p>
      </dsp:txBody>
      <dsp:txXfrm>
        <a:off x="4566" y="60228"/>
        <a:ext cx="3920317" cy="910431"/>
      </dsp:txXfrm>
    </dsp:sp>
    <dsp:sp modelId="{A85B174D-8C4F-48C9-9D09-9C8AEBA6513F}">
      <dsp:nvSpPr>
        <dsp:cNvPr id="0" name=""/>
        <dsp:cNvSpPr/>
      </dsp:nvSpPr>
      <dsp:spPr>
        <a:xfrm>
          <a:off x="807523" y="970659"/>
          <a:ext cx="3920317" cy="2647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solidFill>
                <a:schemeClr val="accent2">
                  <a:lumMod val="75000"/>
                </a:schemeClr>
              </a:solidFill>
            </a:rPr>
            <a:t>Erkennen</a:t>
          </a:r>
          <a:endParaRPr lang="de-DE" sz="2400" b="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Entschlüsseln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Festigen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Verwenden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885061" y="1048197"/>
        <a:ext cx="3765241" cy="2492274"/>
      </dsp:txXfrm>
    </dsp:sp>
    <dsp:sp modelId="{6CDE9200-E444-4491-ACE5-AABDEA963771}">
      <dsp:nvSpPr>
        <dsp:cNvPr id="0" name=""/>
        <dsp:cNvSpPr/>
      </dsp:nvSpPr>
      <dsp:spPr>
        <a:xfrm>
          <a:off x="4519190" y="27421"/>
          <a:ext cx="1259928" cy="976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900" kern="1200"/>
        </a:p>
      </dsp:txBody>
      <dsp:txXfrm>
        <a:off x="4519190" y="222630"/>
        <a:ext cx="967115" cy="585627"/>
      </dsp:txXfrm>
    </dsp:sp>
    <dsp:sp modelId="{DCF1973F-2590-4EF9-B780-FB53A7918ADE}">
      <dsp:nvSpPr>
        <dsp:cNvPr id="0" name=""/>
        <dsp:cNvSpPr/>
      </dsp:nvSpPr>
      <dsp:spPr>
        <a:xfrm>
          <a:off x="6302108" y="60228"/>
          <a:ext cx="3920317" cy="1365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Modifiziertes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Phasenmodell</a:t>
          </a:r>
          <a:endParaRPr lang="de-DE" sz="2400" kern="1200" dirty="0"/>
        </a:p>
      </dsp:txBody>
      <dsp:txXfrm>
        <a:off x="6302108" y="60228"/>
        <a:ext cx="3920317" cy="910431"/>
      </dsp:txXfrm>
    </dsp:sp>
    <dsp:sp modelId="{BAF18026-D2A0-4E7C-91ED-40AB0A281115}">
      <dsp:nvSpPr>
        <dsp:cNvPr id="0" name=""/>
        <dsp:cNvSpPr/>
      </dsp:nvSpPr>
      <dsp:spPr>
        <a:xfrm>
          <a:off x="7105065" y="970659"/>
          <a:ext cx="3920317" cy="2647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Vorbereitung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smtClean="0">
              <a:solidFill>
                <a:schemeClr val="accent2">
                  <a:lumMod val="75000"/>
                </a:schemeClr>
              </a:solidFill>
            </a:rPr>
            <a:t>Sensibilisierung</a:t>
          </a:r>
          <a:endParaRPr lang="de-DE" sz="2400" kern="120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Korpusrecherche und Entschlüsselung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Festigung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Verwendung</a:t>
          </a:r>
          <a:endParaRPr lang="de-DE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7182603" y="1048197"/>
        <a:ext cx="3765241" cy="2492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2F50C-1FE4-4370-8DF8-EED08270756F}">
      <dsp:nvSpPr>
        <dsp:cNvPr id="0" name=""/>
        <dsp:cNvSpPr/>
      </dsp:nvSpPr>
      <dsp:spPr>
        <a:xfrm>
          <a:off x="1346" y="613868"/>
          <a:ext cx="4901003" cy="245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Didaktischer Mehrwert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durch den Einsatz korpusorientierter Arbeitsmethoden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 </a:t>
          </a:r>
          <a:br>
            <a:rPr lang="de-DE" sz="2400" kern="1200" dirty="0" smtClean="0"/>
          </a:br>
          <a:r>
            <a:rPr lang="de-DE" sz="2400" kern="1200" dirty="0" smtClean="0"/>
            <a:t>Sinnvolle Ergänzung des lehrwerkorientierten Unterrichts</a:t>
          </a:r>
          <a:endParaRPr lang="de-DE" sz="2400" kern="1200" dirty="0"/>
        </a:p>
      </dsp:txBody>
      <dsp:txXfrm>
        <a:off x="73119" y="685641"/>
        <a:ext cx="4757457" cy="2306955"/>
      </dsp:txXfrm>
    </dsp:sp>
    <dsp:sp modelId="{22E63176-8456-4AB7-A056-BEAB7F21A314}">
      <dsp:nvSpPr>
        <dsp:cNvPr id="0" name=""/>
        <dsp:cNvSpPr/>
      </dsp:nvSpPr>
      <dsp:spPr>
        <a:xfrm>
          <a:off x="6127600" y="613868"/>
          <a:ext cx="4901003" cy="245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Daueraufgabe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Wortschatzarbeit an Phraseologismen als </a:t>
          </a:r>
          <a:r>
            <a:rPr lang="de-DE" sz="2400" kern="1200" dirty="0" smtClean="0">
              <a:solidFill>
                <a:schemeClr val="bg1"/>
              </a:solidFill>
            </a:rPr>
            <a:t>fortwährender Lernprozess</a:t>
          </a:r>
          <a:endParaRPr lang="de-DE" sz="2400" kern="1200" dirty="0">
            <a:solidFill>
              <a:schemeClr val="bg1"/>
            </a:solidFill>
          </a:endParaRPr>
        </a:p>
      </dsp:txBody>
      <dsp:txXfrm>
        <a:off x="6199373" y="685641"/>
        <a:ext cx="4757457" cy="230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3FDC0-6D08-43E4-9C58-FB45746004EF}">
      <dsp:nvSpPr>
        <dsp:cNvPr id="0" name=""/>
        <dsp:cNvSpPr/>
      </dsp:nvSpPr>
      <dsp:spPr>
        <a:xfrm>
          <a:off x="6128923" y="613868"/>
          <a:ext cx="4901003" cy="245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Adaption</a:t>
          </a:r>
          <a:r>
            <a:rPr lang="de-DE" sz="2400" kern="1200" dirty="0" smtClean="0"/>
            <a:t> </a:t>
          </a:r>
          <a:br>
            <a:rPr lang="de-DE" sz="2400" kern="1200" dirty="0" smtClean="0"/>
          </a:br>
          <a:r>
            <a:rPr lang="de-DE" sz="2400" kern="1200" dirty="0" smtClean="0"/>
            <a:t>des Unterrichtsverfahrens auf verschiedene Niveaus, Altersstufen und Lernziele</a:t>
          </a:r>
          <a:endParaRPr lang="de-DE" sz="2400" kern="1200" dirty="0"/>
        </a:p>
      </dsp:txBody>
      <dsp:txXfrm>
        <a:off x="6200696" y="685641"/>
        <a:ext cx="4757457" cy="2306955"/>
      </dsp:txXfrm>
    </dsp:sp>
    <dsp:sp modelId="{34825ADE-88B6-46B7-93D1-D77987272ACE}">
      <dsp:nvSpPr>
        <dsp:cNvPr id="0" name=""/>
        <dsp:cNvSpPr/>
      </dsp:nvSpPr>
      <dsp:spPr>
        <a:xfrm>
          <a:off x="23" y="604433"/>
          <a:ext cx="4901003" cy="2450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  <a:t>Testen und Evaluation </a:t>
          </a:r>
          <a:br>
            <a:rPr lang="de-DE" sz="2400" kern="1200" dirty="0" smtClean="0">
              <a:solidFill>
                <a:schemeClr val="accent2">
                  <a:lumMod val="75000"/>
                </a:schemeClr>
              </a:solidFill>
            </a:rPr>
          </a:br>
          <a:r>
            <a:rPr lang="de-DE" sz="2400" kern="1200" dirty="0" smtClean="0"/>
            <a:t>des Unterrichtsverfahrens an unterschiedlichen Zielgruppen und in längeren Unterrichtssequenzen im Rahmen zukünftiger Untersuchungen</a:t>
          </a:r>
          <a:endParaRPr lang="de-DE" sz="2400" kern="1200" dirty="0"/>
        </a:p>
      </dsp:txBody>
      <dsp:txXfrm>
        <a:off x="71796" y="676206"/>
        <a:ext cx="4757457" cy="2306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E9B895-739C-4C83-A814-D8661F8894C2}" type="datetimeFigureOut">
              <a:rPr lang="de-DE"/>
              <a:pPr>
                <a:defRPr/>
              </a:pPr>
              <a:t>16.11.2020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22F56E-6D44-45C9-A90C-FAA9649B59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44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CAF060-EA31-4A99-B433-8DEC82F1E894}" type="slidenum">
              <a:rPr lang="de-DE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3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0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37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82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2359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56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975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234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3443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5069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95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09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l-GR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5995E4E-4805-4545-9FBA-F08BF22C739A}" type="slidenum">
              <a:rPr lang="el-GR" altLang="el-GR" sz="1200"/>
              <a:pPr/>
              <a:t>30</a:t>
            </a:fld>
            <a:endParaRPr lang="el-GR" altLang="el-GR" sz="1200"/>
          </a:p>
        </p:txBody>
      </p:sp>
    </p:spTree>
    <p:extLst>
      <p:ext uri="{BB962C8B-B14F-4D97-AF65-F5344CB8AC3E}">
        <p14:creationId xmlns:p14="http://schemas.microsoft.com/office/powerpoint/2010/main" val="3055478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54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11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149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425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53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447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40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F56E-6D44-45C9-A90C-FAA9649B594E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81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088" y="3086101"/>
            <a:ext cx="11263312" cy="17775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56E4BC2-B29A-4D12-B1D1-02DA9AD4ADB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68BB545-F3CF-4DD6-BA10-A98E58BC7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8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7CDB-297F-4836-8BD5-BFC8A7329B3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0038-1FB1-4646-BDB9-23D53DFAE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6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8839200" y="600075"/>
            <a:ext cx="2906713" cy="5816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188" y="5956300"/>
            <a:ext cx="13287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9D0D5CA-11E3-4ACF-9646-E11F77EB297D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700" y="5951538"/>
            <a:ext cx="7896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7338" y="5956300"/>
            <a:ext cx="11636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F014ACD-4474-4E28-8D92-B3EB6CB4B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6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39738" y="614363"/>
            <a:ext cx="11309350" cy="1189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3BA7D-74D2-45FD-BC04-D457D1C60E47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7928-62C7-457C-AC07-3CDDC5F8E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84451" y="6518050"/>
            <a:ext cx="9946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PHRASEOLOGIE.</a:t>
            </a:r>
            <a:r>
              <a:rPr lang="en-US" sz="1000" baseline="0" dirty="0" smtClean="0"/>
              <a:t> PHRASEODIDAKTIK III, MARIOS CHRISSOU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918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447675" y="5141913"/>
            <a:ext cx="11290300" cy="12588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09E09EC-D23A-4874-A23D-05E40E7722A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076340F2-D36B-41E6-AFE8-8EAF5323D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1442-4B40-4CD7-9B03-C370BA88A75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82C5-AB6A-4527-9985-25F079A9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6088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3084-1DCE-4480-BD65-A75CA7799C73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33FD2-A40B-453E-B4AA-37FDD4AA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441325" y="606425"/>
            <a:ext cx="11299825" cy="12588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CA26B-2D7A-4ACE-86BA-3E6ACE8E14C6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1F8F-289C-40AE-9C5D-50C0538F9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A276A-EA6B-4BE0-9AB5-D30B95624750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B758-72FD-4964-9D59-3ACB17F1C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5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447675" y="5141913"/>
            <a:ext cx="11298238" cy="12747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2093FA6-7787-4271-AF2A-FA1BBA083AC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60E80570-9CB8-485F-AC76-5F573A05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5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33BD-6687-4EF2-BC75-F5456DB60B5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E33F-E9D5-4CB7-B1FE-372A8A87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431CA96-4C89-450F-83CC-542C632C644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Marios Chrissou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B2D20E5D-5F40-4C56-952E-80C71F35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89" r:id="rId7"/>
    <p:sldLayoutId id="2147483797" r:id="rId8"/>
    <p:sldLayoutId id="2147483790" r:id="rId9"/>
    <p:sldLayoutId id="2147483798" r:id="rId10"/>
    <p:sldLayoutId id="2147483799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ill Sans MT" panose="020B0502020104020203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eaLnBrk="0" fontAlgn="base" hangingPunct="0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GS11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GS3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wds.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5" y="1020763"/>
            <a:ext cx="10993438" cy="1474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4400" dirty="0" err="1" smtClean="0"/>
              <a:t>phraseologie</a:t>
            </a:r>
            <a:endParaRPr lang="de-DE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10993438" cy="590550"/>
          </a:xfrm>
        </p:spPr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de-DE" sz="2000" dirty="0" smtClean="0"/>
              <a:t>Phraseodidaktik III</a:t>
            </a:r>
            <a:endParaRPr lang="de-DE" sz="2000" dirty="0"/>
          </a:p>
        </p:txBody>
      </p:sp>
      <p:sp>
        <p:nvSpPr>
          <p:cNvPr id="5" name="Rectangle 4"/>
          <p:cNvSpPr/>
          <p:nvPr/>
        </p:nvSpPr>
        <p:spPr>
          <a:xfrm>
            <a:off x="597197" y="3274892"/>
            <a:ext cx="764821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MARIOS CHRISSOU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PHILOSOPHISCHE FAKULTÄT</a:t>
            </a:r>
          </a:p>
          <a:p>
            <a:pPr>
              <a:lnSpc>
                <a:spcPct val="120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FACHBEREICH FÜR DEUTSCHE SPRACHE UND LITERATUR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40" y="5747842"/>
            <a:ext cx="36195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 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III.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KorpusRecherche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und Entschlüsselung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pPr eaLnBrk="1" hangingPunct="1"/>
            <a:r>
              <a:rPr lang="de-DE" sz="2000" dirty="0"/>
              <a:t>Korpusrecherche nach bestimmten Phraseologismen (DWDS-Korpus) anhand des integrierten Recherchewerkzeugs,</a:t>
            </a:r>
          </a:p>
          <a:p>
            <a:pPr eaLnBrk="1" hangingPunct="1"/>
            <a:r>
              <a:rPr lang="de-DE" sz="2000" dirty="0"/>
              <a:t>Auflistung der Fundstellen (Konkordanzen) im Korpus in Form einer </a:t>
            </a:r>
            <a:r>
              <a:rPr lang="de-DE" sz="2000" dirty="0" err="1"/>
              <a:t>Konkordanzliste</a:t>
            </a:r>
            <a:r>
              <a:rPr lang="de-DE"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 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III.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KorpusRecherche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und Entschlüsselung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3492" name="Εικόνα 46" descr="Konkordanzliste aus dem DWDS-Korpus (Das Digitale Wörterbuch der deutschen Sprache)" title="Bild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332" y="2017336"/>
            <a:ext cx="4831368" cy="3842127"/>
          </a:xfrm>
        </p:spPr>
      </p:pic>
      <p:sp>
        <p:nvSpPr>
          <p:cNvPr id="63493" name="Rectangle 2"/>
          <p:cNvSpPr>
            <a:spLocks noChangeArrowheads="1"/>
          </p:cNvSpPr>
          <p:nvPr/>
        </p:nvSpPr>
        <p:spPr bwMode="auto">
          <a:xfrm>
            <a:off x="3552453" y="5923722"/>
            <a:ext cx="484090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Bild 2: </a:t>
            </a:r>
            <a:r>
              <a:rPr lang="de-DE" sz="1200" dirty="0" err="1" smtClean="0">
                <a:solidFill>
                  <a:schemeClr val="accent1"/>
                </a:solidFill>
              </a:rPr>
              <a:t>Konkordanzliste</a:t>
            </a:r>
            <a:r>
              <a:rPr lang="de-DE" sz="1200" dirty="0" smtClean="0">
                <a:solidFill>
                  <a:schemeClr val="accent1"/>
                </a:solidFill>
              </a:rPr>
              <a:t> </a:t>
            </a:r>
            <a:r>
              <a:rPr lang="de-DE" sz="1200" dirty="0">
                <a:solidFill>
                  <a:schemeClr val="accent1"/>
                </a:solidFill>
              </a:rPr>
              <a:t>aus dem DWDS-Korpus (</a:t>
            </a:r>
            <a:r>
              <a:rPr lang="de-DE" sz="1200" dirty="0" err="1">
                <a:solidFill>
                  <a:schemeClr val="accent1"/>
                </a:solidFill>
              </a:rPr>
              <a:t>www.dwds.de</a:t>
            </a:r>
            <a:r>
              <a:rPr lang="de-DE" sz="1200" dirty="0">
                <a:solidFill>
                  <a:schemeClr val="accent1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 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III.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KorpusRecherche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und Entschlüsselung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pPr eaLnBrk="1" hangingPunct="1"/>
            <a:r>
              <a:rPr lang="de-DE" sz="2000" dirty="0" smtClean="0"/>
              <a:t>Auswahl geeigneter Konkordanzen mit Hilfe der Lehrperson, um die Qualität der Belegsätze zu gewährleisten,</a:t>
            </a:r>
          </a:p>
          <a:p>
            <a:pPr eaLnBrk="1" hangingPunct="1"/>
            <a:r>
              <a:rPr lang="de-DE" sz="2000" dirty="0"/>
              <a:t>aktive (handelnd-induktive) Bedeutungserschließung anhand der </a:t>
            </a:r>
            <a:r>
              <a:rPr lang="de-DE" sz="2000" dirty="0" smtClean="0"/>
              <a:t>vorgestellten </a:t>
            </a:r>
            <a:r>
              <a:rPr lang="de-DE" sz="2000" dirty="0"/>
              <a:t>Verstehensstrategien (Schritt: Entschlüsselung). Hierfür beobachten die Lernenden induktiv die </a:t>
            </a:r>
            <a:r>
              <a:rPr lang="de-DE" sz="2000" dirty="0" err="1"/>
              <a:t>Konkordanzbelege</a:t>
            </a:r>
            <a:r>
              <a:rPr lang="de-DE" sz="2000" dirty="0"/>
              <a:t>, bilden Hypothesen über die Bedeutung von Phraseologismen vor dem Hintergrund ihres Wissens- und Erfahrungshorizonts und leiten daraus durch Abstraktion begründete Schlussfolgerungen ab, deren Plausibilität sie an weiteren Konkordanzen aus dem Korpus überprüfen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 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IV.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festigung</a:t>
            </a:r>
            <a:endParaRPr lang="de-DE" dirty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pPr eaLnBrk="1" hangingPunct="1"/>
            <a:r>
              <a:rPr lang="de-DE" sz="2000" dirty="0" smtClean="0"/>
              <a:t>Eintragen der erarbeiteten Phraseologismen ins Arbeitsblatt „Meine persönliche Phraseologismen-sammlung“,</a:t>
            </a:r>
          </a:p>
          <a:p>
            <a:pPr eaLnBrk="1" hangingPunct="1"/>
            <a:r>
              <a:rPr lang="de-DE" sz="2000" dirty="0" smtClean="0"/>
              <a:t>kooperative Erstellung von Übungen, die nach einer Begutachtung durch die Lehrperson anderen Lernenden verfügbar gemacht werden,</a:t>
            </a:r>
          </a:p>
          <a:p>
            <a:pPr eaLnBrk="1" hangingPunct="1"/>
            <a:r>
              <a:rPr lang="de-DE" sz="2000" dirty="0" smtClean="0"/>
              <a:t>Lernvorteil der aktiven Übungserstellung: Tiefenverarbeitung der semantischen, </a:t>
            </a:r>
            <a:r>
              <a:rPr lang="de-DE" sz="2000" dirty="0" err="1" smtClean="0"/>
              <a:t>morphosyntaktischen</a:t>
            </a:r>
            <a:r>
              <a:rPr lang="de-DE" sz="2000" dirty="0" smtClean="0"/>
              <a:t> und pragmatischen Dimension von Phraseologismen.</a:t>
            </a:r>
          </a:p>
          <a:p>
            <a:pPr eaLnBrk="1" hangingPunct="1"/>
            <a:endParaRPr lang="de-DE" sz="2000" dirty="0"/>
          </a:p>
          <a:p>
            <a:pPr eaLnBrk="1" hangingPunct="1"/>
            <a:r>
              <a:rPr lang="de-DE" sz="2000" dirty="0"/>
              <a:t>In den folgenden zwei Bildschirmabbildungen werden Übungen visualisiert, die mit der Autorensoftware </a:t>
            </a:r>
            <a:r>
              <a:rPr lang="de-DE" sz="2000" dirty="0" smtClean="0"/>
              <a:t>„Hot </a:t>
            </a:r>
            <a:r>
              <a:rPr lang="de-DE" sz="2000" dirty="0" err="1" smtClean="0"/>
              <a:t>Potatoes</a:t>
            </a:r>
            <a:r>
              <a:rPr lang="de-DE" sz="2000" dirty="0" smtClean="0"/>
              <a:t>“ </a:t>
            </a:r>
            <a:r>
              <a:rPr lang="de-DE" sz="2000" dirty="0"/>
              <a:t>erstellt wurden: eine Mehrfachwahlübung zur Festigung der lexikalischen Form der phraseologischen Einheiten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etwas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beim Wort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nehmen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und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Tag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und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Nacht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/>
              <a:t>sowie ein </a:t>
            </a:r>
            <a:r>
              <a:rPr lang="de-DE" sz="2000" dirty="0" smtClean="0"/>
              <a:t>„Wortsalat“ </a:t>
            </a:r>
            <a:r>
              <a:rPr lang="de-DE" sz="2000" dirty="0"/>
              <a:t>zur Festigung der syntaktischen Form des Phraseologismus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etwas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beim Wort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nehmen</a:t>
            </a:r>
            <a:r>
              <a:rPr lang="de-DE" sz="2000" dirty="0" smtClean="0"/>
              <a:t>. 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IV.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festigung</a:t>
            </a:r>
            <a:endParaRPr lang="de-DE" dirty="0"/>
          </a:p>
        </p:txBody>
      </p:sp>
      <p:pic>
        <p:nvPicPr>
          <p:cNvPr id="66564" name="Εικόνα 61" descr="Geschlossene Übung erstellt mit der Autorensoftware&#10;„Hot Potatoes“&#10;" title="Bild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1039" y="1923068"/>
            <a:ext cx="4793661" cy="3936395"/>
          </a:xfrm>
        </p:spPr>
      </p:pic>
      <p:sp>
        <p:nvSpPr>
          <p:cNvPr id="66565" name="TextBox 2"/>
          <p:cNvSpPr txBox="1">
            <a:spLocks noChangeArrowheads="1"/>
          </p:cNvSpPr>
          <p:nvPr/>
        </p:nvSpPr>
        <p:spPr bwMode="auto">
          <a:xfrm>
            <a:off x="3580063" y="5910377"/>
            <a:ext cx="4813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Bild 3: Geschlossene </a:t>
            </a:r>
            <a:r>
              <a:rPr lang="de-DE" sz="1200" dirty="0">
                <a:solidFill>
                  <a:schemeClr val="accent1"/>
                </a:solidFill>
              </a:rPr>
              <a:t>Übung erstellt mit der Autorensoftware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</a:rPr>
              <a:t>„Hot </a:t>
            </a:r>
            <a:r>
              <a:rPr lang="de-DE" sz="1200" dirty="0" err="1">
                <a:solidFill>
                  <a:schemeClr val="accent1"/>
                </a:solidFill>
              </a:rPr>
              <a:t>Potatoes</a:t>
            </a:r>
            <a:r>
              <a:rPr lang="de-DE" sz="1200" dirty="0">
                <a:solidFill>
                  <a:schemeClr val="accent1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unterrichtsverfahren: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festigung</a:t>
            </a:r>
            <a:endParaRPr lang="de-DE" dirty="0"/>
          </a:p>
        </p:txBody>
      </p:sp>
      <p:pic>
        <p:nvPicPr>
          <p:cNvPr id="67588" name="Εικόνα 67" descr="Geschlossene Übung erstellt mit der Autorensoftware&#10;„Hot Potatoes“&#10;" title="Bild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6198" y="1951348"/>
            <a:ext cx="4878502" cy="3908115"/>
          </a:xfrm>
        </p:spPr>
      </p:pic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3524844" y="5864314"/>
            <a:ext cx="4859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Bild 4: Geschlossene </a:t>
            </a:r>
            <a:r>
              <a:rPr lang="de-DE" sz="1200" dirty="0">
                <a:solidFill>
                  <a:schemeClr val="accent1"/>
                </a:solidFill>
              </a:rPr>
              <a:t>Übung erstellt mit der Autorensoftware</a:t>
            </a:r>
          </a:p>
          <a:p>
            <a:pPr algn="ctr"/>
            <a:r>
              <a:rPr lang="de-DE" sz="1200" dirty="0">
                <a:solidFill>
                  <a:schemeClr val="accent1"/>
                </a:solidFill>
              </a:rPr>
              <a:t>„Hot </a:t>
            </a:r>
            <a:r>
              <a:rPr lang="de-DE" sz="1200" dirty="0" err="1">
                <a:solidFill>
                  <a:schemeClr val="accent1"/>
                </a:solidFill>
              </a:rPr>
              <a:t>Potatoes</a:t>
            </a:r>
            <a:r>
              <a:rPr lang="de-DE" sz="1200" dirty="0">
                <a:solidFill>
                  <a:schemeClr val="accent1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IV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verwendung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822" y="2310057"/>
            <a:ext cx="11029950" cy="3678238"/>
          </a:xfrm>
        </p:spPr>
        <p:txBody>
          <a:bodyPr rtlCol="0">
            <a:noAutofit/>
          </a:bodyPr>
          <a:lstStyle/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R</a:t>
            </a:r>
            <a:r>
              <a:rPr lang="de-DE" sz="2000" dirty="0" smtClean="0"/>
              <a:t>ealitätsnahe </a:t>
            </a:r>
            <a:r>
              <a:rPr lang="de-DE" sz="2000" dirty="0"/>
              <a:t>Einbettung der erarbeiteten Phraseologismen in konkrete </a:t>
            </a:r>
            <a:r>
              <a:rPr lang="de-DE" sz="2000" dirty="0" smtClean="0"/>
              <a:t>Kommunikationssituationen, </a:t>
            </a:r>
            <a:r>
              <a:rPr lang="de-DE" sz="2000" dirty="0" smtClean="0"/>
              <a:t>z.B</a:t>
            </a:r>
            <a:r>
              <a:rPr lang="de-DE" sz="2000" dirty="0" smtClean="0"/>
              <a:t>.</a:t>
            </a:r>
            <a:r>
              <a:rPr lang="de-DE" sz="2000" dirty="0"/>
              <a:t> kooperatives </a:t>
            </a:r>
            <a:r>
              <a:rPr lang="de-DE" sz="2000" dirty="0" smtClean="0"/>
              <a:t>Schreiben… </a:t>
            </a:r>
          </a:p>
          <a:p>
            <a:pPr marL="62985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eines Dialogs bzw. Monologs (Klassenblog),</a:t>
            </a:r>
          </a:p>
          <a:p>
            <a:pPr marL="62985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eines Leserbriefs,</a:t>
            </a:r>
          </a:p>
          <a:p>
            <a:pPr marL="62985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eines kurzen Theaterstücks,</a:t>
            </a:r>
          </a:p>
          <a:p>
            <a:pPr marL="629850" lvl="1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einer </a:t>
            </a:r>
            <a:r>
              <a:rPr lang="de-DE" sz="2000" dirty="0"/>
              <a:t>Reklame oder eines </a:t>
            </a:r>
            <a:r>
              <a:rPr lang="de-DE" sz="2000" dirty="0" smtClean="0"/>
              <a:t>Werbespots,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Einbettung </a:t>
            </a:r>
            <a:r>
              <a:rPr lang="de-DE" sz="2000" dirty="0" smtClean="0"/>
              <a:t>in vertraute </a:t>
            </a:r>
            <a:r>
              <a:rPr lang="de-DE" sz="2000" dirty="0"/>
              <a:t>situative </a:t>
            </a:r>
            <a:r>
              <a:rPr lang="de-DE" sz="2000" dirty="0" smtClean="0"/>
              <a:t>Handlungszusammenhänge mit Selbstbezug für die Lernenden,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Nutzung von Konkordanzen </a:t>
            </a:r>
            <a:r>
              <a:rPr lang="de-DE" sz="2000" dirty="0"/>
              <a:t>aus </a:t>
            </a:r>
            <a:r>
              <a:rPr lang="de-DE" sz="2000" dirty="0" smtClean="0"/>
              <a:t>dem Korpus als </a:t>
            </a:r>
            <a:r>
              <a:rPr lang="de-DE" sz="2000" dirty="0"/>
              <a:t>Modell für das </a:t>
            </a:r>
            <a:r>
              <a:rPr lang="de-DE" sz="2000" dirty="0" smtClean="0"/>
              <a:t>Schreiben,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Vorgabe von Formulierungshilfen (Muster </a:t>
            </a:r>
            <a:r>
              <a:rPr lang="de-DE" sz="2000" dirty="0"/>
              <a:t>mit Wort-, Satz- und </a:t>
            </a:r>
            <a:r>
              <a:rPr lang="de-DE" sz="2000" dirty="0" smtClean="0"/>
              <a:t>Textbauhilfen sowie metakommunikativer </a:t>
            </a:r>
            <a:r>
              <a:rPr lang="de-DE" sz="2000" dirty="0"/>
              <a:t>Umrahmungen, z. B.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wie man sagt</a:t>
            </a:r>
            <a:r>
              <a:rPr lang="de-DE" sz="2000" dirty="0"/>
              <a:t>,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da kann man nur sagen</a:t>
            </a:r>
            <a:r>
              <a:rPr lang="de-DE" sz="2000" dirty="0"/>
              <a:t>,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wie </a:t>
            </a:r>
            <a:r>
              <a:rPr lang="de-DE" sz="2000" i="1" dirty="0">
                <a:solidFill>
                  <a:schemeClr val="accent2">
                    <a:lumMod val="75000"/>
                  </a:schemeClr>
                </a:solidFill>
              </a:rPr>
              <a:t>es so schön </a:t>
            </a:r>
            <a:r>
              <a:rPr lang="de-DE" sz="2000" i="1" dirty="0" smtClean="0">
                <a:solidFill>
                  <a:schemeClr val="accent2">
                    <a:lumMod val="75000"/>
                  </a:schemeClr>
                </a:solidFill>
              </a:rPr>
              <a:t>heißt, sozusagen</a:t>
            </a:r>
            <a:r>
              <a:rPr lang="de-DE" sz="2000" dirty="0" smtClean="0"/>
              <a:t>).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Zur </a:t>
            </a:r>
            <a:r>
              <a:rPr lang="de-DE" dirty="0" err="1" smtClean="0"/>
              <a:t>effektivität</a:t>
            </a:r>
            <a:r>
              <a:rPr lang="de-DE" dirty="0" smtClean="0"/>
              <a:t> des </a:t>
            </a:r>
            <a:r>
              <a:rPr lang="de-DE" dirty="0" err="1" smtClean="0"/>
              <a:t>unterrichtsverfahrens</a:t>
            </a:r>
            <a:r>
              <a:rPr lang="de-DE" dirty="0" smtClean="0"/>
              <a:t>, 1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/>
              <a:buNone/>
              <a:defRPr/>
            </a:pPr>
            <a:r>
              <a:rPr lang="de-DE" sz="2000" dirty="0" smtClean="0"/>
              <a:t>Erprobung des vorgeschlagenen Unterrichtsverfahrens in der Unterrichtspraxis durch Masterstudierende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u="sng" dirty="0" smtClean="0"/>
              <a:t>Zeitraum</a:t>
            </a:r>
            <a:r>
              <a:rPr lang="de-DE" sz="2000" dirty="0" smtClean="0"/>
              <a:t>: drei Studiensemester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u="sng" dirty="0" smtClean="0"/>
              <a:t>Ziel</a:t>
            </a:r>
            <a:r>
              <a:rPr lang="de-DE" sz="2000" dirty="0" smtClean="0"/>
              <a:t>: textorientierte und </a:t>
            </a:r>
            <a:r>
              <a:rPr lang="de-DE" sz="2000" dirty="0"/>
              <a:t>aktiv-handeln</a:t>
            </a:r>
            <a:r>
              <a:rPr lang="en-US" sz="2000" dirty="0"/>
              <a:t>de </a:t>
            </a:r>
            <a:r>
              <a:rPr lang="de-DE" sz="2000" dirty="0" smtClean="0"/>
              <a:t>Erarbeitung von Phraseologismen aus dem phraseologischen Optimum nach dem beschriebenen Unterrichtsverfahren (der Einsatz von Projektarbeit war optional)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u="sng" dirty="0" smtClean="0"/>
              <a:t>Zielgruppe</a:t>
            </a:r>
            <a:r>
              <a:rPr lang="de-DE" sz="2000" dirty="0" smtClean="0"/>
              <a:t>: Jugendliche und junge Erwachsene im Alter von 12 bis 23 Jahren, (A2- bis zum C1-Niveau)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u="sng" dirty="0" smtClean="0"/>
              <a:t>Lernkontext</a:t>
            </a:r>
            <a:r>
              <a:rPr lang="de-DE" sz="2000" dirty="0" smtClean="0"/>
              <a:t>: öffentliche Schulen, Sprachinstitute, Privatunterricht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Zur </a:t>
            </a:r>
            <a:r>
              <a:rPr lang="de-DE" dirty="0" err="1" smtClean="0"/>
              <a:t>effektivität</a:t>
            </a:r>
            <a:r>
              <a:rPr lang="de-DE" dirty="0" smtClean="0"/>
              <a:t> des </a:t>
            </a:r>
            <a:r>
              <a:rPr lang="de-DE" dirty="0" err="1" smtClean="0"/>
              <a:t>unterrichtsverfahrens</a:t>
            </a:r>
            <a:r>
              <a:rPr lang="de-DE" dirty="0" smtClean="0"/>
              <a:t>, 2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2181225"/>
            <a:ext cx="11131363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Wingdings 2"/>
              <a:buNone/>
              <a:defRPr/>
            </a:pPr>
            <a:r>
              <a:rPr lang="de-DE" sz="2000" b="1" dirty="0" smtClean="0"/>
              <a:t>Kritische Anmerkungen zu den Unterrichtsproben</a:t>
            </a:r>
          </a:p>
          <a:p>
            <a:pPr marL="342900" indent="-342900" eaLnBrk="1" fontAlgn="auto" hangingPunct="1">
              <a:buFont typeface="+mj-lt"/>
              <a:buAutoNum type="arabicPeriod"/>
              <a:defRPr/>
            </a:pPr>
            <a:r>
              <a:rPr lang="de-DE" sz="2000" dirty="0" smtClean="0"/>
              <a:t>Gezielte Erarbeitung relevanten phraseologischen Wortschatzes,</a:t>
            </a:r>
          </a:p>
          <a:p>
            <a:pPr marL="342900" indent="-342900" eaLnBrk="1" fontAlgn="auto" hangingPunct="1">
              <a:buFont typeface="+mj-lt"/>
              <a:buAutoNum type="arabicPeriod"/>
              <a:defRPr/>
            </a:pPr>
            <a:r>
              <a:rPr lang="de-DE" sz="2000" dirty="0" smtClean="0"/>
              <a:t>hoher </a:t>
            </a:r>
            <a:r>
              <a:rPr lang="de-DE" sz="2000" dirty="0"/>
              <a:t>Motivationswert durch den Einsatz digitaler Technologien und die vermehrten Handlungsanteile der Lerner,</a:t>
            </a:r>
          </a:p>
          <a:p>
            <a:pPr marL="342900" indent="-342900" eaLnBrk="1" fontAlgn="auto" hangingPunct="1">
              <a:buFont typeface="+mj-lt"/>
              <a:buAutoNum type="arabicPeriod"/>
              <a:defRPr/>
            </a:pPr>
            <a:r>
              <a:rPr lang="de-DE" sz="2000" dirty="0"/>
              <a:t>Notwendigkeit höherer Steuerungsanteile bei geringer Medienkompetenz, besonders in der Sensibilisierungsphase,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Zur </a:t>
            </a:r>
            <a:r>
              <a:rPr lang="de-DE" dirty="0" err="1"/>
              <a:t>effektivität</a:t>
            </a:r>
            <a:r>
              <a:rPr lang="de-DE" dirty="0"/>
              <a:t> des </a:t>
            </a:r>
            <a:r>
              <a:rPr lang="de-DE" dirty="0" err="1" smtClean="0"/>
              <a:t>unterrichtsverfahrens</a:t>
            </a:r>
            <a:r>
              <a:rPr lang="de-DE" dirty="0" smtClean="0"/>
              <a:t>, 3</a:t>
            </a:r>
            <a:endParaRPr lang="de-D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fontAlgn="auto" hangingPunct="1">
              <a:buFont typeface="+mj-lt"/>
              <a:buAutoNum type="arabicPeriod" startAt="4"/>
              <a:defRPr/>
            </a:pPr>
            <a:r>
              <a:rPr lang="de-DE" sz="2000" dirty="0" smtClean="0"/>
              <a:t>Skepsis </a:t>
            </a:r>
            <a:r>
              <a:rPr lang="de-DE" sz="2000" dirty="0"/>
              <a:t>aufgrund der sprachlichen Komplexität der Korpustexte bei Lernenden unterhalb des B1-Niveaus </a:t>
            </a:r>
            <a:r>
              <a:rPr lang="de-DE" sz="2000" dirty="0" smtClean="0"/>
              <a:t>(</a:t>
            </a:r>
            <a:r>
              <a:rPr lang="de-DE" sz="2000" dirty="0"/>
              <a:t>Abhilfe: gründliche Auswahl und ggfs. eine sprachliche Adaption der Konkordanzen durch die Lehrperson</a:t>
            </a:r>
            <a:r>
              <a:rPr lang="de-DE" sz="2000" dirty="0" smtClean="0"/>
              <a:t>),</a:t>
            </a:r>
            <a:endParaRPr lang="de-DE" sz="2000" dirty="0"/>
          </a:p>
          <a:p>
            <a:pPr marL="342900" indent="-342900" eaLnBrk="1" fontAlgn="auto" hangingPunct="1">
              <a:buFont typeface="+mj-lt"/>
              <a:buAutoNum type="arabicPeriod" startAt="4"/>
              <a:defRPr/>
            </a:pPr>
            <a:r>
              <a:rPr lang="de-DE" sz="2000" dirty="0"/>
              <a:t>Auftreten zahlreicher Fehler beim produktiven Einsatz der Phraseologismen</a:t>
            </a:r>
            <a:br>
              <a:rPr lang="de-DE" sz="2000" dirty="0"/>
            </a:br>
            <a:r>
              <a:rPr lang="de-DE" sz="2000" dirty="0"/>
              <a:t>(Gründe: Schwierigkeit des Gegenstands und kurze Dauer der Unterrichtsproben</a:t>
            </a:r>
            <a:r>
              <a:rPr lang="de-DE" sz="2000" dirty="0" smtClean="0"/>
              <a:t>),</a:t>
            </a:r>
            <a:endParaRPr lang="de-DE" sz="2000" dirty="0"/>
          </a:p>
          <a:p>
            <a:pPr marL="342900" indent="-342900" eaLnBrk="1" fontAlgn="auto" hangingPunct="1">
              <a:buFont typeface="+mj-lt"/>
              <a:buAutoNum type="arabicPeriod" startAt="4"/>
              <a:defRPr/>
            </a:pPr>
            <a:r>
              <a:rPr lang="de-DE" sz="2000" dirty="0"/>
              <a:t>Aufgrund des relativ kurzen Zeitraums der Unterrichtsproben scheint es jedoch schwierig, zu </a:t>
            </a:r>
            <a:r>
              <a:rPr lang="de-DE" sz="2000" dirty="0" err="1"/>
              <a:t>reliablen</a:t>
            </a:r>
            <a:r>
              <a:rPr lang="de-DE" sz="2000" dirty="0"/>
              <a:t> Aussagen bzw. gesicherten Ergebnissen über den Beitrag des vorgestellten didaktischen Verfahrens zur Lerneffizienz sowie zur Autonomisierung der </a:t>
            </a:r>
            <a:r>
              <a:rPr lang="de-DE" sz="2000" dirty="0" err="1"/>
              <a:t>SchülerInnen</a:t>
            </a:r>
            <a:r>
              <a:rPr lang="de-DE" sz="2000" dirty="0"/>
              <a:t> zu gelangen</a:t>
            </a:r>
            <a:r>
              <a:rPr lang="de-DE" sz="2000" dirty="0" smtClean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851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Phraseodidaktik und </a:t>
            </a:r>
            <a:r>
              <a:rPr lang="de-DE" dirty="0" err="1" smtClean="0"/>
              <a:t>Korpuslinguistik</a:t>
            </a:r>
            <a:r>
              <a:rPr lang="de-DE" dirty="0" smtClean="0"/>
              <a:t>, 1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02687"/>
              </p:ext>
            </p:extLst>
          </p:nvPr>
        </p:nvGraphicFramePr>
        <p:xfrm>
          <a:off x="581024" y="2181225"/>
          <a:ext cx="11335359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Fazit, 1</a:t>
            </a:r>
            <a:endParaRPr lang="de-D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10503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Fazit, 2</a:t>
            </a:r>
            <a:endParaRPr lang="de-D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Die Entwicklung der phraseologischen Kompetenz ist als </a:t>
            </a:r>
            <a:r>
              <a:rPr lang="de-DE" sz="2000" dirty="0"/>
              <a:t>Daueraufgabe </a:t>
            </a:r>
            <a:r>
              <a:rPr lang="de-DE" sz="2000" dirty="0" smtClean="0"/>
              <a:t>anzusehen, denn die Wahrscheinlichkeit ist gering, dass die Lerner einer großen Anzahl von Phraseologismen des Optimums in Texten begegnen. </a:t>
            </a:r>
          </a:p>
          <a:p>
            <a:r>
              <a:rPr lang="de-DE" sz="2000" dirty="0" err="1"/>
              <a:t>Lüger</a:t>
            </a:r>
            <a:r>
              <a:rPr lang="de-DE" sz="2000" dirty="0"/>
              <a:t> (2004: 165) plädiert dafür, dass die Wortschatzarbeit an Phraseologismen kein „einmaliges Unterrichtsgeschäft</a:t>
            </a:r>
            <a:r>
              <a:rPr lang="de-DE" sz="2000" dirty="0" smtClean="0"/>
              <a:t>“ ist. </a:t>
            </a:r>
            <a:endParaRPr lang="de-DE" sz="2000" dirty="0"/>
          </a:p>
          <a:p>
            <a:r>
              <a:rPr lang="de-DE" sz="2000" dirty="0" smtClean="0"/>
              <a:t>In diesem Sinne ist </a:t>
            </a:r>
            <a:r>
              <a:rPr lang="de-DE" sz="2000" dirty="0" err="1" smtClean="0"/>
              <a:t>Ettinger</a:t>
            </a:r>
            <a:r>
              <a:rPr lang="de-DE" sz="2000" dirty="0" smtClean="0"/>
              <a:t> (2007: 896) der Auffassung, dass sich die Lernenden eine umfassende phraseologische Kompetenz „letztlich nur durch kontinuierliches autonomes Lernen aneignen“ können.</a:t>
            </a:r>
          </a:p>
          <a:p>
            <a:r>
              <a:rPr lang="de-DE" sz="2000" dirty="0" smtClean="0"/>
              <a:t>Als wichtig erachtet Stolze (1998: 313) das beiläufige Aufgreifen von Phraseologismen aus aktuellem Sprechanlass sowie das Thematisieren und Vertiefen von bereits Gelerntem.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9104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Ausblick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23724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ende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61888" y="5654866"/>
            <a:ext cx="83732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PHRASEOLOGIE. PHRASEODIDAKTIK III, 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7143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de-DE" sz="3600" spc="600" dirty="0" err="1" smtClean="0">
                <a:latin typeface="Calibri"/>
                <a:cs typeface="Calibri"/>
              </a:rPr>
              <a:t>χρημ</a:t>
            </a:r>
            <a:r>
              <a:rPr lang="de-DE" sz="3600" spc="600" dirty="0" smtClean="0">
                <a:latin typeface="Calibri"/>
                <a:cs typeface="Calibri"/>
              </a:rPr>
              <a:t>ατοδοτηση</a:t>
            </a:r>
            <a:endParaRPr lang="de-DE" sz="3600" spc="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92" y="2171699"/>
            <a:ext cx="11029615" cy="2900537"/>
          </a:xfrm>
        </p:spPr>
        <p:txBody>
          <a:bodyPr anchor="t">
            <a:normAutofit/>
          </a:bodyPr>
          <a:lstStyle/>
          <a:p>
            <a:r>
              <a:rPr lang="el-GR" sz="2000" dirty="0">
                <a:latin typeface="Calibri" panose="020F0502020204030204" pitchFamily="34" charset="0"/>
              </a:rPr>
              <a:t>Το παρόν εκπαιδευτικό υλικό έχει αναπτυχθεί </a:t>
            </a:r>
            <a:r>
              <a:rPr lang="el-GR" sz="2000" dirty="0" smtClean="0">
                <a:latin typeface="Calibri" panose="020F0502020204030204" pitchFamily="34" charset="0"/>
              </a:rPr>
              <a:t>στο πλαίσιο </a:t>
            </a:r>
            <a:r>
              <a:rPr lang="el-GR" sz="2000" dirty="0">
                <a:latin typeface="Calibri" panose="020F0502020204030204" pitchFamily="34" charset="0"/>
              </a:rPr>
              <a:t>του εκπαιδευτικού έργου του διδάσκοντα.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latin typeface="Calibri" panose="020F0502020204030204" pitchFamily="34" charset="0"/>
              </a:rPr>
              <a:t>Ανοικτά Ακαδημαϊκά Μαθήματα στο Πανεπιστήμιο Αθηνών</a:t>
            </a:r>
            <a:r>
              <a:rPr lang="el-GR" sz="2000" dirty="0">
                <a:latin typeface="Calibri" panose="020F0502020204030204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4830936"/>
            <a:ext cx="5501640" cy="13868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0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Calibri" panose="020F0502020204030204" pitchFamily="34" charset="0"/>
              </a:rPr>
              <a:t>ΣΗΜΕΙΩΜΑΤΑ</a:t>
            </a:r>
            <a:endParaRPr lang="el-GR" sz="4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888" y="5608855"/>
            <a:ext cx="90082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PHRASEOLOGIE. PHRASEODIDAKTIK III, MARIOS CHRISSOU</a:t>
            </a:r>
          </a:p>
        </p:txBody>
      </p:sp>
    </p:spTree>
    <p:extLst>
      <p:ext uri="{BB962C8B-B14F-4D97-AF65-F5344CB8AC3E}">
        <p14:creationId xmlns:p14="http://schemas.microsoft.com/office/powerpoint/2010/main" val="36531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/>
                <a:cs typeface="Calibri"/>
              </a:rPr>
              <a:t>Σ</a:t>
            </a:r>
            <a:r>
              <a:rPr lang="el-GR" sz="3600" cap="none" dirty="0" smtClean="0">
                <a:latin typeface="Calibri"/>
                <a:cs typeface="Calibri"/>
              </a:rPr>
              <a:t>ημείωμα </a:t>
            </a:r>
            <a:r>
              <a:rPr lang="el-GR" sz="3600" cap="none" dirty="0">
                <a:latin typeface="Calibri"/>
                <a:cs typeface="Calibri"/>
              </a:rPr>
              <a:t>ι</a:t>
            </a:r>
            <a:r>
              <a:rPr lang="el-GR" sz="3600" cap="none" dirty="0" smtClean="0">
                <a:latin typeface="Calibri"/>
                <a:cs typeface="Calibri"/>
              </a:rPr>
              <a:t>στορικού εκδόσεων</a:t>
            </a:r>
            <a:r>
              <a:rPr lang="en-US" sz="3600" cap="none" dirty="0" smtClean="0">
                <a:latin typeface="Calibri"/>
                <a:cs typeface="Calibri"/>
              </a:rPr>
              <a:t> </a:t>
            </a:r>
            <a:r>
              <a:rPr lang="el-GR" sz="3600" cap="none" dirty="0" smtClean="0">
                <a:latin typeface="Calibri"/>
                <a:cs typeface="Calibri"/>
              </a:rPr>
              <a:t>έργου</a:t>
            </a:r>
            <a:endParaRPr lang="el-GR" sz="3600" cap="none" dirty="0">
              <a:latin typeface="Calibri"/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058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έργο αποτελεί την έκδοση 1.0.   </a:t>
            </a:r>
          </a:p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Έχουν προηγηθεί οι κάτωθι εκδόσεις:</a:t>
            </a:r>
          </a:p>
          <a:p>
            <a:pPr lvl="0"/>
            <a:r>
              <a:rPr lang="el-GR" sz="2000" dirty="0">
                <a:latin typeface="Calibri" panose="020F0502020204030204" pitchFamily="34" charset="0"/>
              </a:rPr>
              <a:t>Έκδοση διαθέσιμη εδώ.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http://eclass.uoa.gr/courses/GS116</a:t>
            </a:r>
            <a:r>
              <a:rPr lang="en-US" sz="2000" dirty="0" smtClean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/</a:t>
            </a:r>
            <a:r>
              <a:rPr lang="el-GR" sz="2000" dirty="0" smtClean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</a:t>
            </a:r>
            <a:r>
              <a:rPr lang="el-GR" sz="3600" cap="none" dirty="0" smtClean="0">
                <a:latin typeface="Calibri" panose="020F0502020204030204" pitchFamily="34" charset="0"/>
              </a:rPr>
              <a:t>ημείωμα αναφοράς</a:t>
            </a:r>
            <a:endParaRPr lang="el-GR" sz="3600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4677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Copyright </a:t>
            </a:r>
            <a:r>
              <a:rPr lang="el-GR" sz="2000" dirty="0" err="1">
                <a:latin typeface="Calibri" panose="020F0502020204030204" pitchFamily="34" charset="0"/>
              </a:rPr>
              <a:t>Εθνικόν</a:t>
            </a:r>
            <a:r>
              <a:rPr lang="el-GR" sz="2000" dirty="0">
                <a:latin typeface="Calibri" panose="020F0502020204030204" pitchFamily="34" charset="0"/>
              </a:rPr>
              <a:t> και </a:t>
            </a:r>
            <a:r>
              <a:rPr lang="el-GR" sz="2000" dirty="0" err="1">
                <a:latin typeface="Calibri" panose="020F0502020204030204" pitchFamily="34" charset="0"/>
              </a:rPr>
              <a:t>Καποδιστριακόν</a:t>
            </a:r>
            <a:r>
              <a:rPr lang="el-GR" sz="2000" dirty="0">
                <a:latin typeface="Calibri" panose="020F0502020204030204" pitchFamily="34" charset="0"/>
              </a:rPr>
              <a:t> </a:t>
            </a:r>
            <a:r>
              <a:rPr lang="el-GR" sz="2000" dirty="0" err="1">
                <a:latin typeface="Calibri" panose="020F0502020204030204" pitchFamily="34" charset="0"/>
              </a:rPr>
              <a:t>Πανεπιστήμιον</a:t>
            </a:r>
            <a:r>
              <a:rPr lang="el-GR" sz="2000" dirty="0">
                <a:latin typeface="Calibri" panose="020F0502020204030204" pitchFamily="34" charset="0"/>
              </a:rPr>
              <a:t> Αθηνών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l-GR" sz="2000" dirty="0" smtClean="0">
                <a:latin typeface="Calibri" panose="020F0502020204030204" pitchFamily="34" charset="0"/>
              </a:rPr>
              <a:t>Μάριος </a:t>
            </a:r>
            <a:r>
              <a:rPr lang="el-GR" sz="2000" dirty="0" err="1" smtClean="0">
                <a:latin typeface="Calibri" panose="020F0502020204030204" pitchFamily="34" charset="0"/>
              </a:rPr>
              <a:t>Χρύσου</a:t>
            </a:r>
            <a:r>
              <a:rPr lang="el-GR" sz="2000" dirty="0" smtClean="0">
                <a:latin typeface="Calibri" panose="020F0502020204030204" pitchFamily="34" charset="0"/>
              </a:rPr>
              <a:t>. «Φρασεολογία. </a:t>
            </a:r>
            <a:r>
              <a:rPr lang="en-GB" sz="2000" dirty="0" err="1" smtClean="0">
                <a:latin typeface="Calibri" panose="020F0502020204030204" pitchFamily="34" charset="0"/>
              </a:rPr>
              <a:t>Phraseologie</a:t>
            </a:r>
            <a:r>
              <a:rPr lang="el-GR" sz="2000" dirty="0" smtClean="0">
                <a:latin typeface="Calibri" panose="020F0502020204030204" pitchFamily="34" charset="0"/>
              </a:rPr>
              <a:t>: </a:t>
            </a:r>
            <a:r>
              <a:rPr lang="de-DE" sz="2000" dirty="0" smtClean="0">
                <a:latin typeface="Calibri" panose="020F0502020204030204" pitchFamily="34" charset="0"/>
              </a:rPr>
              <a:t>Phraseologismen </a:t>
            </a:r>
            <a:r>
              <a:rPr lang="de-DE" sz="2000" dirty="0">
                <a:latin typeface="Calibri" panose="020F0502020204030204" pitchFamily="34" charset="0"/>
              </a:rPr>
              <a:t>in Lexikon und </a:t>
            </a:r>
            <a:r>
              <a:rPr lang="de-DE" sz="2000" dirty="0" smtClean="0">
                <a:latin typeface="Calibri" panose="020F0502020204030204" pitchFamily="34" charset="0"/>
              </a:rPr>
              <a:t>Text</a:t>
            </a:r>
            <a:r>
              <a:rPr lang="el-GR" sz="2000" dirty="0" smtClean="0">
                <a:latin typeface="Calibri" panose="020F0502020204030204" pitchFamily="34" charset="0"/>
              </a:rPr>
              <a:t>». </a:t>
            </a:r>
            <a:r>
              <a:rPr lang="el-GR" sz="2000" dirty="0">
                <a:latin typeface="Calibri" panose="020F0502020204030204" pitchFamily="34" charset="0"/>
              </a:rPr>
              <a:t>Έκδοση: 1.0. Αθήνα </a:t>
            </a:r>
            <a:r>
              <a:rPr lang="el-GR" sz="2000" dirty="0" smtClean="0">
                <a:latin typeface="Calibri" panose="020F0502020204030204" pitchFamily="34" charset="0"/>
              </a:rPr>
              <a:t>2015. </a:t>
            </a:r>
            <a:r>
              <a:rPr lang="el-GR" sz="2000" dirty="0">
                <a:latin typeface="Calibri" panose="020F0502020204030204" pitchFamily="34" charset="0"/>
              </a:rPr>
              <a:t>Διαθέσιμο από τη δικτυακή διεύθυνση:  </a:t>
            </a:r>
            <a:r>
              <a:rPr lang="en-US" sz="2000" dirty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http://opencourses.uoa.gr/courses/GS3</a:t>
            </a:r>
            <a:r>
              <a:rPr lang="en-US" sz="2000" dirty="0" smtClean="0">
                <a:latin typeface="Calibri" panose="020F0502020204030204" pitchFamily="34" charset="0"/>
                <a:ea typeface="Century Gothic"/>
                <a:cs typeface="Century Gothic"/>
                <a:hlinkClick r:id="rId3"/>
              </a:rPr>
              <a:t>/</a:t>
            </a:r>
            <a:r>
              <a:rPr lang="el-GR" sz="2000" dirty="0" smtClean="0">
                <a:latin typeface="Calibri" panose="020F0502020204030204" pitchFamily="34" charset="0"/>
                <a:ea typeface="Century Gothic"/>
                <a:cs typeface="Century Gothic"/>
              </a:rPr>
              <a:t> 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8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 smtClean="0">
                <a:latin typeface="Calibri" panose="020F0502020204030204" pitchFamily="34" charset="0"/>
              </a:rPr>
              <a:t>Σημείωμα αδειοδότησης</a:t>
            </a:r>
            <a:endParaRPr lang="el-GR" sz="3600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70270"/>
            <a:ext cx="11328400" cy="1426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anose="020F0502020204030204" pitchFamily="34" charset="0"/>
              </a:rPr>
              <a:t>κ.λ.π</a:t>
            </a:r>
            <a:r>
              <a:rPr lang="el-GR" sz="2000" dirty="0">
                <a:latin typeface="Calibri" panose="020F0502020204030204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</a:t>
            </a:r>
            <a:r>
              <a:rPr lang="el-GR" sz="2000" dirty="0" smtClean="0">
                <a:latin typeface="Calibri" panose="020F0502020204030204" pitchFamily="34" charset="0"/>
              </a:rPr>
              <a:t>         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l-GR" sz="2000" dirty="0">
              <a:latin typeface="Calibri" panose="020F0502020204030204" pitchFamily="34" charset="0"/>
            </a:endParaRP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69" y="321518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192" y="3477816"/>
            <a:ext cx="11204408" cy="3329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[1] http://creativecommons.org/licenses/by-nc-sa/4.0/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Calibri" panose="020F0502020204030204" pitchFamily="34" charset="0"/>
              </a:rPr>
              <a:t>Ως </a:t>
            </a:r>
            <a:r>
              <a:rPr lang="el-GR" b="1" dirty="0">
                <a:latin typeface="Calibri" panose="020F0502020204030204" pitchFamily="34" charset="0"/>
              </a:rPr>
              <a:t>Μη Εμπορική</a:t>
            </a:r>
            <a:r>
              <a:rPr lang="el-GR" dirty="0">
                <a:latin typeface="Calibri" panose="020F0502020204030204" pitchFamily="34" charset="0"/>
              </a:rPr>
              <a:t> ορίζεται η χρήση: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endParaRPr lang="el-GR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>
                <a:latin typeface="Calibri" panose="020F0502020204030204" pitchFamily="34" charset="0"/>
              </a:rPr>
              <a:t>που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δεν προσπορίζει στο διανομέα του έργου και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n-GB" dirty="0">
                <a:latin typeface="Calibri" panose="020F0502020204030204" pitchFamily="34" charset="0"/>
              </a:rPr>
              <a:t> </a:t>
            </a:r>
            <a:r>
              <a:rPr lang="el-GR" dirty="0">
                <a:latin typeface="Calibri" panose="020F0502020204030204" pitchFamily="34" charset="0"/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Calibri" panose="020F0502020204030204" pitchFamily="34" charset="0"/>
              </a:rPr>
              <a:t>Ο </a:t>
            </a:r>
            <a:r>
              <a:rPr lang="el-GR" dirty="0">
                <a:latin typeface="Calibri" panose="020F0502020204030204" pitchFamily="34" charset="0"/>
              </a:rPr>
              <a:t>δικαιούχος μπορεί να παρέχει στον </a:t>
            </a:r>
            <a:r>
              <a:rPr lang="el-GR" dirty="0" err="1">
                <a:latin typeface="Calibri" panose="020F0502020204030204" pitchFamily="34" charset="0"/>
              </a:rPr>
              <a:t>αδειοδόχο</a:t>
            </a:r>
            <a:r>
              <a:rPr lang="el-GR" dirty="0">
                <a:latin typeface="Calibri" panose="020F0502020204030204" pitchFamily="34" charset="0"/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35149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cap="none" dirty="0" smtClean="0">
                <a:latin typeface="Calibri" panose="020F0502020204030204" pitchFamily="34" charset="0"/>
              </a:rPr>
              <a:t>Διατήρηση σημειωμάτων</a:t>
            </a:r>
            <a:endParaRPr lang="el-GR" sz="3600" cap="none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Αναφοράς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ο </a:t>
            </a:r>
            <a:r>
              <a:rPr lang="en-US" dirty="0" err="1">
                <a:latin typeface="Calibri" panose="020F0502020204030204" pitchFamily="34" charset="0"/>
              </a:rPr>
              <a:t>Σημείωμ</a:t>
            </a:r>
            <a:r>
              <a:rPr lang="en-US" dirty="0">
                <a:latin typeface="Calibri" panose="020F0502020204030204" pitchFamily="34" charset="0"/>
              </a:rPr>
              <a:t>α Αδειοδότησης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err="1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η </a:t>
            </a:r>
            <a:r>
              <a:rPr lang="en-US" dirty="0" err="1">
                <a:latin typeface="Calibri" panose="020F0502020204030204" pitchFamily="34" charset="0"/>
              </a:rPr>
              <a:t>δήλωση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</a:rPr>
              <a:t>ια</a:t>
            </a:r>
            <a:r>
              <a:rPr lang="en-US" dirty="0" err="1">
                <a:latin typeface="Calibri" panose="020F0502020204030204" pitchFamily="34" charset="0"/>
              </a:rPr>
              <a:t>τήρησης</a:t>
            </a:r>
            <a:r>
              <a:rPr lang="en-US" dirty="0">
                <a:latin typeface="Calibri" panose="020F0502020204030204" pitchFamily="34" charset="0"/>
              </a:rPr>
              <a:t> Σημειωμάτων</a:t>
            </a:r>
            <a:endParaRPr lang="el-GR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>
                <a:latin typeface="Calibri" panose="020F0502020204030204" pitchFamily="34" charset="0"/>
              </a:rPr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dirty="0">
                <a:latin typeface="Calibri" panose="020F0502020204030204" pitchFamily="34" charset="0"/>
              </a:rPr>
              <a:t>μαζί με τους συνοδευόμενους </a:t>
            </a:r>
            <a:r>
              <a:rPr lang="el-GR" dirty="0" err="1">
                <a:latin typeface="Calibri" panose="020F0502020204030204" pitchFamily="34" charset="0"/>
              </a:rPr>
              <a:t>υπερσυνδέσμους</a:t>
            </a:r>
            <a:r>
              <a:rPr lang="el-GR" dirty="0">
                <a:latin typeface="Calibri" panose="020F0502020204030204" pitchFamily="34" charset="0"/>
              </a:rPr>
              <a:t>.</a:t>
            </a:r>
          </a:p>
          <a:p>
            <a:endParaRPr lang="el-GR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Phraseodidaktik und </a:t>
            </a:r>
            <a:r>
              <a:rPr lang="de-DE" dirty="0" err="1" smtClean="0"/>
              <a:t>Korpuslinguistik</a:t>
            </a:r>
            <a:r>
              <a:rPr lang="de-DE" dirty="0" smtClean="0"/>
              <a:t>, 2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de-DE" sz="2000" b="1" dirty="0" smtClean="0"/>
              <a:t>Funktionen </a:t>
            </a:r>
            <a:r>
              <a:rPr lang="de-DE" sz="2000" b="1" dirty="0"/>
              <a:t>von </a:t>
            </a:r>
            <a:r>
              <a:rPr lang="de-DE" sz="2000" b="1" dirty="0" smtClean="0"/>
              <a:t>Recherche- bzw. </a:t>
            </a:r>
            <a:r>
              <a:rPr lang="de-DE" sz="2000" b="1" dirty="0" err="1" smtClean="0"/>
              <a:t>Konkordanzwerkzeugen</a:t>
            </a:r>
            <a:r>
              <a:rPr lang="de-DE" sz="2000" b="1" dirty="0" smtClean="0"/>
              <a:t> </a:t>
            </a:r>
            <a:r>
              <a:rPr lang="de-DE" sz="2000" b="1" dirty="0"/>
              <a:t>zur Auswertung von Korpora 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Erfassung von Kookkurrenzen (Kollokationsprofile) anhand nummerischer </a:t>
            </a:r>
            <a:r>
              <a:rPr lang="de-DE" sz="2000" dirty="0" smtClean="0"/>
              <a:t>Daten,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Darstellung von Ausdruckseinheiten in ihrer sprachlichen Umgebung (gängiges Format der Darstellung:  </a:t>
            </a:r>
            <a:r>
              <a:rPr lang="de-DE" sz="2000" dirty="0" err="1"/>
              <a:t>KWiC</a:t>
            </a:r>
            <a:r>
              <a:rPr lang="de-DE" sz="2000" dirty="0"/>
              <a:t> = </a:t>
            </a:r>
            <a:r>
              <a:rPr lang="de-DE" sz="2000" i="1" dirty="0"/>
              <a:t>Keyword in </a:t>
            </a:r>
            <a:r>
              <a:rPr lang="de-DE" sz="2000" i="1" dirty="0" err="1"/>
              <a:t>Context</a:t>
            </a:r>
            <a:r>
              <a:rPr lang="de-DE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7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3600" cap="none" dirty="0" smtClean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 smtClean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(1/2)</a:t>
            </a:r>
            <a:r>
              <a:rPr lang="el-GR" sz="3600" dirty="0" smtClean="0">
                <a:latin typeface="Calibri" panose="020F0502020204030204" pitchFamily="34" charset="0"/>
              </a:rPr>
              <a:t> </a:t>
            </a:r>
            <a:endParaRPr lang="el-GR" altLang="el-GR" sz="3600" dirty="0" smtClean="0">
              <a:latin typeface="Calibri" panose="020F0502020204030204" pitchFamily="34" charset="0"/>
            </a:endParaRP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</a:t>
            </a:r>
            <a:r>
              <a:rPr lang="el-GR" sz="2000" dirty="0" smtClean="0">
                <a:latin typeface="Calibri" panose="020F0502020204030204" pitchFamily="34" charset="0"/>
              </a:rPr>
              <a:t>έργων: (</a:t>
            </a:r>
            <a:r>
              <a:rPr lang="el-GR" sz="2000" b="1" dirty="0" smtClean="0">
                <a:latin typeface="Calibri" panose="020F0502020204030204" pitchFamily="34" charset="0"/>
              </a:rPr>
              <a:t>Εικόνες</a:t>
            </a:r>
            <a:r>
              <a:rPr lang="el-GR" sz="2000" b="1" dirty="0">
                <a:latin typeface="Calibri" panose="020F0502020204030204" pitchFamily="34" charset="0"/>
              </a:rPr>
              <a:t>/Σχήματα/Διαγράμματα</a:t>
            </a:r>
            <a:r>
              <a:rPr lang="en-US" sz="2000" b="1" dirty="0">
                <a:latin typeface="Calibri" panose="020F0502020204030204" pitchFamily="34" charset="0"/>
              </a:rPr>
              <a:t>/</a:t>
            </a:r>
            <a:r>
              <a:rPr lang="el-GR" sz="2000" b="1" dirty="0" smtClean="0">
                <a:latin typeface="Calibri" panose="020F0502020204030204" pitchFamily="34" charset="0"/>
              </a:rPr>
              <a:t>Φωτογραφίες)</a:t>
            </a:r>
          </a:p>
          <a:p>
            <a:pPr marL="0" indent="0">
              <a:buNone/>
            </a:pPr>
            <a:endParaRPr lang="en-US" sz="20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Εικόνα 1/ διαφάνεια 4</a:t>
            </a: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Konkordanzliste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aus dem DWDS-Korpus (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www.dwds.de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Εικόνα 2/ διαφάνεια 11: </a:t>
            </a:r>
            <a:r>
              <a:rPr lang="de-D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Konkordanzliste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 dem DWDS-Korpus (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www.dwds.de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Εικόνα 3/ διαφάνεια 14: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Geschlossene Übung erstellt mit der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Autorensoftware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Potatoes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el-G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Εικόνα 4/ διαφάνεια 15: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Geschlossene Übung erstellt mit der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Autorensoftware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Potatoes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el-G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cap="none" dirty="0">
                <a:latin typeface="Calibri" panose="020F0502020204030204" pitchFamily="34" charset="0"/>
              </a:rPr>
              <a:t>Σημείωμα χρήσης έργων τρίτων</a:t>
            </a:r>
            <a:r>
              <a:rPr lang="en-US" sz="3600" cap="none" dirty="0">
                <a:latin typeface="Calibri" panose="020F0502020204030204" pitchFamily="34" charset="0"/>
              </a:rPr>
              <a:t> </a:t>
            </a:r>
            <a:r>
              <a:rPr lang="en-US" sz="3600" dirty="0" smtClean="0">
                <a:latin typeface="Calibri" panose="020F0502020204030204" pitchFamily="34" charset="0"/>
              </a:rPr>
              <a:t>(2/2)</a:t>
            </a:r>
            <a:r>
              <a:rPr lang="el-GR" sz="3600" dirty="0" smtClean="0">
                <a:latin typeface="Calibri" panose="020F0502020204030204" pitchFamily="34" charset="0"/>
              </a:rPr>
              <a:t> </a:t>
            </a:r>
            <a:endParaRPr lang="el-GR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</a:rPr>
              <a:t>Πίνακες</a:t>
            </a:r>
          </a:p>
        </p:txBody>
      </p:sp>
    </p:spTree>
    <p:extLst>
      <p:ext uri="{BB962C8B-B14F-4D97-AF65-F5344CB8AC3E}">
        <p14:creationId xmlns:p14="http://schemas.microsoft.com/office/powerpoint/2010/main" val="151619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Phraseodidaktik und </a:t>
            </a:r>
            <a:r>
              <a:rPr lang="de-DE" dirty="0" err="1" smtClean="0"/>
              <a:t>Korpuslinguistik</a:t>
            </a:r>
            <a:r>
              <a:rPr lang="de-DE" dirty="0" smtClean="0"/>
              <a:t>, 3</a:t>
            </a:r>
            <a:endParaRPr lang="de-DE" dirty="0"/>
          </a:p>
        </p:txBody>
      </p:sp>
      <p:pic>
        <p:nvPicPr>
          <p:cNvPr id="57348" name="Εικόνα 7" descr="Konkordanzliste aus dem DWDS-Korpus (Das Digitale Wörterbuch der deutschen Sprache)" title="Foto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813" y="1935163"/>
            <a:ext cx="4941887" cy="3924300"/>
          </a:xfrm>
        </p:spPr>
      </p:pic>
      <p:sp>
        <p:nvSpPr>
          <p:cNvPr id="57349" name="TextBox 2"/>
          <p:cNvSpPr txBox="1">
            <a:spLocks noChangeArrowheads="1"/>
          </p:cNvSpPr>
          <p:nvPr/>
        </p:nvSpPr>
        <p:spPr bwMode="auto">
          <a:xfrm>
            <a:off x="3460420" y="5940435"/>
            <a:ext cx="49881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/>
            <a:r>
              <a:rPr lang="de-DE" sz="1200" dirty="0" smtClean="0">
                <a:solidFill>
                  <a:schemeClr val="accent1"/>
                </a:solidFill>
              </a:rPr>
              <a:t>Konkordanzliste </a:t>
            </a:r>
            <a:r>
              <a:rPr lang="de-DE" sz="1200" dirty="0">
                <a:solidFill>
                  <a:schemeClr val="accent1"/>
                </a:solidFill>
              </a:rPr>
              <a:t>aus dem DWDS-Korpus (www.dwds.de)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Phraseodidaktik und </a:t>
            </a:r>
            <a:r>
              <a:rPr lang="de-DE" dirty="0" err="1" smtClean="0"/>
              <a:t>Korpuslinguistik</a:t>
            </a:r>
            <a:r>
              <a:rPr lang="de-DE" dirty="0" smtClean="0"/>
              <a:t>, 4</a:t>
            </a:r>
            <a:endParaRPr lang="de-D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buNone/>
              <a:defRPr/>
            </a:pPr>
            <a:r>
              <a:rPr lang="de-DE" sz="2000" b="1" dirty="0" smtClean="0"/>
              <a:t>Forderung in der </a:t>
            </a:r>
            <a:r>
              <a:rPr lang="de-DE" sz="2000" b="1" dirty="0"/>
              <a:t>phraseodidaktischen </a:t>
            </a:r>
            <a:r>
              <a:rPr lang="de-DE" sz="2000" b="1" dirty="0" smtClean="0"/>
              <a:t>Forschung</a:t>
            </a:r>
            <a:endParaRPr lang="de-DE" sz="2000" b="1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err="1"/>
              <a:t>Korpusdaten</a:t>
            </a:r>
            <a:r>
              <a:rPr lang="de-DE" sz="2000" dirty="0"/>
              <a:t> als unentbehrliche Ressource für den </a:t>
            </a:r>
            <a:r>
              <a:rPr lang="de-DE" sz="2000" dirty="0" smtClean="0"/>
              <a:t>DaF-Unterricht,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didaktische </a:t>
            </a:r>
            <a:r>
              <a:rPr lang="de-DE" sz="2000" dirty="0"/>
              <a:t>Aufarbeitung </a:t>
            </a:r>
            <a:r>
              <a:rPr lang="de-DE" sz="2000" dirty="0" smtClean="0"/>
              <a:t>phraseologischer Einheiten anhand authentischer </a:t>
            </a:r>
            <a:r>
              <a:rPr lang="de-DE" sz="2000" dirty="0"/>
              <a:t>Belege aus Sprachkorpora. </a:t>
            </a:r>
          </a:p>
        </p:txBody>
      </p:sp>
    </p:spTree>
    <p:extLst>
      <p:ext uri="{BB962C8B-B14F-4D97-AF65-F5344CB8AC3E}">
        <p14:creationId xmlns:p14="http://schemas.microsoft.com/office/powerpoint/2010/main" val="894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Phraseodidaktik und </a:t>
            </a:r>
            <a:r>
              <a:rPr lang="de-DE" dirty="0" err="1" smtClean="0"/>
              <a:t>Korpuslinguistik</a:t>
            </a:r>
            <a:r>
              <a:rPr lang="de-DE" dirty="0" smtClean="0"/>
              <a:t>, 5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/>
              <a:buNone/>
              <a:defRPr/>
            </a:pPr>
            <a:r>
              <a:rPr lang="de-DE" sz="2000" b="1" dirty="0" smtClean="0"/>
              <a:t>Vorteile </a:t>
            </a:r>
            <a:r>
              <a:rPr lang="de-DE" sz="2000" b="1" dirty="0"/>
              <a:t>korpuslinguistischer </a:t>
            </a:r>
            <a:r>
              <a:rPr lang="de-DE" sz="2000" b="1" dirty="0" smtClean="0"/>
              <a:t>Arbeitsmethoden </a:t>
            </a:r>
            <a:r>
              <a:rPr lang="de-DE" sz="2000" b="1" dirty="0"/>
              <a:t>für die Phraseologie / Phraseodidaktik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D</a:t>
            </a:r>
            <a:r>
              <a:rPr lang="de-DE" sz="2000" dirty="0" smtClean="0"/>
              <a:t>eskriptive </a:t>
            </a:r>
            <a:r>
              <a:rPr lang="de-DE" sz="2000" dirty="0"/>
              <a:t>Sprachbeschreibung als Alternative zur Intuition </a:t>
            </a:r>
            <a:r>
              <a:rPr lang="de-DE" sz="2000" dirty="0" smtClean="0"/>
              <a:t>der </a:t>
            </a:r>
            <a:r>
              <a:rPr lang="de-DE" sz="2000" dirty="0"/>
              <a:t>Linguisten bzw. </a:t>
            </a:r>
            <a:r>
              <a:rPr lang="de-DE" sz="2000" dirty="0" smtClean="0"/>
              <a:t>der Didaktiker,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erhebliche </a:t>
            </a:r>
            <a:r>
              <a:rPr lang="de-DE" sz="2000" dirty="0"/>
              <a:t>Erleichterung in der Ermittlung von Vorkommenshäufigkeit und </a:t>
            </a:r>
            <a:r>
              <a:rPr lang="de-DE" sz="2000" dirty="0" smtClean="0"/>
              <a:t>Distribution </a:t>
            </a:r>
            <a:r>
              <a:rPr lang="de-DE" sz="2000" dirty="0"/>
              <a:t>phraseologischer </a:t>
            </a:r>
            <a:r>
              <a:rPr lang="de-DE" sz="2000" dirty="0" smtClean="0"/>
              <a:t>Einheiten </a:t>
            </a:r>
            <a:r>
              <a:rPr lang="de-DE" sz="2000" dirty="0" smtClean="0"/>
              <a:t>im situativen, textsortenspezifischen </a:t>
            </a:r>
            <a:r>
              <a:rPr lang="de-DE" sz="2000" dirty="0"/>
              <a:t>Sprachgebrauch</a:t>
            </a:r>
            <a:r>
              <a:rPr lang="de-DE" sz="2000" dirty="0" smtClean="0"/>
              <a:t>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didaktischer </a:t>
            </a:r>
            <a:r>
              <a:rPr lang="de-DE" sz="2000" dirty="0"/>
              <a:t>Mehrwert für den traditionellen lehrwerkorientierten Unterricht durch die Verfügbarkeit von authentischem </a:t>
            </a:r>
            <a:r>
              <a:rPr lang="de-DE" sz="2000" dirty="0" smtClean="0"/>
              <a:t>Sprachmaterial,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effektivere Kognitivierung von </a:t>
            </a:r>
            <a:r>
              <a:rPr lang="de-DE" sz="2000" dirty="0"/>
              <a:t>Lexik </a:t>
            </a:r>
            <a:r>
              <a:rPr lang="de-DE" sz="2000" dirty="0" smtClean="0"/>
              <a:t>anhand von authentischen </a:t>
            </a:r>
            <a:r>
              <a:rPr lang="de-DE" sz="2000" dirty="0" err="1" smtClean="0"/>
              <a:t>Korpusbelegen</a:t>
            </a:r>
            <a:r>
              <a:rPr lang="de-DE" sz="2000" dirty="0" smtClean="0"/>
              <a:t> als anhand von abstrakt-idealisierenden Definitionen von </a:t>
            </a:r>
            <a:r>
              <a:rPr lang="de-DE" sz="2000" dirty="0"/>
              <a:t>Lexika. </a:t>
            </a:r>
            <a:r>
              <a:rPr lang="de-DE" sz="2000" dirty="0" smtClean="0"/>
              <a:t>Es geht </a:t>
            </a:r>
            <a:r>
              <a:rPr lang="de-DE" sz="2000" dirty="0"/>
              <a:t>darum, dass „die idealisierende und regelorientierte Beschreibung dessen, was sprachlich möglich und erlaubt ist, zunehmend zu Gunsten einer deskriptiven Beschreibung dessen erweitert [wird], wie Sprache realiter gebraucht </a:t>
            </a:r>
            <a:r>
              <a:rPr lang="de-DE" sz="2000" dirty="0" smtClean="0"/>
              <a:t>wird“ (Ludewig 2005</a:t>
            </a:r>
            <a:r>
              <a:rPr lang="de-DE" sz="2000" dirty="0"/>
              <a:t>: </a:t>
            </a:r>
            <a:r>
              <a:rPr lang="de-DE" sz="2000" dirty="0" smtClean="0"/>
              <a:t>192).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Modifikation des phraseodidaktischen Vierschritts </a:t>
            </a:r>
            <a:br>
              <a:rPr lang="de-DE" dirty="0" smtClean="0"/>
            </a:br>
            <a:r>
              <a:rPr lang="de-DE" dirty="0"/>
              <a:t>A</a:t>
            </a:r>
            <a:r>
              <a:rPr lang="de-DE" dirty="0" smtClean="0"/>
              <a:t>nhand korpuslinguistischer Arbeitsmethoden</a:t>
            </a:r>
            <a:endParaRPr lang="de-D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03724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I. Vorbereitung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Font typeface="Wingdings 2"/>
              <a:buNone/>
              <a:defRPr/>
            </a:pPr>
            <a:r>
              <a:rPr lang="de-DE" sz="2000" b="1" dirty="0" smtClean="0"/>
              <a:t>Zielsetzung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u="sng" dirty="0"/>
              <a:t>Projektorientierte „</a:t>
            </a:r>
            <a:r>
              <a:rPr lang="de-DE" sz="2000" u="sng" dirty="0" err="1"/>
              <a:t>Amateurphraseographie</a:t>
            </a:r>
            <a:r>
              <a:rPr lang="de-DE" sz="2000" dirty="0"/>
              <a:t>“: </a:t>
            </a:r>
            <a:r>
              <a:rPr lang="de-DE" sz="2000" dirty="0" smtClean="0"/>
              <a:t>Erweiterung </a:t>
            </a:r>
            <a:r>
              <a:rPr lang="de-DE" sz="2000" dirty="0"/>
              <a:t>und Vertiefung der phraseologischen </a:t>
            </a:r>
            <a:r>
              <a:rPr lang="de-DE" sz="2000" dirty="0" smtClean="0"/>
              <a:t>Kompetenz durch die arbeitsteilige Erarbeitung ausgewählter Phraseologismen </a:t>
            </a:r>
            <a:r>
              <a:rPr lang="de-DE" sz="2000" dirty="0"/>
              <a:t>aus dem phraseologischen </a:t>
            </a:r>
            <a:r>
              <a:rPr lang="de-DE" sz="2000" dirty="0" smtClean="0"/>
              <a:t>Optimum im </a:t>
            </a:r>
            <a:r>
              <a:rPr lang="de-DE" sz="2000" dirty="0"/>
              <a:t>Rahmen eines </a:t>
            </a:r>
            <a:r>
              <a:rPr lang="de-DE" sz="2000" dirty="0" smtClean="0"/>
              <a:t>Phraseologismen-Projekts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endParaRPr lang="de-DE" sz="2000" dirty="0"/>
          </a:p>
          <a:p>
            <a:pPr marL="0" indent="0" eaLnBrk="1" fontAlgn="auto" hangingPunct="1">
              <a:buFont typeface="Wingdings 2"/>
              <a:buNone/>
              <a:defRPr/>
            </a:pPr>
            <a:r>
              <a:rPr lang="de-DE" sz="2000" b="1" dirty="0" smtClean="0"/>
              <a:t>Projektprodukt(e)</a:t>
            </a:r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/>
              <a:t>D</a:t>
            </a:r>
            <a:r>
              <a:rPr lang="de-DE" sz="2000" dirty="0" smtClean="0"/>
              <a:t>ie </a:t>
            </a:r>
            <a:r>
              <a:rPr lang="de-DE" sz="2000" dirty="0"/>
              <a:t>arbeitsteilige systematische Dokumentation der ausgewählten phraseologischen Einheiten in Form einer kommentierten Sammlung anhand des Lernprotokolls (s. </a:t>
            </a:r>
            <a:r>
              <a:rPr lang="de-DE" sz="2000" dirty="0" smtClean="0"/>
              <a:t>Arbeitsblatt nach </a:t>
            </a:r>
            <a:r>
              <a:rPr lang="de-DE" sz="2000" dirty="0" err="1"/>
              <a:t>Bárdosi</a:t>
            </a:r>
            <a:r>
              <a:rPr lang="de-DE" sz="2000" dirty="0"/>
              <a:t>/</a:t>
            </a:r>
            <a:r>
              <a:rPr lang="de-DE" sz="2000" dirty="0" err="1"/>
              <a:t>Ettinger</a:t>
            </a:r>
            <a:r>
              <a:rPr lang="de-DE" sz="2000" dirty="0" smtClean="0"/>
              <a:t>/ Stölting </a:t>
            </a:r>
            <a:r>
              <a:rPr lang="de-DE" sz="2000" dirty="0" smtClean="0"/>
              <a:t>1998),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das Erstellen </a:t>
            </a:r>
            <a:r>
              <a:rPr lang="de-DE" sz="2000" dirty="0"/>
              <a:t>von Übungen zu </a:t>
            </a:r>
            <a:r>
              <a:rPr lang="de-DE" sz="2000" dirty="0" smtClean="0"/>
              <a:t>Phraseologismen,</a:t>
            </a:r>
            <a:endParaRPr lang="de-DE" sz="2000" dirty="0"/>
          </a:p>
          <a:p>
            <a:pPr marL="306000" indent="-306000" eaLnBrk="1" fontAlgn="auto" hangingPunct="1">
              <a:buFont typeface="Wingdings 2" panose="05020102010507070707" pitchFamily="18" charset="2"/>
              <a:buChar char=""/>
              <a:defRPr/>
            </a:pPr>
            <a:r>
              <a:rPr lang="de-DE" sz="2000" dirty="0" smtClean="0"/>
              <a:t>das </a:t>
            </a:r>
            <a:r>
              <a:rPr lang="de-DE" sz="2000" dirty="0"/>
              <a:t>Erarbeiten von </a:t>
            </a:r>
            <a:r>
              <a:rPr lang="de-DE" sz="2000" dirty="0" smtClean="0"/>
              <a:t>Texten mit den relevanten Phraseologismen.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ein exemplarisches </a:t>
            </a:r>
            <a:r>
              <a:rPr lang="de-DE" dirty="0" smtClean="0"/>
              <a:t>unterrichtsverfahren: </a:t>
            </a:r>
            <a:br>
              <a:rPr lang="de-DE" dirty="0" smtClean="0"/>
            </a:b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II. Sensibilisierung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pPr eaLnBrk="1" hangingPunct="1"/>
            <a:r>
              <a:rPr lang="de-DE" sz="2000" dirty="0" smtClean="0"/>
              <a:t>Bewusstmachung der Besonderheiten und Erkennungsmerkmale, der Formenvielfalt und der pragmatischen </a:t>
            </a:r>
            <a:r>
              <a:rPr lang="en-US" sz="2000" dirty="0" err="1" smtClean="0"/>
              <a:t>Verwendungsb</a:t>
            </a:r>
            <a:r>
              <a:rPr lang="de-DE" sz="2000" dirty="0" err="1" smtClean="0"/>
              <a:t>edingungen</a:t>
            </a:r>
            <a:r>
              <a:rPr lang="de-DE" sz="2000" dirty="0" smtClean="0"/>
              <a:t> von Phraseologismen,</a:t>
            </a:r>
          </a:p>
          <a:p>
            <a:pPr eaLnBrk="1" hangingPunct="1"/>
            <a:r>
              <a:rPr lang="de-DE" sz="2000" dirty="0" smtClean="0"/>
              <a:t>Einweisung in die Korpusrecherche (Formulierung von Suchanfragen, Hierarchisierung der Suchergebnisse).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1450</Words>
  <Application>Microsoft Office PowerPoint</Application>
  <PresentationFormat>Ευρεία οθόνη</PresentationFormat>
  <Paragraphs>170</Paragraphs>
  <Slides>31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MS PGothic</vt:lpstr>
      <vt:lpstr>Arial</vt:lpstr>
      <vt:lpstr>Calibri</vt:lpstr>
      <vt:lpstr>Century Gothic</vt:lpstr>
      <vt:lpstr>Corbel</vt:lpstr>
      <vt:lpstr>Gill Sans MT</vt:lpstr>
      <vt:lpstr>Wingdings</vt:lpstr>
      <vt:lpstr>Wingdings 2</vt:lpstr>
      <vt:lpstr>Dividend</vt:lpstr>
      <vt:lpstr>phraseologie</vt:lpstr>
      <vt:lpstr>Phraseodidaktik und Korpuslinguistik, 1</vt:lpstr>
      <vt:lpstr>Phraseodidaktik und Korpuslinguistik, 2</vt:lpstr>
      <vt:lpstr>Phraseodidaktik und Korpuslinguistik, 3</vt:lpstr>
      <vt:lpstr>Phraseodidaktik und Korpuslinguistik, 4</vt:lpstr>
      <vt:lpstr>Phraseodidaktik und Korpuslinguistik, 5</vt:lpstr>
      <vt:lpstr>               Modifikation des phraseodidaktischen Vierschritts  Anhand korpuslinguistischer Arbeitsmethoden</vt:lpstr>
      <vt:lpstr>ein exemplarisches unterrichtsverfahren: I. Vorbereitung</vt:lpstr>
      <vt:lpstr>ein exemplarisches unterrichtsverfahren:  II. Sensibilisierung</vt:lpstr>
      <vt:lpstr>ein exemplarisches unterrichtsverfahren:  III. KorpusRecherche und Entschlüsselung</vt:lpstr>
      <vt:lpstr>ein exemplarisches unterrichtsverfahren:  III. KorpusRecherche und Entschlüsselung</vt:lpstr>
      <vt:lpstr>ein exemplarisches unterrichtsverfahren:  III. KorpusRecherche und Entschlüsselung</vt:lpstr>
      <vt:lpstr>ein exemplarisches unterrichtsverfahren:  IV. festigung</vt:lpstr>
      <vt:lpstr>ein exemplarisches unterrichtsverfahren: IV. festigung</vt:lpstr>
      <vt:lpstr>ein exemplarisches unterrichtsverfahren:  IV. festigung</vt:lpstr>
      <vt:lpstr>ein exemplarisches unterrichtsverfahren IV.  verwendung</vt:lpstr>
      <vt:lpstr>Zur effektivität des unterrichtsverfahrens, 1</vt:lpstr>
      <vt:lpstr>Zur effektivität des unterrichtsverfahrens, 2</vt:lpstr>
      <vt:lpstr>Zur effektivität des unterrichtsverfahrens, 3</vt:lpstr>
      <vt:lpstr>Fazit, 1</vt:lpstr>
      <vt:lpstr>Fazit, 2</vt:lpstr>
      <vt:lpstr>Ausblick</vt:lpstr>
      <vt:lpstr>ende</vt:lpstr>
      <vt:lpstr>χρηματοδοτηση</vt:lpstr>
      <vt:lpstr>ΣΗΜΕΙΩΜΑΤΑ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 </vt:lpstr>
      <vt:lpstr>Σημείωμα χρήσης έργων τρίτων (2/2)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„Ohne FleiSS kein preis“</dc:title>
  <dc:creator>User</dc:creator>
  <cp:lastModifiedBy>Marios Chrissou</cp:lastModifiedBy>
  <cp:revision>360</cp:revision>
  <dcterms:created xsi:type="dcterms:W3CDTF">2013-07-20T09:13:49Z</dcterms:created>
  <dcterms:modified xsi:type="dcterms:W3CDTF">2020-11-16T14:43:11Z</dcterms:modified>
</cp:coreProperties>
</file>