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1" r:id="rId2"/>
    <p:sldId id="265"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33" r:id="rId24"/>
    <p:sldId id="334" r:id="rId25"/>
    <p:sldId id="335" r:id="rId26"/>
    <p:sldId id="336" r:id="rId27"/>
    <p:sldId id="337" r:id="rId28"/>
    <p:sldId id="338" r:id="rId29"/>
    <p:sldId id="339" r:id="rId30"/>
    <p:sldId id="340" r:id="rId31"/>
    <p:sldId id="293" r:id="rId32"/>
    <p:sldId id="300" r:id="rId3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01"/>
            <p14:sldId id="265"/>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33"/>
            <p14:sldId id="334"/>
            <p14:sldId id="335"/>
            <p14:sldId id="336"/>
            <p14:sldId id="337"/>
            <p14:sldId id="338"/>
            <p14:sldId id="339"/>
            <p14:sldId id="340"/>
          </p14:sldIdLst>
        </p14:section>
        <p14:section name="Untitled Section" id="{0F1CB131-A6BD-43D0-B8D4-1F27CEF7A05E}">
          <p14:sldIdLst>
            <p14:sldId id="293"/>
            <p14:sldId id="300"/>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98" d="100"/>
          <a:sy n="98" d="100"/>
        </p:scale>
        <p:origin x="-104" y="-648"/>
      </p:cViewPr>
      <p:guideLst>
        <p:guide orient="horz" pos="2069"/>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commentAuthors" Target="commentAuthor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9/30/15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b="1" dirty="0" smtClean="0">
                <a:solidFill>
                  <a:srgbClr val="5075BC"/>
                </a:solidFill>
              </a:rPr>
              <a:t>User Interface Design </a:t>
            </a:r>
            <a:r>
              <a:rPr lang="en-US" sz="800" b="1" dirty="0" smtClean="0">
                <a:solidFill>
                  <a:srgbClr val="5075BC"/>
                </a:solidFill>
              </a:rPr>
              <a:t>for the interactive use of </a:t>
            </a:r>
            <a:r>
              <a:rPr lang="en-US" sz="1000" b="1" dirty="0" smtClean="0">
                <a:solidFill>
                  <a:srgbClr val="5075BC"/>
                </a:solidFill>
              </a:rPr>
              <a:t>Online Spoken German Journalistic Texts for the International Public </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b="1" dirty="0" smtClean="0">
                <a:solidFill>
                  <a:srgbClr val="5075BC"/>
                </a:solidFill>
              </a:rPr>
              <a:t>User Interface Design </a:t>
            </a:r>
            <a:r>
              <a:rPr lang="en-US" sz="800" b="1" dirty="0" smtClean="0">
                <a:solidFill>
                  <a:srgbClr val="5075BC"/>
                </a:solidFill>
              </a:rPr>
              <a:t>for the interactive use of </a:t>
            </a:r>
            <a:r>
              <a:rPr lang="en-US" sz="1000" b="1" dirty="0" smtClean="0">
                <a:solidFill>
                  <a:srgbClr val="5075BC"/>
                </a:solidFill>
              </a:rPr>
              <a:t>Online Spoken German Journalistic Texts for the International Public </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b="1" dirty="0" smtClean="0">
                <a:solidFill>
                  <a:srgbClr val="5075BC"/>
                </a:solidFill>
              </a:rPr>
              <a:t>User Interface Design </a:t>
            </a:r>
            <a:r>
              <a:rPr lang="en-US" sz="800" b="1" dirty="0" smtClean="0">
                <a:solidFill>
                  <a:srgbClr val="5075BC"/>
                </a:solidFill>
              </a:rPr>
              <a:t>for the interactive use of </a:t>
            </a:r>
            <a:r>
              <a:rPr lang="en-US" sz="1000" b="1" dirty="0" smtClean="0">
                <a:solidFill>
                  <a:srgbClr val="5075BC"/>
                </a:solidFill>
              </a:rPr>
              <a:t>Online Spoken German Journalistic Texts for the International Public </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b="1" dirty="0" smtClean="0">
                <a:solidFill>
                  <a:srgbClr val="5075BC"/>
                </a:solidFill>
              </a:rPr>
              <a:t>User Interface Design </a:t>
            </a:r>
            <a:r>
              <a:rPr lang="en-US" sz="800" b="1" dirty="0" smtClean="0">
                <a:solidFill>
                  <a:srgbClr val="5075BC"/>
                </a:solidFill>
              </a:rPr>
              <a:t>for the interactive use of </a:t>
            </a:r>
            <a:r>
              <a:rPr lang="en-US" sz="1000" b="1" dirty="0" smtClean="0">
                <a:solidFill>
                  <a:srgbClr val="5075BC"/>
                </a:solidFill>
              </a:rPr>
              <a:t>Online Spoken German Journalistic Texts for the International Public </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b="1" dirty="0" smtClean="0">
                <a:solidFill>
                  <a:srgbClr val="5075BC"/>
                </a:solidFill>
              </a:rPr>
              <a:t>User Interface Design </a:t>
            </a:r>
            <a:r>
              <a:rPr lang="en-US" sz="800" b="1" dirty="0" smtClean="0">
                <a:solidFill>
                  <a:srgbClr val="5075BC"/>
                </a:solidFill>
              </a:rPr>
              <a:t>for the interactive use of </a:t>
            </a:r>
            <a:r>
              <a:rPr lang="en-US" sz="1000" b="1" dirty="0" smtClean="0">
                <a:solidFill>
                  <a:srgbClr val="5075BC"/>
                </a:solidFill>
              </a:rPr>
              <a:t>Online Spoken German Journalistic Texts for the International Public </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b="1" dirty="0" smtClean="0">
                <a:solidFill>
                  <a:srgbClr val="5075BC"/>
                </a:solidFill>
              </a:rPr>
              <a:t>User Interface Design </a:t>
            </a:r>
            <a:r>
              <a:rPr lang="en-US" sz="800" b="1" dirty="0" smtClean="0">
                <a:solidFill>
                  <a:srgbClr val="5075BC"/>
                </a:solidFill>
              </a:rPr>
              <a:t>for the interactive use of </a:t>
            </a:r>
            <a:r>
              <a:rPr lang="en-US" sz="1000" b="1" dirty="0" smtClean="0">
                <a:solidFill>
                  <a:srgbClr val="5075BC"/>
                </a:solidFill>
              </a:rPr>
              <a:t>Online Spoken German Journalistic Texts for the International Public </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b="1" dirty="0" smtClean="0">
                <a:solidFill>
                  <a:srgbClr val="5075BC"/>
                </a:solidFill>
              </a:rPr>
              <a:t>User Interface Design </a:t>
            </a:r>
            <a:r>
              <a:rPr lang="en-US" sz="800" b="1" dirty="0" smtClean="0">
                <a:solidFill>
                  <a:srgbClr val="5075BC"/>
                </a:solidFill>
              </a:rPr>
              <a:t>for the interactive use of </a:t>
            </a:r>
            <a:r>
              <a:rPr lang="en-US" sz="1000" b="1" dirty="0" smtClean="0">
                <a:solidFill>
                  <a:srgbClr val="5075BC"/>
                </a:solidFill>
              </a:rPr>
              <a:t>Online Spoken German Journalistic Texts for the International Public </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visualsubsync.org/" TargetMode="External"/><Relationship Id="rId4" Type="http://schemas.openxmlformats.org/officeDocument/2006/relationships/image" Target="../media/image3.png"/><Relationship Id="rId5" Type="http://schemas.openxmlformats.org/officeDocument/2006/relationships/image" Target="http://www.visualsubsync.org/_media/tutorials/t01_04_maindialog2.png?w=&amp;h=&amp;cache=cache"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www.anvil-software.de/"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www.xanthi.ilsp.gr/cimwos/" TargetMode="External"/><Relationship Id="rId4" Type="http://schemas.openxmlformats.org/officeDocument/2006/relationships/hyperlink" Target="http://www.visualsubsync.org/" TargetMode="External"/><Relationship Id="rId5" Type="http://schemas.openxmlformats.org/officeDocument/2006/relationships/hyperlink" Target="http://www.anvil-software.de/"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eclass.uoa.gr/courses/GS208/"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hyperlink" Target="http://www.visualsubsync.org/tutorials/making-transcript" TargetMode="External"/><Relationship Id="rId4" Type="http://schemas.openxmlformats.org/officeDocument/2006/relationships/hyperlink" Target="http://www.visualsubsync.org/_media/tutorials/t01_03_maindialog.png" TargetMode="External"/><Relationship Id="rId5" Type="http://schemas.openxmlformats.org/officeDocument/2006/relationships/hyperlink" Target="http://www.anvil-software.de/" TargetMode="Externa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n-US" b="1" dirty="0" err="1" smtClean="0">
                <a:solidFill>
                  <a:srgbClr val="5075BC"/>
                </a:solidFill>
              </a:rPr>
              <a:t>Empirische</a:t>
            </a:r>
            <a:r>
              <a:rPr lang="en-US" b="1" dirty="0" smtClean="0">
                <a:solidFill>
                  <a:srgbClr val="5075BC"/>
                </a:solidFill>
              </a:rPr>
              <a:t> </a:t>
            </a:r>
            <a:r>
              <a:rPr lang="en-US" b="1" dirty="0" err="1" smtClean="0">
                <a:solidFill>
                  <a:srgbClr val="5075BC"/>
                </a:solidFill>
              </a:rPr>
              <a:t>Sprachforschung</a:t>
            </a:r>
            <a:endParaRPr lang="el-GR" b="1" dirty="0">
              <a:solidFill>
                <a:srgbClr val="5075BC"/>
              </a:solidFill>
            </a:endParaRPr>
          </a:p>
        </p:txBody>
      </p:sp>
      <p:sp>
        <p:nvSpPr>
          <p:cNvPr id="3" name="Υπότιτλος 2"/>
          <p:cNvSpPr>
            <a:spLocks noGrp="1"/>
          </p:cNvSpPr>
          <p:nvPr>
            <p:ph type="subTitle" idx="1"/>
          </p:nvPr>
        </p:nvSpPr>
        <p:spPr>
          <a:xfrm>
            <a:off x="683568" y="3253614"/>
            <a:ext cx="7776864" cy="1752600"/>
          </a:xfrm>
        </p:spPr>
        <p:txBody>
          <a:bodyPr>
            <a:noAutofit/>
          </a:bodyPr>
          <a:lstStyle/>
          <a:p>
            <a:r>
              <a:rPr lang="en-US" sz="2600" dirty="0"/>
              <a:t>User Interface Design </a:t>
            </a:r>
            <a:r>
              <a:rPr lang="en-US" sz="2600" dirty="0" smtClean="0"/>
              <a:t>for </a:t>
            </a:r>
            <a:r>
              <a:rPr lang="en-US" sz="2600" dirty="0"/>
              <a:t>the interactive use </a:t>
            </a:r>
            <a:endParaRPr lang="en-US" sz="2600" dirty="0" smtClean="0"/>
          </a:p>
          <a:p>
            <a:r>
              <a:rPr lang="en-US" sz="2600" dirty="0"/>
              <a:t>o</a:t>
            </a:r>
            <a:r>
              <a:rPr lang="en-US" sz="2600" dirty="0" smtClean="0"/>
              <a:t>f Online </a:t>
            </a:r>
            <a:r>
              <a:rPr lang="en-US" sz="2600" dirty="0"/>
              <a:t>Spoken German Journalistic Texts </a:t>
            </a:r>
            <a:br>
              <a:rPr lang="en-US" sz="2600" dirty="0"/>
            </a:br>
            <a:r>
              <a:rPr lang="en-US" sz="2600" dirty="0"/>
              <a:t>for the International Public </a:t>
            </a:r>
            <a:endParaRPr lang="en-US" sz="2600" dirty="0" smtClean="0"/>
          </a:p>
          <a:p>
            <a:r>
              <a:rPr lang="el-GR" sz="2800" dirty="0"/>
              <a:t/>
            </a:r>
            <a:br>
              <a:rPr lang="el-GR" sz="2800" dirty="0"/>
            </a:br>
            <a:r>
              <a:rPr lang="en-US" sz="2800" dirty="0" smtClean="0">
                <a:latin typeface="Calibri" charset="0"/>
              </a:rPr>
              <a:t>Dr</a:t>
            </a:r>
            <a:r>
              <a:rPr lang="en-US" sz="2800" dirty="0">
                <a:latin typeface="Calibri" charset="0"/>
              </a:rPr>
              <a:t>. Christina </a:t>
            </a:r>
            <a:r>
              <a:rPr lang="en-US" sz="2800" dirty="0" err="1">
                <a:latin typeface="Calibri" charset="0"/>
              </a:rPr>
              <a:t>Alexandris</a:t>
            </a:r>
            <a:r>
              <a:rPr lang="en-US" sz="2800" dirty="0">
                <a:latin typeface="Calibri" charset="0"/>
              </a:rPr>
              <a:t> </a:t>
            </a:r>
            <a:endParaRPr lang="el-GR" sz="2800" dirty="0">
              <a:latin typeface="Calibri" charset="0"/>
            </a:endParaRPr>
          </a:p>
          <a:p>
            <a:r>
              <a:rPr lang="en-US" sz="2800" dirty="0" err="1">
                <a:latin typeface="Calibri" charset="0"/>
              </a:rPr>
              <a:t>Nationale</a:t>
            </a:r>
            <a:r>
              <a:rPr lang="en-US" sz="2800" dirty="0">
                <a:latin typeface="Calibri" charset="0"/>
              </a:rPr>
              <a:t> </a:t>
            </a:r>
            <a:r>
              <a:rPr lang="en-US" sz="2800" dirty="0" err="1">
                <a:latin typeface="Calibri" charset="0"/>
              </a:rPr>
              <a:t>Universität</a:t>
            </a:r>
            <a:r>
              <a:rPr lang="en-US" sz="2800" dirty="0">
                <a:latin typeface="Calibri" charset="0"/>
              </a:rPr>
              <a:t> </a:t>
            </a:r>
            <a:r>
              <a:rPr lang="en-US" sz="2800" dirty="0" err="1">
                <a:latin typeface="Calibri" charset="0"/>
              </a:rPr>
              <a:t>Athen</a:t>
            </a:r>
            <a:endParaRPr lang="en-US" sz="2800" dirty="0">
              <a:latin typeface="Calibri" charset="0"/>
            </a:endParaRPr>
          </a:p>
          <a:p>
            <a:r>
              <a:rPr lang="en-US" sz="2800" dirty="0">
                <a:latin typeface="Calibri" charset="0"/>
              </a:rPr>
              <a:t>Deutsche </a:t>
            </a:r>
            <a:r>
              <a:rPr lang="en-US" sz="2800" dirty="0" err="1">
                <a:latin typeface="Calibri" charset="0"/>
              </a:rPr>
              <a:t>Sprache</a:t>
            </a:r>
            <a:r>
              <a:rPr lang="en-US" sz="2800" dirty="0">
                <a:latin typeface="Calibri" charset="0"/>
              </a:rPr>
              <a:t> und </a:t>
            </a:r>
            <a:r>
              <a:rPr lang="en-US" sz="2800" dirty="0" err="1">
                <a:latin typeface="Calibri" charset="0"/>
              </a:rPr>
              <a:t>Literatur</a:t>
            </a:r>
            <a:endParaRPr lang="el-GR" sz="2800" dirty="0">
              <a:latin typeface="Calibri" charset="0"/>
            </a:endParaRPr>
          </a:p>
          <a:p>
            <a:endParaRPr lang="el-GR" sz="2800" dirty="0" smtClean="0"/>
          </a:p>
        </p:txBody>
      </p:sp>
    </p:spTree>
    <p:extLst>
      <p:ext uri="{BB962C8B-B14F-4D97-AF65-F5344CB8AC3E}">
        <p14:creationId xmlns:p14="http://schemas.microsoft.com/office/powerpoint/2010/main" val="1669037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GB" sz="3600" b="1" dirty="0"/>
              <a:t>Examples of commercial transcription tools available online</a:t>
            </a:r>
            <a:r>
              <a:rPr lang="en-US" sz="3600" b="1" dirty="0"/>
              <a:t>. </a:t>
            </a:r>
            <a:r>
              <a:rPr lang="en-US" sz="3600" b="1" u="sng" dirty="0">
                <a:hlinkClick r:id="rId3"/>
              </a:rPr>
              <a:t>www.visualsubsync.org</a:t>
            </a:r>
            <a:r>
              <a:rPr lang="el-GR" sz="3600" b="1" dirty="0"/>
              <a:t> </a:t>
            </a:r>
          </a:p>
        </p:txBody>
      </p:sp>
      <p:pic>
        <p:nvPicPr>
          <p:cNvPr id="6" name="Picture 4" descr="Main dialog with the first subtitle" title="Example of a transcription tool: How to create subtitles and captions for videos "/>
          <p:cNvPicPr>
            <a:picLocks noChangeAspect="1" noChangeArrowheads="1"/>
          </p:cNvPicPr>
          <p:nvPr/>
        </p:nvPicPr>
        <p:blipFill>
          <a:blip r:embed="rId4" r:link="rId5" cstate="print"/>
          <a:srcRect/>
          <a:stretch>
            <a:fillRect/>
          </a:stretch>
        </p:blipFill>
        <p:spPr bwMode="auto">
          <a:xfrm>
            <a:off x="539750" y="1484313"/>
            <a:ext cx="8064500" cy="4572000"/>
          </a:xfrm>
          <a:prstGeom prst="rect">
            <a:avLst/>
          </a:prstGeom>
          <a:noFill/>
          <a:ln w="9525">
            <a:noFill/>
            <a:miter lim="800000"/>
            <a:headEnd/>
            <a:tailEnd/>
          </a:ln>
        </p:spPr>
      </p:pic>
      <p:sp>
        <p:nvSpPr>
          <p:cNvPr id="2" name="Rectangle 1"/>
          <p:cNvSpPr/>
          <p:nvPr/>
        </p:nvSpPr>
        <p:spPr>
          <a:xfrm>
            <a:off x="0" y="6093296"/>
            <a:ext cx="9144000" cy="369332"/>
          </a:xfrm>
          <a:prstGeom prst="rect">
            <a:avLst/>
          </a:prstGeom>
        </p:spPr>
        <p:txBody>
          <a:bodyPr wrap="square">
            <a:spAutoFit/>
          </a:bodyPr>
          <a:lstStyle/>
          <a:p>
            <a:pPr algn="ctr"/>
            <a:r>
              <a:rPr lang="el-GR" b="1" dirty="0" smtClean="0"/>
              <a:t>Εικόνα 1:</a:t>
            </a:r>
            <a:r>
              <a:rPr lang="el-GR" dirty="0" smtClean="0"/>
              <a:t> </a:t>
            </a:r>
            <a:r>
              <a:rPr lang="en-US" dirty="0" smtClean="0"/>
              <a:t>How </a:t>
            </a:r>
            <a:r>
              <a:rPr lang="en-US" dirty="0"/>
              <a:t>to create subtitles and captions for videos</a:t>
            </a:r>
          </a:p>
        </p:txBody>
      </p:sp>
    </p:spTree>
    <p:extLst>
      <p:ext uri="{BB962C8B-B14F-4D97-AF65-F5344CB8AC3E}">
        <p14:creationId xmlns:p14="http://schemas.microsoft.com/office/powerpoint/2010/main" val="384363981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79512" y="274638"/>
            <a:ext cx="8712968" cy="1143000"/>
          </a:xfrm>
        </p:spPr>
        <p:txBody>
          <a:bodyPr>
            <a:noAutofit/>
          </a:bodyPr>
          <a:lstStyle/>
          <a:p>
            <a:r>
              <a:rPr lang="en-GB" sz="3200" b="1" dirty="0"/>
              <a:t>Examples of commercial transcription tools available online</a:t>
            </a:r>
            <a:r>
              <a:rPr lang="en-US" sz="3200" b="1" dirty="0"/>
              <a:t>. </a:t>
            </a:r>
            <a:r>
              <a:rPr lang="en-US" sz="3200" b="1" u="sng" dirty="0">
                <a:hlinkClick r:id="rId3"/>
              </a:rPr>
              <a:t>http://www.anvil-software.de/</a:t>
            </a:r>
            <a:endParaRPr lang="el-GR" sz="3200" b="1" dirty="0"/>
          </a:p>
        </p:txBody>
      </p:sp>
      <p:pic>
        <p:nvPicPr>
          <p:cNvPr id="6" name="Picture 2" descr="ANVIL is a free video annotation tool. It offers multi-layered annotation based on a user-defined coding scheme. During coding the user can see color-coded elements on multiple tracks in time-alignment. Some special features are cross-level links, non-temporal objects, timepoint tracks, coding agreement analysis, 3D viewing of motion capture data and a project tool for managing whole corpora of annotation files. Originally developed for gesture research in 2000, ANVIL is now being used in many research areas including human-computer interaction, linguistics, ethology, anthropology, psychotherapy, embodied agents, computer animation and oceanography. " title="Anvil Software transcription tool  "/>
          <p:cNvPicPr>
            <a:picLocks noChangeAspect="1" noChangeArrowheads="1"/>
          </p:cNvPicPr>
          <p:nvPr/>
        </p:nvPicPr>
        <p:blipFill>
          <a:blip r:embed="rId4" cstate="print"/>
          <a:srcRect/>
          <a:stretch>
            <a:fillRect/>
          </a:stretch>
        </p:blipFill>
        <p:spPr bwMode="auto">
          <a:xfrm>
            <a:off x="1455068" y="1556792"/>
            <a:ext cx="6233864" cy="4080347"/>
          </a:xfrm>
          <a:prstGeom prst="rect">
            <a:avLst/>
          </a:prstGeom>
          <a:noFill/>
          <a:ln w="9525">
            <a:noFill/>
            <a:miter lim="800000"/>
            <a:headEnd/>
            <a:tailEnd/>
          </a:ln>
        </p:spPr>
      </p:pic>
      <p:sp>
        <p:nvSpPr>
          <p:cNvPr id="2" name="Rectangle 1"/>
          <p:cNvSpPr/>
          <p:nvPr/>
        </p:nvSpPr>
        <p:spPr>
          <a:xfrm>
            <a:off x="0" y="5805264"/>
            <a:ext cx="9144000" cy="369332"/>
          </a:xfrm>
          <a:prstGeom prst="rect">
            <a:avLst/>
          </a:prstGeom>
        </p:spPr>
        <p:txBody>
          <a:bodyPr wrap="square">
            <a:spAutoFit/>
          </a:bodyPr>
          <a:lstStyle/>
          <a:p>
            <a:pPr algn="ctr"/>
            <a:r>
              <a:rPr lang="el-GR" b="1" dirty="0"/>
              <a:t>Εικόνα 2</a:t>
            </a:r>
            <a:r>
              <a:rPr lang="el-GR" b="1" dirty="0" smtClean="0"/>
              <a:t>: </a:t>
            </a:r>
            <a:r>
              <a:rPr lang="en-US" dirty="0"/>
              <a:t>Anvil Software transcription tool</a:t>
            </a:r>
            <a:r>
              <a:rPr lang="de-DE" b="1" dirty="0"/>
              <a:t> </a:t>
            </a:r>
            <a:endParaRPr lang="en-US" dirty="0"/>
          </a:p>
        </p:txBody>
      </p:sp>
    </p:spTree>
    <p:extLst>
      <p:ext uri="{BB962C8B-B14F-4D97-AF65-F5344CB8AC3E}">
        <p14:creationId xmlns:p14="http://schemas.microsoft.com/office/powerpoint/2010/main" val="27069660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US" b="1" dirty="0" smtClean="0"/>
              <a:t/>
            </a:r>
            <a:br>
              <a:rPr lang="en-US" b="1" dirty="0" smtClean="0"/>
            </a:br>
            <a:r>
              <a:rPr lang="en-US" sz="4200" b="1" dirty="0" smtClean="0"/>
              <a:t>2.1   </a:t>
            </a:r>
            <a:r>
              <a:rPr lang="en-US" sz="4200" b="1" dirty="0"/>
              <a:t>User Interaction and </a:t>
            </a:r>
            <a:r>
              <a:rPr lang="en-US" sz="4200" b="1" dirty="0" smtClean="0"/>
              <a:t>User </a:t>
            </a:r>
            <a:r>
              <a:rPr lang="en-US" sz="4200" b="1" dirty="0"/>
              <a:t>Interface</a:t>
            </a:r>
            <a:r>
              <a:rPr lang="en-US" b="1" dirty="0"/>
              <a:t/>
            </a:r>
            <a:br>
              <a:rPr lang="en-US" b="1" dirty="0"/>
            </a:br>
            <a:endParaRPr lang="el-GR" dirty="0"/>
          </a:p>
        </p:txBody>
      </p:sp>
      <p:sp>
        <p:nvSpPr>
          <p:cNvPr id="5" name="Θέση περιεχομένου 4"/>
          <p:cNvSpPr>
            <a:spLocks noGrp="1"/>
          </p:cNvSpPr>
          <p:nvPr>
            <p:ph idx="1"/>
          </p:nvPr>
        </p:nvSpPr>
        <p:spPr/>
        <p:txBody>
          <a:bodyPr>
            <a:noAutofit/>
          </a:bodyPr>
          <a:lstStyle/>
          <a:p>
            <a:r>
              <a:rPr lang="en-US" sz="2400" dirty="0"/>
              <a:t>The proposed module </a:t>
            </a:r>
            <a:r>
              <a:rPr lang="en-US" sz="2400" b="1" dirty="0"/>
              <a:t>combines spoken words with paralinguistic elements</a:t>
            </a:r>
            <a:r>
              <a:rPr lang="en-US" sz="2400" dirty="0"/>
              <a:t>, which are sometimes </a:t>
            </a:r>
            <a:r>
              <a:rPr lang="en-US" sz="2400" b="1" dirty="0"/>
              <a:t>existent</a:t>
            </a:r>
            <a:r>
              <a:rPr lang="en-US" sz="2400" dirty="0"/>
              <a:t>, such as in the case of prosodic emphasis, or sometimes they are </a:t>
            </a:r>
            <a:r>
              <a:rPr lang="en-US" sz="2400" b="1" dirty="0"/>
              <a:t>non-existent</a:t>
            </a:r>
            <a:r>
              <a:rPr lang="en-US" sz="2400" dirty="0"/>
              <a:t> or too subtle to be detected by non-native speakers. </a:t>
            </a:r>
          </a:p>
          <a:p>
            <a:r>
              <a:rPr lang="en-US" sz="2400" dirty="0"/>
              <a:t>The combination of words with paralinguistic elements allows</a:t>
            </a:r>
          </a:p>
          <a:p>
            <a:pPr lvl="1"/>
            <a:r>
              <a:rPr lang="en-US" sz="2400" dirty="0"/>
              <a:t> (a) a better understanding of the </a:t>
            </a:r>
            <a:r>
              <a:rPr lang="en-US" sz="2400" b="1" dirty="0"/>
              <a:t>connotative elements </a:t>
            </a:r>
            <a:r>
              <a:rPr lang="en-US" sz="2400" dirty="0"/>
              <a:t>in spoken texts and </a:t>
            </a:r>
          </a:p>
          <a:p>
            <a:pPr lvl="1"/>
            <a:r>
              <a:rPr lang="en-US" sz="2400" dirty="0"/>
              <a:t>(b) may additionally also be used for research and development purposes in respect to </a:t>
            </a:r>
            <a:r>
              <a:rPr lang="en-US" sz="2400" b="1" dirty="0"/>
              <a:t>mapping of spoken word and prosody and/or gesture</a:t>
            </a:r>
            <a:r>
              <a:rPr lang="en-US" sz="2000" dirty="0"/>
              <a:t>.</a:t>
            </a:r>
          </a:p>
        </p:txBody>
      </p:sp>
    </p:spTree>
    <p:extLst>
      <p:ext uri="{BB962C8B-B14F-4D97-AF65-F5344CB8AC3E}">
        <p14:creationId xmlns:p14="http://schemas.microsoft.com/office/powerpoint/2010/main" val="26179296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b="1" dirty="0"/>
              <a:t>During the transcription</a:t>
            </a:r>
            <a:endParaRPr lang="el-GR" dirty="0"/>
          </a:p>
        </p:txBody>
      </p:sp>
      <p:sp>
        <p:nvSpPr>
          <p:cNvPr id="5" name="Θέση περιεχομένου 4"/>
          <p:cNvSpPr>
            <a:spLocks noGrp="1"/>
          </p:cNvSpPr>
          <p:nvPr>
            <p:ph idx="1"/>
          </p:nvPr>
        </p:nvSpPr>
        <p:spPr/>
        <p:txBody>
          <a:bodyPr>
            <a:noAutofit/>
          </a:bodyPr>
          <a:lstStyle/>
          <a:p>
            <a:r>
              <a:rPr lang="en-US" sz="2400" dirty="0"/>
              <a:t>written words belonging to the categories “STRESS”, “CASUAL” and “NON-NEUTRAL” described in Section 3 are automatically </a:t>
            </a:r>
            <a:r>
              <a:rPr lang="en-US" sz="2400" b="1" dirty="0"/>
              <a:t>highlighted.</a:t>
            </a:r>
          </a:p>
          <a:p>
            <a:r>
              <a:rPr lang="en-US" sz="2400" dirty="0"/>
              <a:t> Sections with </a:t>
            </a:r>
            <a:r>
              <a:rPr lang="en-US" sz="2400" b="1" dirty="0"/>
              <a:t>higher amplitude </a:t>
            </a:r>
            <a:r>
              <a:rPr lang="en-US" sz="2400" dirty="0"/>
              <a:t>corresponding to prosodic emphasis are automatically selected and signalized, either from the automatically generated pitch contours provided by many available transcription systems or only as signalized peaks in amplitude in the simpler systems. </a:t>
            </a:r>
          </a:p>
          <a:p>
            <a:r>
              <a:rPr lang="en-US" sz="2400" dirty="0"/>
              <a:t>The possibility </a:t>
            </a:r>
            <a:r>
              <a:rPr lang="en-US" sz="2400" b="1" dirty="0"/>
              <a:t>of gestures</a:t>
            </a:r>
            <a:r>
              <a:rPr lang="en-US" sz="2400" dirty="0"/>
              <a:t>, often occurring along with such words and prosodic emphasis, is retrieved in the respective temporal points in the wav file by the User. </a:t>
            </a:r>
          </a:p>
        </p:txBody>
      </p:sp>
    </p:spTree>
    <p:extLst>
      <p:ext uri="{BB962C8B-B14F-4D97-AF65-F5344CB8AC3E}">
        <p14:creationId xmlns:p14="http://schemas.microsoft.com/office/powerpoint/2010/main" val="244256906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US" b="1" dirty="0"/>
              <a:t>User interaction may be described in three steps</a:t>
            </a:r>
            <a:endParaRPr lang="el-GR" b="1" dirty="0"/>
          </a:p>
        </p:txBody>
      </p:sp>
      <p:sp>
        <p:nvSpPr>
          <p:cNvPr id="5" name="Θέση περιεχομένου 4"/>
          <p:cNvSpPr>
            <a:spLocks noGrp="1"/>
          </p:cNvSpPr>
          <p:nvPr>
            <p:ph idx="1"/>
          </p:nvPr>
        </p:nvSpPr>
        <p:spPr/>
        <p:txBody>
          <a:bodyPr>
            <a:noAutofit/>
          </a:bodyPr>
          <a:lstStyle/>
          <a:p>
            <a:pPr marL="0" indent="0">
              <a:lnSpc>
                <a:spcPct val="80000"/>
              </a:lnSpc>
              <a:buNone/>
            </a:pPr>
            <a:r>
              <a:rPr lang="en-US" sz="2000" dirty="0"/>
              <a:t>which correspond to </a:t>
            </a:r>
            <a:r>
              <a:rPr lang="en-US" sz="2000" b="1" dirty="0"/>
              <a:t>three respective levels in the annotation module</a:t>
            </a:r>
            <a:r>
              <a:rPr lang="en-US" sz="2000" dirty="0"/>
              <a:t> appended to the transcription tool employed by the User. </a:t>
            </a:r>
          </a:p>
          <a:p>
            <a:pPr>
              <a:lnSpc>
                <a:spcPct val="80000"/>
              </a:lnSpc>
            </a:pPr>
            <a:r>
              <a:rPr lang="en-US" sz="2000" dirty="0"/>
              <a:t>In the </a:t>
            </a:r>
            <a:r>
              <a:rPr lang="en-US" sz="2000" b="1" dirty="0"/>
              <a:t>first step</a:t>
            </a:r>
            <a:r>
              <a:rPr lang="en-US" sz="2000" dirty="0"/>
              <a:t>, the User listens to the recorded speech and/or video and adds the respective text to the speech signal, a standard process for most transcription tools. </a:t>
            </a:r>
          </a:p>
          <a:p>
            <a:pPr lvl="1">
              <a:lnSpc>
                <a:spcPct val="80000"/>
              </a:lnSpc>
            </a:pPr>
            <a:r>
              <a:rPr lang="en-US" sz="2000" dirty="0"/>
              <a:t>When specific word types are written corresponding to possible connotative features, the proposed additional module </a:t>
            </a:r>
            <a:r>
              <a:rPr lang="en-US" sz="2000" b="1" dirty="0"/>
              <a:t>highlights</a:t>
            </a:r>
            <a:r>
              <a:rPr lang="en-US" sz="2000" dirty="0"/>
              <a:t> these word types in a respective color determined by the User </a:t>
            </a:r>
            <a:r>
              <a:rPr lang="en-US" sz="2000" b="1" dirty="0"/>
              <a:t>(1)</a:t>
            </a:r>
            <a:r>
              <a:rPr lang="en-US" sz="2000" dirty="0"/>
              <a:t>. </a:t>
            </a:r>
          </a:p>
          <a:p>
            <a:pPr>
              <a:lnSpc>
                <a:spcPct val="80000"/>
              </a:lnSpc>
            </a:pPr>
            <a:r>
              <a:rPr lang="en-US" sz="2000" dirty="0"/>
              <a:t>In the </a:t>
            </a:r>
            <a:r>
              <a:rPr lang="en-US" sz="2000" b="1" dirty="0"/>
              <a:t>second step</a:t>
            </a:r>
            <a:r>
              <a:rPr lang="en-US" sz="2000" dirty="0"/>
              <a:t>, the recorded speech and/or video can be replayed by the User. The points containing the previously highlighted words are compared to the speech signal and the respective </a:t>
            </a:r>
            <a:r>
              <a:rPr lang="en-US" sz="2000" b="1" dirty="0"/>
              <a:t>tag</a:t>
            </a:r>
            <a:r>
              <a:rPr lang="en-US" sz="2000" dirty="0"/>
              <a:t>, according to the amplitude of the speech signal, is produced namely “</a:t>
            </a:r>
            <a:r>
              <a:rPr lang="en-US" sz="2000" b="1" dirty="0"/>
              <a:t>STRESS</a:t>
            </a:r>
            <a:r>
              <a:rPr lang="en-US" sz="2000" dirty="0"/>
              <a:t>”, “</a:t>
            </a:r>
            <a:r>
              <a:rPr lang="en-US" sz="2000" b="1" dirty="0"/>
              <a:t>CASUAL</a:t>
            </a:r>
            <a:r>
              <a:rPr lang="en-US" sz="2000" dirty="0"/>
              <a:t>” and “</a:t>
            </a:r>
            <a:r>
              <a:rPr lang="en-US" sz="2000" b="1" dirty="0"/>
              <a:t>NON-NEUTRAL</a:t>
            </a:r>
            <a:r>
              <a:rPr lang="en-US" sz="2000" dirty="0"/>
              <a:t>”</a:t>
            </a:r>
            <a:r>
              <a:rPr lang="en-US" sz="2000" b="1" dirty="0"/>
              <a:t>(2)</a:t>
            </a:r>
            <a:r>
              <a:rPr lang="en-US" sz="2000" dirty="0"/>
              <a:t>.</a:t>
            </a:r>
          </a:p>
          <a:p>
            <a:pPr>
              <a:lnSpc>
                <a:spcPct val="80000"/>
              </a:lnSpc>
            </a:pPr>
            <a:r>
              <a:rPr lang="en-US" sz="2000" dirty="0"/>
              <a:t>As an optional </a:t>
            </a:r>
            <a:r>
              <a:rPr lang="en-US" sz="2000" b="1" dirty="0"/>
              <a:t>third step</a:t>
            </a:r>
            <a:r>
              <a:rPr lang="en-US" sz="2000" dirty="0"/>
              <a:t>, the proposed annotation module allows the User to append </a:t>
            </a:r>
            <a:r>
              <a:rPr lang="en-US" sz="2000" b="1" dirty="0"/>
              <a:t>additional comments</a:t>
            </a:r>
            <a:r>
              <a:rPr lang="en-US" sz="2000" dirty="0"/>
              <a:t>, especially in respect to paralinguistic features not related to the speech signal (facial expressions, gestures) </a:t>
            </a:r>
            <a:r>
              <a:rPr lang="en-US" sz="2000" b="1" dirty="0"/>
              <a:t>(3)</a:t>
            </a:r>
            <a:r>
              <a:rPr lang="en-US" sz="2000" dirty="0"/>
              <a:t>.</a:t>
            </a:r>
          </a:p>
          <a:p>
            <a:endParaRPr lang="en-US" sz="2000" dirty="0"/>
          </a:p>
        </p:txBody>
      </p:sp>
    </p:spTree>
    <p:extLst>
      <p:ext uri="{BB962C8B-B14F-4D97-AF65-F5344CB8AC3E}">
        <p14:creationId xmlns:p14="http://schemas.microsoft.com/office/powerpoint/2010/main" val="25435185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n-US" sz="3800" b="1" dirty="0" smtClean="0"/>
              <a:t>3.   </a:t>
            </a:r>
            <a:r>
              <a:rPr lang="en-US" sz="3800" b="1" dirty="0"/>
              <a:t>Database: Combination of Word Categories with Paralinguistic Features</a:t>
            </a:r>
            <a:endParaRPr lang="el-GR" sz="3800" dirty="0"/>
          </a:p>
        </p:txBody>
      </p:sp>
      <p:sp>
        <p:nvSpPr>
          <p:cNvPr id="5" name="Θέση περιεχομένου 4"/>
          <p:cNvSpPr>
            <a:spLocks noGrp="1"/>
          </p:cNvSpPr>
          <p:nvPr>
            <p:ph idx="1"/>
          </p:nvPr>
        </p:nvSpPr>
        <p:spPr/>
        <p:txBody>
          <a:bodyPr>
            <a:noAutofit/>
          </a:bodyPr>
          <a:lstStyle/>
          <a:p>
            <a:r>
              <a:rPr lang="en-US" sz="2000" dirty="0"/>
              <a:t>Words related to the tag “STRESS” for Spoken German are all word categories combined with prosodic stress, signalizing what the speaker considers important to underline and are detectable with a rise in amplitude in speech signal. </a:t>
            </a:r>
          </a:p>
          <a:p>
            <a:r>
              <a:rPr lang="en-US" sz="2000" dirty="0"/>
              <a:t>The stressed words are of additional importance if they also coincide with the “NON-NEUTRAL” category described here. </a:t>
            </a:r>
          </a:p>
          <a:p>
            <a:r>
              <a:rPr lang="en-US" sz="2000" dirty="0"/>
              <a:t>In less formal contexts, a casual and/or friendly or communicative attitude related to the tag “CASUAL” is signalized by specific sets of particles, adverbials and exclamations that are, however, not accompanied by prosodic stress. </a:t>
            </a:r>
          </a:p>
          <a:p>
            <a:pPr lvl="1"/>
            <a:r>
              <a:rPr lang="en-US" sz="2000" dirty="0"/>
              <a:t>Typical examples are the expressions “</a:t>
            </a:r>
            <a:r>
              <a:rPr lang="en-US" sz="2000" dirty="0" err="1"/>
              <a:t>doch</a:t>
            </a:r>
            <a:r>
              <a:rPr lang="en-US" sz="2000" dirty="0"/>
              <a:t>”, “</a:t>
            </a:r>
            <a:r>
              <a:rPr lang="en-US" sz="2000" dirty="0" err="1"/>
              <a:t>eben</a:t>
            </a:r>
            <a:r>
              <a:rPr lang="en-US" sz="2000" dirty="0"/>
              <a:t>”</a:t>
            </a:r>
            <a:r>
              <a:rPr lang="en-AU" sz="2000" dirty="0"/>
              <a:t>, “</a:t>
            </a:r>
            <a:r>
              <a:rPr lang="en-AU" sz="2000" dirty="0" err="1"/>
              <a:t>gleich</a:t>
            </a:r>
            <a:r>
              <a:rPr lang="en-AU" sz="2000" dirty="0"/>
              <a:t>”, </a:t>
            </a:r>
            <a:r>
              <a:rPr lang="de-DE" sz="2000" dirty="0"/>
              <a:t>“doch bitte“ [1], [2]. In </a:t>
            </a:r>
            <a:r>
              <a:rPr lang="de-DE" sz="2000" dirty="0" err="1"/>
              <a:t>order</a:t>
            </a:r>
            <a:r>
              <a:rPr lang="de-DE" sz="2000" dirty="0"/>
              <a:t> </a:t>
            </a:r>
            <a:r>
              <a:rPr lang="de-DE" sz="2000" dirty="0" err="1"/>
              <a:t>to</a:t>
            </a:r>
            <a:r>
              <a:rPr lang="de-DE" sz="2000" dirty="0"/>
              <a:t> </a:t>
            </a:r>
            <a:r>
              <a:rPr lang="de-DE" sz="2000" dirty="0" err="1"/>
              <a:t>be</a:t>
            </a:r>
            <a:r>
              <a:rPr lang="de-DE" sz="2000" dirty="0"/>
              <a:t> </a:t>
            </a:r>
            <a:r>
              <a:rPr lang="de-DE" sz="2000" dirty="0" err="1"/>
              <a:t>classified</a:t>
            </a:r>
            <a:r>
              <a:rPr lang="de-DE" sz="2000" dirty="0"/>
              <a:t> </a:t>
            </a:r>
            <a:r>
              <a:rPr lang="de-DE" sz="2000" dirty="0" err="1"/>
              <a:t>as</a:t>
            </a:r>
            <a:r>
              <a:rPr lang="de-DE" sz="2000" dirty="0"/>
              <a:t> </a:t>
            </a:r>
            <a:r>
              <a:rPr lang="en-US" sz="2000" dirty="0"/>
              <a:t>“</a:t>
            </a:r>
            <a:r>
              <a:rPr lang="de-DE" sz="2000" dirty="0"/>
              <a:t>CASUAL“ </a:t>
            </a:r>
            <a:r>
              <a:rPr lang="de-DE" sz="2000" dirty="0" err="1"/>
              <a:t>elements</a:t>
            </a:r>
            <a:r>
              <a:rPr lang="de-DE" sz="2000" dirty="0"/>
              <a:t>, such </a:t>
            </a:r>
            <a:r>
              <a:rPr lang="de-DE" sz="2000" dirty="0" err="1"/>
              <a:t>words</a:t>
            </a:r>
            <a:r>
              <a:rPr lang="de-DE" sz="2000" dirty="0"/>
              <a:t> </a:t>
            </a:r>
            <a:r>
              <a:rPr lang="de-DE" sz="2000" dirty="0" err="1"/>
              <a:t>selected</a:t>
            </a:r>
            <a:r>
              <a:rPr lang="de-DE" sz="2000" dirty="0"/>
              <a:t> in </a:t>
            </a:r>
            <a:r>
              <a:rPr lang="de-DE" sz="2000" dirty="0" err="1"/>
              <a:t>text</a:t>
            </a:r>
            <a:r>
              <a:rPr lang="de-DE" sz="2000" dirty="0"/>
              <a:t> </a:t>
            </a:r>
            <a:r>
              <a:rPr lang="de-DE" sz="2000" dirty="0" err="1"/>
              <a:t>level</a:t>
            </a:r>
            <a:r>
              <a:rPr lang="de-DE" sz="2000" dirty="0"/>
              <a:t> </a:t>
            </a:r>
            <a:r>
              <a:rPr lang="de-DE" sz="2000" dirty="0" err="1"/>
              <a:t>should</a:t>
            </a:r>
            <a:r>
              <a:rPr lang="de-DE" sz="2000" dirty="0"/>
              <a:t> </a:t>
            </a:r>
            <a:r>
              <a:rPr lang="de-DE" sz="2000" dirty="0" err="1"/>
              <a:t>be</a:t>
            </a:r>
            <a:r>
              <a:rPr lang="de-DE" sz="2000" dirty="0"/>
              <a:t> </a:t>
            </a:r>
            <a:r>
              <a:rPr lang="de-DE" sz="2000" dirty="0" err="1"/>
              <a:t>accompanied</a:t>
            </a:r>
            <a:r>
              <a:rPr lang="de-DE" sz="2000" dirty="0"/>
              <a:t> </a:t>
            </a:r>
            <a:r>
              <a:rPr lang="de-DE" sz="2000" dirty="0" err="1"/>
              <a:t>by</a:t>
            </a:r>
            <a:r>
              <a:rPr lang="de-DE" sz="2000" dirty="0"/>
              <a:t> lack </a:t>
            </a:r>
            <a:r>
              <a:rPr lang="de-DE" sz="2000" dirty="0" err="1"/>
              <a:t>of</a:t>
            </a:r>
            <a:r>
              <a:rPr lang="de-DE" sz="2000" dirty="0"/>
              <a:t> </a:t>
            </a:r>
            <a:r>
              <a:rPr lang="de-DE" sz="2000" dirty="0" err="1"/>
              <a:t>prosodic</a:t>
            </a:r>
            <a:r>
              <a:rPr lang="de-DE" sz="2000" dirty="0"/>
              <a:t> </a:t>
            </a:r>
            <a:r>
              <a:rPr lang="de-DE" sz="2000" dirty="0" err="1"/>
              <a:t>emphasis</a:t>
            </a:r>
            <a:r>
              <a:rPr lang="de-DE" sz="2000" dirty="0"/>
              <a:t>, </a:t>
            </a:r>
            <a:r>
              <a:rPr lang="de-DE" sz="2000" dirty="0" err="1"/>
              <a:t>otherwise</a:t>
            </a:r>
            <a:r>
              <a:rPr lang="de-DE" sz="2000" dirty="0"/>
              <a:t>, </a:t>
            </a:r>
            <a:r>
              <a:rPr lang="de-DE" sz="2000" dirty="0" err="1"/>
              <a:t>they</a:t>
            </a:r>
            <a:r>
              <a:rPr lang="de-DE" sz="2000" dirty="0"/>
              <a:t> </a:t>
            </a:r>
            <a:r>
              <a:rPr lang="de-DE" sz="2000" dirty="0" err="1"/>
              <a:t>are</a:t>
            </a:r>
            <a:r>
              <a:rPr lang="de-DE" sz="2000" dirty="0"/>
              <a:t> </a:t>
            </a:r>
            <a:r>
              <a:rPr lang="de-DE" sz="2000" dirty="0" err="1"/>
              <a:t>marked</a:t>
            </a:r>
            <a:r>
              <a:rPr lang="de-DE" sz="2000" dirty="0"/>
              <a:t> </a:t>
            </a:r>
            <a:r>
              <a:rPr lang="de-DE" sz="2000" dirty="0" err="1"/>
              <a:t>as</a:t>
            </a:r>
            <a:r>
              <a:rPr lang="de-DE" sz="2000" dirty="0"/>
              <a:t> </a:t>
            </a:r>
            <a:r>
              <a:rPr lang="en-US" sz="2000" dirty="0"/>
              <a:t>“</a:t>
            </a:r>
            <a:r>
              <a:rPr lang="de-DE" sz="2000" dirty="0"/>
              <a:t>STRESS“ </a:t>
            </a:r>
            <a:r>
              <a:rPr lang="de-DE" sz="2000" dirty="0" err="1"/>
              <a:t>words</a:t>
            </a:r>
            <a:r>
              <a:rPr lang="de-DE" sz="2000" dirty="0"/>
              <a:t>.</a:t>
            </a:r>
            <a:endParaRPr lang="en-US" sz="2000" dirty="0"/>
          </a:p>
        </p:txBody>
      </p:sp>
    </p:spTree>
    <p:extLst>
      <p:ext uri="{BB962C8B-B14F-4D97-AF65-F5344CB8AC3E}">
        <p14:creationId xmlns:p14="http://schemas.microsoft.com/office/powerpoint/2010/main" val="2458028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n-US" sz="3800" b="1" dirty="0"/>
              <a:t>The detection of specific sets of words</a:t>
            </a:r>
            <a:endParaRPr lang="el-GR" sz="3800" b="1" dirty="0"/>
          </a:p>
        </p:txBody>
      </p:sp>
      <p:sp>
        <p:nvSpPr>
          <p:cNvPr id="5" name="Θέση περιεχομένου 4"/>
          <p:cNvSpPr>
            <a:spLocks noGrp="1"/>
          </p:cNvSpPr>
          <p:nvPr>
            <p:ph idx="1"/>
          </p:nvPr>
        </p:nvSpPr>
        <p:spPr/>
        <p:txBody>
          <a:bodyPr>
            <a:noAutofit/>
          </a:bodyPr>
          <a:lstStyle/>
          <a:p>
            <a:r>
              <a:rPr lang="en-US" sz="2400" dirty="0"/>
              <a:t>is used in regard to the detection of “NON-NEUTRAL” elements. </a:t>
            </a:r>
          </a:p>
          <a:p>
            <a:r>
              <a:rPr lang="en-US" sz="2400" dirty="0"/>
              <a:t>These words are often combined with paralinguistic elements. However, these features are not always present or not easily detectable by the international public.  </a:t>
            </a:r>
          </a:p>
          <a:p>
            <a:r>
              <a:rPr lang="en-US" sz="2400" dirty="0"/>
              <a:t>The detection of these words is based on the flouting of the </a:t>
            </a:r>
            <a:r>
              <a:rPr lang="en-US" sz="2400" dirty="0" err="1"/>
              <a:t>Gricean</a:t>
            </a:r>
            <a:r>
              <a:rPr lang="en-US" sz="2400" dirty="0"/>
              <a:t> </a:t>
            </a:r>
            <a:r>
              <a:rPr lang="en-US" sz="2400" dirty="0" err="1"/>
              <a:t>Cooperativity</a:t>
            </a:r>
            <a:r>
              <a:rPr lang="en-US" sz="2400" dirty="0"/>
              <a:t> Principle, especially in regard to the violation of the Maxims of Quality and Quantity [2], [6], [7].  </a:t>
            </a:r>
          </a:p>
        </p:txBody>
      </p:sp>
    </p:spTree>
    <p:extLst>
      <p:ext uri="{BB962C8B-B14F-4D97-AF65-F5344CB8AC3E}">
        <p14:creationId xmlns:p14="http://schemas.microsoft.com/office/powerpoint/2010/main" val="74986334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n-US" sz="4000" b="1" dirty="0"/>
              <a:t>Specifically, the strategy concerns </a:t>
            </a:r>
            <a:br>
              <a:rPr lang="en-US" sz="4000" b="1" dirty="0"/>
            </a:br>
            <a:r>
              <a:rPr lang="en-US" sz="4000" b="1" dirty="0"/>
              <a:t>morphological processing</a:t>
            </a:r>
            <a:endParaRPr lang="el-GR" sz="4000" b="1" dirty="0"/>
          </a:p>
        </p:txBody>
      </p:sp>
      <p:sp>
        <p:nvSpPr>
          <p:cNvPr id="5" name="Θέση περιεχομένου 4"/>
          <p:cNvSpPr>
            <a:spLocks noGrp="1"/>
          </p:cNvSpPr>
          <p:nvPr>
            <p:ph idx="1"/>
          </p:nvPr>
        </p:nvSpPr>
        <p:spPr/>
        <p:txBody>
          <a:bodyPr>
            <a:noAutofit/>
          </a:bodyPr>
          <a:lstStyle/>
          <a:p>
            <a:r>
              <a:rPr lang="en-US" sz="2200" dirty="0"/>
              <a:t>operating on </a:t>
            </a:r>
            <a:r>
              <a:rPr lang="en-US" sz="2200" b="1" dirty="0"/>
              <a:t>(A) a word-stem basis </a:t>
            </a:r>
            <a:r>
              <a:rPr lang="en-US" sz="2200" dirty="0"/>
              <a:t>[2] involving the detection of </a:t>
            </a:r>
          </a:p>
          <a:p>
            <a:pPr lvl="1"/>
            <a:r>
              <a:rPr lang="en-US" sz="2200" dirty="0"/>
              <a:t>(1) </a:t>
            </a:r>
            <a:r>
              <a:rPr lang="en-US" sz="2200" b="1" dirty="0"/>
              <a:t>adjectives and adverbials</a:t>
            </a:r>
            <a:r>
              <a:rPr lang="en-US" sz="2200" dirty="0"/>
              <a:t>, containing </a:t>
            </a:r>
            <a:r>
              <a:rPr lang="en-US" sz="2200" b="1" dirty="0"/>
              <a:t>semantic features </a:t>
            </a:r>
            <a:r>
              <a:rPr lang="en-US" sz="2200" dirty="0"/>
              <a:t>related to </a:t>
            </a:r>
            <a:r>
              <a:rPr lang="en-US" sz="2200" b="1" dirty="0"/>
              <a:t>(</a:t>
            </a:r>
            <a:r>
              <a:rPr lang="en-US" sz="2200" b="1" dirty="0" err="1"/>
              <a:t>i</a:t>
            </a:r>
            <a:r>
              <a:rPr lang="en-US" sz="2200" b="1" dirty="0"/>
              <a:t>) descriptive features (ii) mode (iii) malignant/benign action </a:t>
            </a:r>
            <a:r>
              <a:rPr lang="en-US" sz="2200" dirty="0"/>
              <a:t>or </a:t>
            </a:r>
            <a:r>
              <a:rPr lang="en-US" sz="2200" b="1" dirty="0"/>
              <a:t>(iv) emotional/ethical gravity</a:t>
            </a:r>
            <a:r>
              <a:rPr lang="en-US" sz="2200" dirty="0"/>
              <a:t>, </a:t>
            </a:r>
          </a:p>
          <a:p>
            <a:pPr lvl="1"/>
            <a:r>
              <a:rPr lang="en-US" sz="2200" dirty="0"/>
              <a:t>(2) </a:t>
            </a:r>
            <a:r>
              <a:rPr lang="en-US" sz="2200" b="1" dirty="0"/>
              <a:t>verb-stems</a:t>
            </a:r>
            <a:r>
              <a:rPr lang="en-US" sz="2200" dirty="0"/>
              <a:t> from verbs containing </a:t>
            </a:r>
            <a:r>
              <a:rPr lang="en-US" sz="2200" b="1" dirty="0"/>
              <a:t>semantic features </a:t>
            </a:r>
            <a:r>
              <a:rPr lang="en-US" sz="2200" dirty="0"/>
              <a:t>(including implied connotations in language use) related to </a:t>
            </a:r>
            <a:r>
              <a:rPr lang="en-US" sz="2200" b="1" dirty="0"/>
              <a:t>(</a:t>
            </a:r>
            <a:r>
              <a:rPr lang="en-US" sz="2200" b="1" dirty="0" err="1"/>
              <a:t>i</a:t>
            </a:r>
            <a:r>
              <a:rPr lang="en-US" sz="2200" b="1" dirty="0"/>
              <a:t>) mode (ii) malignant/benign action </a:t>
            </a:r>
            <a:r>
              <a:rPr lang="en-US" sz="2200" dirty="0"/>
              <a:t>or </a:t>
            </a:r>
            <a:r>
              <a:rPr lang="en-US" sz="2200" b="1" dirty="0"/>
              <a:t>(iii) emotional/ethical gravity</a:t>
            </a:r>
            <a:r>
              <a:rPr lang="en-US" sz="2200" dirty="0"/>
              <a:t>[2]. </a:t>
            </a:r>
          </a:p>
          <a:p>
            <a:pPr lvl="2"/>
            <a:r>
              <a:rPr lang="en-US" sz="2200" dirty="0"/>
              <a:t>These verb stems are located low in an ontology, approachable with </a:t>
            </a:r>
            <a:r>
              <a:rPr lang="en-US" sz="2200" dirty="0" err="1"/>
              <a:t>Selectional</a:t>
            </a:r>
            <a:r>
              <a:rPr lang="en-US" sz="2200" dirty="0"/>
              <a:t> Restrictions [5] of the modifying type (and/or </a:t>
            </a:r>
            <a:r>
              <a:rPr lang="en-US" sz="2200" dirty="0" err="1"/>
              <a:t>Wordnets</a:t>
            </a:r>
            <a:r>
              <a:rPr lang="en-US" sz="2200" dirty="0"/>
              <a:t>).</a:t>
            </a:r>
          </a:p>
        </p:txBody>
      </p:sp>
    </p:spTree>
    <p:extLst>
      <p:ext uri="{BB962C8B-B14F-4D97-AF65-F5344CB8AC3E}">
        <p14:creationId xmlns:p14="http://schemas.microsoft.com/office/powerpoint/2010/main" val="69055498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b="1" dirty="0"/>
              <a:t>Morphological processing</a:t>
            </a:r>
            <a:endParaRPr lang="el-GR" dirty="0"/>
          </a:p>
        </p:txBody>
      </p:sp>
      <p:sp>
        <p:nvSpPr>
          <p:cNvPr id="5" name="Θέση περιεχομένου 4"/>
          <p:cNvSpPr>
            <a:spLocks noGrp="1"/>
          </p:cNvSpPr>
          <p:nvPr>
            <p:ph idx="1"/>
          </p:nvPr>
        </p:nvSpPr>
        <p:spPr/>
        <p:txBody>
          <a:bodyPr>
            <a:noAutofit/>
          </a:bodyPr>
          <a:lstStyle/>
          <a:p>
            <a:r>
              <a:rPr lang="en-US" sz="2400" dirty="0"/>
              <a:t>also operates </a:t>
            </a:r>
            <a:r>
              <a:rPr lang="en-US" sz="2400" b="1" dirty="0"/>
              <a:t>on (B) a suffix basis </a:t>
            </a:r>
            <a:r>
              <a:rPr lang="en-US" sz="2400" dirty="0"/>
              <a:t>involving the detection of</a:t>
            </a:r>
          </a:p>
          <a:p>
            <a:r>
              <a:rPr lang="en-US" sz="2400" dirty="0"/>
              <a:t> </a:t>
            </a:r>
            <a:r>
              <a:rPr lang="en-US" sz="2400" b="1" dirty="0"/>
              <a:t>(2)</a:t>
            </a:r>
            <a:r>
              <a:rPr lang="en-US" sz="2400" dirty="0"/>
              <a:t> </a:t>
            </a:r>
            <a:r>
              <a:rPr lang="en-US" sz="2400" b="1" dirty="0"/>
              <a:t>suffixes producing diminutives </a:t>
            </a:r>
            <a:r>
              <a:rPr lang="en-US" sz="2400" dirty="0"/>
              <a:t>and</a:t>
            </a:r>
          </a:p>
          <a:p>
            <a:r>
              <a:rPr lang="en-US" sz="2400" dirty="0"/>
              <a:t> </a:t>
            </a:r>
            <a:r>
              <a:rPr lang="en-US" sz="2400" b="1" dirty="0"/>
              <a:t>(3)</a:t>
            </a:r>
            <a:r>
              <a:rPr lang="en-US" sz="2400" dirty="0"/>
              <a:t> a </a:t>
            </a:r>
            <a:r>
              <a:rPr lang="en-US" sz="2400" b="1" dirty="0"/>
              <a:t>predefined set of derivational suffixes </a:t>
            </a:r>
            <a:r>
              <a:rPr lang="en-US" sz="2400" dirty="0"/>
              <a:t>resulting to a </a:t>
            </a:r>
            <a:r>
              <a:rPr lang="en-US" sz="2400" b="1" dirty="0"/>
              <a:t>nominalization of verbs </a:t>
            </a:r>
            <a:r>
              <a:rPr lang="en-US" sz="2400" dirty="0"/>
              <a:t>(derivational suffixes producing participles and actor thematic roles are excluded) or a </a:t>
            </a:r>
            <a:r>
              <a:rPr lang="en-US" sz="2400" b="1" dirty="0"/>
              <a:t>verbalization or </a:t>
            </a:r>
            <a:r>
              <a:rPr lang="en-US" sz="2400" b="1" dirty="0" err="1"/>
              <a:t>adjectivization</a:t>
            </a:r>
            <a:r>
              <a:rPr lang="en-US" sz="2400" b="1" dirty="0"/>
              <a:t> of proper nouns</a:t>
            </a:r>
            <a:r>
              <a:rPr lang="en-US" sz="2400" dirty="0"/>
              <a:t>. </a:t>
            </a:r>
          </a:p>
          <a:p>
            <a:r>
              <a:rPr lang="en-US" sz="2400" dirty="0"/>
              <a:t>Thus, a specified and finite set of "marked" suffixes (such as, “-</a:t>
            </a:r>
            <a:r>
              <a:rPr lang="en-US" sz="2400" dirty="0" err="1"/>
              <a:t>erei</a:t>
            </a:r>
            <a:r>
              <a:rPr lang="en-US" sz="2400" dirty="0"/>
              <a:t>”) is defined, as well as a defined group of "marked" verb-stems, such as “</a:t>
            </a:r>
            <a:r>
              <a:rPr lang="en-US" sz="2400" dirty="0" err="1"/>
              <a:t>schuften</a:t>
            </a:r>
            <a:r>
              <a:rPr lang="en-US" sz="2400" dirty="0"/>
              <a:t>” (partially equivalent to “to slave away”). </a:t>
            </a:r>
          </a:p>
        </p:txBody>
      </p:sp>
    </p:spTree>
    <p:extLst>
      <p:ext uri="{BB962C8B-B14F-4D97-AF65-F5344CB8AC3E}">
        <p14:creationId xmlns:p14="http://schemas.microsoft.com/office/powerpoint/2010/main" val="21319037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b="1" dirty="0"/>
              <a:t>Examples</a:t>
            </a:r>
            <a:endParaRPr lang="el-GR" b="1" dirty="0"/>
          </a:p>
        </p:txBody>
      </p:sp>
      <p:sp>
        <p:nvSpPr>
          <p:cNvPr id="5" name="Θέση περιεχομένου 4"/>
          <p:cNvSpPr>
            <a:spLocks noGrp="1"/>
          </p:cNvSpPr>
          <p:nvPr>
            <p:ph idx="1"/>
          </p:nvPr>
        </p:nvSpPr>
        <p:spPr/>
        <p:txBody>
          <a:bodyPr>
            <a:noAutofit/>
          </a:bodyPr>
          <a:lstStyle/>
          <a:p>
            <a:r>
              <a:rPr lang="en-US" sz="2400" dirty="0"/>
              <a:t>Typical examples of the “NON-NEUTRAL” category occurring in the on-line spoken texts are the expressions </a:t>
            </a:r>
          </a:p>
          <a:p>
            <a:r>
              <a:rPr lang="en-US" sz="2400" dirty="0"/>
              <a:t>“(</a:t>
            </a:r>
            <a:r>
              <a:rPr lang="en-US" sz="2400" dirty="0" err="1"/>
              <a:t>ein</a:t>
            </a:r>
            <a:r>
              <a:rPr lang="en-US" sz="2400" dirty="0"/>
              <a:t>) </a:t>
            </a:r>
            <a:r>
              <a:rPr lang="en-US" sz="2400" dirty="0" err="1"/>
              <a:t>schoenes</a:t>
            </a:r>
            <a:r>
              <a:rPr lang="en-US" sz="2400" dirty="0"/>
              <a:t> (</a:t>
            </a:r>
            <a:r>
              <a:rPr lang="en-US" sz="2400" dirty="0" err="1"/>
              <a:t>Wahlversprechen</a:t>
            </a:r>
            <a:r>
              <a:rPr lang="en-US" sz="2400" dirty="0"/>
              <a:t>)” (“that’s some (ironic: great) pre-election promise) and</a:t>
            </a:r>
          </a:p>
          <a:p>
            <a:r>
              <a:rPr lang="en-US" sz="2400" dirty="0"/>
              <a:t> “</a:t>
            </a:r>
            <a:r>
              <a:rPr lang="en-US" sz="2400" dirty="0" err="1"/>
              <a:t>zurueckegerudert</a:t>
            </a:r>
            <a:r>
              <a:rPr lang="en-US" sz="2400" dirty="0"/>
              <a:t>” (= to row back, used instead of the expression “to go back”) </a:t>
            </a:r>
          </a:p>
          <a:p>
            <a:pPr lvl="1"/>
            <a:r>
              <a:rPr lang="en-US" sz="2400" dirty="0"/>
              <a:t>(Speaker: Correspondent (Male), Spiegel Online, CDU/CSU-</a:t>
            </a:r>
            <a:r>
              <a:rPr lang="en-US" sz="2400" dirty="0" err="1"/>
              <a:t>Wahlprogramm</a:t>
            </a:r>
            <a:r>
              <a:rPr lang="en-US" sz="2400" dirty="0"/>
              <a:t>: </a:t>
            </a:r>
            <a:r>
              <a:rPr lang="en-US" sz="2400" dirty="0" err="1"/>
              <a:t>Wer</a:t>
            </a:r>
            <a:r>
              <a:rPr lang="en-US" sz="2400" dirty="0"/>
              <a:t> </a:t>
            </a:r>
            <a:r>
              <a:rPr lang="en-US" sz="2400" dirty="0" err="1"/>
              <a:t>glaubt</a:t>
            </a:r>
            <a:r>
              <a:rPr lang="en-US" sz="2400" dirty="0"/>
              <a:t> an </a:t>
            </a:r>
            <a:r>
              <a:rPr lang="en-US" sz="2400" dirty="0" err="1"/>
              <a:t>Steuergeschenke</a:t>
            </a:r>
            <a:r>
              <a:rPr lang="en-US" sz="2400" dirty="0"/>
              <a:t>? 29.06.2009).</a:t>
            </a:r>
          </a:p>
        </p:txBody>
      </p:sp>
    </p:spTree>
    <p:extLst>
      <p:ext uri="{BB962C8B-B14F-4D97-AF65-F5344CB8AC3E}">
        <p14:creationId xmlns:p14="http://schemas.microsoft.com/office/powerpoint/2010/main" val="20967168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US" b="1" dirty="0" smtClean="0"/>
              <a:t/>
            </a:r>
            <a:br>
              <a:rPr lang="en-US" b="1" dirty="0" smtClean="0"/>
            </a:br>
            <a:r>
              <a:rPr lang="en-US" b="1" dirty="0" smtClean="0"/>
              <a:t>1.   </a:t>
            </a:r>
            <a:r>
              <a:rPr lang="en-US" b="1" dirty="0"/>
              <a:t>User Requirements and Error Data</a:t>
            </a:r>
            <a:br>
              <a:rPr lang="en-US" b="1" dirty="0"/>
            </a:br>
            <a:endParaRPr lang="el-GR" b="1" dirty="0"/>
          </a:p>
        </p:txBody>
      </p:sp>
      <p:sp>
        <p:nvSpPr>
          <p:cNvPr id="5" name="Θέση περιεχομένου 4"/>
          <p:cNvSpPr>
            <a:spLocks noGrp="1"/>
          </p:cNvSpPr>
          <p:nvPr>
            <p:ph idx="1"/>
          </p:nvPr>
        </p:nvSpPr>
        <p:spPr/>
        <p:txBody>
          <a:bodyPr>
            <a:noAutofit/>
          </a:bodyPr>
          <a:lstStyle/>
          <a:p>
            <a:r>
              <a:rPr lang="en-US" sz="2400" dirty="0"/>
              <a:t>The present approach concerns a set of </a:t>
            </a:r>
            <a:r>
              <a:rPr lang="en-US" sz="2400" b="1" dirty="0"/>
              <a:t>specifications</a:t>
            </a:r>
            <a:r>
              <a:rPr lang="en-US" sz="2400" dirty="0"/>
              <a:t> for an annotation module and its user-interface for the interactive use of online spoken German journalistic texts. </a:t>
            </a:r>
          </a:p>
          <a:p>
            <a:r>
              <a:rPr lang="en-US" sz="2400" dirty="0"/>
              <a:t>The proposed design targets to provide the </a:t>
            </a:r>
            <a:r>
              <a:rPr lang="en-US" sz="2400" b="1" dirty="0"/>
              <a:t>in-context indication of ambiguous or connotative linguistic and paralinguistic information</a:t>
            </a:r>
            <a:r>
              <a:rPr lang="en-US" sz="2400" dirty="0"/>
              <a:t> to </a:t>
            </a:r>
            <a:r>
              <a:rPr lang="en-US" sz="2400" b="1" dirty="0"/>
              <a:t>non-native speakers </a:t>
            </a:r>
            <a:r>
              <a:rPr lang="en-US" sz="2400" dirty="0"/>
              <a:t>of the German language, in particular, students, translators and journalists. </a:t>
            </a:r>
          </a:p>
          <a:p>
            <a:r>
              <a:rPr lang="en-US" sz="2400" dirty="0"/>
              <a:t>The boundaries of possible differentiations in respect to the semantics of expressions become less evident in spoken journalistic texts, where they are highly context-dependent and determined by their usage in the language community. </a:t>
            </a:r>
          </a:p>
          <a:p>
            <a:endParaRPr lang="el-GR" sz="2400" dirty="0"/>
          </a:p>
        </p:txBody>
      </p:sp>
    </p:spTree>
    <p:extLst>
      <p:ext uri="{BB962C8B-B14F-4D97-AF65-F5344CB8AC3E}">
        <p14:creationId xmlns:p14="http://schemas.microsoft.com/office/powerpoint/2010/main" val="49995502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n-GB" sz="3600" b="1" dirty="0"/>
              <a:t>Table </a:t>
            </a:r>
            <a:r>
              <a:rPr lang="en-US" sz="3600" b="1" dirty="0"/>
              <a:t>1</a:t>
            </a:r>
            <a:r>
              <a:rPr lang="en-GB" sz="3600" b="1" dirty="0"/>
              <a:t>.  Levels of proposed annotation module and transcription tool</a:t>
            </a:r>
            <a:endParaRPr lang="el-GR" sz="3600" b="1" dirty="0"/>
          </a:p>
        </p:txBody>
      </p:sp>
      <p:graphicFrame>
        <p:nvGraphicFramePr>
          <p:cNvPr id="6" name="Table 5"/>
          <p:cNvGraphicFramePr>
            <a:graphicFrameLocks noGrp="1"/>
          </p:cNvGraphicFramePr>
          <p:nvPr>
            <p:extLst>
              <p:ext uri="{D42A27DB-BD31-4B8C-83A1-F6EECF244321}">
                <p14:modId xmlns:p14="http://schemas.microsoft.com/office/powerpoint/2010/main" val="1380355884"/>
              </p:ext>
            </p:extLst>
          </p:nvPr>
        </p:nvGraphicFramePr>
        <p:xfrm>
          <a:off x="533400" y="1600201"/>
          <a:ext cx="8153400" cy="4593743"/>
        </p:xfrm>
        <a:graphic>
          <a:graphicData uri="http://schemas.openxmlformats.org/drawingml/2006/table">
            <a:tbl>
              <a:tblPr/>
              <a:tblGrid>
                <a:gridCol w="8153400"/>
              </a:tblGrid>
              <a:tr h="996632">
                <a:tc>
                  <a:txBody>
                    <a:bodyPr/>
                    <a:lstStyle/>
                    <a:p>
                      <a:pPr indent="144145" algn="just">
                        <a:spcAft>
                          <a:spcPts val="0"/>
                        </a:spcAft>
                      </a:pPr>
                      <a:r>
                        <a:rPr lang="en-US" sz="2400" dirty="0">
                          <a:latin typeface="Times"/>
                          <a:ea typeface="Times New Roman"/>
                          <a:cs typeface="Times New Roman"/>
                        </a:rPr>
                        <a:t>AVAILABLE TRANSCRIPTION TOOL: Speech Signal and/or Video &amp; Transcribed Text and annotation scheme /respective levels provided by tool</a:t>
                      </a:r>
                    </a:p>
                  </a:txBody>
                  <a:tcPr marL="44450" marR="4445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658">
                <a:tc>
                  <a:txBody>
                    <a:bodyPr/>
                    <a:lstStyle/>
                    <a:p>
                      <a:pPr indent="182880" algn="just">
                        <a:lnSpc>
                          <a:spcPct val="95000"/>
                        </a:lnSpc>
                        <a:spcAft>
                          <a:spcPts val="600"/>
                        </a:spcAft>
                      </a:pPr>
                      <a:r>
                        <a:rPr lang="en-US" sz="2400" spc="-5" dirty="0">
                          <a:latin typeface="Times New Roman"/>
                          <a:ea typeface="SimSun"/>
                        </a:rPr>
                        <a:t>MODULE : </a:t>
                      </a:r>
                    </a:p>
                    <a:p>
                      <a:pPr indent="182880" algn="just">
                        <a:lnSpc>
                          <a:spcPct val="95000"/>
                        </a:lnSpc>
                        <a:spcAft>
                          <a:spcPts val="600"/>
                        </a:spcAft>
                      </a:pPr>
                      <a:r>
                        <a:rPr lang="en-US" sz="2400" spc="-5" dirty="0">
                          <a:latin typeface="Times New Roman"/>
                          <a:ea typeface="SimSun"/>
                        </a:rPr>
                        <a:t>LEVEL 1: Automatic word spotting and highlighting &amp; combination with speech signal and/or video in time </a:t>
                      </a: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5935">
                <a:tc>
                  <a:txBody>
                    <a:bodyPr/>
                    <a:lstStyle/>
                    <a:p>
                      <a:pPr indent="182880" algn="just">
                        <a:lnSpc>
                          <a:spcPct val="95000"/>
                        </a:lnSpc>
                        <a:spcAft>
                          <a:spcPts val="600"/>
                        </a:spcAft>
                      </a:pPr>
                      <a:r>
                        <a:rPr lang="en-US" sz="2400" spc="-5" dirty="0">
                          <a:latin typeface="Times New Roman"/>
                          <a:ea typeface="SimSun"/>
                        </a:rPr>
                        <a:t>LEVEL 2:  Mapping of highlighted words with speech signal and/or video in time &amp; respective tag : “STRESS”,  “CASUAL”,  “NON-NEUTRAL”</a:t>
                      </a: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1870">
                <a:tc>
                  <a:txBody>
                    <a:bodyPr/>
                    <a:lstStyle/>
                    <a:p>
                      <a:pPr indent="144145" algn="just">
                        <a:spcAft>
                          <a:spcPts val="0"/>
                        </a:spcAft>
                      </a:pPr>
                      <a:r>
                        <a:rPr lang="en-US" sz="2400" dirty="0">
                          <a:latin typeface="Times"/>
                          <a:ea typeface="Times New Roman"/>
                          <a:cs typeface="Times New Roman"/>
                        </a:rPr>
                        <a:t>LEVEL 3: (Optional) </a:t>
                      </a:r>
                      <a:r>
                        <a:rPr lang="en-AU" sz="2400" dirty="0">
                          <a:latin typeface="Times"/>
                          <a:ea typeface="Times New Roman"/>
                          <a:cs typeface="Times New Roman"/>
                        </a:rPr>
                        <a:t>Template for additional comments by User (comparison with other paralinguistic elements)</a:t>
                      </a:r>
                      <a:endParaRPr lang="en-US" sz="2400" dirty="0">
                        <a:latin typeface="Times"/>
                        <a:ea typeface="Times New Roman"/>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790766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US" b="1" dirty="0" smtClean="0"/>
              <a:t/>
            </a:r>
            <a:br>
              <a:rPr lang="en-US" b="1" dirty="0" smtClean="0"/>
            </a:br>
            <a:r>
              <a:rPr lang="en-US" b="1" dirty="0" smtClean="0"/>
              <a:t>4.   </a:t>
            </a:r>
            <a:r>
              <a:rPr lang="en-US" b="1" dirty="0"/>
              <a:t>Conclusions and Further Research</a:t>
            </a:r>
            <a:br>
              <a:rPr lang="en-US" b="1" dirty="0"/>
            </a:br>
            <a:endParaRPr lang="el-GR" dirty="0"/>
          </a:p>
        </p:txBody>
      </p:sp>
      <p:sp>
        <p:nvSpPr>
          <p:cNvPr id="5" name="Θέση περιεχομένου 4"/>
          <p:cNvSpPr>
            <a:spLocks noGrp="1"/>
          </p:cNvSpPr>
          <p:nvPr>
            <p:ph idx="1"/>
          </p:nvPr>
        </p:nvSpPr>
        <p:spPr/>
        <p:txBody>
          <a:bodyPr>
            <a:noAutofit/>
          </a:bodyPr>
          <a:lstStyle/>
          <a:p>
            <a:r>
              <a:rPr lang="en-US" sz="2000" dirty="0"/>
              <a:t>The present approach intends to capture the </a:t>
            </a:r>
            <a:r>
              <a:rPr lang="en-US" sz="2000" b="1" dirty="0"/>
              <a:t>three most commonly occurring categories </a:t>
            </a:r>
            <a:r>
              <a:rPr lang="en-US" sz="2000" dirty="0"/>
              <a:t>of </a:t>
            </a:r>
            <a:r>
              <a:rPr lang="en-US" sz="2000" b="1" dirty="0"/>
              <a:t>lexical</a:t>
            </a:r>
            <a:r>
              <a:rPr lang="en-US" sz="2000" dirty="0"/>
              <a:t> information related to </a:t>
            </a:r>
            <a:r>
              <a:rPr lang="en-US" sz="2000" b="1" dirty="0"/>
              <a:t>paralinguistic</a:t>
            </a:r>
            <a:r>
              <a:rPr lang="en-US" sz="2000" dirty="0"/>
              <a:t> information constituting connotative features in </a:t>
            </a:r>
            <a:r>
              <a:rPr lang="en-US" sz="2000" b="1" dirty="0"/>
              <a:t>spoken German journalistic texts</a:t>
            </a:r>
            <a:r>
              <a:rPr lang="en-US" sz="2000" dirty="0"/>
              <a:t>. </a:t>
            </a:r>
          </a:p>
          <a:p>
            <a:r>
              <a:rPr lang="en-GB" sz="2000" dirty="0"/>
              <a:t>For the </a:t>
            </a:r>
            <a:r>
              <a:rPr lang="en-GB" sz="2000" b="1" dirty="0"/>
              <a:t>international audience</a:t>
            </a:r>
            <a:r>
              <a:rPr lang="en-GB" sz="2000" dirty="0"/>
              <a:t>, the </a:t>
            </a:r>
            <a:r>
              <a:rPr lang="en-GB" sz="2000" b="1" dirty="0"/>
              <a:t>elements selected by the module </a:t>
            </a:r>
            <a:r>
              <a:rPr lang="en-GB" sz="2000" dirty="0"/>
              <a:t>can be “</a:t>
            </a:r>
            <a:r>
              <a:rPr lang="en-GB" sz="2000" b="1" dirty="0"/>
              <a:t>safer</a:t>
            </a:r>
            <a:r>
              <a:rPr lang="en-GB" sz="2000" dirty="0"/>
              <a:t>” </a:t>
            </a:r>
            <a:r>
              <a:rPr lang="en-GB" sz="2000" b="1" dirty="0"/>
              <a:t>pointers</a:t>
            </a:r>
            <a:r>
              <a:rPr lang="en-GB" sz="2000" dirty="0"/>
              <a:t> to the intentions and/or spirit of the speaker </a:t>
            </a:r>
            <a:r>
              <a:rPr lang="en-US" sz="2000" dirty="0"/>
              <a:t>than most culture-specific paralinguistic elements related only to prosody and gesture. </a:t>
            </a:r>
          </a:p>
          <a:p>
            <a:r>
              <a:rPr lang="en-US" sz="2000" b="1" dirty="0"/>
              <a:t>Further research</a:t>
            </a:r>
            <a:r>
              <a:rPr lang="en-US" sz="2000" dirty="0"/>
              <a:t> in spoken German journalistic texts may provide more categories of connotative information not easily detectable to the international public.</a:t>
            </a:r>
          </a:p>
          <a:p>
            <a:r>
              <a:rPr lang="en-US" sz="2000" dirty="0"/>
              <a:t> </a:t>
            </a:r>
            <a:r>
              <a:rPr lang="en-US" sz="2000" b="1" dirty="0"/>
              <a:t>Implementation</a:t>
            </a:r>
            <a:r>
              <a:rPr lang="en-US" sz="2000" dirty="0"/>
              <a:t> of the proposed annotation module to various user groups such as professionals and/or students will provide evaluation results for further development.</a:t>
            </a:r>
          </a:p>
        </p:txBody>
      </p:sp>
    </p:spTree>
    <p:extLst>
      <p:ext uri="{BB962C8B-B14F-4D97-AF65-F5344CB8AC3E}">
        <p14:creationId xmlns:p14="http://schemas.microsoft.com/office/powerpoint/2010/main" val="399168103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b="1" dirty="0" smtClean="0"/>
              <a:t>References 1/2</a:t>
            </a:r>
            <a:endParaRPr lang="el-GR" dirty="0"/>
          </a:p>
        </p:txBody>
      </p:sp>
      <p:sp>
        <p:nvSpPr>
          <p:cNvPr id="5" name="Θέση περιεχομένου 4"/>
          <p:cNvSpPr>
            <a:spLocks noGrp="1"/>
          </p:cNvSpPr>
          <p:nvPr>
            <p:ph idx="1"/>
          </p:nvPr>
        </p:nvSpPr>
        <p:spPr/>
        <p:txBody>
          <a:bodyPr>
            <a:noAutofit/>
          </a:bodyPr>
          <a:lstStyle/>
          <a:p>
            <a:pPr marL="514350" lvl="0" indent="-514350">
              <a:lnSpc>
                <a:spcPct val="80000"/>
              </a:lnSpc>
              <a:buFont typeface="+mj-lt"/>
              <a:buAutoNum type="arabicPeriod"/>
            </a:pPr>
            <a:r>
              <a:rPr lang="en-US" sz="2000" dirty="0" err="1"/>
              <a:t>Alexandris</a:t>
            </a:r>
            <a:r>
              <a:rPr lang="en-US" sz="2000" dirty="0"/>
              <a:t>, C.:</a:t>
            </a:r>
            <a:r>
              <a:rPr lang="en-GB" sz="2000" dirty="0"/>
              <a:t> Speech Acts and Prosodic </a:t>
            </a:r>
            <a:r>
              <a:rPr lang="en-GB" sz="2000" dirty="0" err="1"/>
              <a:t>Modeling</a:t>
            </a:r>
            <a:r>
              <a:rPr lang="en-GB" sz="2000" dirty="0"/>
              <a:t> in Service-Oriented Dialog Systems. In: Computer Science Research and Technology. Nova Science Publishers, Hauppauge, New York, NY</a:t>
            </a:r>
            <a:r>
              <a:rPr lang="en-US" sz="2000" dirty="0"/>
              <a:t>, (2</a:t>
            </a:r>
            <a:r>
              <a:rPr lang="en-GB" sz="2000" dirty="0"/>
              <a:t>010</a:t>
            </a:r>
            <a:r>
              <a:rPr lang="en-US" sz="2000" dirty="0"/>
              <a:t>)</a:t>
            </a:r>
          </a:p>
          <a:p>
            <a:pPr marL="514350" lvl="0" indent="-514350">
              <a:lnSpc>
                <a:spcPct val="80000"/>
              </a:lnSpc>
              <a:buFont typeface="+mj-lt"/>
              <a:buAutoNum type="arabicPeriod"/>
            </a:pPr>
            <a:r>
              <a:rPr lang="en-US" sz="2000" dirty="0" err="1"/>
              <a:t>Alexandris</a:t>
            </a:r>
            <a:r>
              <a:rPr lang="en-US" sz="2000" dirty="0"/>
              <a:t>, C: English, German and the International “Semi-professional” Translator: A Morphological Approach to Implied Connotative Features. In:  Journal of  Language and Translation, September 2010,Vol 11, Number 2,  </a:t>
            </a:r>
            <a:r>
              <a:rPr lang="en-US" sz="2000" dirty="0" err="1"/>
              <a:t>pp</a:t>
            </a:r>
            <a:r>
              <a:rPr lang="en-US" sz="2000" dirty="0"/>
              <a:t> 7-46 </a:t>
            </a:r>
            <a:r>
              <a:rPr lang="en-US" sz="2000" dirty="0" err="1"/>
              <a:t>Sejong</a:t>
            </a:r>
            <a:r>
              <a:rPr lang="en-US" sz="2000" dirty="0"/>
              <a:t> University, Korea (2010)</a:t>
            </a:r>
          </a:p>
          <a:p>
            <a:pPr marL="514350" lvl="0" indent="-514350">
              <a:lnSpc>
                <a:spcPct val="80000"/>
              </a:lnSpc>
              <a:buFont typeface="+mj-lt"/>
              <a:buAutoNum type="arabicPeriod"/>
            </a:pPr>
            <a:r>
              <a:rPr lang="en-GB" sz="2000" dirty="0" err="1"/>
              <a:t>Constantie</a:t>
            </a:r>
            <a:r>
              <a:rPr lang="en-GB" sz="2000" dirty="0"/>
              <a:t> L.L., Lockwood, L.A.D.: Software for Use: A Practical Guide to the Models and Methods of Usage-</a:t>
            </a:r>
            <a:r>
              <a:rPr lang="en-GB" sz="2000" dirty="0" err="1"/>
              <a:t>Centered</a:t>
            </a:r>
            <a:r>
              <a:rPr lang="en-GB" sz="2000" dirty="0"/>
              <a:t> Design. Addison-Wesley, Reading, MA: Addison-Wesley (1996)</a:t>
            </a:r>
            <a:endParaRPr lang="en-US" sz="2000" dirty="0"/>
          </a:p>
          <a:p>
            <a:pPr marL="514350" lvl="0" indent="-514350">
              <a:lnSpc>
                <a:spcPct val="80000"/>
              </a:lnSpc>
              <a:buFont typeface="+mj-lt"/>
              <a:buAutoNum type="arabicPeriod"/>
            </a:pPr>
            <a:r>
              <a:rPr lang="en-US" sz="2000" dirty="0"/>
              <a:t>De Silva, R.: </a:t>
            </a:r>
            <a:r>
              <a:rPr lang="en-US" sz="2000" dirty="0" err="1"/>
              <a:t>Explicitation</a:t>
            </a:r>
            <a:r>
              <a:rPr lang="en-US" sz="2000" dirty="0"/>
              <a:t> in Media Translation: English Translation of Japanese Journalistic Texts. In: Proceedings of the 1</a:t>
            </a:r>
            <a:r>
              <a:rPr lang="en-US" sz="2000" baseline="30000" dirty="0"/>
              <a:t>st</a:t>
            </a:r>
            <a:r>
              <a:rPr lang="en-US" sz="2000" dirty="0"/>
              <a:t> Portuguese Translation Conference, </a:t>
            </a:r>
            <a:r>
              <a:rPr lang="en-US" sz="2000" dirty="0" err="1"/>
              <a:t>Caparica</a:t>
            </a:r>
            <a:r>
              <a:rPr lang="en-US" sz="2000" dirty="0"/>
              <a:t>, Portugal, (2006)</a:t>
            </a:r>
          </a:p>
          <a:p>
            <a:pPr marL="514350" lvl="0" indent="-514350">
              <a:lnSpc>
                <a:spcPct val="80000"/>
              </a:lnSpc>
              <a:buFont typeface="+mj-lt"/>
              <a:buAutoNum type="arabicPeriod"/>
            </a:pPr>
            <a:r>
              <a:rPr lang="en-US" sz="2000" dirty="0" err="1"/>
              <a:t>Gayral</a:t>
            </a:r>
            <a:r>
              <a:rPr lang="en-US" sz="2000" dirty="0"/>
              <a:t>, F., </a:t>
            </a:r>
            <a:r>
              <a:rPr lang="en-US" sz="2000" dirty="0" err="1"/>
              <a:t>Pernelle</a:t>
            </a:r>
            <a:r>
              <a:rPr lang="en-US" sz="2000" dirty="0"/>
              <a:t>, N., Saint-</a:t>
            </a:r>
            <a:r>
              <a:rPr lang="en-US" sz="2000" dirty="0" err="1"/>
              <a:t>Dizier</a:t>
            </a:r>
            <a:r>
              <a:rPr lang="en-US" sz="2000" dirty="0"/>
              <a:t>, P.: On Verb </a:t>
            </a:r>
            <a:r>
              <a:rPr lang="en-US" sz="2000" dirty="0" err="1"/>
              <a:t>Selectional</a:t>
            </a:r>
            <a:r>
              <a:rPr lang="en-US" sz="2000" dirty="0"/>
              <a:t> Restrictions: Advantages and Limitations.  In: </a:t>
            </a:r>
            <a:r>
              <a:rPr lang="en-US" sz="2000" dirty="0" err="1"/>
              <a:t>Christodoulakis</a:t>
            </a:r>
            <a:r>
              <a:rPr lang="en-US" sz="2000" dirty="0"/>
              <a:t>, D.N.  (ed.): Lecture Notes in Artificial Intelligence, Nr. 1835, </a:t>
            </a:r>
            <a:r>
              <a:rPr lang="en-US" sz="2000" dirty="0" err="1"/>
              <a:t>pp</a:t>
            </a:r>
            <a:r>
              <a:rPr lang="en-US" sz="2000" dirty="0"/>
              <a:t> 57-68. Springer,  Berlin  (2000) </a:t>
            </a:r>
            <a:r>
              <a:rPr lang="en-US" sz="2000" dirty="0" smtClean="0"/>
              <a:t>.</a:t>
            </a:r>
            <a:endParaRPr lang="en-US" sz="2000" dirty="0"/>
          </a:p>
        </p:txBody>
      </p:sp>
    </p:spTree>
    <p:extLst>
      <p:ext uri="{BB962C8B-B14F-4D97-AF65-F5344CB8AC3E}">
        <p14:creationId xmlns:p14="http://schemas.microsoft.com/office/powerpoint/2010/main" val="349710033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b="1" dirty="0" smtClean="0"/>
              <a:t>References 2/2</a:t>
            </a:r>
            <a:endParaRPr lang="el-GR" dirty="0"/>
          </a:p>
        </p:txBody>
      </p:sp>
      <p:sp>
        <p:nvSpPr>
          <p:cNvPr id="5" name="Θέση περιεχομένου 4"/>
          <p:cNvSpPr>
            <a:spLocks noGrp="1"/>
          </p:cNvSpPr>
          <p:nvPr>
            <p:ph idx="1"/>
          </p:nvPr>
        </p:nvSpPr>
        <p:spPr/>
        <p:txBody>
          <a:bodyPr>
            <a:noAutofit/>
          </a:bodyPr>
          <a:lstStyle/>
          <a:p>
            <a:pPr marL="514350" lvl="0" indent="-514350">
              <a:buFont typeface="+mj-lt"/>
              <a:buAutoNum type="arabicPeriod" startAt="6"/>
            </a:pPr>
            <a:r>
              <a:rPr lang="en-US" sz="2000" dirty="0" smtClean="0"/>
              <a:t>Grice</a:t>
            </a:r>
            <a:r>
              <a:rPr lang="en-US" sz="2000" dirty="0"/>
              <a:t>,</a:t>
            </a:r>
            <a:r>
              <a:rPr lang="en-GB" sz="2000" dirty="0"/>
              <a:t> H.P.: Studies in the Way of Words. Harvard University Press, Cambridge, MA (1989)</a:t>
            </a:r>
            <a:endParaRPr lang="en-US" sz="2000" dirty="0"/>
          </a:p>
          <a:p>
            <a:pPr marL="514350" lvl="0" indent="-514350">
              <a:buFont typeface="+mj-lt"/>
              <a:buAutoNum type="arabicPeriod" startAt="6"/>
            </a:pPr>
            <a:r>
              <a:rPr lang="en-GB" sz="2000" dirty="0" err="1"/>
              <a:t>Hatim</a:t>
            </a:r>
            <a:r>
              <a:rPr lang="en-GB" sz="2000" dirty="0"/>
              <a:t>, B. (1997): Communication Across Cultures: Translation Theory and Contrastive Text Linguistics. University of Exeter Press, Exeter (1997)</a:t>
            </a:r>
            <a:endParaRPr lang="en-US" sz="2000" dirty="0"/>
          </a:p>
          <a:p>
            <a:pPr marL="514350" lvl="0" indent="-514350">
              <a:buFont typeface="+mj-lt"/>
              <a:buAutoNum type="arabicPeriod" startAt="6"/>
            </a:pPr>
            <a:r>
              <a:rPr lang="en-GB" sz="2000" dirty="0" err="1"/>
              <a:t>Wiegers</a:t>
            </a:r>
            <a:r>
              <a:rPr lang="en-GB" sz="2000" dirty="0"/>
              <a:t>, K. .E.: Software Requirements. Microsoft Press, Redmond, WA (2005)</a:t>
            </a:r>
            <a:endParaRPr lang="en-US" sz="2000" dirty="0"/>
          </a:p>
          <a:p>
            <a:pPr marL="514350" lvl="0" indent="-514350">
              <a:buFont typeface="+mj-lt"/>
              <a:buAutoNum type="arabicPeriod" startAt="6"/>
            </a:pPr>
            <a:r>
              <a:rPr lang="en-GB" sz="2000" dirty="0"/>
              <a:t>The CIMWOS Project </a:t>
            </a:r>
            <a:r>
              <a:rPr lang="en-GB" sz="2000" u="sng" dirty="0">
                <a:hlinkClick r:id="rId3"/>
              </a:rPr>
              <a:t>www.xanthi.ilsp.gr/cimwos/</a:t>
            </a:r>
            <a:endParaRPr lang="en-US" sz="2000" dirty="0"/>
          </a:p>
          <a:p>
            <a:pPr marL="514350" lvl="0" indent="-514350">
              <a:buFont typeface="+mj-lt"/>
              <a:buAutoNum type="arabicPeriod" startAt="6"/>
            </a:pPr>
            <a:r>
              <a:rPr lang="en-US" sz="2000" dirty="0" err="1"/>
              <a:t>Visualsubsync</a:t>
            </a:r>
            <a:r>
              <a:rPr lang="en-US" sz="2000" dirty="0"/>
              <a:t> Subtitling tool: </a:t>
            </a:r>
            <a:r>
              <a:rPr lang="en-US" sz="2000" u="sng" dirty="0">
                <a:hlinkClick r:id="rId4"/>
              </a:rPr>
              <a:t>www.visualsubsync.org</a:t>
            </a:r>
            <a:endParaRPr lang="en-US" sz="2000" dirty="0"/>
          </a:p>
          <a:p>
            <a:pPr marL="514350" lvl="0" indent="-514350">
              <a:buFont typeface="+mj-lt"/>
              <a:buAutoNum type="arabicPeriod" startAt="6"/>
            </a:pPr>
            <a:r>
              <a:rPr lang="en-US" sz="2000" dirty="0"/>
              <a:t>Anvil Software transcription tool: </a:t>
            </a:r>
            <a:r>
              <a:rPr lang="en-US" sz="2000" u="sng" dirty="0">
                <a:hlinkClick r:id="rId5"/>
              </a:rPr>
              <a:t>http://www.anvil-software.de/</a:t>
            </a:r>
            <a:endParaRPr lang="en-US" sz="2000" dirty="0"/>
          </a:p>
        </p:txBody>
      </p:sp>
    </p:spTree>
    <p:extLst>
      <p:ext uri="{BB962C8B-B14F-4D97-AF65-F5344CB8AC3E}">
        <p14:creationId xmlns:p14="http://schemas.microsoft.com/office/powerpoint/2010/main" val="196211733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b="1" dirty="0" smtClean="0"/>
              <a:t>Τέλος Ενότητας</a:t>
            </a:r>
            <a:endParaRPr lang="el-GR" b="1" dirty="0"/>
          </a:p>
        </p:txBody>
      </p:sp>
    </p:spTree>
    <p:extLst>
      <p:ext uri="{BB962C8B-B14F-4D97-AF65-F5344CB8AC3E}">
        <p14:creationId xmlns:p14="http://schemas.microsoft.com/office/powerpoint/2010/main" val="309153939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Χρηματοδότηση</a:t>
            </a:r>
            <a:endParaRPr lang="el-GR" b="1"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05174410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b="1" dirty="0" smtClean="0"/>
              <a:t>Σημειώματα</a:t>
            </a:r>
            <a:endParaRPr lang="el-GR" sz="4400" b="1" dirty="0"/>
          </a:p>
        </p:txBody>
      </p:sp>
    </p:spTree>
    <p:extLst>
      <p:ext uri="{BB962C8B-B14F-4D97-AF65-F5344CB8AC3E}">
        <p14:creationId xmlns:p14="http://schemas.microsoft.com/office/powerpoint/2010/main" val="158052478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b="1" dirty="0"/>
              <a:t>Σημείωμα Ιστορικού </a:t>
            </a:r>
            <a:r>
              <a:rPr lang="el-GR" b="1" dirty="0" smtClean="0"/>
              <a:t>Εκδόσεων</a:t>
            </a:r>
            <a:r>
              <a:rPr lang="en-US" b="1" dirty="0" smtClean="0"/>
              <a:t> </a:t>
            </a:r>
            <a:r>
              <a:rPr lang="el-GR" b="1" dirty="0" smtClean="0"/>
              <a:t>Έργου</a:t>
            </a:r>
            <a:endParaRPr lang="el-GR" b="1"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latin typeface="Calibri" charset="0"/>
              </a:rPr>
              <a:t>Το παρόν έργο αποτελεί την </a:t>
            </a:r>
            <a:r>
              <a:rPr lang="el-GR" sz="2000" dirty="0">
                <a:solidFill>
                  <a:srgbClr val="000000"/>
                </a:solidFill>
                <a:latin typeface="Calibri" charset="0"/>
              </a:rPr>
              <a:t>έκδοση </a:t>
            </a:r>
            <a:r>
              <a:rPr lang="en-US" sz="2000" dirty="0">
                <a:solidFill>
                  <a:srgbClr val="000000"/>
                </a:solidFill>
                <a:latin typeface="Calibri" charset="0"/>
              </a:rPr>
              <a:t>1.0</a:t>
            </a:r>
            <a:r>
              <a:rPr lang="el-GR" sz="2000" dirty="0">
                <a:solidFill>
                  <a:srgbClr val="000000"/>
                </a:solidFill>
                <a:latin typeface="Calibri" charset="0"/>
              </a:rPr>
              <a:t>.  </a:t>
            </a:r>
          </a:p>
          <a:p>
            <a:endParaRPr lang="el-GR" sz="2000" dirty="0"/>
          </a:p>
        </p:txBody>
      </p:sp>
    </p:spTree>
    <p:extLst>
      <p:ext uri="{BB962C8B-B14F-4D97-AF65-F5344CB8AC3E}">
        <p14:creationId xmlns:p14="http://schemas.microsoft.com/office/powerpoint/2010/main" val="3067339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t>Σημείωμα </a:t>
            </a:r>
            <a:r>
              <a:rPr lang="el-GR" b="1" dirty="0" smtClean="0"/>
              <a:t>Αναφοράς</a:t>
            </a:r>
            <a:endParaRPr lang="el-GR" b="1" dirty="0"/>
          </a:p>
        </p:txBody>
      </p:sp>
      <p:sp>
        <p:nvSpPr>
          <p:cNvPr id="3" name="Content Placeholder 2"/>
          <p:cNvSpPr>
            <a:spLocks noGrp="1"/>
          </p:cNvSpPr>
          <p:nvPr>
            <p:ph idx="1"/>
          </p:nvPr>
        </p:nvSpPr>
        <p:spPr/>
        <p:txBody>
          <a:bodyPr>
            <a:normAutofit/>
          </a:bodyPr>
          <a:lstStyle/>
          <a:p>
            <a:pPr marL="0" indent="0">
              <a:buNone/>
            </a:pPr>
            <a:r>
              <a:rPr lang="el-GR" sz="2000" dirty="0">
                <a:latin typeface="Calibri" charset="0"/>
              </a:rPr>
              <a:t>Copyright Εθνικόν και Καποδιστριακόν Πανεπιστήμιον Αθηνών</a:t>
            </a:r>
            <a:r>
              <a:rPr lang="en-US" sz="2000" dirty="0">
                <a:latin typeface="Calibri" charset="0"/>
              </a:rPr>
              <a:t>, </a:t>
            </a:r>
            <a:r>
              <a:rPr lang="el-GR" sz="2000" dirty="0">
                <a:latin typeface="Calibri" charset="0"/>
              </a:rPr>
              <a:t>Χριστίνα Αλεξανδρή. </a:t>
            </a:r>
            <a:r>
              <a:rPr lang="el-GR" sz="2000" dirty="0" smtClean="0">
                <a:latin typeface="Calibri" charset="0"/>
              </a:rPr>
              <a:t>«Εμπειρική Γλωσσολογική Έρευνα</a:t>
            </a:r>
            <a:r>
              <a:rPr lang="en-US" sz="2000">
                <a:latin typeface="Calibri" charset="0"/>
              </a:rPr>
              <a:t>, User Interface Design </a:t>
            </a:r>
            <a:br>
              <a:rPr lang="en-US" sz="2000">
                <a:latin typeface="Calibri" charset="0"/>
              </a:rPr>
            </a:br>
            <a:r>
              <a:rPr lang="en-US" sz="2000">
                <a:latin typeface="Calibri" charset="0"/>
              </a:rPr>
              <a:t>for the interactive use of </a:t>
            </a:r>
            <a:r>
              <a:rPr lang="en-US" sz="2000" smtClean="0">
                <a:latin typeface="Calibri" charset="0"/>
              </a:rPr>
              <a:t>Online </a:t>
            </a:r>
            <a:r>
              <a:rPr lang="en-US" sz="2000">
                <a:latin typeface="Calibri" charset="0"/>
              </a:rPr>
              <a:t>Spoken German Journalistic Texts </a:t>
            </a:r>
            <a:br>
              <a:rPr lang="en-US" sz="2000">
                <a:latin typeface="Calibri" charset="0"/>
              </a:rPr>
            </a:br>
            <a:r>
              <a:rPr lang="en-US" sz="2000">
                <a:latin typeface="Calibri" charset="0"/>
              </a:rPr>
              <a:t>for the International Public </a:t>
            </a:r>
            <a:r>
              <a:rPr lang="el-GR" sz="2000" dirty="0" smtClean="0">
                <a:latin typeface="Calibri" charset="0"/>
              </a:rPr>
              <a:t>»</a:t>
            </a:r>
            <a:r>
              <a:rPr lang="el-GR" sz="2000" dirty="0">
                <a:latin typeface="Calibri" charset="0"/>
              </a:rPr>
              <a:t>. Έκδοση: 1.0. Αθήνα 2015. Διαθέσιμο από τη δικτυακή διεύθυνση:  </a:t>
            </a:r>
            <a:endParaRPr lang="en-US" sz="2000" dirty="0">
              <a:latin typeface="Calibri" charset="0"/>
            </a:endParaRPr>
          </a:p>
          <a:p>
            <a:pPr marL="0" indent="0">
              <a:buNone/>
            </a:pPr>
            <a:r>
              <a:rPr lang="en-US" sz="2000" dirty="0">
                <a:latin typeface="Calibri" charset="0"/>
                <a:hlinkClick r:id="rId3"/>
              </a:rPr>
              <a:t>http://eclass.uoa.gr/courses/GS208</a:t>
            </a:r>
            <a:r>
              <a:rPr lang="en-US" sz="2000" dirty="0" smtClean="0">
                <a:latin typeface="Calibri" charset="0"/>
                <a:hlinkClick r:id="rId3"/>
              </a:rPr>
              <a:t>/</a:t>
            </a:r>
            <a:endParaRPr lang="en-US" sz="2000" dirty="0" smtClean="0">
              <a:latin typeface="Calibri" charset="0"/>
            </a:endParaRPr>
          </a:p>
          <a:p>
            <a:pPr marL="0" indent="0">
              <a:buNone/>
            </a:pPr>
            <a:endParaRPr lang="el-GR" sz="2000" dirty="0"/>
          </a:p>
        </p:txBody>
      </p:sp>
    </p:spTree>
    <p:extLst>
      <p:ext uri="{BB962C8B-B14F-4D97-AF65-F5344CB8AC3E}">
        <p14:creationId xmlns:p14="http://schemas.microsoft.com/office/powerpoint/2010/main" val="386990372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b="1" dirty="0"/>
              <a:t>Σημείωμα </a:t>
            </a:r>
            <a:r>
              <a:rPr lang="el-GR" b="1" dirty="0" smtClean="0"/>
              <a:t>Αδειοδότησης</a:t>
            </a:r>
            <a:endParaRPr lang="el-GR" b="1"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695707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US" b="1" dirty="0"/>
              <a:t>For the successful implementation of the proposed module</a:t>
            </a:r>
            <a:endParaRPr lang="el-GR" b="1" dirty="0"/>
          </a:p>
        </p:txBody>
      </p:sp>
      <p:sp>
        <p:nvSpPr>
          <p:cNvPr id="5" name="Θέση περιεχομένου 4"/>
          <p:cNvSpPr>
            <a:spLocks noGrp="1"/>
          </p:cNvSpPr>
          <p:nvPr>
            <p:ph idx="1"/>
          </p:nvPr>
        </p:nvSpPr>
        <p:spPr/>
        <p:txBody>
          <a:bodyPr>
            <a:noAutofit/>
          </a:bodyPr>
          <a:lstStyle/>
          <a:p>
            <a:r>
              <a:rPr lang="en-US" sz="2000" dirty="0"/>
              <a:t>a detailed approach to User Requirements is necessary [3], [8]. </a:t>
            </a:r>
          </a:p>
          <a:p>
            <a:r>
              <a:rPr lang="en-US" sz="2000" dirty="0"/>
              <a:t>The target user-group usually has an above-average or even a fairly good fluency of a foreign language such as German or more than one foreign languages, </a:t>
            </a:r>
          </a:p>
          <a:p>
            <a:r>
              <a:rPr lang="en-US" sz="2000" dirty="0"/>
              <a:t>but are either non-native speakers and/or often lack the necessary exposure to the culture  related to the foreign language concerned, especially if the place of work/ correspondence changes frequently. </a:t>
            </a:r>
          </a:p>
          <a:p>
            <a:r>
              <a:rPr lang="en-US" sz="2000" dirty="0"/>
              <a:t>Thus essential information in on-line texts presented either in a subtle form or in an indirect way (“</a:t>
            </a:r>
            <a:r>
              <a:rPr lang="en-US" sz="2000" dirty="0" err="1"/>
              <a:t>explicitation</a:t>
            </a:r>
            <a:r>
              <a:rPr lang="en-US" sz="2000" dirty="0"/>
              <a:t>”, [4]), such as text-in-context relationships and socio-textual practices is often undetected. </a:t>
            </a:r>
          </a:p>
          <a:p>
            <a:endParaRPr lang="el-GR" sz="2000" dirty="0"/>
          </a:p>
        </p:txBody>
      </p:sp>
    </p:spTree>
    <p:extLst>
      <p:ext uri="{BB962C8B-B14F-4D97-AF65-F5344CB8AC3E}">
        <p14:creationId xmlns:p14="http://schemas.microsoft.com/office/powerpoint/2010/main" val="26428025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t>Διατήρηση </a:t>
            </a:r>
            <a:r>
              <a:rPr lang="el-GR" b="1" dirty="0" smtClean="0"/>
              <a:t>Σημειωμάτων</a:t>
            </a:r>
            <a:endParaRPr lang="el-GR" b="1"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54956108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1600" b="1" dirty="0"/>
              <a:t>Εικόνα 1:</a:t>
            </a:r>
            <a:r>
              <a:rPr lang="el-GR" sz="1600" dirty="0"/>
              <a:t> </a:t>
            </a:r>
            <a:r>
              <a:rPr lang="en-US" sz="1600" dirty="0"/>
              <a:t>How to create subtitles and captions for </a:t>
            </a:r>
            <a:r>
              <a:rPr lang="en-US" sz="1600" dirty="0" smtClean="0"/>
              <a:t>videos</a:t>
            </a:r>
            <a:r>
              <a:rPr lang="el-GR" sz="1600" dirty="0" smtClean="0"/>
              <a:t>, </a:t>
            </a:r>
            <a:r>
              <a:rPr lang="de-DE" sz="1600" dirty="0" err="1"/>
              <a:t>VisualSubSync</a:t>
            </a:r>
            <a:r>
              <a:rPr lang="de-DE" sz="1600" dirty="0"/>
              <a:t>, The </a:t>
            </a:r>
            <a:r>
              <a:rPr lang="de-DE" sz="1600" dirty="0" err="1"/>
              <a:t>subtitle</a:t>
            </a:r>
            <a:r>
              <a:rPr lang="de-DE" sz="1600" dirty="0"/>
              <a:t> </a:t>
            </a:r>
            <a:r>
              <a:rPr lang="de-DE" sz="1600" dirty="0" err="1"/>
              <a:t>program</a:t>
            </a:r>
            <a:r>
              <a:rPr lang="de-DE" sz="1600" dirty="0"/>
              <a:t> / </a:t>
            </a:r>
            <a:r>
              <a:rPr lang="de-DE" sz="1600" dirty="0" err="1"/>
              <a:t>subtitle</a:t>
            </a:r>
            <a:r>
              <a:rPr lang="de-DE" sz="1600" dirty="0"/>
              <a:t> </a:t>
            </a:r>
            <a:r>
              <a:rPr lang="de-DE" sz="1600" dirty="0" err="1"/>
              <a:t>editor</a:t>
            </a:r>
            <a:r>
              <a:rPr lang="de-DE" sz="1600" dirty="0"/>
              <a:t>,</a:t>
            </a:r>
            <a:r>
              <a:rPr lang="el-GR" sz="1600" dirty="0"/>
              <a:t> </a:t>
            </a:r>
            <a:r>
              <a:rPr lang="en-US" sz="1600" dirty="0">
                <a:hlinkClick r:id="rId3"/>
              </a:rPr>
              <a:t>http://www.visualsubsync.org/tutorials/making-transcript</a:t>
            </a:r>
            <a:r>
              <a:rPr lang="en-US" sz="1600" dirty="0"/>
              <a:t>, </a:t>
            </a:r>
            <a:r>
              <a:rPr lang="en-US" sz="1600" dirty="0">
                <a:hlinkClick r:id="rId4"/>
              </a:rPr>
              <a:t>http://www.visualsubsync.org/_media/tutorials/t01_03_maindialog.png</a:t>
            </a:r>
            <a:r>
              <a:rPr lang="en-US" sz="1600" dirty="0"/>
              <a:t>, tutorials/making-</a:t>
            </a:r>
            <a:r>
              <a:rPr lang="en-US" sz="1600" dirty="0" err="1"/>
              <a:t>transcript.txt</a:t>
            </a:r>
            <a:r>
              <a:rPr lang="en-US" sz="1600" dirty="0"/>
              <a:t> · Last modified: 2009/07/14 by </a:t>
            </a:r>
            <a:r>
              <a:rPr lang="en-US" sz="1600" dirty="0" err="1"/>
              <a:t>viswhat</a:t>
            </a:r>
            <a:r>
              <a:rPr lang="en-US" sz="1600" dirty="0"/>
              <a:t>, date accessed: </a:t>
            </a:r>
            <a:r>
              <a:rPr lang="en-US" sz="1600" dirty="0" smtClean="0"/>
              <a:t>03.09.15</a:t>
            </a:r>
            <a:endParaRPr lang="el-GR" sz="1600" dirty="0" smtClean="0"/>
          </a:p>
          <a:p>
            <a:pPr marL="0" indent="0">
              <a:buNone/>
            </a:pPr>
            <a:r>
              <a:rPr lang="el-GR" sz="1600" b="1" dirty="0" smtClean="0"/>
              <a:t>Εικόνα 2: </a:t>
            </a:r>
            <a:r>
              <a:rPr lang="en-US" sz="1600" dirty="0"/>
              <a:t>Anvil Software transcription tool: </a:t>
            </a:r>
            <a:r>
              <a:rPr lang="en-US" sz="1600" dirty="0">
                <a:hlinkClick r:id="rId5"/>
              </a:rPr>
              <a:t>http://www.anvil-software.de/</a:t>
            </a:r>
            <a:r>
              <a:rPr lang="en-US" sz="1600" dirty="0"/>
              <a:t>, </a:t>
            </a:r>
            <a:r>
              <a:rPr lang="fr-FR" sz="1600" dirty="0"/>
              <a:t>date </a:t>
            </a:r>
            <a:r>
              <a:rPr lang="fr-FR" sz="1600" dirty="0" err="1"/>
              <a:t>accessed</a:t>
            </a:r>
            <a:r>
              <a:rPr lang="fr-FR" sz="1600" dirty="0"/>
              <a:t>: 13.09.2015</a:t>
            </a:r>
          </a:p>
          <a:p>
            <a:pPr marL="0" indent="0">
              <a:buNone/>
            </a:pPr>
            <a:endParaRPr lang="de-DE" sz="1600" b="1" dirty="0"/>
          </a:p>
          <a:p>
            <a:pPr marL="0" indent="0">
              <a:buNone/>
            </a:pPr>
            <a:endParaRPr lang="en-US" sz="2000" dirty="0"/>
          </a:p>
        </p:txBody>
      </p:sp>
    </p:spTree>
    <p:extLst>
      <p:ext uri="{BB962C8B-B14F-4D97-AF65-F5344CB8AC3E}">
        <p14:creationId xmlns:p14="http://schemas.microsoft.com/office/powerpoint/2010/main" val="235304592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(2/2)</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smtClean="0"/>
              <a:t>Πίνακες</a:t>
            </a:r>
            <a:endParaRPr lang="el-GR" sz="2000" b="1" dirty="0" smtClean="0"/>
          </a:p>
        </p:txBody>
      </p:sp>
    </p:spTree>
    <p:extLst>
      <p:ext uri="{BB962C8B-B14F-4D97-AF65-F5344CB8AC3E}">
        <p14:creationId xmlns:p14="http://schemas.microsoft.com/office/powerpoint/2010/main" val="36811373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b="1" dirty="0"/>
              <a:t>The international public</a:t>
            </a:r>
            <a:endParaRPr lang="el-GR" b="1" dirty="0"/>
          </a:p>
        </p:txBody>
      </p:sp>
      <p:sp>
        <p:nvSpPr>
          <p:cNvPr id="5" name="Θέση περιεχομένου 4"/>
          <p:cNvSpPr>
            <a:spLocks noGrp="1"/>
          </p:cNvSpPr>
          <p:nvPr>
            <p:ph idx="1"/>
          </p:nvPr>
        </p:nvSpPr>
        <p:spPr/>
        <p:txBody>
          <a:bodyPr>
            <a:noAutofit/>
          </a:bodyPr>
          <a:lstStyle/>
          <a:p>
            <a:r>
              <a:rPr lang="en-US" sz="2400" dirty="0"/>
              <a:t>is generally interested to be able to have an </a:t>
            </a:r>
            <a:r>
              <a:rPr lang="en-US" sz="2400" b="1" dirty="0"/>
              <a:t>insight </a:t>
            </a:r>
            <a:r>
              <a:rPr lang="en-US" sz="2400" dirty="0"/>
              <a:t>in respect to a specific issue or event from a not always explicitly expressed </a:t>
            </a:r>
            <a:r>
              <a:rPr lang="en-US" sz="2400" b="1" dirty="0"/>
              <a:t>insider’s or an outsider’s point of view or from an international perspective.</a:t>
            </a:r>
          </a:p>
          <a:p>
            <a:r>
              <a:rPr lang="en-US" sz="2400" dirty="0"/>
              <a:t> Furthermore, the international public often has to </a:t>
            </a:r>
            <a:r>
              <a:rPr lang="en-US" sz="2400" b="1" dirty="0"/>
              <a:t>make choices </a:t>
            </a:r>
            <a:r>
              <a:rPr lang="en-US" sz="2400" dirty="0"/>
              <a:t>in respect to what types of online spoken/written journalistic texts to use for professional purposes and what types of online spoken/written journalistic texts to omit and/or discard. </a:t>
            </a:r>
          </a:p>
          <a:p>
            <a:r>
              <a:rPr lang="en-US" sz="2400" dirty="0"/>
              <a:t>This </a:t>
            </a:r>
            <a:r>
              <a:rPr lang="en-US" sz="2400" b="1" dirty="0"/>
              <a:t>decision-making process </a:t>
            </a:r>
            <a:r>
              <a:rPr lang="en-US" sz="2400" dirty="0"/>
              <a:t>may be time-consuming, since the User is required to read or hear the text many times.</a:t>
            </a:r>
          </a:p>
          <a:p>
            <a:endParaRPr lang="el-GR" sz="2400" dirty="0"/>
          </a:p>
        </p:txBody>
      </p:sp>
    </p:spTree>
    <p:extLst>
      <p:ext uri="{BB962C8B-B14F-4D97-AF65-F5344CB8AC3E}">
        <p14:creationId xmlns:p14="http://schemas.microsoft.com/office/powerpoint/2010/main" val="21595919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US" b="1" dirty="0"/>
              <a:t>Typical indicators of connotative features</a:t>
            </a:r>
            <a:endParaRPr lang="el-GR" b="1" dirty="0"/>
          </a:p>
        </p:txBody>
      </p:sp>
      <p:sp>
        <p:nvSpPr>
          <p:cNvPr id="5" name="Θέση περιεχομένου 4"/>
          <p:cNvSpPr>
            <a:spLocks noGrp="1"/>
          </p:cNvSpPr>
          <p:nvPr>
            <p:ph idx="1"/>
          </p:nvPr>
        </p:nvSpPr>
        <p:spPr/>
        <p:txBody>
          <a:bodyPr>
            <a:noAutofit/>
          </a:bodyPr>
          <a:lstStyle/>
          <a:p>
            <a:r>
              <a:rPr lang="en-US" sz="2000" dirty="0"/>
              <a:t>such as </a:t>
            </a:r>
            <a:r>
              <a:rPr lang="en-US" sz="2000" b="1" dirty="0"/>
              <a:t>fixed expressions and idioms</a:t>
            </a:r>
            <a:r>
              <a:rPr lang="en-US" sz="2000" dirty="0"/>
              <a:t> do </a:t>
            </a:r>
            <a:r>
              <a:rPr lang="en-US" sz="2000" b="1" dirty="0"/>
              <a:t>not occur often enough </a:t>
            </a:r>
            <a:r>
              <a:rPr lang="en-US" sz="2000" dirty="0"/>
              <a:t>in texts to signalize a point of view or attitude conveyed </a:t>
            </a:r>
          </a:p>
          <a:p>
            <a:r>
              <a:rPr lang="en-US" sz="2000" dirty="0"/>
              <a:t>and many </a:t>
            </a:r>
            <a:r>
              <a:rPr lang="en-US" sz="2000" b="1" dirty="0"/>
              <a:t>paralinguistic elements </a:t>
            </a:r>
            <a:r>
              <a:rPr lang="en-US" sz="2000" dirty="0"/>
              <a:t>may be </a:t>
            </a:r>
            <a:r>
              <a:rPr lang="en-US" sz="2000" b="1" dirty="0"/>
              <a:t>absent</a:t>
            </a:r>
            <a:r>
              <a:rPr lang="en-US" sz="2000" dirty="0"/>
              <a:t> in some multimedia files, for instance in a cases where the speaker (for, example, a correspondent) is not visible. </a:t>
            </a:r>
          </a:p>
          <a:p>
            <a:r>
              <a:rPr lang="en-US" sz="2000" dirty="0"/>
              <a:t>Furthermore, in languages such as Standard German, it is observed that speakers do not always demonstrate obvious changes in </a:t>
            </a:r>
            <a:r>
              <a:rPr lang="en-US" sz="2000" b="1" dirty="0"/>
              <a:t>prosody</a:t>
            </a:r>
            <a:r>
              <a:rPr lang="en-US" sz="2000" dirty="0"/>
              <a:t> when making subtle ironic statements, changes </a:t>
            </a:r>
            <a:r>
              <a:rPr lang="en-US" sz="2000" b="1" dirty="0"/>
              <a:t>not easily detected by an international audience</a:t>
            </a:r>
            <a:r>
              <a:rPr lang="en-US" sz="2000" dirty="0"/>
              <a:t>.</a:t>
            </a:r>
          </a:p>
          <a:p>
            <a:r>
              <a:rPr lang="en-US" sz="2000" dirty="0"/>
              <a:t>Additionally, paralinguistic elements expressing speakers’ or journalists’ attitude may be </a:t>
            </a:r>
            <a:r>
              <a:rPr lang="en-US" sz="2000" b="1" dirty="0"/>
              <a:t>misinterpreted or overlooked </a:t>
            </a:r>
            <a:r>
              <a:rPr lang="en-US" sz="2000" dirty="0"/>
              <a:t>by an international audience, unless extreme emotions are expressed</a:t>
            </a:r>
            <a:r>
              <a:rPr lang="en-GB" sz="2000" dirty="0"/>
              <a:t>. </a:t>
            </a:r>
            <a:endParaRPr lang="en-US" sz="2000" dirty="0"/>
          </a:p>
          <a:p>
            <a:endParaRPr lang="el-GR" sz="2400" dirty="0"/>
          </a:p>
        </p:txBody>
      </p:sp>
    </p:spTree>
    <p:extLst>
      <p:ext uri="{BB962C8B-B14F-4D97-AF65-F5344CB8AC3E}">
        <p14:creationId xmlns:p14="http://schemas.microsoft.com/office/powerpoint/2010/main" val="130263685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US" b="1" dirty="0"/>
              <a:t>The proposed specifications and related annotation module</a:t>
            </a:r>
            <a:endParaRPr lang="el-GR" b="1" dirty="0"/>
          </a:p>
        </p:txBody>
      </p:sp>
      <p:sp>
        <p:nvSpPr>
          <p:cNvPr id="5" name="Θέση περιεχομένου 4"/>
          <p:cNvSpPr>
            <a:spLocks noGrp="1"/>
          </p:cNvSpPr>
          <p:nvPr>
            <p:ph idx="1"/>
          </p:nvPr>
        </p:nvSpPr>
        <p:spPr/>
        <p:txBody>
          <a:bodyPr>
            <a:noAutofit/>
          </a:bodyPr>
          <a:lstStyle/>
          <a:p>
            <a:r>
              <a:rPr lang="en-US" sz="2400" dirty="0"/>
              <a:t>is language-specific and its basic parameters are designed based on translational error-types retrieved from empirical data concerning the language pairs English, German and Greek. </a:t>
            </a:r>
          </a:p>
          <a:p>
            <a:r>
              <a:rPr lang="en-US" sz="2400" dirty="0"/>
              <a:t>Most data involves mistranslations of spoken and written journalistic texts (data provided from graduate courses for professional translators), as well as failure to correctly interpret paralinguistic elements in online multimedia journalistic files by transcribers and professional journalists.</a:t>
            </a:r>
          </a:p>
        </p:txBody>
      </p:sp>
    </p:spTree>
    <p:extLst>
      <p:ext uri="{BB962C8B-B14F-4D97-AF65-F5344CB8AC3E}">
        <p14:creationId xmlns:p14="http://schemas.microsoft.com/office/powerpoint/2010/main" val="19916244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b="1" dirty="0"/>
              <a:t>The data</a:t>
            </a:r>
            <a:endParaRPr lang="el-GR" b="1" dirty="0"/>
          </a:p>
        </p:txBody>
      </p:sp>
      <p:sp>
        <p:nvSpPr>
          <p:cNvPr id="5" name="Θέση περιεχομένου 4"/>
          <p:cNvSpPr>
            <a:spLocks noGrp="1"/>
          </p:cNvSpPr>
          <p:nvPr>
            <p:ph idx="1"/>
          </p:nvPr>
        </p:nvSpPr>
        <p:spPr/>
        <p:txBody>
          <a:bodyPr>
            <a:noAutofit/>
          </a:bodyPr>
          <a:lstStyle/>
          <a:p>
            <a:r>
              <a:rPr lang="en-US" sz="2400" dirty="0"/>
              <a:t>was collected from graduate courses for journalists (M.A in Quality Journalism and Digital Technologies, Danube University at </a:t>
            </a:r>
            <a:r>
              <a:rPr lang="en-US" sz="2400" dirty="0" err="1"/>
              <a:t>Krems</a:t>
            </a:r>
            <a:r>
              <a:rPr lang="en-US" sz="2400" dirty="0"/>
              <a:t>, Athena- Research and Innovation Center in Information, Communication and Knowledge Technologies, Athens, Institution of Promotion of Journalism </a:t>
            </a:r>
            <a:r>
              <a:rPr lang="en-US" sz="2400" dirty="0" err="1"/>
              <a:t>Ath.Vas</a:t>
            </a:r>
            <a:r>
              <a:rPr lang="en-US" sz="2400" dirty="0"/>
              <a:t>. </a:t>
            </a:r>
            <a:r>
              <a:rPr lang="en-US" sz="2400" dirty="0" err="1"/>
              <a:t>Botsi</a:t>
            </a:r>
            <a:r>
              <a:rPr lang="en-US" sz="2400" dirty="0"/>
              <a:t>, Athens) </a:t>
            </a:r>
          </a:p>
          <a:p>
            <a:r>
              <a:rPr lang="en-US" sz="2400" dirty="0"/>
              <a:t>and from data transcribed from spoken journalistic texts in European Union projects, especially the CIMWOS Project [9].</a:t>
            </a:r>
          </a:p>
        </p:txBody>
      </p:sp>
    </p:spTree>
    <p:extLst>
      <p:ext uri="{BB962C8B-B14F-4D97-AF65-F5344CB8AC3E}">
        <p14:creationId xmlns:p14="http://schemas.microsoft.com/office/powerpoint/2010/main" val="34273585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US" b="1" dirty="0" smtClean="0"/>
              <a:t>2.   </a:t>
            </a:r>
            <a:r>
              <a:rPr lang="en-US" b="1" dirty="0"/>
              <a:t>Combination with Transcription Tools and User Interface </a:t>
            </a:r>
            <a:endParaRPr lang="el-GR" dirty="0"/>
          </a:p>
        </p:txBody>
      </p:sp>
      <p:sp>
        <p:nvSpPr>
          <p:cNvPr id="5" name="Θέση περιεχομένου 4"/>
          <p:cNvSpPr>
            <a:spLocks noGrp="1"/>
          </p:cNvSpPr>
          <p:nvPr>
            <p:ph idx="1"/>
          </p:nvPr>
        </p:nvSpPr>
        <p:spPr/>
        <p:txBody>
          <a:bodyPr>
            <a:noAutofit/>
          </a:bodyPr>
          <a:lstStyle/>
          <a:p>
            <a:pPr>
              <a:lnSpc>
                <a:spcPct val="90000"/>
              </a:lnSpc>
            </a:pPr>
            <a:r>
              <a:rPr lang="en-US" sz="2000" dirty="0"/>
              <a:t>The online transcribed spoken journalistic texts are scanned by the proposed morphologically-based module and the User is presented with an output in the module’s user-interface constituting the actual text with an </a:t>
            </a:r>
            <a:r>
              <a:rPr lang="en-US" sz="2000" b="1" dirty="0"/>
              <a:t>in-context indication </a:t>
            </a:r>
            <a:r>
              <a:rPr lang="en-US" sz="2000" dirty="0"/>
              <a:t>of all the instances of </a:t>
            </a:r>
          </a:p>
          <a:p>
            <a:pPr lvl="1">
              <a:lnSpc>
                <a:spcPct val="90000"/>
              </a:lnSpc>
            </a:pPr>
            <a:r>
              <a:rPr lang="en-US" sz="2000" dirty="0"/>
              <a:t>(a) </a:t>
            </a:r>
            <a:r>
              <a:rPr lang="en-US" sz="2000" b="1" dirty="0"/>
              <a:t>ambiguous</a:t>
            </a:r>
            <a:r>
              <a:rPr lang="en-US" sz="2000" dirty="0"/>
              <a:t> or </a:t>
            </a:r>
          </a:p>
          <a:p>
            <a:pPr lvl="1">
              <a:lnSpc>
                <a:spcPct val="90000"/>
              </a:lnSpc>
            </a:pPr>
            <a:r>
              <a:rPr lang="en-US" sz="2000" dirty="0"/>
              <a:t>(b) </a:t>
            </a:r>
            <a:r>
              <a:rPr lang="en-US" sz="2000" b="1" dirty="0"/>
              <a:t>connotative</a:t>
            </a:r>
            <a:r>
              <a:rPr lang="en-US" sz="2000" dirty="0"/>
              <a:t> linguistic information and </a:t>
            </a:r>
          </a:p>
          <a:p>
            <a:pPr lvl="1">
              <a:lnSpc>
                <a:spcPct val="90000"/>
              </a:lnSpc>
            </a:pPr>
            <a:r>
              <a:rPr lang="en-US" sz="2000" dirty="0"/>
              <a:t>(c) </a:t>
            </a:r>
            <a:r>
              <a:rPr lang="en-US" sz="2000" b="1" dirty="0"/>
              <a:t>language and culture-specific paralinguistic features</a:t>
            </a:r>
            <a:r>
              <a:rPr lang="en-US" sz="2000" dirty="0"/>
              <a:t>, which are signalized in different categories, based on error data obtained from the above-mentioned sources [9]. </a:t>
            </a:r>
          </a:p>
          <a:p>
            <a:pPr>
              <a:lnSpc>
                <a:spcPct val="90000"/>
              </a:lnSpc>
            </a:pPr>
            <a:r>
              <a:rPr lang="en-US" sz="2000" dirty="0"/>
              <a:t>These signalizations are the most commonly occurring types of such information observed in spoken German journalistic texts, namely (</a:t>
            </a:r>
            <a:r>
              <a:rPr lang="en-US" sz="2000" b="1" dirty="0"/>
              <a:t>1) “Stress”, (2) “Casual” </a:t>
            </a:r>
            <a:r>
              <a:rPr lang="en-US" sz="2000" dirty="0"/>
              <a:t>and </a:t>
            </a:r>
            <a:r>
              <a:rPr lang="en-US" sz="2000" b="1" dirty="0"/>
              <a:t>(3) “Non-neutral” </a:t>
            </a:r>
          </a:p>
          <a:p>
            <a:pPr>
              <a:lnSpc>
                <a:spcPct val="90000"/>
              </a:lnSpc>
            </a:pPr>
            <a:r>
              <a:rPr lang="en-US" sz="2000" dirty="0"/>
              <a:t>and indicate </a:t>
            </a:r>
            <a:r>
              <a:rPr lang="en-US" sz="2000" b="1" dirty="0"/>
              <a:t>elements stressed by the speaker (1), a casual tone (2) </a:t>
            </a:r>
            <a:r>
              <a:rPr lang="en-US" sz="2000" dirty="0"/>
              <a:t>or</a:t>
            </a:r>
            <a:r>
              <a:rPr lang="en-US" sz="2000" b="1" dirty="0"/>
              <a:t> connotative features (3) </a:t>
            </a:r>
            <a:r>
              <a:rPr lang="en-US" sz="2000" dirty="0"/>
              <a:t>respectively</a:t>
            </a:r>
            <a:r>
              <a:rPr lang="en-GB" sz="2000" dirty="0"/>
              <a:t>.</a:t>
            </a:r>
            <a:endParaRPr lang="en-US" sz="2000" dirty="0"/>
          </a:p>
        </p:txBody>
      </p:sp>
    </p:spTree>
    <p:extLst>
      <p:ext uri="{BB962C8B-B14F-4D97-AF65-F5344CB8AC3E}">
        <p14:creationId xmlns:p14="http://schemas.microsoft.com/office/powerpoint/2010/main" val="364892409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274638"/>
            <a:ext cx="8640960" cy="1143000"/>
          </a:xfrm>
        </p:spPr>
        <p:txBody>
          <a:bodyPr>
            <a:noAutofit/>
          </a:bodyPr>
          <a:lstStyle/>
          <a:p>
            <a:r>
              <a:rPr lang="en-US" sz="3000" b="1" dirty="0"/>
              <a:t>The module is designed to be able to be compatible with most commercial transcription tools,</a:t>
            </a:r>
            <a:endParaRPr lang="el-GR" sz="3000" b="1" dirty="0"/>
          </a:p>
        </p:txBody>
      </p:sp>
      <p:sp>
        <p:nvSpPr>
          <p:cNvPr id="5" name="Θέση περιεχομένου 4"/>
          <p:cNvSpPr>
            <a:spLocks noGrp="1"/>
          </p:cNvSpPr>
          <p:nvPr>
            <p:ph idx="1"/>
          </p:nvPr>
        </p:nvSpPr>
        <p:spPr/>
        <p:txBody>
          <a:bodyPr>
            <a:noAutofit/>
          </a:bodyPr>
          <a:lstStyle/>
          <a:p>
            <a:r>
              <a:rPr lang="en-US" sz="2400" dirty="0"/>
              <a:t>some of which are available online [10], [11] (Figure 1). </a:t>
            </a:r>
          </a:p>
          <a:p>
            <a:r>
              <a:rPr lang="en-US" sz="2400" dirty="0"/>
              <a:t>Specifically, the module operates on </a:t>
            </a:r>
            <a:r>
              <a:rPr lang="en-US" sz="2400" b="1" dirty="0"/>
              <a:t>keyword detection </a:t>
            </a:r>
            <a:r>
              <a:rPr lang="en-US" sz="2400" dirty="0"/>
              <a:t>at </a:t>
            </a:r>
            <a:r>
              <a:rPr lang="en-US" sz="2400" b="1" dirty="0"/>
              <a:t>morpheme-level </a:t>
            </a:r>
            <a:r>
              <a:rPr lang="en-US" sz="2400" dirty="0"/>
              <a:t>or </a:t>
            </a:r>
            <a:r>
              <a:rPr lang="en-US" sz="2400" b="1" dirty="0"/>
              <a:t>word-level </a:t>
            </a:r>
            <a:r>
              <a:rPr lang="en-US" sz="2400" dirty="0"/>
              <a:t>based on interaction with a </a:t>
            </a:r>
            <a:r>
              <a:rPr lang="en-US" sz="2400" b="1" dirty="0"/>
              <a:t>simple database </a:t>
            </a:r>
            <a:r>
              <a:rPr lang="en-US" sz="2400" dirty="0"/>
              <a:t>which is, however, constructed on ontological principles, and may be visible and extended by the User. </a:t>
            </a:r>
          </a:p>
          <a:p>
            <a:r>
              <a:rPr lang="en-US" sz="2400" dirty="0"/>
              <a:t>The </a:t>
            </a:r>
            <a:r>
              <a:rPr lang="en-US" sz="2400" b="1" dirty="0"/>
              <a:t>database </a:t>
            </a:r>
            <a:r>
              <a:rPr lang="en-US" sz="2400" dirty="0"/>
              <a:t>concerns a restricted set of word stems and suffixes as well as a defined set of verb stems that may be enriched. </a:t>
            </a:r>
          </a:p>
          <a:p>
            <a:r>
              <a:rPr lang="en-US" sz="2400" b="1" dirty="0"/>
              <a:t>Incoming text </a:t>
            </a:r>
            <a:r>
              <a:rPr lang="en-US" sz="2400" dirty="0"/>
              <a:t>may also be downloaded written journalistic texts from the internet such as blogs.</a:t>
            </a:r>
          </a:p>
        </p:txBody>
      </p:sp>
    </p:spTree>
    <p:extLst>
      <p:ext uri="{BB962C8B-B14F-4D97-AF65-F5344CB8AC3E}">
        <p14:creationId xmlns:p14="http://schemas.microsoft.com/office/powerpoint/2010/main" val="269908101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1594</TotalTime>
  <Words>2954</Words>
  <Application>Microsoft Macintosh PowerPoint</Application>
  <PresentationFormat>On-screen Show (4:3)</PresentationFormat>
  <Paragraphs>199</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Θέμα του Office</vt:lpstr>
      <vt:lpstr>Empirische Sprachforschung</vt:lpstr>
      <vt:lpstr> 1.   User Requirements and Error Data </vt:lpstr>
      <vt:lpstr>For the successful implementation of the proposed module</vt:lpstr>
      <vt:lpstr>The international public</vt:lpstr>
      <vt:lpstr>Typical indicators of connotative features</vt:lpstr>
      <vt:lpstr>The proposed specifications and related annotation module</vt:lpstr>
      <vt:lpstr>The data</vt:lpstr>
      <vt:lpstr>2.   Combination with Transcription Tools and User Interface </vt:lpstr>
      <vt:lpstr>The module is designed to be able to be compatible with most commercial transcription tools,</vt:lpstr>
      <vt:lpstr>Examples of commercial transcription tools available online. www.visualsubsync.org </vt:lpstr>
      <vt:lpstr>Examples of commercial transcription tools available online. http://www.anvil-software.de/</vt:lpstr>
      <vt:lpstr> 2.1   User Interaction and User Interface </vt:lpstr>
      <vt:lpstr>During the transcription</vt:lpstr>
      <vt:lpstr>User interaction may be described in three steps</vt:lpstr>
      <vt:lpstr>3.   Database: Combination of Word Categories with Paralinguistic Features</vt:lpstr>
      <vt:lpstr>The detection of specific sets of words</vt:lpstr>
      <vt:lpstr>Specifically, the strategy concerns  morphological processing</vt:lpstr>
      <vt:lpstr>Morphological processing</vt:lpstr>
      <vt:lpstr>Examples</vt:lpstr>
      <vt:lpstr>Table 1.  Levels of proposed annotation module and transcription tool</vt:lpstr>
      <vt:lpstr> 4.   Conclusions and Further Research </vt:lpstr>
      <vt:lpstr>References 1/2</vt:lpstr>
      <vt:lpstr>References 2/2</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Polina</cp:lastModifiedBy>
  <cp:revision>211</cp:revision>
  <dcterms:created xsi:type="dcterms:W3CDTF">2012-09-06T09:03:05Z</dcterms:created>
  <dcterms:modified xsi:type="dcterms:W3CDTF">2015-09-30T07:00:35Z</dcterms:modified>
</cp:coreProperties>
</file>