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01" r:id="rId2"/>
    <p:sldId id="264" r:id="rId3"/>
    <p:sldId id="265" r:id="rId4"/>
    <p:sldId id="302" r:id="rId5"/>
    <p:sldId id="303" r:id="rId6"/>
    <p:sldId id="304" r:id="rId7"/>
    <p:sldId id="305" r:id="rId8"/>
    <p:sldId id="306" r:id="rId9"/>
    <p:sldId id="307" r:id="rId10"/>
    <p:sldId id="357" r:id="rId11"/>
    <p:sldId id="308" r:id="rId12"/>
    <p:sldId id="309" r:id="rId13"/>
    <p:sldId id="310" r:id="rId14"/>
    <p:sldId id="358" r:id="rId15"/>
    <p:sldId id="311" r:id="rId16"/>
    <p:sldId id="312" r:id="rId17"/>
    <p:sldId id="313" r:id="rId18"/>
    <p:sldId id="359" r:id="rId19"/>
    <p:sldId id="360" r:id="rId20"/>
    <p:sldId id="314" r:id="rId21"/>
    <p:sldId id="315" r:id="rId22"/>
    <p:sldId id="316" r:id="rId23"/>
    <p:sldId id="318" r:id="rId24"/>
    <p:sldId id="319" r:id="rId25"/>
    <p:sldId id="361" r:id="rId26"/>
    <p:sldId id="362" r:id="rId27"/>
    <p:sldId id="320" r:id="rId28"/>
    <p:sldId id="321" r:id="rId29"/>
    <p:sldId id="322" r:id="rId30"/>
    <p:sldId id="323" r:id="rId31"/>
    <p:sldId id="324" r:id="rId32"/>
    <p:sldId id="325" r:id="rId33"/>
    <p:sldId id="363" r:id="rId34"/>
    <p:sldId id="326" r:id="rId35"/>
    <p:sldId id="327" r:id="rId36"/>
    <p:sldId id="328" r:id="rId37"/>
    <p:sldId id="364" r:id="rId38"/>
    <p:sldId id="329" r:id="rId39"/>
    <p:sldId id="365" r:id="rId40"/>
    <p:sldId id="330" r:id="rId41"/>
    <p:sldId id="331" r:id="rId42"/>
    <p:sldId id="367" r:id="rId43"/>
    <p:sldId id="332" r:id="rId44"/>
    <p:sldId id="366" r:id="rId45"/>
    <p:sldId id="368" r:id="rId46"/>
    <p:sldId id="369" r:id="rId47"/>
    <p:sldId id="370" r:id="rId48"/>
    <p:sldId id="371" r:id="rId49"/>
    <p:sldId id="372" r:id="rId50"/>
    <p:sldId id="373" r:id="rId51"/>
    <p:sldId id="374" r:id="rId52"/>
    <p:sldId id="293" r:id="rId53"/>
    <p:sldId id="375" r:id="rId54"/>
    <p:sldId id="376" r:id="rId55"/>
    <p:sldId id="300" r:id="rId5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264"/>
            <p14:sldId id="265"/>
            <p14:sldId id="302"/>
            <p14:sldId id="303"/>
            <p14:sldId id="304"/>
            <p14:sldId id="305"/>
            <p14:sldId id="306"/>
            <p14:sldId id="307"/>
            <p14:sldId id="357"/>
            <p14:sldId id="308"/>
            <p14:sldId id="309"/>
            <p14:sldId id="310"/>
            <p14:sldId id="358"/>
            <p14:sldId id="311"/>
            <p14:sldId id="312"/>
            <p14:sldId id="313"/>
            <p14:sldId id="359"/>
            <p14:sldId id="360"/>
            <p14:sldId id="314"/>
            <p14:sldId id="315"/>
            <p14:sldId id="316"/>
            <p14:sldId id="318"/>
            <p14:sldId id="319"/>
            <p14:sldId id="361"/>
            <p14:sldId id="362"/>
            <p14:sldId id="320"/>
            <p14:sldId id="321"/>
            <p14:sldId id="322"/>
            <p14:sldId id="323"/>
            <p14:sldId id="324"/>
            <p14:sldId id="325"/>
            <p14:sldId id="363"/>
            <p14:sldId id="326"/>
            <p14:sldId id="327"/>
            <p14:sldId id="328"/>
            <p14:sldId id="364"/>
            <p14:sldId id="329"/>
            <p14:sldId id="365"/>
            <p14:sldId id="330"/>
            <p14:sldId id="331"/>
            <p14:sldId id="367"/>
            <p14:sldId id="332"/>
            <p14:sldId id="366"/>
            <p14:sldId id="368"/>
            <p14:sldId id="369"/>
            <p14:sldId id="370"/>
            <p14:sldId id="371"/>
            <p14:sldId id="372"/>
            <p14:sldId id="373"/>
            <p14:sldId id="374"/>
          </p14:sldIdLst>
        </p14:section>
        <p14:section name="Untitled Section" id="{0F1CB131-A6BD-43D0-B8D4-1F27CEF7A05E}">
          <p14:sldIdLst>
            <p14:sldId id="293"/>
            <p14:sldId id="375"/>
            <p14:sldId id="376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98" d="100"/>
          <a:sy n="98" d="100"/>
        </p:scale>
        <p:origin x="-104" y="-648"/>
      </p:cViewPr>
      <p:guideLst>
        <p:guide orient="horz" pos="6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commentAuthors" Target="commentAuthor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9/30/15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l-GR" sz="1000" dirty="0" smtClean="0">
                <a:solidFill>
                  <a:srgbClr val="5075BC"/>
                </a:solidFill>
              </a:rPr>
              <a:t>Μετεγγραφή (Τranscription): </a:t>
            </a:r>
            <a:r>
              <a:rPr lang="el-GR" sz="1000" dirty="0" smtClean="0"/>
              <a:t>Εισαγωγή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l-GR" sz="1000" dirty="0" smtClean="0">
                <a:solidFill>
                  <a:srgbClr val="5075BC"/>
                </a:solidFill>
              </a:rPr>
              <a:t>Μετεγγραφή (Τranscription): </a:t>
            </a:r>
            <a:r>
              <a:rPr lang="el-GR" sz="1000" dirty="0" smtClean="0"/>
              <a:t>Εισαγωγή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l-GR" sz="1000" dirty="0" smtClean="0">
                <a:solidFill>
                  <a:srgbClr val="5075BC"/>
                </a:solidFill>
              </a:rPr>
              <a:t>Μετεγγραφή (Τranscription): </a:t>
            </a:r>
            <a:r>
              <a:rPr lang="el-GR" sz="1000" dirty="0" smtClean="0"/>
              <a:t>Εισαγωγή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l-GR" sz="1000" dirty="0" smtClean="0">
                <a:solidFill>
                  <a:srgbClr val="5075BC"/>
                </a:solidFill>
              </a:rPr>
              <a:t>Μετεγγραφή (Τranscription): </a:t>
            </a:r>
            <a:r>
              <a:rPr lang="el-GR" sz="1000" dirty="0" smtClean="0"/>
              <a:t>Εισαγωγή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l-GR" sz="1000" dirty="0" smtClean="0">
                <a:solidFill>
                  <a:srgbClr val="5075BC"/>
                </a:solidFill>
              </a:rPr>
              <a:t>Μετεγγραφή (Τranscription): </a:t>
            </a:r>
            <a:r>
              <a:rPr lang="el-GR" sz="1000" dirty="0" smtClean="0"/>
              <a:t>Εισαγωγή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l-GR" sz="1000" dirty="0" smtClean="0">
                <a:solidFill>
                  <a:srgbClr val="5075BC"/>
                </a:solidFill>
              </a:rPr>
              <a:t>Μετεγγραφή (Τranscription): </a:t>
            </a:r>
            <a:r>
              <a:rPr lang="el-GR" sz="1000" dirty="0" smtClean="0"/>
              <a:t>Εισαγωγή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l-GR" sz="1000" dirty="0" smtClean="0">
                <a:solidFill>
                  <a:srgbClr val="5075BC"/>
                </a:solidFill>
              </a:rPr>
              <a:t>Μετεγγραφή (Τranscription): </a:t>
            </a:r>
            <a:r>
              <a:rPr lang="el-GR" sz="1000" dirty="0" smtClean="0"/>
              <a:t>Εισαγωγή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http://retro.n24.de/import_images/netzeitung/4814971_4812598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://en.wikipedia.org/wiki/Standard_English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6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hyperlink" Target="http://eclass.uoa.gr/courses/GS208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ualsubsync.org/tutorials/making-transcript" TargetMode="External"/><Relationship Id="rId4" Type="http://schemas.openxmlformats.org/officeDocument/2006/relationships/hyperlink" Target="http://www.visualsubsync.org/_media/tutorials/t01_03_maindialog.png" TargetMode="External"/><Relationship Id="rId5" Type="http://schemas.openxmlformats.org/officeDocument/2006/relationships/hyperlink" Target="http://www.visualsubsync.org/_media/tutorials/t01_04_maindialog2.png" TargetMode="External"/><Relationship Id="rId6" Type="http://schemas.openxmlformats.org/officeDocument/2006/relationships/hyperlink" Target="http://www.visualsubsync.org/_media/tutorials/t01_06_homepage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ualsubsync.org/tutorials/making-transcript" TargetMode="External"/><Relationship Id="rId4" Type="http://schemas.openxmlformats.org/officeDocument/2006/relationships/hyperlink" Target="http://trans.sourceforge.net/en/presentation.php" TargetMode="External"/><Relationship Id="rId5" Type="http://schemas.openxmlformats.org/officeDocument/2006/relationships/hyperlink" Target="http://www.phon.ucl.ac.uk/resource/sfs/rtgram/" TargetMode="External"/><Relationship Id="rId6" Type="http://schemas.openxmlformats.org/officeDocument/2006/relationships/hyperlink" Target="https://pal.sri.com/wp-content/uploads/publications/calo/2006/ASA_2006_LayPaper-1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vil-software.de/" TargetMode="External"/><Relationship Id="rId4" Type="http://schemas.openxmlformats.org/officeDocument/2006/relationships/hyperlink" Target="https://www.nau.edu/alumni/news/facetime-nov-2012/facetime-december-2012---1990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http://www.visualsubsync.org/_media/tutorials/t01_04_maindialog2.png?w=&amp;h=&amp;cache=cach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n-US" b="1" dirty="0" err="1" smtClean="0">
                <a:solidFill>
                  <a:srgbClr val="5075BC"/>
                </a:solidFill>
              </a:rPr>
              <a:t>Empirische</a:t>
            </a:r>
            <a:r>
              <a:rPr lang="en-US" b="1" dirty="0" smtClean="0">
                <a:solidFill>
                  <a:srgbClr val="5075BC"/>
                </a:solidFill>
              </a:rPr>
              <a:t> </a:t>
            </a:r>
            <a:r>
              <a:rPr lang="en-US" b="1" dirty="0" err="1" smtClean="0">
                <a:solidFill>
                  <a:srgbClr val="5075BC"/>
                </a:solidFill>
              </a:rPr>
              <a:t>Sprachforschung</a:t>
            </a:r>
            <a:endParaRPr lang="el-GR" b="1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</a:rPr>
              <a:t>Μετεγγραφή (Τranscription): </a:t>
            </a:r>
            <a:r>
              <a:rPr lang="el-GR" sz="2800" dirty="0" smtClean="0"/>
              <a:t>Εισαγωγή</a:t>
            </a:r>
          </a:p>
          <a:p>
            <a:r>
              <a:rPr lang="el-GR" sz="2800" dirty="0"/>
              <a:t/>
            </a:r>
            <a:br>
              <a:rPr lang="el-GR" sz="2800" dirty="0"/>
            </a:br>
            <a:r>
              <a:rPr lang="en-US" sz="2800" dirty="0" smtClean="0">
                <a:latin typeface="Calibri" charset="0"/>
              </a:rPr>
              <a:t>Dr</a:t>
            </a:r>
            <a:r>
              <a:rPr lang="en-US" sz="2800" dirty="0">
                <a:latin typeface="Calibri" charset="0"/>
              </a:rPr>
              <a:t>. Christina </a:t>
            </a:r>
            <a:r>
              <a:rPr lang="en-US" sz="2800" dirty="0" err="1">
                <a:latin typeface="Calibri" charset="0"/>
              </a:rPr>
              <a:t>Alexandris</a:t>
            </a:r>
            <a:r>
              <a:rPr lang="en-US" sz="2800" dirty="0">
                <a:latin typeface="Calibri" charset="0"/>
              </a:rPr>
              <a:t> </a:t>
            </a:r>
            <a:endParaRPr lang="el-GR" sz="2800" dirty="0">
              <a:latin typeface="Calibri" charset="0"/>
            </a:endParaRPr>
          </a:p>
          <a:p>
            <a:r>
              <a:rPr lang="en-US" sz="2800" dirty="0" err="1">
                <a:latin typeface="Calibri" charset="0"/>
              </a:rPr>
              <a:t>Nationale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Universität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Athen</a:t>
            </a:r>
            <a:endParaRPr lang="en-US" sz="2800" dirty="0">
              <a:latin typeface="Calibri" charset="0"/>
            </a:endParaRPr>
          </a:p>
          <a:p>
            <a:r>
              <a:rPr lang="en-US" sz="2800" dirty="0">
                <a:latin typeface="Calibri" charset="0"/>
              </a:rPr>
              <a:t>Deutsche </a:t>
            </a:r>
            <a:r>
              <a:rPr lang="en-US" sz="2800" dirty="0" err="1">
                <a:latin typeface="Calibri" charset="0"/>
              </a:rPr>
              <a:t>Sprache</a:t>
            </a:r>
            <a:r>
              <a:rPr lang="en-US" sz="2800" dirty="0">
                <a:latin typeface="Calibri" charset="0"/>
              </a:rPr>
              <a:t> und </a:t>
            </a:r>
            <a:r>
              <a:rPr lang="en-US" sz="2800" dirty="0" err="1">
                <a:latin typeface="Calibri" charset="0"/>
              </a:rPr>
              <a:t>Literatur</a:t>
            </a:r>
            <a:endParaRPr lang="el-GR" sz="2800" dirty="0">
              <a:latin typeface="Calibri" charset="0"/>
            </a:endParaRPr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158182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722313" y="2492897"/>
            <a:ext cx="7772400" cy="2232248"/>
          </a:xfrm>
        </p:spPr>
        <p:txBody>
          <a:bodyPr>
            <a:normAutofit/>
          </a:bodyPr>
          <a:lstStyle/>
          <a:p>
            <a:endParaRPr lang="el-GR" sz="2200" dirty="0" smtClean="0"/>
          </a:p>
          <a:p>
            <a:r>
              <a:rPr lang="en-US" sz="2200" dirty="0" smtClean="0"/>
              <a:t>http</a:t>
            </a:r>
            <a:r>
              <a:rPr lang="en-US" sz="2200" dirty="0"/>
              <a:t>://</a:t>
            </a:r>
            <a:r>
              <a:rPr lang="en-US" sz="2200" dirty="0" err="1"/>
              <a:t>trans.sourceforge.net</a:t>
            </a:r>
            <a:r>
              <a:rPr lang="en-US" sz="2200" dirty="0"/>
              <a:t>/en/</a:t>
            </a:r>
            <a:r>
              <a:rPr lang="en-US" sz="2200" dirty="0" err="1"/>
              <a:t>presentation.php</a:t>
            </a:r>
            <a:endParaRPr lang="en-US" sz="2200" dirty="0"/>
          </a:p>
          <a:p>
            <a:r>
              <a:rPr lang="en-US" sz="2200" dirty="0"/>
              <a:t>Transcriber 1.4.2</a:t>
            </a:r>
          </a:p>
          <a:p>
            <a:r>
              <a:rPr lang="en-US" sz="2200" dirty="0"/>
              <a:t>Transcriber - Copyright (C) 1998-2008, DGA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Παράδειγμα</a:t>
            </a:r>
            <a:r>
              <a:rPr lang="el-GR" b="1" dirty="0"/>
              <a:t/>
            </a:r>
            <a:br>
              <a:rPr lang="el-GR" b="1" dirty="0"/>
            </a:br>
            <a:r>
              <a:rPr lang="el-GR" b="1" dirty="0" smtClean="0"/>
              <a:t>Τεμαχισμός </a:t>
            </a:r>
            <a:r>
              <a:rPr lang="el-GR" b="1" dirty="0"/>
              <a:t>Σ</a:t>
            </a:r>
            <a:r>
              <a:rPr lang="el-GR" b="1" dirty="0" smtClean="0"/>
              <a:t>ήματος (Segmentation)</a:t>
            </a:r>
            <a:r>
              <a:rPr lang="el-GR" sz="4400" b="1" dirty="0"/>
              <a:t/>
            </a:r>
            <a:br>
              <a:rPr lang="el-GR" sz="4400" b="1" dirty="0"/>
            </a:br>
            <a:endParaRPr lang="el-GR" sz="4400" b="1" dirty="0"/>
          </a:p>
        </p:txBody>
      </p:sp>
    </p:spTree>
    <p:extLst>
      <p:ext uri="{BB962C8B-B14F-4D97-AF65-F5344CB8AC3E}">
        <p14:creationId xmlns:p14="http://schemas.microsoft.com/office/powerpoint/2010/main" val="284174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Τεμαχισμός Σήματος (Segmentation) " title="Παράδειγμα 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423370" cy="544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99592" y="6021288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/>
              <a:t>Εικόνα </a:t>
            </a:r>
            <a:r>
              <a:rPr lang="de-DE" b="1" dirty="0" smtClean="0"/>
              <a:t>6</a:t>
            </a:r>
            <a:r>
              <a:rPr lang="el-GR" b="1" dirty="0" smtClean="0"/>
              <a:t>: </a:t>
            </a:r>
            <a:r>
              <a:rPr lang="el-GR" dirty="0" smtClean="0"/>
              <a:t>Παράδειγμα Τεμαχισμός Σήματος (</a:t>
            </a:r>
            <a:r>
              <a:rPr lang="de-DE" dirty="0" smtClean="0"/>
              <a:t>Segmentation)</a:t>
            </a:r>
            <a:r>
              <a:rPr lang="el-GR" b="1" dirty="0" smtClean="0"/>
              <a:t> </a:t>
            </a:r>
            <a:r>
              <a:rPr lang="de-DE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26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Διαδικασία </a:t>
            </a:r>
            <a:r>
              <a:rPr lang="el-GR" b="1" dirty="0"/>
              <a:t>Μ</a:t>
            </a:r>
            <a:r>
              <a:rPr lang="el-GR" b="1" dirty="0" smtClean="0"/>
              <a:t>ετεγγραφής-</a:t>
            </a:r>
            <a:r>
              <a:rPr lang="el-GR" b="1" dirty="0"/>
              <a:t>2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Τεμαχισμός σήματος (Segmentation)</a:t>
            </a:r>
          </a:p>
          <a:p>
            <a:r>
              <a:rPr lang="el-GR" sz="2800" dirty="0"/>
              <a:t>Αποκοπή και διαχωρισμός μεγαλύτερων διαστημάτων θορύβων, παύσεων, μουσικής, διαφημιστικών κλπ.</a:t>
            </a:r>
          </a:p>
          <a:p>
            <a:r>
              <a:rPr lang="el-GR" sz="2800" dirty="0"/>
              <a:t>Διαχωρισμός προτάσεων (και ομιλητών)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49038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Διαδικασία Μετεγγραφής</a:t>
            </a:r>
            <a:r>
              <a:rPr lang="el-GR" b="1" dirty="0" smtClean="0"/>
              <a:t>-3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Μετεγγραφή προφορικού κειμένου (</a:t>
            </a:r>
            <a:r>
              <a:rPr lang="en-US" sz="2800" b="1" dirty="0"/>
              <a:t>Text Transcription)</a:t>
            </a:r>
            <a:endParaRPr lang="el-GR" sz="2800" dirty="0"/>
          </a:p>
          <a:p>
            <a:r>
              <a:rPr lang="el-GR" sz="2800" dirty="0"/>
              <a:t>Εγγραφή προφορικού κειμένου</a:t>
            </a:r>
          </a:p>
          <a:p>
            <a:r>
              <a:rPr lang="el-GR" sz="2800" dirty="0"/>
              <a:t>Διόρθωση προφορικού κειμένου</a:t>
            </a:r>
          </a:p>
          <a:p>
            <a:r>
              <a:rPr lang="el-GR" sz="2800" dirty="0"/>
              <a:t>Επισημείωση δυσνόητων λέξεων, λέξεων που έχουν  εκφωνηθεί λάθος (σαρδάμ), λέξεων που δεν έχουν εκφωνηθεί ολόκληρες</a:t>
            </a:r>
          </a:p>
          <a:p>
            <a:r>
              <a:rPr lang="el-GR" sz="2800" dirty="0"/>
              <a:t>Επισημείωση ξένων λέξεων, αλλαγή γλώσσας (</a:t>
            </a:r>
            <a:r>
              <a:rPr lang="en-US" sz="2800" dirty="0" err="1"/>
              <a:t>codeswitching</a:t>
            </a:r>
            <a:r>
              <a:rPr lang="en-US" sz="2800" dirty="0"/>
              <a:t>)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64028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722313" y="2492897"/>
            <a:ext cx="7772400" cy="223224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http</a:t>
            </a:r>
            <a:r>
              <a:rPr lang="en-US" sz="2200" dirty="0"/>
              <a:t>://</a:t>
            </a:r>
            <a:r>
              <a:rPr lang="en-US" sz="2200" dirty="0" err="1"/>
              <a:t>www.dailynterpreter.com</a:t>
            </a:r>
            <a:r>
              <a:rPr lang="en-US" sz="2200" dirty="0"/>
              <a:t>/archives/1860 (</a:t>
            </a:r>
            <a:r>
              <a:rPr lang="en-US" sz="2200" dirty="0" err="1"/>
              <a:t>italian</a:t>
            </a:r>
            <a:r>
              <a:rPr lang="en-US" sz="2200" dirty="0"/>
              <a:t>/</a:t>
            </a:r>
            <a:r>
              <a:rPr lang="en-US" sz="2200" dirty="0" err="1"/>
              <a:t>french</a:t>
            </a:r>
            <a:r>
              <a:rPr lang="en-US" sz="2200" dirty="0"/>
              <a:t>)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Επισημε</a:t>
            </a:r>
            <a:r>
              <a:rPr lang="en-US" b="1" dirty="0" err="1"/>
              <a:t>i</a:t>
            </a:r>
            <a:r>
              <a:rPr lang="el-GR" b="1" dirty="0"/>
              <a:t>ωση </a:t>
            </a:r>
            <a:r>
              <a:rPr lang="el-GR" b="1" dirty="0" smtClean="0"/>
              <a:t>ξένων λέξεων</a:t>
            </a:r>
            <a:r>
              <a:rPr lang="el-GR" b="1" dirty="0"/>
              <a:t>, </a:t>
            </a:r>
            <a:r>
              <a:rPr lang="el-GR" b="1" dirty="0" smtClean="0"/>
              <a:t>αλλαγή γλώσσας (</a:t>
            </a:r>
            <a:r>
              <a:rPr lang="en-US" b="1" dirty="0" smtClean="0"/>
              <a:t>CODESWITCHING</a:t>
            </a:r>
            <a:r>
              <a:rPr lang="el-GR" b="1" dirty="0" smtClean="0"/>
              <a:t>)</a:t>
            </a:r>
            <a:endParaRPr lang="el-GR" sz="4400" b="1" dirty="0"/>
          </a:p>
        </p:txBody>
      </p:sp>
    </p:spTree>
    <p:extLst>
      <p:ext uri="{BB962C8B-B14F-4D97-AF65-F5344CB8AC3E}">
        <p14:creationId xmlns:p14="http://schemas.microsoft.com/office/powerpoint/2010/main" val="182362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title="Επισημείωση ξένων λέξεων, αλλαγή γλώσσας (CODESWITCHING) 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540" y="260648"/>
            <a:ext cx="8280920" cy="582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602128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/>
              <a:t>Εικόνα </a:t>
            </a:r>
            <a:r>
              <a:rPr lang="de-DE" b="1" dirty="0" smtClean="0"/>
              <a:t>7</a:t>
            </a:r>
            <a:r>
              <a:rPr lang="el-GR" b="1" dirty="0" smtClean="0"/>
              <a:t>: </a:t>
            </a:r>
            <a:r>
              <a:rPr lang="el-GR" dirty="0" smtClean="0"/>
              <a:t>Επισημείωση ξένων λέξεων, αλλαγή γλώσσας (</a:t>
            </a:r>
            <a:r>
              <a:rPr lang="de-DE" dirty="0" smtClean="0"/>
              <a:t>CODESWITCHING)</a:t>
            </a:r>
            <a:r>
              <a:rPr lang="el-GR" dirty="0" smtClean="0"/>
              <a:t> </a:t>
            </a:r>
            <a:r>
              <a:rPr lang="de-DE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15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Διαδικασία Μετεγγραφής-</a:t>
            </a:r>
            <a:r>
              <a:rPr lang="en-US" b="1" dirty="0"/>
              <a:t>4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l-GR" sz="2800" b="1" dirty="0"/>
              <a:t>Επισημείωση γλωσσικών και παραγλωσσικών στοιχείων (</a:t>
            </a:r>
            <a:r>
              <a:rPr lang="en-US" sz="2800" b="1" dirty="0"/>
              <a:t>Annotation)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l-GR" sz="2800" dirty="0"/>
              <a:t>Επισημείωση βασικών παραγλωσσικών στοιχείων</a:t>
            </a: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l-GR" sz="2800" dirty="0"/>
              <a:t>Επισημείωση λοιπών θορύβων</a:t>
            </a: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l-GR" sz="2800" dirty="0"/>
              <a:t>Επισημείωση</a:t>
            </a:r>
            <a:r>
              <a:rPr lang="en-US" sz="2800" dirty="0"/>
              <a:t> </a:t>
            </a:r>
            <a:r>
              <a:rPr lang="el-GR" sz="2800" dirty="0"/>
              <a:t>προσωδίας (ανάλογα με την εφαρμογή)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2186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Διαδικασία Μετεγγραφής</a:t>
            </a:r>
            <a:r>
              <a:rPr lang="el-GR" b="1" dirty="0" smtClean="0"/>
              <a:t>-5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sz="2000" dirty="0"/>
              <a:t>Επισημείωση βασικών παραγλωσσικών στοιχείων</a:t>
            </a:r>
          </a:p>
          <a:p>
            <a:pPr marL="800100" lvl="3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l-GR" dirty="0"/>
              <a:t>Επιφώνημα Αμηχανίας </a:t>
            </a:r>
            <a:r>
              <a:rPr lang="en-US" dirty="0"/>
              <a:t>[AH] [EH] (GR: [IH])</a:t>
            </a:r>
            <a:endParaRPr lang="el-GR" dirty="0"/>
          </a:p>
          <a:p>
            <a:pPr marL="800100" lvl="3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l-GR" dirty="0"/>
              <a:t>Προσωδιακή έμφαση </a:t>
            </a:r>
          </a:p>
          <a:p>
            <a:pPr marL="800100" lvl="3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el-GR" dirty="0"/>
              <a:t>Αλλαγή τόνου φωνής (ψίθυρος)</a:t>
            </a:r>
          </a:p>
          <a:p>
            <a:pPr>
              <a:lnSpc>
                <a:spcPct val="90000"/>
              </a:lnSpc>
            </a:pPr>
            <a:r>
              <a:rPr lang="el-GR" sz="2000" dirty="0"/>
              <a:t>Επισημείωση λοιπών θορύβων</a:t>
            </a:r>
          </a:p>
          <a:p>
            <a:pPr marL="1314450" lvl="2" indent="-514350">
              <a:lnSpc>
                <a:spcPct val="90000"/>
              </a:lnSpc>
              <a:buFont typeface="Franklin Gothic Medium" pitchFamily="34" charset="0"/>
              <a:buAutoNum type="arabicPeriod"/>
            </a:pPr>
            <a:r>
              <a:rPr lang="el-GR" sz="2000" dirty="0"/>
              <a:t>Αναπνοή</a:t>
            </a:r>
            <a:r>
              <a:rPr lang="en-US" sz="2000" dirty="0"/>
              <a:t> [BREATH]</a:t>
            </a:r>
            <a:endParaRPr lang="el-GR" sz="2000" dirty="0"/>
          </a:p>
          <a:p>
            <a:pPr marL="1314450" lvl="2" indent="-514350">
              <a:lnSpc>
                <a:spcPct val="90000"/>
              </a:lnSpc>
              <a:buFont typeface="Franklin Gothic Medium" pitchFamily="34" charset="0"/>
              <a:buAutoNum type="arabicPeriod"/>
            </a:pPr>
            <a:r>
              <a:rPr lang="el-GR" sz="2000" dirty="0"/>
              <a:t>Αναστεναγμός</a:t>
            </a:r>
            <a:r>
              <a:rPr lang="en-US" sz="2000" dirty="0"/>
              <a:t> [SIGH]</a:t>
            </a:r>
            <a:endParaRPr lang="el-GR" sz="2000" dirty="0"/>
          </a:p>
          <a:p>
            <a:pPr marL="1314450" lvl="2" indent="-514350">
              <a:lnSpc>
                <a:spcPct val="90000"/>
              </a:lnSpc>
              <a:buFont typeface="Franklin Gothic Medium" pitchFamily="34" charset="0"/>
              <a:buAutoNum type="arabicPeriod"/>
            </a:pPr>
            <a:r>
              <a:rPr lang="el-GR" sz="2000" dirty="0"/>
              <a:t>Καθάρισμα λαιμού</a:t>
            </a:r>
            <a:r>
              <a:rPr lang="en-US" sz="2000" dirty="0"/>
              <a:t> [CLEAR-THROAT]</a:t>
            </a:r>
            <a:endParaRPr lang="el-GR" sz="2000" dirty="0"/>
          </a:p>
          <a:p>
            <a:pPr marL="1314450" lvl="2" indent="-514350">
              <a:lnSpc>
                <a:spcPct val="90000"/>
              </a:lnSpc>
              <a:buFont typeface="Franklin Gothic Medium" pitchFamily="34" charset="0"/>
              <a:buAutoNum type="arabicPeriod"/>
            </a:pPr>
            <a:r>
              <a:rPr lang="el-GR" sz="2000" dirty="0"/>
              <a:t>Βήχας</a:t>
            </a:r>
            <a:r>
              <a:rPr lang="en-US" sz="2000" dirty="0"/>
              <a:t> [COUGH]</a:t>
            </a:r>
            <a:endParaRPr lang="el-GR" sz="2000" dirty="0"/>
          </a:p>
          <a:p>
            <a:pPr marL="1314450" lvl="2" indent="-514350">
              <a:lnSpc>
                <a:spcPct val="90000"/>
              </a:lnSpc>
              <a:buFont typeface="Franklin Gothic Medium" pitchFamily="34" charset="0"/>
              <a:buAutoNum type="arabicPeriod"/>
            </a:pPr>
            <a:r>
              <a:rPr lang="el-GR" sz="2000" dirty="0"/>
              <a:t>Γέλιο</a:t>
            </a:r>
            <a:r>
              <a:rPr lang="en-US" sz="2000" dirty="0"/>
              <a:t> [LAUGHTER]</a:t>
            </a:r>
            <a:endParaRPr lang="el-GR" sz="2000" dirty="0"/>
          </a:p>
          <a:p>
            <a:pPr marL="1314450" lvl="2" indent="-514350">
              <a:lnSpc>
                <a:spcPct val="90000"/>
              </a:lnSpc>
              <a:buFont typeface="Franklin Gothic Medium" pitchFamily="34" charset="0"/>
              <a:buAutoNum type="arabicPeriod"/>
            </a:pPr>
            <a:r>
              <a:rPr lang="el-GR" sz="2000" dirty="0"/>
              <a:t>Θόρυβος </a:t>
            </a:r>
            <a:r>
              <a:rPr lang="en-US" sz="2000" dirty="0"/>
              <a:t>&lt;BACKGROUND-NOISE&gt;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26876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722313" y="2492897"/>
            <a:ext cx="7772400" cy="22322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400" dirty="0"/>
              <a:t>Επισημείωση βασικών παραγλωσσικών στοιχείων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Προσωδιακή έμφαση </a:t>
            </a:r>
            <a:r>
              <a:rPr lang="el-GR" dirty="0"/>
              <a:t/>
            </a:r>
            <a:br>
              <a:rPr lang="el-GR" dirty="0"/>
            </a:b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3037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722313" y="692696"/>
            <a:ext cx="7772400" cy="40324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Πηγές</a:t>
            </a:r>
            <a:r>
              <a:rPr lang="en-US" dirty="0"/>
              <a:t>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err="1"/>
              <a:t>Chaida</a:t>
            </a:r>
            <a:r>
              <a:rPr lang="el-GR" dirty="0"/>
              <a:t>, Α. (2007), </a:t>
            </a:r>
            <a:r>
              <a:rPr lang="en-US" dirty="0"/>
              <a:t>Tonal Structures of Complex Sentences in Greek, in Proceedings of the 8th International Conference of Greek Linguistics (ICGL), University of </a:t>
            </a:r>
            <a:r>
              <a:rPr lang="en-US" dirty="0" err="1"/>
              <a:t>Ioannina</a:t>
            </a:r>
            <a:r>
              <a:rPr lang="en-US" dirty="0"/>
              <a:t>, 30 August-2 September 2007, </a:t>
            </a:r>
            <a:r>
              <a:rPr lang="en-US" dirty="0" err="1"/>
              <a:t>pp</a:t>
            </a:r>
            <a:r>
              <a:rPr lang="en-US" dirty="0"/>
              <a:t> 61-69.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Carr, P. (1993), Phonology, New York: St. Martin’s Press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err="1"/>
              <a:t>Ladefoged</a:t>
            </a:r>
            <a:r>
              <a:rPr lang="en-US" dirty="0"/>
              <a:t>, P. (2006), </a:t>
            </a:r>
            <a:r>
              <a:rPr lang="el-GR" i="1" dirty="0"/>
              <a:t>Εισαγωγή στη Φωνητική</a:t>
            </a:r>
            <a:r>
              <a:rPr lang="el-GR" dirty="0"/>
              <a:t>, μετάφαση Μπαλταζάνη, Μ., Αθήνα</a:t>
            </a:r>
            <a:r>
              <a:rPr lang="en-US" dirty="0"/>
              <a:t>: </a:t>
            </a:r>
            <a:r>
              <a:rPr lang="el-GR" dirty="0"/>
              <a:t>Πατάκης.</a:t>
            </a:r>
            <a:r>
              <a:rPr lang="en-US" dirty="0"/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http://</a:t>
            </a:r>
            <a:r>
              <a:rPr lang="en-US" dirty="0" err="1"/>
              <a:t>idiom.ucsd.edu</a:t>
            </a:r>
            <a:r>
              <a:rPr lang="en-US" dirty="0"/>
              <a:t>/~</a:t>
            </a:r>
            <a:r>
              <a:rPr lang="en-US" dirty="0" err="1"/>
              <a:t>arvaniti</a:t>
            </a:r>
            <a:r>
              <a:rPr lang="en-US" dirty="0"/>
              <a:t>/</a:t>
            </a:r>
            <a:r>
              <a:rPr lang="en-US" dirty="0" err="1"/>
              <a:t>grtobi.html</a:t>
            </a:r>
            <a:endParaRPr lang="en-US" dirty="0"/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b="1" dirty="0" smtClean="0"/>
              <a:t>Προσωδία </a:t>
            </a:r>
            <a:r>
              <a:rPr lang="el-GR" sz="3600" dirty="0"/>
              <a:t/>
            </a:r>
            <a:br>
              <a:rPr lang="el-GR" sz="3600" dirty="0"/>
            </a:br>
            <a:endParaRPr lang="el-GR" sz="4400" b="1" dirty="0"/>
          </a:p>
        </p:txBody>
      </p:sp>
    </p:spTree>
    <p:extLst>
      <p:ext uri="{BB962C8B-B14F-4D97-AF65-F5344CB8AC3E}">
        <p14:creationId xmlns:p14="http://schemas.microsoft.com/office/powerpoint/2010/main" val="152471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400" dirty="0"/>
              <a:t>Παραγλωσσικά Χαρακτηριστικά</a:t>
            </a:r>
            <a:endParaRPr lang="en-US" sz="2400" dirty="0"/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Paralinguistic Features</a:t>
            </a:r>
            <a:endParaRPr lang="el-GR" sz="4400" b="1" dirty="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544522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/>
              <a:t>Εικόνα </a:t>
            </a:r>
            <a:r>
              <a:rPr lang="de-DE" b="1" dirty="0" smtClean="0"/>
              <a:t>8</a:t>
            </a:r>
            <a:r>
              <a:rPr lang="el-GR" b="1" dirty="0" smtClean="0"/>
              <a:t>:</a:t>
            </a:r>
            <a:r>
              <a:rPr lang="de-DE" b="1" dirty="0"/>
              <a:t> </a:t>
            </a:r>
            <a:r>
              <a:rPr lang="de-DE" dirty="0"/>
              <a:t>Windows Tool </a:t>
            </a:r>
            <a:r>
              <a:rPr lang="de-DE" dirty="0" err="1"/>
              <a:t>for</a:t>
            </a:r>
            <a:r>
              <a:rPr lang="de-DE" dirty="0"/>
              <a:t> Real-time Speech </a:t>
            </a:r>
            <a:r>
              <a:rPr lang="de-DE" dirty="0" err="1"/>
              <a:t>Spectrogram</a:t>
            </a:r>
            <a:r>
              <a:rPr lang="de-DE" dirty="0"/>
              <a:t> Display </a:t>
            </a:r>
            <a:endParaRPr lang="en-US" dirty="0"/>
          </a:p>
        </p:txBody>
      </p:sp>
      <p:pic>
        <p:nvPicPr>
          <p:cNvPr id="3" name="Picture 2" descr="Resource: University College London (UCL) PSYCHOLOGY AND LANGUAGE SCIENCES, Faculty of Brain Sciences" title="Version 1.3, Windows Tool for Real-time Speech Spectrogram Displ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6" y="908720"/>
            <a:ext cx="8876228" cy="394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13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Ορισμοί</a:t>
            </a:r>
            <a:r>
              <a:rPr lang="en-US" b="1" dirty="0" smtClean="0"/>
              <a:t>: </a:t>
            </a:r>
            <a:r>
              <a:rPr lang="el-GR" b="1" dirty="0" smtClean="0"/>
              <a:t>Προσωδία </a:t>
            </a:r>
            <a:r>
              <a:rPr lang="el-GR" b="1" dirty="0"/>
              <a:t>/ </a:t>
            </a:r>
            <a:r>
              <a:rPr lang="el-GR" b="1" dirty="0" smtClean="0"/>
              <a:t>Επιτονισμός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Προσωδία = η μελωδία της πρότασης, η οποία εξαρτάται κυρίως (1) από τον επιτονισμό και (2) από τον γενικότερο τρόπο ομιλίας μιας συγκεκριμένης γλώσσας (παράμετροι) και συχνά και (3) από την ψυχική διάθεση/πρόθεση του ομιλητή</a:t>
            </a:r>
          </a:p>
          <a:p>
            <a:endParaRPr lang="el-GR" sz="2400" dirty="0"/>
          </a:p>
          <a:p>
            <a:r>
              <a:rPr lang="el-GR" sz="2400" dirty="0"/>
              <a:t>Επιτονισμός = οι λέξεις / σημεία της πρότασης που τονίζονται περισσότερο από τον ομιλιτή</a:t>
            </a:r>
            <a:endParaRPr lang="en-US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154387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</a:t>
            </a:r>
            <a:r>
              <a:rPr lang="el-GR" b="1" dirty="0" smtClean="0"/>
              <a:t>ήμα </a:t>
            </a:r>
            <a:r>
              <a:rPr lang="el-GR" b="1" dirty="0"/>
              <a:t>και </a:t>
            </a:r>
            <a:r>
              <a:rPr lang="el-GR" b="1" dirty="0" smtClean="0"/>
              <a:t>Προσωδία</a:t>
            </a:r>
            <a:endParaRPr lang="el-GR" b="1" dirty="0"/>
          </a:p>
        </p:txBody>
      </p:sp>
      <p:pic>
        <p:nvPicPr>
          <p:cNvPr id="6" name="Picture 2" descr="In: Proceedings of the 4th Joint&#10;Acoustical Society of America and the Acoustical Society of Japan&#10;(ASA/ASJ) Meeting,  November 28-December 2, 2006 Honolulu, Hawaii, USA." title="More Than Words Can Say: Using Prosody to Find Sentence Boundaries in Spee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8915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51520" y="587727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/>
              <a:t>Εικόνα </a:t>
            </a:r>
            <a:r>
              <a:rPr lang="de-DE" b="1" dirty="0" smtClean="0"/>
              <a:t>9</a:t>
            </a:r>
            <a:r>
              <a:rPr lang="el-GR" b="1" dirty="0" smtClean="0"/>
              <a:t>: </a:t>
            </a:r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More </a:t>
            </a:r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Than Words Can Say: </a:t>
            </a:r>
            <a:endParaRPr lang="en-US" dirty="0" smtClean="0">
              <a:solidFill>
                <a:srgbClr val="000000"/>
              </a:solidFill>
              <a:ea typeface="Lucida Grande"/>
              <a:cs typeface="Lucida Grande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ea typeface="Lucida Grande"/>
                <a:cs typeface="Lucida Grande"/>
              </a:rPr>
              <a:t>Using Prosody to </a:t>
            </a:r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Find Sentence Boundaries in Speech. </a:t>
            </a:r>
            <a:r>
              <a:rPr lang="de-DE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3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/>
            </a:r>
            <a:br>
              <a:rPr lang="el-GR" sz="3600" b="1" dirty="0"/>
            </a:br>
            <a:r>
              <a:rPr lang="en-US" sz="2800" b="1" dirty="0" err="1" smtClean="0"/>
              <a:t>Stylised</a:t>
            </a:r>
            <a:r>
              <a:rPr lang="en-US" sz="2800" b="1" dirty="0" smtClean="0"/>
              <a:t> </a:t>
            </a:r>
            <a:r>
              <a:rPr lang="en-US" sz="2800" b="1" dirty="0"/>
              <a:t>(typical) tonal structures and boundaries, as a function of different sentence types in Greek (simple sentences)  (</a:t>
            </a:r>
            <a:r>
              <a:rPr lang="en-US" sz="2800" b="1" dirty="0" err="1"/>
              <a:t>Chaida</a:t>
            </a:r>
            <a:r>
              <a:rPr lang="en-US" sz="2800" b="1" dirty="0"/>
              <a:t>, 2007)</a:t>
            </a:r>
            <a:endParaRPr lang="el-GR" sz="2800" b="1" dirty="0"/>
          </a:p>
        </p:txBody>
      </p:sp>
      <p:pic>
        <p:nvPicPr>
          <p:cNvPr id="6" name="Picture 2" descr="Chaida, Α. (2007), Tonal Structures of Complex&#10;Sentences in Greek, in Proceedings of the 8th International Conference of&#10;Greek Linguistics (ICGL), University of Ioannina, 30 August-2 September&#10;2007, pp 61-69" title="Tonal Structures of Complex"/>
          <p:cNvPicPr>
            <a:picLocks noChangeAspect="1" noChangeArrowheads="1"/>
          </p:cNvPicPr>
          <p:nvPr/>
        </p:nvPicPr>
        <p:blipFill rotWithShape="1">
          <a:blip r:embed="rId3" cstate="print"/>
          <a:srcRect b="237"/>
          <a:stretch/>
        </p:blipFill>
        <p:spPr bwMode="auto">
          <a:xfrm>
            <a:off x="1439652" y="1844824"/>
            <a:ext cx="6264696" cy="418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11560" y="594928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/>
              <a:t>Εικόνα </a:t>
            </a:r>
            <a:r>
              <a:rPr lang="de-DE" b="1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7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Παραδείγματα Προτάσεων από Πειράματα Chaida, 2007"/>
          <p:cNvSpPr>
            <a:spLocks noGrp="1"/>
          </p:cNvSpPr>
          <p:nvPr>
            <p:ph idx="1"/>
          </p:nvPr>
        </p:nvSpPr>
        <p:spPr>
          <a:xfrm>
            <a:off x="464156" y="332656"/>
            <a:ext cx="8229600" cy="597666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l-GR" sz="6200" b="1" dirty="0" smtClean="0"/>
          </a:p>
          <a:p>
            <a:pPr marL="0" indent="0">
              <a:buNone/>
            </a:pPr>
            <a:r>
              <a:rPr lang="en-US" sz="6200" b="1" dirty="0" smtClean="0"/>
              <a:t>STATEMENT </a:t>
            </a:r>
            <a:r>
              <a:rPr lang="en-US" sz="6200" b="1" dirty="0"/>
              <a:t>	</a:t>
            </a:r>
            <a:r>
              <a:rPr lang="en-US" sz="6200" i="1" dirty="0"/>
              <a:t>O </a:t>
            </a:r>
            <a:r>
              <a:rPr lang="en-US" sz="6200" i="1" dirty="0" err="1"/>
              <a:t>Manólis</a:t>
            </a:r>
            <a:r>
              <a:rPr lang="en-US" sz="6200" i="1" dirty="0"/>
              <a:t> </a:t>
            </a:r>
            <a:r>
              <a:rPr lang="en-US" sz="6200" i="1" dirty="0" err="1"/>
              <a:t>mazévi</a:t>
            </a:r>
            <a:r>
              <a:rPr lang="en-US" sz="6200" i="1" dirty="0"/>
              <a:t> </a:t>
            </a:r>
            <a:r>
              <a:rPr lang="en-US" sz="6200" i="1" dirty="0" err="1"/>
              <a:t>lemónia</a:t>
            </a:r>
            <a:r>
              <a:rPr lang="en-US" sz="6200" i="1" dirty="0"/>
              <a:t> </a:t>
            </a:r>
            <a:r>
              <a:rPr lang="en-US" sz="6200" b="1" i="1" dirty="0" err="1"/>
              <a:t>ce</a:t>
            </a:r>
            <a:r>
              <a:rPr lang="en-US" sz="6200" i="1" dirty="0"/>
              <a:t> </a:t>
            </a:r>
            <a:r>
              <a:rPr lang="en-US" sz="6200" i="1" dirty="0" err="1"/>
              <a:t>i</a:t>
            </a:r>
            <a:r>
              <a:rPr lang="en-US" sz="6200" i="1" dirty="0"/>
              <a:t> </a:t>
            </a:r>
            <a:r>
              <a:rPr lang="en-US" sz="6200" i="1" dirty="0" err="1"/>
              <a:t>María</a:t>
            </a:r>
            <a:r>
              <a:rPr lang="en-US" sz="6200" i="1" dirty="0"/>
              <a:t> </a:t>
            </a:r>
            <a:r>
              <a:rPr lang="en-US" sz="6200" i="1" dirty="0" err="1"/>
              <a:t>mirázi</a:t>
            </a:r>
            <a:r>
              <a:rPr lang="en-US" sz="6200" i="1" dirty="0"/>
              <a:t> </a:t>
            </a:r>
            <a:r>
              <a:rPr lang="en-US" sz="6200" i="1" dirty="0" err="1"/>
              <a:t>balónia</a:t>
            </a:r>
            <a:r>
              <a:rPr lang="en-US" sz="6200" i="1" dirty="0"/>
              <a:t>. </a:t>
            </a:r>
          </a:p>
          <a:p>
            <a:pPr marL="0" indent="0">
              <a:buNone/>
            </a:pPr>
            <a:r>
              <a:rPr lang="en-US" sz="6200" dirty="0"/>
              <a:t>(</a:t>
            </a:r>
            <a:r>
              <a:rPr lang="en-US" sz="6200" dirty="0" err="1"/>
              <a:t>Manolis</a:t>
            </a:r>
            <a:r>
              <a:rPr lang="en-US" sz="6200" dirty="0"/>
              <a:t> is picking lemons </a:t>
            </a:r>
            <a:r>
              <a:rPr lang="en-US" sz="6200" b="1" dirty="0"/>
              <a:t>and</a:t>
            </a:r>
            <a:r>
              <a:rPr lang="en-US" sz="6200" dirty="0"/>
              <a:t> Maria is distributing balloons.) 	</a:t>
            </a:r>
          </a:p>
          <a:p>
            <a:pPr marL="0" indent="0">
              <a:buNone/>
            </a:pPr>
            <a:r>
              <a:rPr lang="en-US" sz="6200" i="1" dirty="0"/>
              <a:t>O </a:t>
            </a:r>
            <a:r>
              <a:rPr lang="en-US" sz="6200" i="1" dirty="0" err="1"/>
              <a:t>Manólis</a:t>
            </a:r>
            <a:r>
              <a:rPr lang="en-US" sz="6200" i="1" dirty="0"/>
              <a:t> </a:t>
            </a:r>
            <a:r>
              <a:rPr lang="en-US" sz="6200" i="1" dirty="0" err="1"/>
              <a:t>mazévi</a:t>
            </a:r>
            <a:r>
              <a:rPr lang="en-US" sz="6200" i="1" dirty="0"/>
              <a:t> </a:t>
            </a:r>
            <a:r>
              <a:rPr lang="en-US" sz="6200" i="1" dirty="0" err="1"/>
              <a:t>lemónia</a:t>
            </a:r>
            <a:r>
              <a:rPr lang="en-US" sz="6200" i="1" dirty="0"/>
              <a:t> </a:t>
            </a:r>
            <a:r>
              <a:rPr lang="en-US" sz="6200" b="1" i="1" dirty="0" err="1"/>
              <a:t>ótan</a:t>
            </a:r>
            <a:r>
              <a:rPr lang="en-US" sz="6200" i="1" dirty="0"/>
              <a:t> </a:t>
            </a:r>
            <a:r>
              <a:rPr lang="en-US" sz="6200" i="1" dirty="0" err="1"/>
              <a:t>i</a:t>
            </a:r>
            <a:r>
              <a:rPr lang="en-US" sz="6200" i="1" dirty="0"/>
              <a:t> </a:t>
            </a:r>
            <a:r>
              <a:rPr lang="en-US" sz="6200" i="1" dirty="0" err="1"/>
              <a:t>María</a:t>
            </a:r>
            <a:r>
              <a:rPr lang="en-US" sz="6200" i="1" dirty="0"/>
              <a:t> </a:t>
            </a:r>
            <a:r>
              <a:rPr lang="en-US" sz="6200" i="1" dirty="0" err="1"/>
              <a:t>mirázi</a:t>
            </a:r>
            <a:r>
              <a:rPr lang="en-US" sz="6200" i="1" dirty="0"/>
              <a:t> </a:t>
            </a:r>
            <a:r>
              <a:rPr lang="en-US" sz="6200" i="1" dirty="0" err="1"/>
              <a:t>balónia</a:t>
            </a:r>
            <a:r>
              <a:rPr lang="en-US" sz="6200" i="1" dirty="0"/>
              <a:t>. </a:t>
            </a:r>
          </a:p>
          <a:p>
            <a:pPr marL="0" indent="0">
              <a:buNone/>
            </a:pPr>
            <a:r>
              <a:rPr lang="en-US" sz="6200" dirty="0"/>
              <a:t>(</a:t>
            </a:r>
            <a:r>
              <a:rPr lang="en-US" sz="6200" dirty="0" err="1"/>
              <a:t>Manolis</a:t>
            </a:r>
            <a:r>
              <a:rPr lang="en-US" sz="6200" dirty="0"/>
              <a:t> is picking lemons </a:t>
            </a:r>
            <a:r>
              <a:rPr lang="en-US" sz="6200" b="1" dirty="0"/>
              <a:t>when</a:t>
            </a:r>
            <a:r>
              <a:rPr lang="en-US" sz="6200" dirty="0"/>
              <a:t> Maria is distributing balloons.) 	</a:t>
            </a:r>
          </a:p>
          <a:p>
            <a:pPr marL="0" indent="0">
              <a:buNone/>
            </a:pPr>
            <a:r>
              <a:rPr lang="pt-BR" sz="6200" i="1" dirty="0"/>
              <a:t>O </a:t>
            </a:r>
            <a:r>
              <a:rPr lang="pt-BR" sz="6200" i="1" dirty="0" err="1"/>
              <a:t>Manólis</a:t>
            </a:r>
            <a:r>
              <a:rPr lang="pt-BR" sz="6200" i="1" dirty="0"/>
              <a:t> </a:t>
            </a:r>
            <a:r>
              <a:rPr lang="pt-BR" sz="6200" i="1" dirty="0" err="1"/>
              <a:t>mazévi</a:t>
            </a:r>
            <a:r>
              <a:rPr lang="pt-BR" sz="6200" i="1" dirty="0"/>
              <a:t> </a:t>
            </a:r>
            <a:r>
              <a:rPr lang="pt-BR" sz="6200" i="1" dirty="0" err="1"/>
              <a:t>lemónia</a:t>
            </a:r>
            <a:r>
              <a:rPr lang="pt-BR" sz="6200" i="1" dirty="0"/>
              <a:t> </a:t>
            </a:r>
            <a:r>
              <a:rPr lang="pt-BR" sz="6200" b="1" i="1" dirty="0" err="1"/>
              <a:t>parólo</a:t>
            </a:r>
            <a:r>
              <a:rPr lang="pt-BR" sz="6200" b="1" i="1" dirty="0"/>
              <a:t> </a:t>
            </a:r>
            <a:r>
              <a:rPr lang="pt-BR" sz="6200" b="1" i="1" dirty="0" err="1"/>
              <a:t>pu</a:t>
            </a:r>
            <a:r>
              <a:rPr lang="pt-BR" sz="6200" b="1" i="1" dirty="0"/>
              <a:t> </a:t>
            </a:r>
            <a:r>
              <a:rPr lang="pt-BR" sz="6200" i="1" dirty="0" err="1"/>
              <a:t>i</a:t>
            </a:r>
            <a:r>
              <a:rPr lang="pt-BR" sz="6200" i="1" dirty="0"/>
              <a:t> </a:t>
            </a:r>
            <a:r>
              <a:rPr lang="pt-BR" sz="6200" i="1" dirty="0" err="1"/>
              <a:t>María</a:t>
            </a:r>
            <a:r>
              <a:rPr lang="pt-BR" sz="6200" i="1" dirty="0"/>
              <a:t> </a:t>
            </a:r>
            <a:r>
              <a:rPr lang="pt-BR" sz="6200" i="1" dirty="0" err="1"/>
              <a:t>mirázi</a:t>
            </a:r>
            <a:r>
              <a:rPr lang="pt-BR" sz="6200" i="1" dirty="0"/>
              <a:t> </a:t>
            </a:r>
            <a:r>
              <a:rPr lang="pt-BR" sz="6200" i="1" dirty="0" err="1"/>
              <a:t>balónia</a:t>
            </a:r>
            <a:r>
              <a:rPr lang="pt-BR" sz="6200" i="1" dirty="0"/>
              <a:t>. </a:t>
            </a:r>
          </a:p>
          <a:p>
            <a:pPr marL="0" indent="0">
              <a:buNone/>
            </a:pPr>
            <a:r>
              <a:rPr lang="en-US" sz="6200" dirty="0"/>
              <a:t>(</a:t>
            </a:r>
            <a:r>
              <a:rPr lang="en-US" sz="6200" dirty="0" err="1"/>
              <a:t>Manolis</a:t>
            </a:r>
            <a:r>
              <a:rPr lang="en-US" sz="6200" dirty="0"/>
              <a:t> is picking lemons </a:t>
            </a:r>
            <a:r>
              <a:rPr lang="en-US" sz="6200" b="1" dirty="0"/>
              <a:t>although</a:t>
            </a:r>
            <a:r>
              <a:rPr lang="en-US" sz="6200" dirty="0"/>
              <a:t> Maria is distributing balloons.) </a:t>
            </a:r>
          </a:p>
          <a:p>
            <a:pPr marL="0" indent="0">
              <a:buNone/>
            </a:pPr>
            <a:r>
              <a:rPr lang="en-US" sz="6200" b="1" dirty="0"/>
              <a:t>	</a:t>
            </a:r>
          </a:p>
          <a:p>
            <a:pPr marL="0" indent="0">
              <a:buNone/>
            </a:pPr>
            <a:r>
              <a:rPr lang="en-US" sz="6200" b="1" dirty="0"/>
              <a:t>COMMAND 	</a:t>
            </a:r>
            <a:r>
              <a:rPr lang="en-US" sz="6200" i="1" dirty="0" err="1"/>
              <a:t>Manóli</a:t>
            </a:r>
            <a:r>
              <a:rPr lang="en-US" sz="6200" i="1" dirty="0"/>
              <a:t> </a:t>
            </a:r>
            <a:r>
              <a:rPr lang="en-US" sz="6200" i="1" dirty="0" err="1"/>
              <a:t>mázeve</a:t>
            </a:r>
            <a:r>
              <a:rPr lang="en-US" sz="6200" i="1" dirty="0"/>
              <a:t> </a:t>
            </a:r>
            <a:r>
              <a:rPr lang="en-US" sz="6200" i="1" dirty="0" err="1"/>
              <a:t>lemonia</a:t>
            </a:r>
            <a:r>
              <a:rPr lang="en-US" sz="6200" i="1" dirty="0"/>
              <a:t> </a:t>
            </a:r>
            <a:r>
              <a:rPr lang="en-US" sz="6200" b="1" i="1" dirty="0" err="1"/>
              <a:t>ce</a:t>
            </a:r>
            <a:r>
              <a:rPr lang="en-US" sz="6200" i="1" dirty="0"/>
              <a:t> </a:t>
            </a:r>
            <a:r>
              <a:rPr lang="en-US" sz="6200" i="1" dirty="0" err="1"/>
              <a:t>María</a:t>
            </a:r>
            <a:r>
              <a:rPr lang="en-US" sz="6200" i="1" dirty="0"/>
              <a:t> </a:t>
            </a:r>
            <a:r>
              <a:rPr lang="en-US" sz="6200" i="1" dirty="0" err="1"/>
              <a:t>míraze</a:t>
            </a:r>
            <a:r>
              <a:rPr lang="en-US" sz="6200" i="1" dirty="0"/>
              <a:t> </a:t>
            </a:r>
            <a:r>
              <a:rPr lang="en-US" sz="6200" i="1" dirty="0" err="1"/>
              <a:t>balónia</a:t>
            </a:r>
            <a:r>
              <a:rPr lang="en-US" sz="6200" i="1" dirty="0"/>
              <a:t>! </a:t>
            </a:r>
          </a:p>
          <a:p>
            <a:pPr marL="0" indent="0">
              <a:buNone/>
            </a:pPr>
            <a:r>
              <a:rPr lang="en-US" sz="6200" dirty="0"/>
              <a:t>(</a:t>
            </a:r>
            <a:r>
              <a:rPr lang="en-US" sz="6200" dirty="0" err="1"/>
              <a:t>Manolis</a:t>
            </a:r>
            <a:r>
              <a:rPr lang="en-US" sz="6200" dirty="0"/>
              <a:t> pick lemons </a:t>
            </a:r>
            <a:r>
              <a:rPr lang="en-US" sz="6200" b="1" dirty="0"/>
              <a:t>and</a:t>
            </a:r>
            <a:r>
              <a:rPr lang="en-US" sz="6200" dirty="0"/>
              <a:t> Maria distribute balloons!) 	</a:t>
            </a:r>
          </a:p>
          <a:p>
            <a:pPr marL="0" indent="0">
              <a:buNone/>
            </a:pPr>
            <a:r>
              <a:rPr lang="en-US" sz="6200" i="1" dirty="0" err="1"/>
              <a:t>Manóli</a:t>
            </a:r>
            <a:r>
              <a:rPr lang="en-US" sz="6200" i="1" dirty="0"/>
              <a:t> </a:t>
            </a:r>
            <a:r>
              <a:rPr lang="en-US" sz="6200" i="1" dirty="0" err="1"/>
              <a:t>mázeve</a:t>
            </a:r>
            <a:r>
              <a:rPr lang="en-US" sz="6200" i="1" dirty="0"/>
              <a:t> </a:t>
            </a:r>
            <a:r>
              <a:rPr lang="en-US" sz="6200" i="1" dirty="0" err="1"/>
              <a:t>lemonia</a:t>
            </a:r>
            <a:r>
              <a:rPr lang="en-US" sz="6200" i="1" dirty="0"/>
              <a:t> </a:t>
            </a:r>
            <a:r>
              <a:rPr lang="en-US" sz="6200" b="1" i="1" dirty="0" err="1"/>
              <a:t>ótan</a:t>
            </a:r>
            <a:r>
              <a:rPr lang="en-US" sz="6200" i="1" dirty="0"/>
              <a:t> </a:t>
            </a:r>
            <a:r>
              <a:rPr lang="en-US" sz="6200" i="1" dirty="0" err="1"/>
              <a:t>i</a:t>
            </a:r>
            <a:r>
              <a:rPr lang="en-US" sz="6200" i="1" dirty="0"/>
              <a:t> </a:t>
            </a:r>
            <a:r>
              <a:rPr lang="en-US" sz="6200" i="1" dirty="0" err="1"/>
              <a:t>María</a:t>
            </a:r>
            <a:r>
              <a:rPr lang="en-US" sz="6200" i="1" dirty="0"/>
              <a:t> </a:t>
            </a:r>
            <a:r>
              <a:rPr lang="en-US" sz="6200" i="1" dirty="0" err="1"/>
              <a:t>mirázi</a:t>
            </a:r>
            <a:r>
              <a:rPr lang="en-US" sz="6200" i="1" dirty="0"/>
              <a:t> </a:t>
            </a:r>
            <a:r>
              <a:rPr lang="en-US" sz="6200" i="1" dirty="0" err="1"/>
              <a:t>balónia</a:t>
            </a:r>
            <a:r>
              <a:rPr lang="en-US" sz="6200" i="1" dirty="0"/>
              <a:t>! </a:t>
            </a:r>
          </a:p>
          <a:p>
            <a:pPr marL="0" indent="0">
              <a:buNone/>
            </a:pPr>
            <a:r>
              <a:rPr lang="en-US" sz="6200" dirty="0"/>
              <a:t>(</a:t>
            </a:r>
            <a:r>
              <a:rPr lang="en-US" sz="6200" dirty="0" err="1"/>
              <a:t>Manolis</a:t>
            </a:r>
            <a:r>
              <a:rPr lang="en-US" sz="6200" dirty="0"/>
              <a:t> pick lemons </a:t>
            </a:r>
            <a:r>
              <a:rPr lang="en-US" sz="6200" b="1" dirty="0"/>
              <a:t>when</a:t>
            </a:r>
            <a:r>
              <a:rPr lang="en-US" sz="6200" dirty="0"/>
              <a:t> Maria is distributing balloons!) 	</a:t>
            </a:r>
          </a:p>
          <a:p>
            <a:pPr marL="0" indent="0">
              <a:buNone/>
            </a:pPr>
            <a:r>
              <a:rPr lang="en-US" sz="6200" i="1" dirty="0" err="1"/>
              <a:t>Manóli</a:t>
            </a:r>
            <a:r>
              <a:rPr lang="en-US" sz="6200" i="1" dirty="0"/>
              <a:t> </a:t>
            </a:r>
            <a:r>
              <a:rPr lang="en-US" sz="6200" i="1" dirty="0" err="1"/>
              <a:t>mázeve</a:t>
            </a:r>
            <a:r>
              <a:rPr lang="en-US" sz="6200" i="1" dirty="0"/>
              <a:t> </a:t>
            </a:r>
            <a:r>
              <a:rPr lang="en-US" sz="6200" i="1" dirty="0" err="1"/>
              <a:t>lemonia</a:t>
            </a:r>
            <a:r>
              <a:rPr lang="en-US" sz="6200" i="1" dirty="0"/>
              <a:t> </a:t>
            </a:r>
            <a:r>
              <a:rPr lang="en-US" sz="6200" b="1" i="1" dirty="0" err="1"/>
              <a:t>parólo</a:t>
            </a:r>
            <a:r>
              <a:rPr lang="en-US" sz="6200" b="1" i="1" dirty="0"/>
              <a:t> </a:t>
            </a:r>
            <a:r>
              <a:rPr lang="en-US" sz="6200" b="1" i="1" dirty="0" err="1"/>
              <a:t>pu</a:t>
            </a:r>
            <a:r>
              <a:rPr lang="en-US" sz="6200" b="1" i="1" dirty="0"/>
              <a:t> </a:t>
            </a:r>
            <a:r>
              <a:rPr lang="en-US" sz="6200" i="1" dirty="0" err="1"/>
              <a:t>i</a:t>
            </a:r>
            <a:r>
              <a:rPr lang="en-US" sz="6200" i="1" dirty="0"/>
              <a:t> </a:t>
            </a:r>
            <a:r>
              <a:rPr lang="en-US" sz="6200" i="1" dirty="0" err="1"/>
              <a:t>María</a:t>
            </a:r>
            <a:r>
              <a:rPr lang="en-US" sz="6200" i="1" dirty="0"/>
              <a:t> </a:t>
            </a:r>
            <a:r>
              <a:rPr lang="en-US" sz="6200" i="1" dirty="0" err="1"/>
              <a:t>mirázi</a:t>
            </a:r>
            <a:r>
              <a:rPr lang="en-US" sz="6200" i="1" dirty="0"/>
              <a:t> </a:t>
            </a:r>
            <a:r>
              <a:rPr lang="en-US" sz="6200" i="1" dirty="0" err="1"/>
              <a:t>balónia</a:t>
            </a:r>
            <a:r>
              <a:rPr lang="en-US" sz="6200" i="1" dirty="0"/>
              <a:t>! </a:t>
            </a:r>
          </a:p>
          <a:p>
            <a:pPr marL="0" indent="0">
              <a:buNone/>
            </a:pPr>
            <a:r>
              <a:rPr lang="en-US" sz="6200" dirty="0"/>
              <a:t>(</a:t>
            </a:r>
            <a:r>
              <a:rPr lang="en-US" sz="6200" dirty="0" err="1"/>
              <a:t>Manolis</a:t>
            </a:r>
            <a:r>
              <a:rPr lang="en-US" sz="6200" dirty="0"/>
              <a:t> pick lemons </a:t>
            </a:r>
            <a:r>
              <a:rPr lang="en-US" sz="6200" b="1" dirty="0"/>
              <a:t>although</a:t>
            </a:r>
            <a:r>
              <a:rPr lang="en-US" sz="6200" dirty="0"/>
              <a:t> Maria is distributing balloons!) </a:t>
            </a:r>
            <a:endParaRPr lang="el-GR" sz="6200" dirty="0" smtClean="0"/>
          </a:p>
          <a:p>
            <a:pPr marL="0" indent="0">
              <a:buNone/>
            </a:pPr>
            <a:r>
              <a:rPr lang="en-US" sz="6200" b="1" dirty="0" err="1" smtClean="0"/>
              <a:t>Chaida</a:t>
            </a:r>
            <a:r>
              <a:rPr lang="en-US" sz="6200" b="1" dirty="0"/>
              <a:t>, 2007	</a:t>
            </a:r>
          </a:p>
          <a:p>
            <a:pPr marL="0" indent="0">
              <a:buNone/>
            </a:pPr>
            <a:endParaRPr lang="en-US" sz="6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4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Παραδείγματα Προτάσεων από Πειράματα Chaida, 2007"/>
          <p:cNvSpPr>
            <a:spLocks noGrp="1"/>
          </p:cNvSpPr>
          <p:nvPr>
            <p:ph idx="1"/>
          </p:nvPr>
        </p:nvSpPr>
        <p:spPr>
          <a:xfrm>
            <a:off x="464156" y="332656"/>
            <a:ext cx="8229600" cy="5976664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b="1" dirty="0"/>
              <a:t>POLAR QUESTION (Yes/No)</a:t>
            </a:r>
            <a:r>
              <a:rPr lang="en-US" sz="2000" dirty="0"/>
              <a:t>	O </a:t>
            </a:r>
            <a:r>
              <a:rPr lang="en-US" sz="2000" dirty="0" err="1"/>
              <a:t>Manólis</a:t>
            </a:r>
            <a:r>
              <a:rPr lang="en-US" sz="2000" dirty="0"/>
              <a:t> </a:t>
            </a:r>
            <a:r>
              <a:rPr lang="en-US" sz="2000" dirty="0" err="1"/>
              <a:t>mazévi</a:t>
            </a:r>
            <a:r>
              <a:rPr lang="en-US" sz="2000" dirty="0"/>
              <a:t> </a:t>
            </a:r>
            <a:r>
              <a:rPr lang="en-US" sz="2000" dirty="0" err="1"/>
              <a:t>lemónia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María</a:t>
            </a:r>
            <a:r>
              <a:rPr lang="en-US" sz="2000" dirty="0"/>
              <a:t> </a:t>
            </a:r>
            <a:r>
              <a:rPr lang="en-US" sz="2000" dirty="0" err="1"/>
              <a:t>mirázi</a:t>
            </a:r>
            <a:r>
              <a:rPr lang="en-US" sz="2000" dirty="0"/>
              <a:t> </a:t>
            </a:r>
            <a:r>
              <a:rPr lang="en-US" sz="2000" dirty="0" err="1"/>
              <a:t>balónia</a:t>
            </a:r>
            <a:r>
              <a:rPr lang="en-US" sz="2000" dirty="0"/>
              <a:t>?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(</a:t>
            </a:r>
            <a:r>
              <a:rPr lang="en-US" sz="2000" dirty="0" err="1"/>
              <a:t>Manolis</a:t>
            </a:r>
            <a:r>
              <a:rPr lang="en-US" sz="2000" dirty="0"/>
              <a:t> is picking lemons and Maria is distributing balloons?) 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O </a:t>
            </a:r>
            <a:r>
              <a:rPr lang="en-US" sz="2000" dirty="0" err="1"/>
              <a:t>Manólis</a:t>
            </a:r>
            <a:r>
              <a:rPr lang="en-US" sz="2000" dirty="0"/>
              <a:t> </a:t>
            </a:r>
            <a:r>
              <a:rPr lang="en-US" sz="2000" dirty="0" err="1"/>
              <a:t>mazévi</a:t>
            </a:r>
            <a:r>
              <a:rPr lang="en-US" sz="2000" dirty="0"/>
              <a:t> </a:t>
            </a:r>
            <a:r>
              <a:rPr lang="en-US" sz="2000" dirty="0" err="1"/>
              <a:t>lemónia</a:t>
            </a:r>
            <a:r>
              <a:rPr lang="en-US" sz="2000" dirty="0"/>
              <a:t> </a:t>
            </a:r>
            <a:r>
              <a:rPr lang="en-US" sz="2000" dirty="0" err="1"/>
              <a:t>ótan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María</a:t>
            </a:r>
            <a:r>
              <a:rPr lang="en-US" sz="2000" dirty="0"/>
              <a:t> </a:t>
            </a:r>
            <a:r>
              <a:rPr lang="en-US" sz="2000" dirty="0" err="1"/>
              <a:t>mirázi</a:t>
            </a:r>
            <a:r>
              <a:rPr lang="en-US" sz="2000" dirty="0"/>
              <a:t> </a:t>
            </a:r>
            <a:r>
              <a:rPr lang="en-US" sz="2000" dirty="0" err="1"/>
              <a:t>balónia</a:t>
            </a:r>
            <a:r>
              <a:rPr lang="en-US" sz="2000" dirty="0"/>
              <a:t>?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(</a:t>
            </a:r>
            <a:r>
              <a:rPr lang="en-US" sz="2000" dirty="0" err="1"/>
              <a:t>Manolis</a:t>
            </a:r>
            <a:r>
              <a:rPr lang="en-US" sz="2000" dirty="0"/>
              <a:t> is picking lemons when Maria is distributing balloons?) 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O </a:t>
            </a:r>
            <a:r>
              <a:rPr lang="en-US" sz="2000" dirty="0" err="1"/>
              <a:t>Manólis</a:t>
            </a:r>
            <a:r>
              <a:rPr lang="en-US" sz="2000" dirty="0"/>
              <a:t> </a:t>
            </a:r>
            <a:r>
              <a:rPr lang="en-US" sz="2000" dirty="0" err="1"/>
              <a:t>mazévi</a:t>
            </a:r>
            <a:r>
              <a:rPr lang="en-US" sz="2000" dirty="0"/>
              <a:t> </a:t>
            </a:r>
            <a:r>
              <a:rPr lang="en-US" sz="2000" dirty="0" err="1"/>
              <a:t>lemónia</a:t>
            </a:r>
            <a:r>
              <a:rPr lang="en-US" sz="2000" dirty="0"/>
              <a:t> </a:t>
            </a:r>
            <a:r>
              <a:rPr lang="en-US" sz="2000" dirty="0" err="1"/>
              <a:t>parólo</a:t>
            </a:r>
            <a:r>
              <a:rPr lang="en-US" sz="2000" dirty="0"/>
              <a:t> </a:t>
            </a:r>
            <a:r>
              <a:rPr lang="en-US" sz="2000" dirty="0" err="1"/>
              <a:t>pu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María</a:t>
            </a:r>
            <a:r>
              <a:rPr lang="en-US" sz="2000" dirty="0"/>
              <a:t> </a:t>
            </a:r>
            <a:r>
              <a:rPr lang="en-US" sz="2000" dirty="0" err="1"/>
              <a:t>mirázi</a:t>
            </a:r>
            <a:r>
              <a:rPr lang="en-US" sz="2000" dirty="0"/>
              <a:t> </a:t>
            </a:r>
            <a:r>
              <a:rPr lang="en-US" sz="2000" dirty="0" err="1"/>
              <a:t>balónia</a:t>
            </a:r>
            <a:r>
              <a:rPr lang="en-US" sz="2000" dirty="0"/>
              <a:t>?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(</a:t>
            </a:r>
            <a:r>
              <a:rPr lang="en-US" sz="2000" dirty="0" err="1"/>
              <a:t>Manolis</a:t>
            </a:r>
            <a:r>
              <a:rPr lang="en-US" sz="2000" dirty="0"/>
              <a:t> is picking lemons although Maria is distributing balloons?)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/>
              <a:t>WH-QUESTION </a:t>
            </a:r>
            <a:r>
              <a:rPr lang="en-US" sz="2000" dirty="0"/>
              <a:t>	</a:t>
            </a:r>
            <a:r>
              <a:rPr lang="en-US" sz="2000" dirty="0" err="1"/>
              <a:t>Jatí</a:t>
            </a:r>
            <a:r>
              <a:rPr lang="en-US" sz="2000" dirty="0"/>
              <a:t> o </a:t>
            </a:r>
            <a:r>
              <a:rPr lang="en-US" sz="2000" dirty="0" err="1"/>
              <a:t>Manólis</a:t>
            </a:r>
            <a:r>
              <a:rPr lang="en-US" sz="2000" dirty="0"/>
              <a:t> </a:t>
            </a:r>
            <a:r>
              <a:rPr lang="en-US" sz="2000" dirty="0" err="1"/>
              <a:t>mazévi</a:t>
            </a:r>
            <a:r>
              <a:rPr lang="en-US" sz="2000" dirty="0"/>
              <a:t> </a:t>
            </a:r>
            <a:r>
              <a:rPr lang="en-US" sz="2000" dirty="0" err="1"/>
              <a:t>lemónia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María</a:t>
            </a:r>
            <a:r>
              <a:rPr lang="en-US" sz="2000" dirty="0"/>
              <a:t> </a:t>
            </a:r>
            <a:r>
              <a:rPr lang="en-US" sz="2000" dirty="0" err="1"/>
              <a:t>mirázi</a:t>
            </a:r>
            <a:r>
              <a:rPr lang="en-US" sz="2000" dirty="0"/>
              <a:t> </a:t>
            </a:r>
            <a:r>
              <a:rPr lang="en-US" sz="2000" dirty="0" err="1"/>
              <a:t>balónia</a:t>
            </a:r>
            <a:r>
              <a:rPr lang="en-US" sz="2000" dirty="0"/>
              <a:t>?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(Why is </a:t>
            </a:r>
            <a:r>
              <a:rPr lang="en-US" sz="2000" dirty="0" err="1"/>
              <a:t>Manolis</a:t>
            </a:r>
            <a:r>
              <a:rPr lang="en-US" sz="2000" dirty="0"/>
              <a:t> picking lemons and Maria is distributing balloons?) 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err="1"/>
              <a:t>Jatí</a:t>
            </a:r>
            <a:r>
              <a:rPr lang="en-US" sz="2000" dirty="0"/>
              <a:t> o </a:t>
            </a:r>
            <a:r>
              <a:rPr lang="en-US" sz="2000" dirty="0" err="1"/>
              <a:t>Manólis</a:t>
            </a:r>
            <a:r>
              <a:rPr lang="en-US" sz="2000" dirty="0"/>
              <a:t> </a:t>
            </a:r>
            <a:r>
              <a:rPr lang="en-US" sz="2000" dirty="0" err="1"/>
              <a:t>mazévi</a:t>
            </a:r>
            <a:r>
              <a:rPr lang="en-US" sz="2000" dirty="0"/>
              <a:t> </a:t>
            </a:r>
            <a:r>
              <a:rPr lang="en-US" sz="2000" dirty="0" err="1"/>
              <a:t>lemónia</a:t>
            </a:r>
            <a:r>
              <a:rPr lang="en-US" sz="2000" dirty="0"/>
              <a:t> </a:t>
            </a:r>
            <a:r>
              <a:rPr lang="en-US" sz="2000" dirty="0" err="1"/>
              <a:t>ótan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María</a:t>
            </a:r>
            <a:r>
              <a:rPr lang="en-US" sz="2000" dirty="0"/>
              <a:t> </a:t>
            </a:r>
            <a:r>
              <a:rPr lang="en-US" sz="2000" dirty="0" err="1"/>
              <a:t>mirázi</a:t>
            </a:r>
            <a:r>
              <a:rPr lang="en-US" sz="2000" dirty="0"/>
              <a:t> </a:t>
            </a:r>
            <a:r>
              <a:rPr lang="en-US" sz="2000" dirty="0" err="1"/>
              <a:t>balónia</a:t>
            </a:r>
            <a:r>
              <a:rPr lang="en-US" sz="2000" dirty="0"/>
              <a:t>?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(Why is </a:t>
            </a:r>
            <a:r>
              <a:rPr lang="en-US" sz="2000" dirty="0" err="1"/>
              <a:t>Manolis</a:t>
            </a:r>
            <a:r>
              <a:rPr lang="en-US" sz="2000" dirty="0"/>
              <a:t> picking lemons when Maria is distributing balloons?) 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err="1"/>
              <a:t>Jatí</a:t>
            </a:r>
            <a:r>
              <a:rPr lang="en-US" sz="2000" dirty="0"/>
              <a:t> o </a:t>
            </a:r>
            <a:r>
              <a:rPr lang="en-US" sz="2000" dirty="0" err="1"/>
              <a:t>Manólis</a:t>
            </a:r>
            <a:r>
              <a:rPr lang="en-US" sz="2000" dirty="0"/>
              <a:t> </a:t>
            </a:r>
            <a:r>
              <a:rPr lang="en-US" sz="2000" dirty="0" err="1"/>
              <a:t>mazévi</a:t>
            </a:r>
            <a:r>
              <a:rPr lang="en-US" sz="2000" dirty="0"/>
              <a:t> </a:t>
            </a:r>
            <a:r>
              <a:rPr lang="en-US" sz="2000" dirty="0" err="1"/>
              <a:t>lemónia</a:t>
            </a:r>
            <a:r>
              <a:rPr lang="en-US" sz="2000" dirty="0"/>
              <a:t> </a:t>
            </a:r>
            <a:r>
              <a:rPr lang="en-US" sz="2000" dirty="0" err="1"/>
              <a:t>parólo</a:t>
            </a:r>
            <a:r>
              <a:rPr lang="en-US" sz="2000" dirty="0"/>
              <a:t> </a:t>
            </a:r>
            <a:r>
              <a:rPr lang="en-US" sz="2000" dirty="0" err="1"/>
              <a:t>pu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María</a:t>
            </a:r>
            <a:r>
              <a:rPr lang="en-US" sz="2000" dirty="0"/>
              <a:t> </a:t>
            </a:r>
            <a:r>
              <a:rPr lang="en-US" sz="2000" dirty="0" err="1"/>
              <a:t>mirázi</a:t>
            </a:r>
            <a:r>
              <a:rPr lang="en-US" sz="2000" dirty="0"/>
              <a:t> </a:t>
            </a:r>
            <a:r>
              <a:rPr lang="en-US" sz="2000" dirty="0" err="1"/>
              <a:t>balónia</a:t>
            </a:r>
            <a:r>
              <a:rPr lang="en-US" sz="2000" dirty="0"/>
              <a:t>?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(Why is </a:t>
            </a:r>
            <a:r>
              <a:rPr lang="en-US" sz="2000" dirty="0" err="1"/>
              <a:t>Manolis</a:t>
            </a:r>
            <a:r>
              <a:rPr lang="en-US" sz="2000" dirty="0"/>
              <a:t> picking lemons although Maria is distributing balloons?)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 err="1"/>
              <a:t>Chaida</a:t>
            </a:r>
            <a:r>
              <a:rPr lang="en-US" sz="2000" b="1" dirty="0"/>
              <a:t>, 2007	</a:t>
            </a:r>
          </a:p>
        </p:txBody>
      </p:sp>
    </p:spTree>
    <p:extLst>
      <p:ext uri="{BB962C8B-B14F-4D97-AF65-F5344CB8AC3E}">
        <p14:creationId xmlns:p14="http://schemas.microsoft.com/office/powerpoint/2010/main" val="219256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722313" y="2492897"/>
            <a:ext cx="7772400" cy="22322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400" dirty="0"/>
              <a:t>Επισημείωση βασικών παραγλωσσικών στοιχείων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smtClean="0"/>
              <a:t>Επιφώνημα Αμηχανίας </a:t>
            </a:r>
            <a:r>
              <a:rPr lang="en-US" sz="3600" b="1" dirty="0"/>
              <a:t>[AH] [EH] (GR: [IH])</a:t>
            </a:r>
            <a:r>
              <a:rPr lang="el-GR" sz="3600" b="1" dirty="0"/>
              <a:t/>
            </a:r>
            <a:br>
              <a:rPr lang="el-GR" sz="3600" b="1" dirty="0"/>
            </a:br>
            <a:r>
              <a:rPr lang="el-GR" sz="3600" b="1" dirty="0" smtClean="0"/>
              <a:t>Επισημείωση λοιπών θορύβων</a:t>
            </a:r>
            <a:r>
              <a:rPr lang="el-GR" dirty="0"/>
              <a:t/>
            </a:r>
            <a:br>
              <a:rPr lang="el-GR" dirty="0"/>
            </a:b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677694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n-GB" sz="4000" b="1" dirty="0" smtClean="0"/>
              <a:t>Figure </a:t>
            </a:r>
            <a:r>
              <a:rPr lang="en-GB" sz="4000" b="1" dirty="0"/>
              <a:t>1:  Speech Corpus example </a:t>
            </a:r>
            <a:br>
              <a:rPr lang="en-GB" sz="4000" b="1" dirty="0"/>
            </a:br>
            <a:r>
              <a:rPr lang="en-GB" sz="4000" b="1" dirty="0"/>
              <a:t>(Translation parallel to the Greek Text) </a:t>
            </a:r>
            <a:br>
              <a:rPr lang="en-GB" sz="4000" b="1" dirty="0"/>
            </a:br>
            <a:r>
              <a:rPr lang="en-US" sz="4000" b="1" dirty="0"/>
              <a:t>(</a:t>
            </a:r>
            <a:r>
              <a:rPr lang="en-US" sz="4000" b="1" dirty="0" err="1"/>
              <a:t>Alexandris</a:t>
            </a:r>
            <a:r>
              <a:rPr lang="en-US" sz="4000" b="1" dirty="0"/>
              <a:t> and </a:t>
            </a:r>
            <a:r>
              <a:rPr lang="en-US" sz="4000" b="1" dirty="0" err="1"/>
              <a:t>Fotinea</a:t>
            </a:r>
            <a:r>
              <a:rPr lang="en-US" sz="4000" b="1" dirty="0"/>
              <a:t>, 2004</a:t>
            </a:r>
            <a:endParaRPr lang="el-GR" sz="4000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2132856"/>
            <a:ext cx="8229600" cy="394989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u="sng" dirty="0"/>
              <a:t>ERT_20020510_1958_Net.trs, CIMWOS Project </a:t>
            </a:r>
            <a:endParaRPr lang="en-GB" sz="2400" u="sng" dirty="0"/>
          </a:p>
          <a:p>
            <a:pPr>
              <a:lnSpc>
                <a:spcPct val="90000"/>
              </a:lnSpc>
            </a:pPr>
            <a:r>
              <a:rPr lang="en-US" sz="2400" dirty="0"/>
              <a:t>SPEAKER[Minister </a:t>
            </a:r>
            <a:r>
              <a:rPr lang="en-US" sz="2400" dirty="0" err="1"/>
              <a:t>Georgios</a:t>
            </a:r>
            <a:r>
              <a:rPr lang="en-US" sz="2400" dirty="0"/>
              <a:t> </a:t>
            </a:r>
            <a:r>
              <a:rPr lang="en-US" sz="2400" dirty="0" err="1"/>
              <a:t>Floridis</a:t>
            </a:r>
            <a:r>
              <a:rPr lang="en-US" sz="2400" dirty="0"/>
              <a:t>] :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What we decided about recruitments is that [PAUSE] they will obey to two rules, first {of all} to the necessity [BREATH] of an [EH] effective operation of the [AH] government. And to offer better services to the citizens.  And, second[Mispronounced] {of all}, that {all} these </a:t>
            </a:r>
            <a:r>
              <a:rPr lang="en-US" sz="2400" dirty="0" err="1"/>
              <a:t>recruitements</a:t>
            </a:r>
            <a:r>
              <a:rPr lang="en-US" sz="2400" dirty="0"/>
              <a:t> [PAUSE] should be [EH] according to the possibilities of the budget {in question}.</a:t>
            </a:r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843985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Classifying Extra-Linguistic Markers in the Spoken Corpus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We divided the extra-linguistic markers into three categories, according to their corresponding type of speech signal.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first category of extra-linguistic markers (Type 1) consists of a pause before the word or phrases uttered by the speaker. The pause the speaker makes is transcribed as SKIP(PAUSE) or SKIP(OTHER), if there is background noise.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second category (Type 2) involves the emphasis of the word or phrase where, among other prosodic characteristics, an increase of the volume intensity of the speaker’s voice is recorded.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third category of extra-linguistic markers (Type 3) consists of the sounds “Ah”, “Eh” and “</a:t>
            </a:r>
            <a:r>
              <a:rPr lang="en-US" sz="2000" dirty="0" err="1"/>
              <a:t>Ih</a:t>
            </a:r>
            <a:r>
              <a:rPr lang="en-US" sz="2000" dirty="0"/>
              <a:t>”, transcribed as [AH], [EH] and [IH]. The “</a:t>
            </a:r>
            <a:r>
              <a:rPr lang="en-US" sz="2000" dirty="0" err="1"/>
              <a:t>Ih</a:t>
            </a:r>
            <a:r>
              <a:rPr lang="en-US" sz="2000" dirty="0"/>
              <a:t>” sound is typical of Modern Greek.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(</a:t>
            </a:r>
            <a:r>
              <a:rPr lang="en-US" sz="2000" dirty="0" err="1"/>
              <a:t>Alexandris</a:t>
            </a:r>
            <a:r>
              <a:rPr lang="en-US" sz="2000" dirty="0"/>
              <a:t> and </a:t>
            </a:r>
            <a:r>
              <a:rPr lang="en-US" sz="2000" dirty="0" err="1"/>
              <a:t>Fotinea</a:t>
            </a:r>
            <a:r>
              <a:rPr lang="en-US" sz="2000" dirty="0"/>
              <a:t>, 2004)</a:t>
            </a:r>
          </a:p>
        </p:txBody>
      </p:sp>
    </p:spTree>
    <p:extLst>
      <p:ext uri="{BB962C8B-B14F-4D97-AF65-F5344CB8AC3E}">
        <p14:creationId xmlns:p14="http://schemas.microsoft.com/office/powerpoint/2010/main" val="142064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 smtClean="0"/>
              <a:t/>
            </a:r>
            <a:br>
              <a:rPr lang="el-GR" sz="2800" b="1" dirty="0" smtClean="0"/>
            </a:br>
            <a:r>
              <a:rPr lang="en-GB" sz="2400" b="1" dirty="0" smtClean="0"/>
              <a:t>Figure </a:t>
            </a:r>
            <a:r>
              <a:rPr lang="en-GB" sz="2400" b="1" dirty="0"/>
              <a:t>3: Distribution of Type of Extra-Linguistic Markers (E: Emphasis, H: Hesitation, P: Pause) in Respect to Speech Act and Speaker Category </a:t>
            </a:r>
            <a:r>
              <a:rPr lang="en-US" sz="2400" b="1" dirty="0"/>
              <a:t>(</a:t>
            </a:r>
            <a:r>
              <a:rPr lang="en-US" sz="2400" b="1" dirty="0" err="1"/>
              <a:t>Alexandris</a:t>
            </a:r>
            <a:r>
              <a:rPr lang="en-US" sz="2400" b="1" dirty="0"/>
              <a:t> and </a:t>
            </a:r>
            <a:r>
              <a:rPr lang="en-US" sz="2400" b="1" dirty="0" err="1"/>
              <a:t>Fotinea</a:t>
            </a:r>
            <a:r>
              <a:rPr lang="en-US" sz="2400" b="1" dirty="0"/>
              <a:t>, 2004)</a:t>
            </a:r>
            <a:br>
              <a:rPr lang="en-US" sz="2400" b="1" dirty="0"/>
            </a:br>
            <a:endParaRPr lang="el-GR" sz="2400" b="1" dirty="0"/>
          </a:p>
        </p:txBody>
      </p:sp>
      <p:graphicFrame>
        <p:nvGraphicFramePr>
          <p:cNvPr id="6" name="Group 20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753520"/>
              </p:ext>
            </p:extLst>
          </p:nvPr>
        </p:nvGraphicFramePr>
        <p:xfrm>
          <a:off x="683568" y="1556792"/>
          <a:ext cx="7704855" cy="4663439"/>
        </p:xfrm>
        <a:graphic>
          <a:graphicData uri="http://schemas.openxmlformats.org/drawingml/2006/table">
            <a:tbl>
              <a:tblPr/>
              <a:tblGrid>
                <a:gridCol w="1541269"/>
                <a:gridCol w="1541268"/>
                <a:gridCol w="1539781"/>
                <a:gridCol w="1541269"/>
                <a:gridCol w="1541268"/>
              </a:tblGrid>
              <a:tr h="58312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Speech Act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Speakers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Announce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Describe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Declare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Express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312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Journalist Anchor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03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Journalist Correspondent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312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Politician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03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Non-trained Speakers Category 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03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Non-trained Speakers Category 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14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PARALINGUISTIC FEATURES 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Prosody –Tone</a:t>
            </a:r>
          </a:p>
          <a:p>
            <a:r>
              <a:rPr lang="en-US" sz="2400" dirty="0"/>
              <a:t>Gestures –Movement</a:t>
            </a:r>
          </a:p>
          <a:p>
            <a:r>
              <a:rPr lang="en-US" sz="2400" dirty="0"/>
              <a:t>Objects of focus –Zoom-in/Zoom-out</a:t>
            </a:r>
          </a:p>
        </p:txBody>
      </p:sp>
      <p:pic>
        <p:nvPicPr>
          <p:cNvPr id="6" name="Picture 5" title="Εικόνα 1: Hartmut Mehdorn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899592" y="3403072"/>
            <a:ext cx="3384376" cy="286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572000" y="4365104"/>
            <a:ext cx="435597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dirty="0"/>
              <a:t>Εικόνα 1</a:t>
            </a:r>
            <a:r>
              <a:rPr lang="de-DE" b="1" dirty="0" smtClean="0"/>
              <a:t>:</a:t>
            </a:r>
            <a:endParaRPr lang="de-DE" dirty="0"/>
          </a:p>
          <a:p>
            <a:r>
              <a:rPr lang="de-DE" sz="2000" dirty="0" smtClean="0"/>
              <a:t>Hartmut </a:t>
            </a:r>
            <a:r>
              <a:rPr lang="de-DE" sz="2000" dirty="0"/>
              <a:t>Mehdorn hat sich beim Bahn-Betriebsrat für die </a:t>
            </a:r>
            <a:r>
              <a:rPr lang="de-DE" sz="2000" dirty="0" err="1"/>
              <a:t>konzernweie</a:t>
            </a:r>
            <a:r>
              <a:rPr lang="de-DE" sz="2000" dirty="0"/>
              <a:t> Rasterfahndung entschuldigt. </a:t>
            </a:r>
            <a:endParaRPr lang="de-DE" sz="2000" dirty="0" smtClean="0"/>
          </a:p>
          <a:p>
            <a:r>
              <a:rPr lang="de-DE" sz="2000" dirty="0" smtClean="0"/>
              <a:t>Die </a:t>
            </a:r>
            <a:r>
              <a:rPr lang="de-DE" sz="2000" dirty="0"/>
              <a:t>Gewerkschaften verlangen jedoch nach mehr.  (sat-1)</a:t>
            </a:r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Διαδικασία Μετεγγραφής-</a:t>
            </a:r>
            <a:r>
              <a:rPr lang="el-GR" b="1" dirty="0"/>
              <a:t>6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sz="2400" dirty="0"/>
              <a:t>Καταγραφή/Επισημείωση </a:t>
            </a:r>
            <a:r>
              <a:rPr lang="el-GR" sz="2400" b="1" dirty="0"/>
              <a:t>φωνητικών /φωνολογικών</a:t>
            </a:r>
            <a:r>
              <a:rPr lang="el-GR" sz="2400" dirty="0"/>
              <a:t> ή/και </a:t>
            </a:r>
            <a:r>
              <a:rPr lang="el-GR" sz="2400" b="1" dirty="0"/>
              <a:t>κοινωνιογλωσσολογικών</a:t>
            </a:r>
            <a:r>
              <a:rPr lang="el-GR" sz="2400" dirty="0"/>
              <a:t> χαρακτηριστικών (ανάλογα με την εφαρμογή)</a:t>
            </a:r>
            <a:r>
              <a:rPr lang="en-US" sz="2400" dirty="0"/>
              <a:t>:</a:t>
            </a:r>
          </a:p>
          <a:p>
            <a:pPr lvl="2">
              <a:lnSpc>
                <a:spcPct val="110000"/>
              </a:lnSpc>
            </a:pPr>
            <a:r>
              <a:rPr lang="el-GR" dirty="0"/>
              <a:t>διάλεκτος</a:t>
            </a:r>
          </a:p>
          <a:p>
            <a:pPr lvl="2">
              <a:lnSpc>
                <a:spcPct val="110000"/>
              </a:lnSpc>
            </a:pPr>
            <a:r>
              <a:rPr lang="el-GR" dirty="0"/>
              <a:t>ξενική προφορά</a:t>
            </a:r>
          </a:p>
          <a:p>
            <a:pPr lvl="2">
              <a:lnSpc>
                <a:spcPct val="110000"/>
              </a:lnSpc>
            </a:pPr>
            <a:r>
              <a:rPr lang="el-GR" dirty="0"/>
              <a:t>χαρακτηριστικά κοινωνικών ομάδων (π.χ. γυναικών, «μάγκικη» προφορά κ.α.)</a:t>
            </a:r>
          </a:p>
          <a:p>
            <a:pPr lvl="2">
              <a:lnSpc>
                <a:spcPct val="110000"/>
              </a:lnSpc>
            </a:pPr>
            <a:r>
              <a:rPr lang="el-GR" dirty="0"/>
              <a:t>ψεύδισμα/ τραύλισμα </a:t>
            </a:r>
          </a:p>
          <a:p>
            <a:pPr lvl="2">
              <a:lnSpc>
                <a:spcPct val="110000"/>
              </a:lnSpc>
            </a:pPr>
            <a:r>
              <a:rPr lang="el-GR" dirty="0"/>
              <a:t>συναισθηματική κατάσταση</a:t>
            </a:r>
            <a:endParaRPr lang="en-US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716993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NVIL is a free video annotation tool. It offers multi-layered annotation based on a user-defined coding scheme. During coding the user can see color-coded elements on multiple tracks in time-alignment. Some special features are cross-level links, non-temporal objects, timepoint tracks, coding agreement analysis, 3D viewing of motion capture data and a project tool for managing whole corpora of annotation files. Originally developed for gesture research in 2000, ANVIL is now being used in many research areas including human-computer interaction, linguistics, ethology, anthropology, psychotherapy, embodied agents, computer animation and oceanography. " title="Anvil Software transcription t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816" y="260648"/>
            <a:ext cx="7884368" cy="560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11560" y="594928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/>
              <a:t>Εικόνα </a:t>
            </a:r>
            <a:r>
              <a:rPr lang="de-DE" b="1" dirty="0" smtClean="0"/>
              <a:t>11</a:t>
            </a:r>
            <a:r>
              <a:rPr lang="el-GR" b="1" dirty="0" smtClean="0"/>
              <a:t>: </a:t>
            </a:r>
            <a:r>
              <a:rPr lang="en-US" dirty="0"/>
              <a:t>Anvil Software transcription tool</a:t>
            </a:r>
            <a:r>
              <a:rPr lang="de-DE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71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title="Anvil Software transcription t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776" y="260648"/>
            <a:ext cx="8604448" cy="569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23528" y="602128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/>
              <a:t>Εικόνα </a:t>
            </a:r>
            <a:r>
              <a:rPr lang="de-DE" b="1" dirty="0" smtClean="0"/>
              <a:t>12</a:t>
            </a:r>
            <a:r>
              <a:rPr lang="el-GR" b="1" dirty="0" smtClean="0"/>
              <a:t>: </a:t>
            </a:r>
            <a:r>
              <a:rPr lang="en-US" dirty="0"/>
              <a:t>Anvil Software transcription tool</a:t>
            </a:r>
            <a:r>
              <a:rPr lang="de-DE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0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722313" y="2492897"/>
            <a:ext cx="7772400" cy="22322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400" dirty="0"/>
              <a:t>Επισημείωση βασικών παραγλωσσικών στοιχείων</a:t>
            </a:r>
          </a:p>
          <a:p>
            <a:endParaRPr lang="el-GR" sz="2400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Προφορικός λόγος </a:t>
            </a:r>
            <a:r>
              <a:rPr lang="el-GR" b="1" dirty="0"/>
              <a:t>και </a:t>
            </a:r>
            <a:r>
              <a:rPr lang="el-GR" b="1" dirty="0" smtClean="0"/>
              <a:t>φύλο</a:t>
            </a:r>
            <a:r>
              <a:rPr lang="el-GR" dirty="0"/>
              <a:t/>
            </a:r>
            <a:br>
              <a:rPr lang="el-GR" dirty="0"/>
            </a:b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939486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Gender- Gender in Doctor-Patient Dialogues [Forrester (1996)].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l-GR" sz="2000" dirty="0"/>
              <a:t>(West 1990, p. 91)</a:t>
            </a: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000" b="1" dirty="0"/>
              <a:t>(example 1) – male doctor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(1) Patient: So, if I </a:t>
            </a:r>
            <a:r>
              <a:rPr lang="en-GB" sz="2000" dirty="0" err="1"/>
              <a:t>fe-ee:l</a:t>
            </a:r>
            <a:r>
              <a:rPr lang="en-GB" sz="2000" dirty="0"/>
              <a:t> this coming on, an’ I’m </a:t>
            </a:r>
            <a:r>
              <a:rPr lang="en-GB" sz="2000" dirty="0" err="1"/>
              <a:t>sidding</a:t>
            </a:r>
            <a:r>
              <a:rPr lang="en-GB" sz="2000" dirty="0"/>
              <a:t> up in a </a:t>
            </a:r>
            <a:r>
              <a:rPr lang="en-GB" sz="2000" dirty="0" err="1"/>
              <a:t>pla:ne</a:t>
            </a:r>
            <a:r>
              <a:rPr lang="en-GB" sz="2000" dirty="0"/>
              <a:t>, r’ </a:t>
            </a:r>
            <a:r>
              <a:rPr lang="en-GB" sz="2000" dirty="0" err="1"/>
              <a:t>I;m</a:t>
            </a:r>
            <a:r>
              <a:rPr lang="en-GB" sz="2000" dirty="0"/>
              <a:t> out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(2) somewhere in a car., </a:t>
            </a:r>
            <a:r>
              <a:rPr lang="en-GB" sz="2000" dirty="0" err="1"/>
              <a:t>h’n</a:t>
            </a:r>
            <a:r>
              <a:rPr lang="en-GB" sz="2000" dirty="0"/>
              <a:t> I can’t lie </a:t>
            </a:r>
            <a:r>
              <a:rPr lang="en-GB" sz="2000" dirty="0" err="1"/>
              <a:t>dow</a:t>
            </a:r>
            <a:r>
              <a:rPr lang="en-GB" sz="2000" dirty="0"/>
              <a:t>-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(3) Doctor: LIE DOW:N</a:t>
            </a:r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000" b="1" dirty="0"/>
              <a:t>(example 2) – female doctor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(1) Patient: I’m trying’ </a:t>
            </a:r>
            <a:r>
              <a:rPr lang="en-GB" sz="2000" dirty="0" err="1"/>
              <a:t>tuh</a:t>
            </a:r>
            <a:r>
              <a:rPr lang="en-GB" sz="2000" dirty="0"/>
              <a:t> (0.2) </a:t>
            </a:r>
            <a:r>
              <a:rPr lang="en-GB" sz="2000" dirty="0" err="1"/>
              <a:t>sid</a:t>
            </a:r>
            <a:r>
              <a:rPr lang="en-GB" sz="2000" dirty="0"/>
              <a:t> o::n this tailbone duh </a:t>
            </a:r>
            <a:r>
              <a:rPr lang="en-GB" sz="2000" dirty="0" err="1"/>
              <a:t>tyr</a:t>
            </a:r>
            <a:r>
              <a:rPr lang="en-GB" sz="2000" dirty="0"/>
              <a:t> and get it </a:t>
            </a:r>
            <a:r>
              <a:rPr lang="en-GB" sz="2000" dirty="0" err="1"/>
              <a:t>bedder</a:t>
            </a: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000" dirty="0"/>
              <a:t>(2) an </a:t>
            </a:r>
            <a:r>
              <a:rPr lang="en-GB" sz="2000" dirty="0" err="1"/>
              <a:t>eviry</a:t>
            </a:r>
            <a:r>
              <a:rPr lang="en-GB" sz="2000" dirty="0"/>
              <a:t> chance I could try duh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(3) Doctor: oh:: don’ even try….if it hurts when </a:t>
            </a:r>
            <a:r>
              <a:rPr lang="en-GB" sz="2000" dirty="0" err="1"/>
              <a:t>yuh</a:t>
            </a:r>
            <a:r>
              <a:rPr lang="en-GB" sz="2000" dirty="0"/>
              <a:t> </a:t>
            </a:r>
            <a:r>
              <a:rPr lang="en-GB" sz="2000" dirty="0" err="1"/>
              <a:t>sid</a:t>
            </a:r>
            <a:r>
              <a:rPr lang="en-GB" sz="2000" dirty="0"/>
              <a:t> on it, stay</a:t>
            </a:r>
            <a:endParaRPr lang="el-GR" sz="2000" dirty="0"/>
          </a:p>
          <a:p>
            <a:pPr>
              <a:lnSpc>
                <a:spcPct val="80000"/>
              </a:lnSpc>
            </a:pPr>
            <a:r>
              <a:rPr lang="el-GR" sz="2000" dirty="0"/>
              <a:t>(4) off of it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91220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PHONOLOGY-PROSODY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/>
              <a:t>Women use certain patterns associated with surprise and politeness more often than men (</a:t>
            </a:r>
            <a:r>
              <a:rPr lang="en-US" sz="2400" dirty="0" err="1"/>
              <a:t>Brend</a:t>
            </a:r>
            <a:r>
              <a:rPr lang="en-US" sz="2400" dirty="0"/>
              <a:t>, 1975)</a:t>
            </a:r>
          </a:p>
          <a:p>
            <a:r>
              <a:rPr lang="en-US" sz="2400" dirty="0"/>
              <a:t>May make statements with prosody of a question (</a:t>
            </a:r>
            <a:r>
              <a:rPr lang="en-US" sz="2400" dirty="0" err="1"/>
              <a:t>Brend</a:t>
            </a:r>
            <a:r>
              <a:rPr lang="en-US" sz="2400" dirty="0"/>
              <a:t>, 1975)</a:t>
            </a:r>
          </a:p>
          <a:p>
            <a:r>
              <a:rPr lang="en-US" sz="2400" dirty="0"/>
              <a:t>Tag questions: “They caught the robber last week, didn’t they?” (</a:t>
            </a:r>
            <a:r>
              <a:rPr lang="en-US" sz="2400" dirty="0" err="1"/>
              <a:t>Lakoff</a:t>
            </a:r>
            <a:r>
              <a:rPr lang="en-US" sz="2400" dirty="0"/>
              <a:t> , 1973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endParaRPr lang="el-GR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000" b="1" dirty="0" smtClean="0"/>
          </a:p>
          <a:p>
            <a:pPr marL="0" indent="0">
              <a:buNone/>
            </a:pPr>
            <a:r>
              <a:rPr lang="de-DE" sz="2000" b="1" dirty="0"/>
              <a:t> </a:t>
            </a:r>
            <a:r>
              <a:rPr lang="de-DE" sz="2000" b="1" dirty="0" smtClean="0"/>
              <a:t>  </a:t>
            </a:r>
            <a:r>
              <a:rPr lang="el-GR" sz="2000" b="1" dirty="0" smtClean="0"/>
              <a:t>Εικόνα </a:t>
            </a:r>
            <a:r>
              <a:rPr lang="de-DE" sz="2000" b="1" dirty="0" smtClean="0"/>
              <a:t>13: </a:t>
            </a:r>
            <a:r>
              <a:rPr lang="en-US" sz="2000" dirty="0"/>
              <a:t>Journalist Cheryl </a:t>
            </a:r>
            <a:r>
              <a:rPr lang="en-US" sz="2000" dirty="0" err="1"/>
              <a:t>Casone</a:t>
            </a:r>
            <a:endParaRPr lang="el-GR" sz="2000" dirty="0"/>
          </a:p>
          <a:p>
            <a:endParaRPr lang="en-US" sz="2400" dirty="0"/>
          </a:p>
        </p:txBody>
      </p:sp>
      <p:pic>
        <p:nvPicPr>
          <p:cNvPr id="2" name="Picture 1" descr="Cheryl Casone,’92 B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05064"/>
            <a:ext cx="3267636" cy="250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0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“…a woman being advised to speak more like a man…”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Margaret Thatcher was told that her voice did not match her position as British Prime Minister: </a:t>
            </a:r>
          </a:p>
          <a:p>
            <a:r>
              <a:rPr lang="en-US" sz="2200" dirty="0"/>
              <a:t>she sounded too ‘shrill’. </a:t>
            </a:r>
          </a:p>
          <a:p>
            <a:r>
              <a:rPr lang="en-US" sz="2200" dirty="0"/>
              <a:t>She was advised to lower the pitch of her voice,</a:t>
            </a:r>
          </a:p>
          <a:p>
            <a:r>
              <a:rPr lang="en-US" sz="2200" dirty="0"/>
              <a:t>diminish its range, </a:t>
            </a:r>
          </a:p>
          <a:p>
            <a:r>
              <a:rPr lang="en-US" sz="2200" dirty="0"/>
              <a:t>and speak more slowly, </a:t>
            </a:r>
          </a:p>
          <a:p>
            <a:r>
              <a:rPr lang="en-US" sz="2200" dirty="0"/>
              <a:t>and thereby adopt an authoritative, almost monotonous delivery to make herself heard. </a:t>
            </a:r>
          </a:p>
          <a:p>
            <a:r>
              <a:rPr lang="en-US" sz="2200" dirty="0"/>
              <a:t>She was successful to the extent that her new speaking style became a kind of trademark, one either well-liked by her admirers or detested by her opponents.” (</a:t>
            </a:r>
            <a:r>
              <a:rPr lang="en-US" sz="2200" dirty="0" err="1"/>
              <a:t>Wardhaugh</a:t>
            </a:r>
            <a:r>
              <a:rPr lang="en-US" sz="2200" dirty="0"/>
              <a:t>, 1998) </a:t>
            </a:r>
          </a:p>
        </p:txBody>
      </p:sp>
    </p:spTree>
    <p:extLst>
      <p:ext uri="{BB962C8B-B14F-4D97-AF65-F5344CB8AC3E}">
        <p14:creationId xmlns:p14="http://schemas.microsoft.com/office/powerpoint/2010/main" val="130708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722313" y="2492897"/>
            <a:ext cx="7772400" cy="22322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400" dirty="0"/>
              <a:t>Κοινωνιογλωσσολογικά Χαρακτηριστικά</a:t>
            </a:r>
            <a:endParaRPr lang="en-US" sz="2400" dirty="0"/>
          </a:p>
          <a:p>
            <a:pPr>
              <a:defRPr/>
            </a:pPr>
            <a:r>
              <a:rPr lang="el-GR" sz="2400" dirty="0"/>
              <a:t>Κοινωνικά, Εθνικά</a:t>
            </a:r>
            <a:endParaRPr lang="en-US" sz="2400" dirty="0"/>
          </a:p>
          <a:p>
            <a:endParaRPr lang="el-GR" sz="2400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Ταυτότητα ομιλητή </a:t>
            </a:r>
            <a:r>
              <a:rPr lang="el-GR" b="1" dirty="0"/>
              <a:t>και </a:t>
            </a:r>
            <a:r>
              <a:rPr lang="el-GR" b="1" dirty="0" smtClean="0"/>
              <a:t>φωνολογικά χαρακτηριστικά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40212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African American Vernacular English (AAVE</a:t>
            </a:r>
            <a:r>
              <a:rPr lang="en-US" b="1" dirty="0" smtClean="0"/>
              <a:t>)</a:t>
            </a:r>
            <a:r>
              <a:rPr lang="el-GR" b="1" dirty="0" smtClean="0"/>
              <a:t> 1/3</a:t>
            </a:r>
            <a:r>
              <a:rPr lang="en-US" b="1" dirty="0" smtClean="0"/>
              <a:t> 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AAVE </a:t>
            </a:r>
            <a:r>
              <a:rPr lang="en-US" sz="2400" dirty="0"/>
              <a:t>speakers may not use the </a:t>
            </a:r>
            <a:r>
              <a:rPr lang="en-US" sz="2400" dirty="0">
                <a:solidFill>
                  <a:schemeClr val="accent2"/>
                </a:solidFill>
              </a:rPr>
              <a:t>dental fricatives </a:t>
            </a:r>
            <a:r>
              <a:rPr lang="en-US" sz="2400" dirty="0"/>
              <a:t>[</a:t>
            </a:r>
            <a:r>
              <a:rPr lang="en-US" sz="2400" dirty="0" err="1"/>
              <a:t>θ</a:t>
            </a:r>
            <a:r>
              <a:rPr lang="en-US" sz="2400" dirty="0"/>
              <a:t>] (the </a:t>
            </a:r>
            <a:r>
              <a:rPr lang="en-US" sz="2400" dirty="0" err="1"/>
              <a:t>th</a:t>
            </a:r>
            <a:r>
              <a:rPr lang="en-US" sz="2400" dirty="0"/>
              <a:t> in thin) and [</a:t>
            </a:r>
            <a:r>
              <a:rPr lang="en-US" sz="2400" dirty="0" err="1"/>
              <a:t>ð</a:t>
            </a:r>
            <a:r>
              <a:rPr lang="en-US" sz="2400" dirty="0"/>
              <a:t>] (the </a:t>
            </a:r>
            <a:r>
              <a:rPr lang="en-US" sz="2400" dirty="0" err="1"/>
              <a:t>th</a:t>
            </a:r>
            <a:r>
              <a:rPr lang="en-US" sz="2400" dirty="0"/>
              <a:t> of then) that are present in SE. The actual alternative phone used depends on the sound's position in a word.</a:t>
            </a:r>
            <a:r>
              <a:rPr lang="en-US" sz="2400" dirty="0">
                <a:solidFill>
                  <a:srgbClr val="C0504D"/>
                </a:solidFill>
              </a:rPr>
              <a:t>[25] </a:t>
            </a:r>
          </a:p>
          <a:p>
            <a:pPr marL="0" indent="0">
              <a:buNone/>
            </a:pPr>
            <a:r>
              <a:rPr lang="en-US" sz="2400" dirty="0"/>
              <a:t>Word-initially, /</a:t>
            </a:r>
            <a:r>
              <a:rPr lang="en-US" sz="2400" dirty="0" err="1"/>
              <a:t>θ</a:t>
            </a:r>
            <a:r>
              <a:rPr lang="en-US" sz="2400" dirty="0"/>
              <a:t>/ is normally the same as in SE (so thin is [</a:t>
            </a:r>
            <a:r>
              <a:rPr lang="en-US" sz="2400" dirty="0" err="1"/>
              <a:t>θɪn</a:t>
            </a:r>
            <a:r>
              <a:rPr lang="en-US" sz="2400" dirty="0"/>
              <a:t>]).</a:t>
            </a:r>
          </a:p>
          <a:p>
            <a:pPr marL="0" indent="0">
              <a:buNone/>
            </a:pPr>
            <a:r>
              <a:rPr lang="en-US" sz="2400" dirty="0"/>
              <a:t>Word-initially, /</a:t>
            </a:r>
            <a:r>
              <a:rPr lang="en-US" sz="2400" dirty="0" err="1"/>
              <a:t>ð</a:t>
            </a:r>
            <a:r>
              <a:rPr lang="en-US" sz="2400" dirty="0"/>
              <a:t>/ is [d] (so this is [</a:t>
            </a:r>
            <a:r>
              <a:rPr lang="en-US" sz="2400" dirty="0" err="1"/>
              <a:t>dɪs</a:t>
            </a:r>
            <a:r>
              <a:rPr lang="en-US" sz="2400" dirty="0"/>
              <a:t>]).</a:t>
            </a:r>
          </a:p>
          <a:p>
            <a:pPr marL="0" indent="0">
              <a:buNone/>
            </a:pPr>
            <a:r>
              <a:rPr lang="en-US" sz="2400" dirty="0"/>
              <a:t>Word-medially and -finally, /</a:t>
            </a:r>
            <a:r>
              <a:rPr lang="en-US" sz="2400" dirty="0" err="1"/>
              <a:t>θ</a:t>
            </a:r>
            <a:r>
              <a:rPr lang="en-US" sz="2400" dirty="0"/>
              <a:t>/ is realized as either [f] or [t] (so [</a:t>
            </a:r>
            <a:r>
              <a:rPr lang="en-US" sz="2400" dirty="0" err="1"/>
              <a:t>mʌmf</a:t>
            </a:r>
            <a:r>
              <a:rPr lang="en-US" sz="2400" dirty="0"/>
              <a:t>] or [</a:t>
            </a:r>
            <a:r>
              <a:rPr lang="en-US" sz="2400" dirty="0" err="1"/>
              <a:t>mʌnt</a:t>
            </a:r>
            <a:r>
              <a:rPr lang="en-US" sz="2400" dirty="0"/>
              <a:t>] for month); /</a:t>
            </a:r>
            <a:r>
              <a:rPr lang="en-US" sz="2400" dirty="0" err="1"/>
              <a:t>ð</a:t>
            </a:r>
            <a:r>
              <a:rPr lang="en-US" sz="2400" dirty="0"/>
              <a:t>/ as either [v] or [d] (so [</a:t>
            </a:r>
            <a:r>
              <a:rPr lang="en-US" sz="2400" dirty="0" err="1"/>
              <a:t>smuːv</a:t>
            </a:r>
            <a:r>
              <a:rPr lang="en-US" sz="2400" dirty="0"/>
              <a:t>] for smooth)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0" indent="0">
              <a:buNone/>
            </a:pPr>
            <a:r>
              <a:rPr lang="en-US" sz="2400" dirty="0"/>
              <a:t>http://</a:t>
            </a:r>
            <a:r>
              <a:rPr lang="en-US" sz="2400" dirty="0" err="1"/>
              <a:t>en.wikipedia.org</a:t>
            </a:r>
            <a:r>
              <a:rPr lang="en-US" sz="2400" dirty="0"/>
              <a:t>/wiki/</a:t>
            </a:r>
            <a:r>
              <a:rPr lang="en-US" sz="2400" dirty="0" err="1"/>
              <a:t>African_American_Vernacular_English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365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African American Vernacular English (AAVE</a:t>
            </a:r>
            <a:r>
              <a:rPr lang="en-US" b="1" dirty="0" smtClean="0"/>
              <a:t>)</a:t>
            </a:r>
            <a:r>
              <a:rPr lang="el-GR" b="1" dirty="0" smtClean="0"/>
              <a:t> 2/3</a:t>
            </a:r>
            <a:r>
              <a:rPr lang="en-US" b="1" dirty="0" smtClean="0"/>
              <a:t> 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Realization of final </a:t>
            </a:r>
            <a:r>
              <a:rPr lang="en-US" sz="2400" dirty="0" err="1"/>
              <a:t>ng</a:t>
            </a:r>
            <a:r>
              <a:rPr lang="en-US" sz="2400" dirty="0"/>
              <a:t> /</a:t>
            </a:r>
            <a:r>
              <a:rPr lang="en-US" sz="2400" dirty="0" err="1"/>
              <a:t>ŋ</a:t>
            </a:r>
            <a:r>
              <a:rPr lang="en-US" sz="2400" dirty="0"/>
              <a:t>/, the </a:t>
            </a:r>
            <a:r>
              <a:rPr lang="en-US" sz="2400" dirty="0">
                <a:solidFill>
                  <a:srgbClr val="C0504D"/>
                </a:solidFill>
              </a:rPr>
              <a:t>velar nasal</a:t>
            </a:r>
            <a:r>
              <a:rPr lang="en-US" sz="2400" dirty="0"/>
              <a:t>, as the </a:t>
            </a:r>
            <a:r>
              <a:rPr lang="en-US" sz="2400" dirty="0">
                <a:solidFill>
                  <a:srgbClr val="C0504D"/>
                </a:solidFill>
              </a:rPr>
              <a:t>alveolar nasal </a:t>
            </a:r>
            <a:r>
              <a:rPr lang="en-US" sz="2400" dirty="0"/>
              <a:t>[n] in </a:t>
            </a:r>
            <a:r>
              <a:rPr lang="en-US" sz="2400" dirty="0">
                <a:solidFill>
                  <a:srgbClr val="C0504D"/>
                </a:solidFill>
              </a:rPr>
              <a:t>function morphemes </a:t>
            </a:r>
            <a:r>
              <a:rPr lang="en-US" sz="2400" dirty="0"/>
              <a:t>and content morphemes with two syllables like -</a:t>
            </a:r>
            <a:r>
              <a:rPr lang="en-US" sz="2400" dirty="0" err="1"/>
              <a:t>ing</a:t>
            </a:r>
            <a:r>
              <a:rPr lang="en-US" sz="2400" dirty="0"/>
              <a:t>, e.g. tripping is pronounced as </a:t>
            </a:r>
            <a:r>
              <a:rPr lang="en-US" sz="2400" dirty="0" err="1"/>
              <a:t>trippin</a:t>
            </a:r>
            <a:r>
              <a:rPr lang="en-US" sz="2400" dirty="0"/>
              <a:t>. This change does not occur in one-syllable </a:t>
            </a:r>
            <a:r>
              <a:rPr lang="en-US" sz="2400" dirty="0">
                <a:solidFill>
                  <a:srgbClr val="C0504D"/>
                </a:solidFill>
              </a:rPr>
              <a:t>content</a:t>
            </a:r>
            <a:r>
              <a:rPr lang="en-US" sz="2400" dirty="0"/>
              <a:t> morphemes such as sing, which is [</a:t>
            </a:r>
            <a:r>
              <a:rPr lang="en-US" sz="2400" dirty="0" err="1"/>
              <a:t>sɪŋ</a:t>
            </a:r>
            <a:r>
              <a:rPr lang="en-US" sz="2400" dirty="0"/>
              <a:t>] and not *[</a:t>
            </a:r>
            <a:r>
              <a:rPr lang="en-US" sz="2400" dirty="0" err="1"/>
              <a:t>sɪn</a:t>
            </a:r>
            <a:r>
              <a:rPr lang="en-US" sz="2400" dirty="0"/>
              <a:t>]. However, singing is [</a:t>
            </a:r>
            <a:r>
              <a:rPr lang="en-US" sz="2400" dirty="0" err="1"/>
              <a:t>sɪŋɪn</a:t>
            </a:r>
            <a:r>
              <a:rPr lang="en-US" sz="2400" dirty="0"/>
              <a:t>]. Other examples include wedding → [</a:t>
            </a:r>
            <a:r>
              <a:rPr lang="en-US" sz="2400" dirty="0" err="1"/>
              <a:t>wɛɾɪn</a:t>
            </a:r>
            <a:r>
              <a:rPr lang="en-US" sz="2400" dirty="0"/>
              <a:t>], morning → [</a:t>
            </a:r>
            <a:r>
              <a:rPr lang="en-US" sz="2400" dirty="0" err="1"/>
              <a:t>mɔɹnɪn</a:t>
            </a:r>
            <a:r>
              <a:rPr lang="en-US" sz="2400" dirty="0"/>
              <a:t>], nothing → [ˈ</a:t>
            </a:r>
            <a:r>
              <a:rPr lang="en-US" sz="2400" dirty="0" err="1"/>
              <a:t>nʌfɪn</a:t>
            </a:r>
            <a:r>
              <a:rPr lang="en-US" sz="2400" dirty="0"/>
              <a:t>]. Realization of /</a:t>
            </a:r>
            <a:r>
              <a:rPr lang="en-US" sz="2400" dirty="0" err="1"/>
              <a:t>ŋ</a:t>
            </a:r>
            <a:r>
              <a:rPr lang="en-US" sz="2400" dirty="0"/>
              <a:t>/ as [n] in these contexts is commonly found in many other English dialects.</a:t>
            </a:r>
            <a:r>
              <a:rPr lang="en-US" sz="2400" dirty="0">
                <a:solidFill>
                  <a:srgbClr val="C0504D"/>
                </a:solidFill>
              </a:rPr>
              <a:t>[26]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l-GR" sz="2200" dirty="0" smtClean="0"/>
          </a:p>
          <a:p>
            <a:pPr marL="0" indent="0">
              <a:buNone/>
            </a:pPr>
            <a:r>
              <a:rPr lang="en-US" sz="2200" dirty="0" smtClean="0"/>
              <a:t>http</a:t>
            </a:r>
            <a:r>
              <a:rPr lang="en-US" sz="2200" dirty="0"/>
              <a:t>://</a:t>
            </a:r>
            <a:r>
              <a:rPr lang="en-US" sz="2200" dirty="0" err="1"/>
              <a:t>en.wikipedia.org</a:t>
            </a:r>
            <a:r>
              <a:rPr lang="en-US" sz="2200" dirty="0"/>
              <a:t>/wiki/</a:t>
            </a:r>
            <a:r>
              <a:rPr lang="en-US" sz="2200" dirty="0" err="1"/>
              <a:t>African_American_Vernacular_English</a:t>
            </a:r>
            <a:endParaRPr lang="en-US" sz="22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1887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r>
              <a:rPr lang="el-GR" dirty="0" smtClean="0"/>
              <a:t>αρακτηριστικά Παραδείγματα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Αναπνοή</a:t>
            </a:r>
            <a:r>
              <a:rPr lang="en-US" sz="2800" dirty="0"/>
              <a:t> [BREATH]</a:t>
            </a:r>
            <a:endParaRPr lang="el-GR" sz="2800" dirty="0"/>
          </a:p>
          <a:p>
            <a:r>
              <a:rPr lang="el-GR" sz="2800" dirty="0"/>
              <a:t>Αναστεναγμός</a:t>
            </a:r>
            <a:r>
              <a:rPr lang="en-US" sz="2800" dirty="0"/>
              <a:t> [SIGH]</a:t>
            </a:r>
            <a:endParaRPr lang="el-GR" sz="2800" dirty="0"/>
          </a:p>
          <a:p>
            <a:r>
              <a:rPr lang="el-GR" sz="2800" dirty="0"/>
              <a:t>Καθάρισμα λαιμού</a:t>
            </a:r>
            <a:r>
              <a:rPr lang="en-US" sz="2800" dirty="0"/>
              <a:t> [CLEAR-THROAT]</a:t>
            </a:r>
            <a:endParaRPr lang="el-GR" sz="2800" dirty="0"/>
          </a:p>
          <a:p>
            <a:r>
              <a:rPr lang="el-GR" sz="2800" dirty="0"/>
              <a:t>Βήχας</a:t>
            </a:r>
            <a:r>
              <a:rPr lang="en-US" sz="2800" dirty="0"/>
              <a:t> [COUGH]</a:t>
            </a:r>
            <a:endParaRPr lang="el-GR" sz="2800" dirty="0"/>
          </a:p>
          <a:p>
            <a:r>
              <a:rPr lang="el-GR" sz="2800" dirty="0"/>
              <a:t>Γέλιο</a:t>
            </a:r>
            <a:r>
              <a:rPr lang="en-US" sz="2800" dirty="0"/>
              <a:t> [LAUGHTER]</a:t>
            </a:r>
            <a:endParaRPr lang="el-GR" sz="2800" dirty="0"/>
          </a:p>
          <a:p>
            <a:r>
              <a:rPr lang="el-GR" sz="2800" dirty="0"/>
              <a:t>Επιφώνημα Αμηχανίας </a:t>
            </a:r>
            <a:r>
              <a:rPr lang="en-US" sz="2800" dirty="0"/>
              <a:t>[AH] [EH] (GR: [IH])</a:t>
            </a:r>
          </a:p>
          <a:p>
            <a:r>
              <a:rPr lang="el-GR" sz="2800" dirty="0"/>
              <a:t>Θόρυβος </a:t>
            </a:r>
            <a:r>
              <a:rPr lang="en-US" sz="2800" dirty="0"/>
              <a:t>&lt;BACKGROUND-NOISE&gt;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71365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African American Vernacular English (AAVE) </a:t>
            </a:r>
            <a:r>
              <a:rPr lang="el-GR" b="1" dirty="0" smtClean="0"/>
              <a:t>3/3</a:t>
            </a:r>
            <a:endParaRPr lang="el-GR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723456"/>
              </p:ext>
            </p:extLst>
          </p:nvPr>
        </p:nvGraphicFramePr>
        <p:xfrm>
          <a:off x="323528" y="1556792"/>
          <a:ext cx="8452241" cy="4842939"/>
        </p:xfrm>
        <a:graphic>
          <a:graphicData uri="http://schemas.openxmlformats.org/drawingml/2006/table">
            <a:tbl>
              <a:tblPr/>
              <a:tblGrid>
                <a:gridCol w="1657303"/>
                <a:gridCol w="3397469"/>
                <a:gridCol w="3397469"/>
              </a:tblGrid>
              <a:tr h="353890">
                <a:tc gridSpan="3">
                  <a:txBody>
                    <a:bodyPr/>
                    <a:lstStyle/>
                    <a:p>
                      <a:r>
                        <a:rPr lang="en-US" sz="2000" b="1" dirty="0"/>
                        <a:t>AAVE grammatical Aspects</a:t>
                      </a:r>
                    </a:p>
                  </a:txBody>
                  <a:tcPr marL="31358" marR="31358" marT="31358" marB="3135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890">
                <a:tc>
                  <a:txBody>
                    <a:bodyPr/>
                    <a:lstStyle/>
                    <a:p>
                      <a:r>
                        <a:rPr lang="en-US" sz="2000" dirty="0"/>
                        <a:t>Aspect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Example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C0504D"/>
                          </a:solidFill>
                          <a:hlinkClick r:id="rId3" action="ppaction://hlinkfile" tooltip="Standard English"/>
                        </a:rPr>
                        <a:t>SE</a:t>
                      </a:r>
                      <a:r>
                        <a:rPr lang="en-US" sz="2000" dirty="0"/>
                        <a:t> Meaning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0888">
                <a:tc>
                  <a:txBody>
                    <a:bodyPr/>
                    <a:lstStyle/>
                    <a:p>
                      <a:r>
                        <a:rPr lang="en-US" sz="2000" dirty="0"/>
                        <a:t>Habitual</a:t>
                      </a:r>
                      <a:r>
                        <a:rPr lang="en-US" sz="2000" dirty="0" smtClean="0"/>
                        <a:t>/</a:t>
                      </a:r>
                    </a:p>
                    <a:p>
                      <a:r>
                        <a:rPr lang="en-US" sz="2000" dirty="0" smtClean="0"/>
                        <a:t>continuative </a:t>
                      </a:r>
                      <a:r>
                        <a:rPr lang="en-US" sz="2000" dirty="0"/>
                        <a:t>aspect</a:t>
                      </a:r>
                      <a:r>
                        <a:rPr lang="en-US" sz="2000" baseline="30000" dirty="0">
                          <a:hlinkClick r:id="" action="ppaction://hlinkfile"/>
                        </a:rPr>
                        <a:t>[54]</a:t>
                      </a:r>
                      <a:endParaRPr lang="en-US" sz="2000" dirty="0"/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 be </a:t>
                      </a:r>
                      <a:r>
                        <a:rPr lang="en-US" sz="2000" dirty="0" err="1"/>
                        <a:t>workin</a:t>
                      </a:r>
                      <a:r>
                        <a:rPr lang="en-US" sz="2000" dirty="0"/>
                        <a:t>' Tuesdays.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 works frequently or habitually.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0888">
                <a:tc>
                  <a:txBody>
                    <a:bodyPr/>
                    <a:lstStyle/>
                    <a:p>
                      <a:r>
                        <a:rPr lang="en-US" sz="2000" dirty="0"/>
                        <a:t>Intensified continuative (habitual)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 stay </a:t>
                      </a:r>
                      <a:r>
                        <a:rPr lang="en-US" sz="2000" dirty="0" err="1"/>
                        <a:t>workin</a:t>
                      </a:r>
                      <a:r>
                        <a:rPr lang="en-US" sz="2000" dirty="0"/>
                        <a:t>'.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 is always working.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843">
                <a:tc>
                  <a:txBody>
                    <a:bodyPr/>
                    <a:lstStyle/>
                    <a:p>
                      <a:r>
                        <a:rPr lang="en-US" sz="2000" dirty="0"/>
                        <a:t>Intensified continuative (not habitual)</a:t>
                      </a:r>
                      <a:r>
                        <a:rPr lang="en-US" sz="2000" baseline="30000" dirty="0">
                          <a:hlinkClick r:id="" action="ppaction://hlinkfile"/>
                        </a:rPr>
                        <a:t>[55]</a:t>
                      </a:r>
                      <a:endParaRPr lang="en-US" sz="2000" dirty="0"/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 steady </a:t>
                      </a:r>
                      <a:r>
                        <a:rPr lang="en-US" sz="2000" dirty="0" err="1"/>
                        <a:t>workin</a:t>
                      </a:r>
                      <a:r>
                        <a:rPr lang="en-US" sz="2000" dirty="0"/>
                        <a:t>'.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 keeps on working.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7389">
                <a:tc>
                  <a:txBody>
                    <a:bodyPr/>
                    <a:lstStyle/>
                    <a:p>
                      <a:r>
                        <a:rPr lang="en-US" sz="2000" dirty="0"/>
                        <a:t>Perfect progressive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 been </a:t>
                      </a:r>
                      <a:r>
                        <a:rPr lang="en-US" sz="2000" dirty="0" err="1"/>
                        <a:t>workin</a:t>
                      </a:r>
                      <a:r>
                        <a:rPr lang="en-US" sz="2000" dirty="0"/>
                        <a:t>'.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 has been working.</a:t>
                      </a:r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8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</a:t>
                      </a:r>
                      <a:endParaRPr lang="en-US" sz="2000" dirty="0"/>
                    </a:p>
                  </a:txBody>
                  <a:tcPr marL="31358" marR="31358" marT="31358" marB="313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259" marR="75259" marT="37630" marB="37630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259" marR="75259" marT="37630" marB="37630">
                    <a:lnT>
                      <a:noFill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62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Russian (Moscow</a:t>
            </a:r>
            <a:r>
              <a:rPr lang="en-US" b="1" dirty="0" smtClean="0"/>
              <a:t>)</a:t>
            </a:r>
            <a:r>
              <a:rPr lang="el-GR" b="1" dirty="0" smtClean="0"/>
              <a:t> 1/2</a:t>
            </a:r>
            <a:endParaRPr lang="en-US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Typical Examples:</a:t>
            </a:r>
          </a:p>
          <a:p>
            <a:pPr marL="0" indent="0">
              <a:buNone/>
            </a:pPr>
            <a:r>
              <a:rPr lang="en-US" sz="2400" dirty="0"/>
              <a:t>- Almost all consonants come in hard/soft pairs. Exceptions are consonants that are always hard /</a:t>
            </a:r>
            <a:r>
              <a:rPr lang="en-US" sz="2400" dirty="0" err="1"/>
              <a:t>t͡s</a:t>
            </a:r>
            <a:r>
              <a:rPr lang="en-US" sz="2400" dirty="0"/>
              <a:t>/, /</a:t>
            </a:r>
            <a:r>
              <a:rPr lang="en-US" sz="2400" dirty="0" err="1"/>
              <a:t>ʂ</a:t>
            </a:r>
            <a:r>
              <a:rPr lang="en-US" sz="2400" dirty="0"/>
              <a:t>/, and /</a:t>
            </a:r>
            <a:r>
              <a:rPr lang="en-US" sz="2400" dirty="0" err="1"/>
              <a:t>ʐ</a:t>
            </a:r>
            <a:r>
              <a:rPr lang="en-US" sz="2400" dirty="0"/>
              <a:t>/; and consonants that are always soft /</a:t>
            </a:r>
            <a:r>
              <a:rPr lang="en-US" sz="2400" dirty="0" err="1"/>
              <a:t>t͡ɕ</a:t>
            </a:r>
            <a:r>
              <a:rPr lang="en-US" sz="2400" dirty="0"/>
              <a:t>/, /</a:t>
            </a:r>
            <a:r>
              <a:rPr lang="en-US" sz="2400" dirty="0" err="1"/>
              <a:t>ɕɕ</a:t>
            </a:r>
            <a:r>
              <a:rPr lang="en-US" sz="2400" dirty="0"/>
              <a:t>/, /</a:t>
            </a:r>
            <a:r>
              <a:rPr lang="en-US" sz="2400" dirty="0" err="1"/>
              <a:t>ʑʑ</a:t>
            </a:r>
            <a:r>
              <a:rPr lang="en-US" sz="2400" dirty="0"/>
              <a:t>/, and /j/. </a:t>
            </a:r>
          </a:p>
          <a:p>
            <a:pPr marL="0" indent="0">
              <a:buNone/>
            </a:pPr>
            <a:r>
              <a:rPr lang="en-US" sz="2400" dirty="0"/>
              <a:t>Hard /t/ /d/ /n/ /l/ and soft /</a:t>
            </a:r>
            <a:r>
              <a:rPr lang="en-US" sz="2400" dirty="0" err="1"/>
              <a:t>rʲ</a:t>
            </a:r>
            <a:r>
              <a:rPr lang="en-US" sz="2400" dirty="0"/>
              <a:t>/ are both dental [t̪] [d̪] [n̪] [l̪] [</a:t>
            </a:r>
            <a:r>
              <a:rPr lang="en-US" sz="2400" dirty="0" err="1"/>
              <a:t>r̪ʲ</a:t>
            </a:r>
            <a:r>
              <a:rPr lang="en-US" sz="2400" dirty="0"/>
              <a:t>] and apical [t̺] [d̺] [n̺] [l̺] [</a:t>
            </a:r>
            <a:r>
              <a:rPr lang="en-US" sz="2400" dirty="0" err="1"/>
              <a:t>r̺ʲ</a:t>
            </a:r>
            <a:r>
              <a:rPr lang="en-US" sz="2400" dirty="0"/>
              <a:t>] while soft /</a:t>
            </a:r>
            <a:r>
              <a:rPr lang="en-US" sz="2400" dirty="0" err="1"/>
              <a:t>tʲ</a:t>
            </a:r>
            <a:r>
              <a:rPr lang="en-US" sz="2400" dirty="0"/>
              <a:t>/ /</a:t>
            </a:r>
            <a:r>
              <a:rPr lang="en-US" sz="2400" dirty="0" err="1"/>
              <a:t>dʲ</a:t>
            </a:r>
            <a:r>
              <a:rPr lang="en-US" sz="2400" dirty="0"/>
              <a:t>/ /</a:t>
            </a:r>
            <a:r>
              <a:rPr lang="en-US" sz="2400" dirty="0" err="1"/>
              <a:t>nʲ</a:t>
            </a:r>
            <a:r>
              <a:rPr lang="en-US" sz="2400" dirty="0"/>
              <a:t>/ and /</a:t>
            </a:r>
            <a:r>
              <a:rPr lang="en-US" sz="2400" dirty="0" err="1"/>
              <a:t>lʲ</a:t>
            </a:r>
            <a:r>
              <a:rPr lang="en-US" sz="2400" dirty="0"/>
              <a:t>/ are alveolar and </a:t>
            </a:r>
            <a:r>
              <a:rPr lang="en-US" sz="2400" dirty="0" err="1"/>
              <a:t>laminal</a:t>
            </a:r>
            <a:r>
              <a:rPr lang="en-US" sz="2400" dirty="0"/>
              <a:t> [</a:t>
            </a:r>
            <a:r>
              <a:rPr lang="en-US" sz="2400" dirty="0" err="1"/>
              <a:t>t̻ʲsʲ</a:t>
            </a:r>
            <a:r>
              <a:rPr lang="en-US" sz="2400" dirty="0"/>
              <a:t>] [</a:t>
            </a:r>
            <a:r>
              <a:rPr lang="en-US" sz="2400" dirty="0" err="1"/>
              <a:t>d̻ʲzʲ</a:t>
            </a:r>
            <a:r>
              <a:rPr lang="en-US" sz="2400" dirty="0"/>
              <a:t>] [</a:t>
            </a:r>
            <a:r>
              <a:rPr lang="en-US" sz="2400" dirty="0" err="1"/>
              <a:t>nʲ</a:t>
            </a:r>
            <a:r>
              <a:rPr lang="en-US" sz="2400" dirty="0"/>
              <a:t>̻] [</a:t>
            </a:r>
            <a:r>
              <a:rPr lang="en-US" sz="2400" dirty="0" err="1"/>
              <a:t>lʲ</a:t>
            </a:r>
            <a:r>
              <a:rPr lang="en-US" sz="2400" dirty="0"/>
              <a:t>̻]. Note that, for /</a:t>
            </a:r>
            <a:r>
              <a:rPr lang="en-US" sz="2400" dirty="0" err="1"/>
              <a:t>tʲ</a:t>
            </a:r>
            <a:r>
              <a:rPr lang="en-US" sz="2400" dirty="0"/>
              <a:t>/ and /</a:t>
            </a:r>
            <a:r>
              <a:rPr lang="en-US" sz="2400" dirty="0" err="1"/>
              <a:t>dʲ</a:t>
            </a:r>
            <a:r>
              <a:rPr lang="en-US" sz="2400" dirty="0"/>
              <a:t>/, the tongue is raised enough to produce slight frication. </a:t>
            </a:r>
          </a:p>
          <a:p>
            <a:pPr marL="0" indent="0">
              <a:buNone/>
            </a:pPr>
            <a:r>
              <a:rPr lang="el-GR" sz="2400" dirty="0" smtClean="0"/>
              <a:t>		</a:t>
            </a:r>
            <a:endParaRPr lang="el-GR" sz="2400" dirty="0"/>
          </a:p>
          <a:p>
            <a:pPr marL="0" indent="0">
              <a:buNone/>
            </a:pPr>
            <a:r>
              <a:rPr lang="el-GR" sz="2400" dirty="0" smtClean="0"/>
              <a:t>		       </a:t>
            </a:r>
            <a:r>
              <a:rPr lang="en-US" sz="2400" dirty="0" smtClean="0"/>
              <a:t>http</a:t>
            </a:r>
            <a:r>
              <a:rPr lang="en-US" sz="2400" dirty="0"/>
              <a:t>://</a:t>
            </a:r>
            <a:r>
              <a:rPr lang="en-US" sz="2400" dirty="0" err="1"/>
              <a:t>wapedia.mobi</a:t>
            </a:r>
            <a:r>
              <a:rPr lang="en-US" sz="2400" dirty="0"/>
              <a:t>/en/</a:t>
            </a:r>
            <a:r>
              <a:rPr lang="en-US" sz="2400" dirty="0" err="1"/>
              <a:t>Russian_phonology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018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Russian (Moscow</a:t>
            </a:r>
            <a:r>
              <a:rPr lang="en-US" b="1" dirty="0" smtClean="0"/>
              <a:t>)</a:t>
            </a:r>
            <a:r>
              <a:rPr lang="el-GR" b="1" dirty="0" smtClean="0"/>
              <a:t> 2/2</a:t>
            </a:r>
            <a:endParaRPr lang="en-US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Hard /l/ is typically </a:t>
            </a:r>
            <a:r>
              <a:rPr lang="en-US" sz="2400" dirty="0" err="1">
                <a:solidFill>
                  <a:srgbClr val="C0504D"/>
                </a:solidFill>
              </a:rPr>
              <a:t>pharyngealized</a:t>
            </a:r>
            <a:r>
              <a:rPr lang="en-US" sz="2400" dirty="0"/>
              <a:t> ([</a:t>
            </a:r>
            <a:r>
              <a:rPr lang="en-US" sz="2400" dirty="0" err="1"/>
              <a:t>ɫ</a:t>
            </a:r>
            <a:r>
              <a:rPr lang="en-US" sz="2400" dirty="0"/>
              <a:t>], "</a:t>
            </a:r>
            <a:r>
              <a:rPr lang="en-US" sz="2400" dirty="0">
                <a:solidFill>
                  <a:srgbClr val="C0504D"/>
                </a:solidFill>
              </a:rPr>
              <a:t>dark l</a:t>
            </a:r>
            <a:r>
              <a:rPr lang="en-US" sz="2400" dirty="0"/>
              <a:t>"). (π.</a:t>
            </a:r>
            <a:r>
              <a:rPr lang="en-US" sz="2400" dirty="0" err="1"/>
              <a:t>χ</a:t>
            </a:r>
            <a:r>
              <a:rPr lang="en-US" sz="2400" dirty="0"/>
              <a:t>. [ˈ</a:t>
            </a:r>
            <a:r>
              <a:rPr lang="en-US" sz="2400" dirty="0" err="1"/>
              <a:t>baɫa</a:t>
            </a:r>
            <a:r>
              <a:rPr lang="en-US" sz="2400" dirty="0"/>
              <a:t>], </a:t>
            </a:r>
            <a:r>
              <a:rPr lang="en-US" sz="2400" dirty="0" err="1"/>
              <a:t>Βόρει</a:t>
            </a:r>
            <a:r>
              <a:rPr lang="en-US" sz="2400" dirty="0"/>
              <a:t>α </a:t>
            </a:r>
            <a:r>
              <a:rPr lang="en-US" sz="2400" dirty="0" err="1"/>
              <a:t>Ελλάδ</a:t>
            </a:r>
            <a:r>
              <a:rPr lang="en-US" sz="2400" dirty="0"/>
              <a:t>α)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/v/ and /</a:t>
            </a:r>
            <a:r>
              <a:rPr lang="en-US" sz="2400" dirty="0" err="1"/>
              <a:t>vʲ</a:t>
            </a:r>
            <a:r>
              <a:rPr lang="en-US" sz="2400" dirty="0"/>
              <a:t>/ are unusual in that they seem transparent to voicing assimilation; in the syllable onset, both voiced and voiceless consonants may appear before /v(</a:t>
            </a:r>
            <a:r>
              <a:rPr lang="en-US" sz="2400" dirty="0" err="1"/>
              <a:t>ʲ</a:t>
            </a:r>
            <a:r>
              <a:rPr lang="en-US" sz="2400" dirty="0"/>
              <a:t>)/: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err="1"/>
              <a:t>тварь</a:t>
            </a:r>
            <a:r>
              <a:rPr lang="en-US" sz="2400" dirty="0"/>
              <a:t> [</a:t>
            </a:r>
            <a:r>
              <a:rPr lang="en-US" sz="2400" dirty="0" err="1"/>
              <a:t>tvarʲ</a:t>
            </a:r>
            <a:r>
              <a:rPr lang="en-US" sz="2400" dirty="0"/>
              <a:t>] ('the creature')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err="1"/>
              <a:t>два</a:t>
            </a:r>
            <a:r>
              <a:rPr lang="en-US" sz="2400" dirty="0"/>
              <a:t> [</a:t>
            </a:r>
            <a:r>
              <a:rPr lang="en-US" sz="2400" dirty="0" err="1"/>
              <a:t>dva</a:t>
            </a:r>
            <a:r>
              <a:rPr lang="en-US" sz="2400" dirty="0"/>
              <a:t>] ('two')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err="1"/>
              <a:t>световой</a:t>
            </a:r>
            <a:r>
              <a:rPr lang="en-US" sz="2400" dirty="0"/>
              <a:t> [</a:t>
            </a:r>
            <a:r>
              <a:rPr lang="en-US" sz="2400" dirty="0" err="1"/>
              <a:t>sʲvʲɪtɐˈvoj</a:t>
            </a:r>
            <a:r>
              <a:rPr lang="en-US" sz="2400" dirty="0"/>
              <a:t>] ('luminous')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err="1"/>
              <a:t>звезда</a:t>
            </a:r>
            <a:r>
              <a:rPr lang="en-US" sz="2400" dirty="0"/>
              <a:t> [</a:t>
            </a:r>
            <a:r>
              <a:rPr lang="en-US" sz="2400" dirty="0" err="1"/>
              <a:t>zʲvʲɪˈzda</a:t>
            </a:r>
            <a:r>
              <a:rPr lang="en-US" sz="2400" dirty="0"/>
              <a:t>] ('star'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pPr marL="0" indent="0">
              <a:lnSpc>
                <a:spcPct val="90000"/>
              </a:lnSpc>
              <a:buNone/>
            </a:pPr>
            <a:endParaRPr lang="el-GR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l-GR" sz="2400" dirty="0" smtClean="0"/>
              <a:t>		      </a:t>
            </a:r>
            <a:r>
              <a:rPr lang="en-US" sz="2400" dirty="0" smtClean="0"/>
              <a:t>http</a:t>
            </a:r>
            <a:r>
              <a:rPr lang="en-US" sz="2400" dirty="0"/>
              <a:t>://</a:t>
            </a:r>
            <a:r>
              <a:rPr lang="en-US" sz="2400" dirty="0" err="1"/>
              <a:t>wapedia.mobi</a:t>
            </a:r>
            <a:r>
              <a:rPr lang="en-US" sz="2400" dirty="0"/>
              <a:t>/en/</a:t>
            </a:r>
            <a:r>
              <a:rPr lang="en-US" sz="2400" dirty="0" err="1"/>
              <a:t>Russian_phonology</a:t>
            </a: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                   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38161" y="88685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5805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Arabic </a:t>
            </a:r>
            <a:r>
              <a:rPr lang="en-US" b="1" dirty="0" smtClean="0"/>
              <a:t>Speakers</a:t>
            </a:r>
            <a:r>
              <a:rPr lang="el-GR" b="1" dirty="0" smtClean="0"/>
              <a:t> 1/2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Arabic: Emphatic consonants are pronounced with the back of the tongue approaching the </a:t>
            </a:r>
            <a:r>
              <a:rPr lang="en-US" sz="2400" dirty="0">
                <a:solidFill>
                  <a:srgbClr val="C0504D"/>
                </a:solidFill>
              </a:rPr>
              <a:t>pharynx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C0504D"/>
                </a:solidFill>
              </a:rPr>
              <a:t>see </a:t>
            </a:r>
            <a:r>
              <a:rPr lang="en-US" sz="2400" dirty="0" err="1">
                <a:solidFill>
                  <a:srgbClr val="C0504D"/>
                </a:solidFill>
              </a:rPr>
              <a:t>pharyngealization</a:t>
            </a:r>
            <a:r>
              <a:rPr lang="en-US" sz="2400" dirty="0"/>
              <a:t>). </a:t>
            </a:r>
          </a:p>
          <a:p>
            <a:pPr marL="0" indent="0">
              <a:buNone/>
            </a:pPr>
            <a:r>
              <a:rPr lang="en-US" sz="2400" dirty="0"/>
              <a:t>Example:  /</a:t>
            </a:r>
            <a:r>
              <a:rPr lang="en-US" sz="2400" dirty="0" err="1"/>
              <a:t>lˤ</a:t>
            </a:r>
            <a:r>
              <a:rPr lang="en-US" sz="2400" dirty="0"/>
              <a:t>/  </a:t>
            </a:r>
            <a:r>
              <a:rPr lang="en-US" sz="2400" dirty="0" err="1"/>
              <a:t>الله</a:t>
            </a:r>
            <a:r>
              <a:rPr lang="en-US" sz="2400" dirty="0"/>
              <a:t> / </a:t>
            </a:r>
            <a:r>
              <a:rPr lang="en-US" sz="2400" dirty="0" err="1"/>
              <a:t>ʔalˤˈlˤaːh</a:t>
            </a:r>
            <a:r>
              <a:rPr lang="en-US" sz="2400" dirty="0"/>
              <a:t>/, the name of God, </a:t>
            </a:r>
            <a:r>
              <a:rPr lang="en-US" sz="2400" dirty="0" err="1"/>
              <a:t>q.e</a:t>
            </a:r>
            <a:r>
              <a:rPr lang="en-US" sz="2400" dirty="0"/>
              <a:t>. </a:t>
            </a:r>
            <a:r>
              <a:rPr lang="en-US" sz="2400" dirty="0" smtClean="0">
                <a:solidFill>
                  <a:srgbClr val="C0504D"/>
                </a:solidFill>
              </a:rPr>
              <a:t>Allah</a:t>
            </a:r>
            <a:endParaRPr lang="en-US" sz="2400" dirty="0">
              <a:solidFill>
                <a:srgbClr val="C0504D"/>
              </a:solidFill>
            </a:endParaRPr>
          </a:p>
          <a:p>
            <a:pPr marL="0" indent="0">
              <a:buNone/>
            </a:pPr>
            <a:r>
              <a:rPr lang="en-US" sz="2400" b="1" dirty="0"/>
              <a:t>Arabic  and TV </a:t>
            </a:r>
          </a:p>
          <a:p>
            <a:pPr marL="0" indent="0">
              <a:buNone/>
            </a:pPr>
            <a:r>
              <a:rPr lang="en-US" sz="2400" dirty="0"/>
              <a:t>(Egyptian linguist, Al-Said </a:t>
            </a:r>
            <a:r>
              <a:rPr lang="en-US" sz="2400" dirty="0" err="1"/>
              <a:t>Badawi</a:t>
            </a:r>
            <a:r>
              <a:rPr lang="en-US" sz="2400" dirty="0"/>
              <a:t>): 'levels of speech'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>
              <a:buFont typeface="+mj-lt"/>
              <a:buAutoNum type="arabicPeriod"/>
              <a:defRPr/>
            </a:pPr>
            <a:r>
              <a:rPr lang="en-US" sz="2400" dirty="0" smtClean="0"/>
              <a:t>Classical Arabic: mosque or in religious </a:t>
            </a:r>
            <a:r>
              <a:rPr lang="en-US" sz="2400" dirty="0" err="1" smtClean="0"/>
              <a:t>programmes</a:t>
            </a:r>
            <a:r>
              <a:rPr lang="en-US" sz="2400" dirty="0" smtClean="0"/>
              <a:t> on TV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>
              <a:buFont typeface="+mj-lt"/>
              <a:buAutoNum type="arabicPeriod"/>
              <a:defRPr/>
            </a:pPr>
            <a:r>
              <a:rPr lang="en-US" sz="2400" dirty="0" smtClean="0"/>
              <a:t>Modern </a:t>
            </a:r>
            <a:r>
              <a:rPr lang="en-US" sz="2400" dirty="0"/>
              <a:t>Standard Arabic spoken in extremely formal contexts</a:t>
            </a:r>
          </a:p>
          <a:p>
            <a:pPr marL="1828800" lvl="4" indent="0">
              <a:buNone/>
              <a:defRPr/>
            </a:pPr>
            <a:endParaRPr lang="el-GR" sz="2400" dirty="0" smtClean="0"/>
          </a:p>
          <a:p>
            <a:pPr marL="1828800" lvl="4" indent="0">
              <a:buNone/>
              <a:defRPr/>
            </a:pPr>
            <a:r>
              <a:rPr lang="en-US" sz="2400" dirty="0" smtClean="0"/>
              <a:t>http</a:t>
            </a:r>
            <a:r>
              <a:rPr lang="en-US" sz="2400" dirty="0"/>
              <a:t>://</a:t>
            </a:r>
            <a:r>
              <a:rPr lang="en-US" sz="2400" dirty="0" err="1"/>
              <a:t>en.wikipedia.org</a:t>
            </a:r>
            <a:r>
              <a:rPr lang="en-US" sz="2400" dirty="0"/>
              <a:t>/wiki/</a:t>
            </a:r>
            <a:r>
              <a:rPr lang="en-US" sz="2400" dirty="0" err="1"/>
              <a:t>Varieties_of_Arabic</a:t>
            </a:r>
            <a:endParaRPr lang="en-US" sz="24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038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Arabic </a:t>
            </a:r>
            <a:r>
              <a:rPr lang="en-US" b="1" dirty="0" smtClean="0"/>
              <a:t>Speakers</a:t>
            </a:r>
            <a:r>
              <a:rPr lang="el-GR" b="1" dirty="0" smtClean="0"/>
              <a:t> 2/2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3"/>
              <a:defRPr/>
            </a:pPr>
            <a:r>
              <a:rPr lang="en-US" sz="2400" dirty="0"/>
              <a:t>vernacular language influenced by Modern Standard Arabic used for serious discussion but is generally not written, used by well-educated people, principally on the TV</a:t>
            </a:r>
          </a:p>
          <a:p>
            <a:pPr marL="457200" indent="-457200">
              <a:buFont typeface="+mj-lt"/>
              <a:buAutoNum type="arabicPeriod" startAt="3"/>
              <a:defRPr/>
            </a:pPr>
            <a:r>
              <a:rPr lang="en-US" sz="2400" dirty="0"/>
              <a:t>‘colloquial of the basically educated’: This is the everyday language that people use in informal contexts, and that is heard on TV when non-intellectual topics are being discussed.</a:t>
            </a:r>
          </a:p>
          <a:p>
            <a:pPr marL="457200" indent="-457200">
              <a:buFont typeface="+mj-lt"/>
              <a:buAutoNum type="arabicPeriod" startAt="3"/>
              <a:defRPr/>
            </a:pPr>
            <a:r>
              <a:rPr lang="en-US" sz="2400" i="1" dirty="0" err="1"/>
              <a:t>āmiyya</a:t>
            </a:r>
            <a:r>
              <a:rPr lang="en-US" sz="2400" i="1" dirty="0"/>
              <a:t> al-'</a:t>
            </a:r>
            <a:r>
              <a:rPr lang="en-US" sz="2400" i="1" dirty="0" err="1"/>
              <a:t>ummiyyīn</a:t>
            </a:r>
            <a:r>
              <a:rPr lang="en-US" sz="2400" dirty="0"/>
              <a:t>, ‘colloquial of the illiterates’: This is very colloquial speech characterized by the absence of influence from by Modern Standard Arabic </a:t>
            </a:r>
            <a:endParaRPr lang="el-GR" sz="2400" dirty="0" smtClean="0"/>
          </a:p>
          <a:p>
            <a:pPr marL="0" lvl="4" indent="0">
              <a:buNone/>
              <a:defRPr/>
            </a:pPr>
            <a:r>
              <a:rPr lang="el-GR" sz="2400" dirty="0" smtClean="0"/>
              <a:t>		</a:t>
            </a:r>
            <a:r>
              <a:rPr lang="en-US" sz="2400" dirty="0" smtClean="0"/>
              <a:t>http</a:t>
            </a:r>
            <a:r>
              <a:rPr lang="en-US" sz="2400" dirty="0"/>
              <a:t>://</a:t>
            </a:r>
            <a:r>
              <a:rPr lang="en-US" sz="2400" dirty="0" err="1"/>
              <a:t>en.wikipedia.org</a:t>
            </a:r>
            <a:r>
              <a:rPr lang="en-US" sz="2400" dirty="0"/>
              <a:t>/wiki/</a:t>
            </a:r>
            <a:r>
              <a:rPr lang="en-US" sz="2400" dirty="0" err="1"/>
              <a:t>Varieties_of_Arabic</a:t>
            </a:r>
            <a:endParaRPr lang="en-US" sz="2400" dirty="0"/>
          </a:p>
          <a:p>
            <a:pPr marL="457200" indent="-457200">
              <a:buFont typeface="+mj-lt"/>
              <a:buAutoNum type="arabicPeriod" startAt="3"/>
              <a:defRPr/>
            </a:pPr>
            <a:endParaRPr lang="en-US" sz="24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173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352224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43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1" dirty="0" smtClean="0"/>
              <a:t>Σημειώματα</a:t>
            </a:r>
            <a:endParaRPr lang="el-GR" sz="4400" b="1" dirty="0"/>
          </a:p>
        </p:txBody>
      </p:sp>
    </p:spTree>
    <p:extLst>
      <p:ext uri="{BB962C8B-B14F-4D97-AF65-F5344CB8AC3E}">
        <p14:creationId xmlns:p14="http://schemas.microsoft.com/office/powerpoint/2010/main" val="135733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b="1" dirty="0"/>
              <a:t>Σημείωμα Ιστορικού </a:t>
            </a:r>
            <a:r>
              <a:rPr lang="el-GR" b="1" dirty="0" smtClean="0"/>
              <a:t>Εκδόσεων</a:t>
            </a:r>
            <a:r>
              <a:rPr lang="en-US" b="1" dirty="0" smtClean="0"/>
              <a:t> </a:t>
            </a:r>
            <a:r>
              <a:rPr lang="el-GR" b="1" dirty="0" smtClean="0"/>
              <a:t>Έργου</a:t>
            </a:r>
            <a:endParaRPr lang="el-G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Το παρόν έργο αποτελεί την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έκδοση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1.0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. 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7294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Copyright Εθνικόν και Καποδιστριακόν Πανεπιστήμιον Αθηνών</a:t>
            </a:r>
            <a:r>
              <a:rPr lang="en-US" sz="2000" dirty="0">
                <a:latin typeface="Calibri" charset="0"/>
              </a:rPr>
              <a:t>, </a:t>
            </a:r>
            <a:r>
              <a:rPr lang="el-GR" sz="2000" dirty="0">
                <a:latin typeface="Calibri" charset="0"/>
              </a:rPr>
              <a:t>Χριστίνα Αλεξανδρή. </a:t>
            </a:r>
            <a:r>
              <a:rPr lang="el-GR" sz="2000" dirty="0" smtClean="0">
                <a:latin typeface="Calibri" charset="0"/>
              </a:rPr>
              <a:t>«Εμπειρική Γλωσσολογική Έρευνα </a:t>
            </a:r>
            <a:r>
              <a:rPr lang="el-GR" sz="2000" dirty="0" smtClean="0"/>
              <a:t>Μετεγγραφή </a:t>
            </a:r>
            <a:r>
              <a:rPr lang="el-GR" sz="2000" dirty="0"/>
              <a:t>(Τranscription): </a:t>
            </a:r>
            <a:r>
              <a:rPr lang="el-GR" sz="2000" dirty="0" smtClean="0"/>
              <a:t>Εισαγωγή</a:t>
            </a:r>
            <a:r>
              <a:rPr lang="el-GR" sz="2000" dirty="0" smtClean="0">
                <a:latin typeface="Calibri" charset="0"/>
              </a:rPr>
              <a:t>»</a:t>
            </a:r>
            <a:r>
              <a:rPr lang="el-GR" sz="2000" dirty="0">
                <a:latin typeface="Calibri" charset="0"/>
              </a:rPr>
              <a:t>. Έκδοση: 1.0. Αθήνα 2015. Διαθέσιμο από τη δικτυακή διεύθυνση:  </a:t>
            </a:r>
            <a:endParaRPr lang="en-US" sz="2000" dirty="0">
              <a:latin typeface="Calibri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charset="0"/>
                <a:hlinkClick r:id="rId3"/>
              </a:rPr>
              <a:t>http://eclass.uoa.gr/courses/GS208</a:t>
            </a:r>
            <a:r>
              <a:rPr lang="en-US" sz="2000" dirty="0" smtClean="0">
                <a:latin typeface="Calibri" charset="0"/>
                <a:hlinkClick r:id="rId3"/>
              </a:rPr>
              <a:t>/</a:t>
            </a:r>
            <a:endParaRPr lang="en-US" sz="2000" dirty="0" smtClean="0">
              <a:latin typeface="Calibri" charset="0"/>
            </a:endParaRP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22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Example of a transcription tool: </a:t>
            </a:r>
            <a:r>
              <a:rPr lang="el-GR" b="1" dirty="0"/>
              <a:t>www.visualsubsync.org</a:t>
            </a:r>
          </a:p>
        </p:txBody>
      </p:sp>
      <p:pic>
        <p:nvPicPr>
          <p:cNvPr id="6" name="Picture 7" descr="Example of a transcription tool: How to create subtitles and captions for videos " title="Main dial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1456" y="1628800"/>
            <a:ext cx="6661087" cy="383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59632" y="5661248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Εικόν</a:t>
            </a:r>
            <a:r>
              <a:rPr lang="en-US" b="1" dirty="0"/>
              <a:t>α </a:t>
            </a:r>
            <a:r>
              <a:rPr lang="en-US" b="1" dirty="0" smtClean="0"/>
              <a:t>2: </a:t>
            </a:r>
            <a:r>
              <a:rPr lang="en-US" dirty="0"/>
              <a:t>How to create subtitles and captions for videos</a:t>
            </a:r>
          </a:p>
        </p:txBody>
      </p:sp>
    </p:spTree>
    <p:extLst>
      <p:ext uri="{BB962C8B-B14F-4D97-AF65-F5344CB8AC3E}">
        <p14:creationId xmlns:p14="http://schemas.microsoft.com/office/powerpoint/2010/main" val="313090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85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210885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</a:t>
            </a:r>
            <a:r>
              <a:rPr lang="en-US" dirty="0" smtClean="0"/>
              <a:t>/4)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023143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1600" b="1" dirty="0"/>
              <a:t>Εικόνα 1: </a:t>
            </a:r>
            <a:r>
              <a:rPr lang="en-US" sz="1600" dirty="0"/>
              <a:t>Der </a:t>
            </a:r>
            <a:r>
              <a:rPr lang="en-US" sz="1600" dirty="0" err="1"/>
              <a:t>Retter</a:t>
            </a:r>
            <a:r>
              <a:rPr lang="en-US" sz="1600" dirty="0"/>
              <a:t> in der Not? </a:t>
            </a:r>
            <a:r>
              <a:rPr lang="en-US" sz="1600" dirty="0" err="1"/>
              <a:t>Hartmut</a:t>
            </a:r>
            <a:r>
              <a:rPr lang="en-US" sz="1600" dirty="0"/>
              <a:t> </a:t>
            </a:r>
            <a:r>
              <a:rPr lang="en-US" sz="1600" dirty="0" err="1"/>
              <a:t>Mehdorn</a:t>
            </a:r>
            <a:r>
              <a:rPr lang="en-US" sz="1600" dirty="0"/>
              <a:t> </a:t>
            </a:r>
            <a:r>
              <a:rPr lang="en-US" sz="1600" dirty="0" err="1"/>
              <a:t>soll</a:t>
            </a:r>
            <a:r>
              <a:rPr lang="en-US" sz="1600" dirty="0"/>
              <a:t> das </a:t>
            </a:r>
            <a:r>
              <a:rPr lang="en-US" sz="1600" dirty="0" err="1"/>
              <a:t>Desaster</a:t>
            </a:r>
            <a:r>
              <a:rPr lang="en-US" sz="1600" dirty="0"/>
              <a:t> um den </a:t>
            </a:r>
            <a:r>
              <a:rPr lang="en-US" sz="1600" dirty="0" err="1"/>
              <a:t>neuen</a:t>
            </a:r>
            <a:r>
              <a:rPr lang="en-US" sz="1600" dirty="0"/>
              <a:t> Berliner </a:t>
            </a:r>
            <a:r>
              <a:rPr lang="en-US" sz="1600" dirty="0" err="1"/>
              <a:t>Hauptstadtflughafen</a:t>
            </a:r>
            <a:r>
              <a:rPr lang="en-US" sz="1600" dirty="0"/>
              <a:t> </a:t>
            </a:r>
            <a:r>
              <a:rPr lang="en-US" sz="1600" dirty="0" err="1"/>
              <a:t>lösen</a:t>
            </a:r>
            <a:r>
              <a:rPr lang="en-US" sz="1600" dirty="0"/>
              <a:t>. (</a:t>
            </a:r>
            <a:r>
              <a:rPr lang="en-US" sz="1600" dirty="0" err="1"/>
              <a:t>Fotos</a:t>
            </a:r>
            <a:r>
              <a:rPr lang="en-US" sz="1600" dirty="0"/>
              <a:t>: </a:t>
            </a:r>
            <a:r>
              <a:rPr lang="en-US" sz="1600" dirty="0" err="1"/>
              <a:t>dpa</a:t>
            </a:r>
            <a:r>
              <a:rPr lang="en-US" sz="1600" dirty="0"/>
              <a:t>),</a:t>
            </a:r>
            <a:r>
              <a:rPr lang="de-DE" sz="1600" dirty="0"/>
              <a:t> © 2015 WeltN24 GmbH, </a:t>
            </a:r>
            <a:r>
              <a:rPr lang="en-US" sz="1600" dirty="0"/>
              <a:t>http://www.n24.de/n24/</a:t>
            </a:r>
            <a:r>
              <a:rPr lang="en-US" sz="1600" dirty="0" err="1"/>
              <a:t>Mediathek</a:t>
            </a:r>
            <a:r>
              <a:rPr lang="en-US" sz="1600" dirty="0"/>
              <a:t>/</a:t>
            </a:r>
            <a:r>
              <a:rPr lang="en-US" sz="1600" dirty="0" err="1"/>
              <a:t>Bilderserien</a:t>
            </a:r>
            <a:r>
              <a:rPr lang="en-US" sz="1600" dirty="0"/>
              <a:t>/d/355666/</a:t>
            </a:r>
            <a:r>
              <a:rPr lang="en-US" sz="1600" dirty="0" err="1"/>
              <a:t>mehdorn-wird-jetzt-flughafen-chef.html</a:t>
            </a:r>
            <a:r>
              <a:rPr lang="de-DE" sz="1600" dirty="0"/>
              <a:t>, </a:t>
            </a:r>
            <a:r>
              <a:rPr lang="fr-FR" sz="1600" dirty="0"/>
              <a:t>Quelle: N24</a:t>
            </a:r>
            <a:r>
              <a:rPr lang="de-DE" sz="1600" dirty="0"/>
              <a:t>, </a:t>
            </a:r>
            <a:r>
              <a:rPr lang="fr-FR" sz="1600" dirty="0"/>
              <a:t>31.03.2013, date </a:t>
            </a:r>
            <a:r>
              <a:rPr lang="fr-FR" sz="1600" dirty="0" err="1"/>
              <a:t>accessed</a:t>
            </a:r>
            <a:r>
              <a:rPr lang="fr-FR" sz="1600" dirty="0"/>
              <a:t>: 03.09.2015</a:t>
            </a:r>
          </a:p>
          <a:p>
            <a:pPr marL="0" indent="0">
              <a:buNone/>
            </a:pPr>
            <a:r>
              <a:rPr lang="el-GR" sz="1600" b="1" dirty="0"/>
              <a:t>Εικόνα </a:t>
            </a:r>
            <a:r>
              <a:rPr lang="de-DE" sz="1600" b="1" dirty="0" smtClean="0"/>
              <a:t>2</a:t>
            </a:r>
            <a:r>
              <a:rPr lang="el-GR" sz="1600" dirty="0" smtClean="0"/>
              <a:t>:</a:t>
            </a:r>
            <a:r>
              <a:rPr lang="de-DE" sz="1600" dirty="0" smtClean="0"/>
              <a:t> </a:t>
            </a:r>
            <a:r>
              <a:rPr lang="de-DE" sz="1600" dirty="0" err="1"/>
              <a:t>VisualSubSync</a:t>
            </a:r>
            <a:r>
              <a:rPr lang="de-DE" sz="1600" dirty="0"/>
              <a:t>, The </a:t>
            </a:r>
            <a:r>
              <a:rPr lang="de-DE" sz="1600" dirty="0" err="1"/>
              <a:t>subtitle</a:t>
            </a:r>
            <a:r>
              <a:rPr lang="de-DE" sz="1600" dirty="0"/>
              <a:t> </a:t>
            </a:r>
            <a:r>
              <a:rPr lang="de-DE" sz="1600" dirty="0" err="1"/>
              <a:t>program</a:t>
            </a:r>
            <a:r>
              <a:rPr lang="de-DE" sz="1600" dirty="0"/>
              <a:t> / </a:t>
            </a:r>
            <a:r>
              <a:rPr lang="de-DE" sz="1600" dirty="0" err="1"/>
              <a:t>subtitle</a:t>
            </a:r>
            <a:r>
              <a:rPr lang="de-DE" sz="1600" dirty="0"/>
              <a:t> </a:t>
            </a:r>
            <a:r>
              <a:rPr lang="de-DE" sz="1600" dirty="0" err="1"/>
              <a:t>editor</a:t>
            </a:r>
            <a:r>
              <a:rPr lang="de-DE" sz="1600" dirty="0"/>
              <a:t>,</a:t>
            </a:r>
            <a:r>
              <a:rPr lang="el-GR" sz="1600" dirty="0"/>
              <a:t> </a:t>
            </a:r>
            <a:r>
              <a:rPr lang="en-US" sz="1600" dirty="0">
                <a:hlinkClick r:id="rId3"/>
              </a:rPr>
              <a:t>http://www.visualsubsync.org/tutorials/making-transcript</a:t>
            </a:r>
            <a:r>
              <a:rPr lang="en-US" sz="1600" dirty="0"/>
              <a:t>, </a:t>
            </a:r>
            <a:r>
              <a:rPr lang="en-US" sz="1600" dirty="0">
                <a:hlinkClick r:id="rId4"/>
              </a:rPr>
              <a:t>http://www.visualsubsync.org/_media/tutorials/t01_03_maindialog.png</a:t>
            </a:r>
            <a:r>
              <a:rPr lang="en-US" sz="1600" dirty="0"/>
              <a:t>, tutorials/making-</a:t>
            </a:r>
            <a:r>
              <a:rPr lang="en-US" sz="1600" dirty="0" err="1"/>
              <a:t>transcript.txt</a:t>
            </a:r>
            <a:r>
              <a:rPr lang="en-US" sz="1600" dirty="0"/>
              <a:t> · Last modified: 2009/07/14 by </a:t>
            </a:r>
            <a:r>
              <a:rPr lang="en-US" sz="1600" dirty="0" err="1"/>
              <a:t>viswhat</a:t>
            </a:r>
            <a:r>
              <a:rPr lang="en-US" sz="1600" dirty="0"/>
              <a:t>, date accessed</a:t>
            </a:r>
            <a:r>
              <a:rPr lang="en-US" sz="1600" dirty="0" smtClean="0"/>
              <a:t>: 03.09.15</a:t>
            </a:r>
            <a:endParaRPr lang="de-DE" sz="1600" dirty="0"/>
          </a:p>
          <a:p>
            <a:pPr marL="0" indent="0">
              <a:buNone/>
            </a:pPr>
            <a:r>
              <a:rPr lang="el-GR" sz="1600" b="1" dirty="0"/>
              <a:t>Εικόνα</a:t>
            </a:r>
            <a:r>
              <a:rPr lang="de-DE" sz="1600" b="1" dirty="0"/>
              <a:t> </a:t>
            </a:r>
            <a:r>
              <a:rPr lang="de-DE" sz="1600" b="1" dirty="0" smtClean="0"/>
              <a:t>3</a:t>
            </a:r>
            <a:r>
              <a:rPr lang="el-GR" sz="1600" b="1" dirty="0" smtClean="0"/>
              <a:t>: </a:t>
            </a:r>
            <a:r>
              <a:rPr lang="en-US" sz="1600" dirty="0" err="1"/>
              <a:t>VisualSubSync</a:t>
            </a:r>
            <a:r>
              <a:rPr lang="en-US" sz="1600" dirty="0"/>
              <a:t>, The subtitle program / subtitle editor, http://</a:t>
            </a:r>
            <a:r>
              <a:rPr lang="en-US" sz="1600" dirty="0" err="1"/>
              <a:t>www.visualsubsync.org</a:t>
            </a:r>
            <a:r>
              <a:rPr lang="en-US" sz="1600" dirty="0"/>
              <a:t>/tutorials/making-transcript, </a:t>
            </a:r>
            <a:r>
              <a:rPr lang="el-GR" sz="1600" dirty="0"/>
              <a:t> </a:t>
            </a:r>
            <a:r>
              <a:rPr lang="en-US" sz="1600" dirty="0">
                <a:hlinkClick r:id="rId5"/>
              </a:rPr>
              <a:t>http://www.visualsubsync.org/_media/tutorials/t01_04_maindialog2.png</a:t>
            </a:r>
            <a:r>
              <a:rPr lang="de-DE" sz="1600" dirty="0"/>
              <a:t>, </a:t>
            </a:r>
            <a:r>
              <a:rPr lang="en-US" sz="1600" dirty="0"/>
              <a:t>Last modified: 2009/07/14 by </a:t>
            </a:r>
            <a:r>
              <a:rPr lang="en-US" sz="1600" dirty="0" err="1"/>
              <a:t>viswhat</a:t>
            </a:r>
            <a:r>
              <a:rPr lang="en-US" sz="1600" dirty="0"/>
              <a:t>, date accessed:  03.09.15</a:t>
            </a:r>
            <a:endParaRPr lang="de-DE" sz="1600" dirty="0"/>
          </a:p>
          <a:p>
            <a:pPr marL="0" indent="0">
              <a:buNone/>
            </a:pPr>
            <a:r>
              <a:rPr lang="el-GR" sz="1600" b="1" dirty="0"/>
              <a:t>Εικόνα </a:t>
            </a:r>
            <a:r>
              <a:rPr lang="de-DE" sz="1600" b="1" dirty="0" smtClean="0"/>
              <a:t>4</a:t>
            </a:r>
            <a:r>
              <a:rPr lang="el-GR" sz="1600" b="1" dirty="0" smtClean="0"/>
              <a:t>: </a:t>
            </a:r>
            <a:r>
              <a:rPr lang="en-US" sz="1600" dirty="0" err="1"/>
              <a:t>VisualSubSync</a:t>
            </a:r>
            <a:r>
              <a:rPr lang="en-US" sz="1600" dirty="0"/>
              <a:t>, The subtitle program / subtitle editor, </a:t>
            </a:r>
            <a:r>
              <a:rPr lang="en-US" sz="1600" dirty="0">
                <a:hlinkClick r:id="rId3"/>
              </a:rPr>
              <a:t>http://www.visualsubsync.org/tutorials/making-transcript</a:t>
            </a:r>
            <a:r>
              <a:rPr lang="en-US" sz="1600" dirty="0"/>
              <a:t>, </a:t>
            </a:r>
            <a:r>
              <a:rPr lang="en-US" sz="1600" dirty="0">
                <a:hlinkClick r:id="rId6"/>
              </a:rPr>
              <a:t>http://www.visualsubsync.org/_media/tutorials/t01_06_homepage.png</a:t>
            </a:r>
            <a:r>
              <a:rPr lang="en-US" sz="1600" dirty="0"/>
              <a:t>, </a:t>
            </a:r>
            <a:r>
              <a:rPr lang="de-DE" sz="1600" dirty="0"/>
              <a:t> </a:t>
            </a:r>
            <a:r>
              <a:rPr lang="en-US" sz="1600" dirty="0"/>
              <a:t>Last modified: 2009/07/14 by </a:t>
            </a:r>
            <a:r>
              <a:rPr lang="en-US" sz="1600" dirty="0" err="1"/>
              <a:t>viswhat</a:t>
            </a:r>
            <a:r>
              <a:rPr lang="en-US" sz="1600" dirty="0"/>
              <a:t>, date accessed:  </a:t>
            </a:r>
            <a:r>
              <a:rPr lang="en-US" sz="1600" dirty="0" smtClean="0"/>
              <a:t>03.09.15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023143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</a:t>
            </a:r>
            <a:r>
              <a:rPr lang="el-GR" sz="2000" dirty="0" smtClean="0"/>
              <a:t>:</a:t>
            </a:r>
            <a:endParaRPr lang="el-GR" sz="2000" dirty="0"/>
          </a:p>
          <a:p>
            <a:pPr marL="0" indent="0">
              <a:buNone/>
            </a:pPr>
            <a:r>
              <a:rPr lang="el-GR" sz="1600" b="1" dirty="0"/>
              <a:t>Εικόνα </a:t>
            </a:r>
            <a:r>
              <a:rPr lang="de-DE" sz="1600" b="1" dirty="0"/>
              <a:t>5</a:t>
            </a:r>
            <a:r>
              <a:rPr lang="el-GR" sz="1600" b="1" dirty="0"/>
              <a:t>: </a:t>
            </a:r>
            <a:r>
              <a:rPr lang="en-US" sz="1600" dirty="0" err="1"/>
              <a:t>VisualSubSync</a:t>
            </a:r>
            <a:r>
              <a:rPr lang="en-US" sz="1600" dirty="0"/>
              <a:t>, The subtitle program / subtitle editor, </a:t>
            </a:r>
            <a:r>
              <a:rPr lang="en-US" sz="1600" dirty="0">
                <a:hlinkClick r:id="rId3"/>
              </a:rPr>
              <a:t>http://www.visualsubsync.org/tutorials/making-transcript</a:t>
            </a:r>
            <a:r>
              <a:rPr lang="en-US" sz="1600" dirty="0"/>
              <a:t>,</a:t>
            </a:r>
            <a:r>
              <a:rPr lang="de-DE" sz="1600" dirty="0"/>
              <a:t> http://</a:t>
            </a:r>
            <a:r>
              <a:rPr lang="de-DE" sz="1600" dirty="0" err="1"/>
              <a:t>www.visualsubsync.org</a:t>
            </a:r>
            <a:r>
              <a:rPr lang="de-DE" sz="1600" dirty="0"/>
              <a:t>/_</a:t>
            </a:r>
            <a:r>
              <a:rPr lang="de-DE" sz="1600" dirty="0" err="1"/>
              <a:t>media</a:t>
            </a:r>
            <a:r>
              <a:rPr lang="de-DE" sz="1600" dirty="0"/>
              <a:t>/</a:t>
            </a:r>
            <a:r>
              <a:rPr lang="de-DE" sz="1600" dirty="0" err="1"/>
              <a:t>tutorials</a:t>
            </a:r>
            <a:r>
              <a:rPr lang="de-DE" sz="1600" dirty="0"/>
              <a:t>/t01_07_detailspage.png </a:t>
            </a:r>
            <a:r>
              <a:rPr lang="en-US" sz="1600" dirty="0"/>
              <a:t>Last modified: 2009/07/14 by </a:t>
            </a:r>
            <a:r>
              <a:rPr lang="en-US" sz="1600" dirty="0" err="1"/>
              <a:t>viswhat</a:t>
            </a:r>
            <a:r>
              <a:rPr lang="en-US" sz="1600" dirty="0"/>
              <a:t>, date accessed:  03.09.15</a:t>
            </a:r>
            <a:endParaRPr lang="de-DE" sz="1600" dirty="0"/>
          </a:p>
          <a:p>
            <a:pPr marL="0" indent="0">
              <a:buNone/>
            </a:pPr>
            <a:r>
              <a:rPr lang="el-GR" sz="1600" b="1" dirty="0" smtClean="0">
                <a:solidFill>
                  <a:srgbClr val="000000"/>
                </a:solidFill>
              </a:rPr>
              <a:t>Εικόνα </a:t>
            </a:r>
            <a:r>
              <a:rPr lang="de-DE" sz="1600" b="1" dirty="0" smtClean="0">
                <a:solidFill>
                  <a:srgbClr val="000000"/>
                </a:solidFill>
              </a:rPr>
              <a:t>6</a:t>
            </a:r>
            <a:r>
              <a:rPr lang="el-GR" sz="1600" b="1" dirty="0" smtClean="0">
                <a:solidFill>
                  <a:srgbClr val="000000"/>
                </a:solidFill>
              </a:rPr>
              <a:t>: </a:t>
            </a:r>
            <a:r>
              <a:rPr lang="en-US" sz="1600" dirty="0">
                <a:hlinkClick r:id="rId4"/>
              </a:rPr>
              <a:t>http://trans.sourceforge.net/en/</a:t>
            </a:r>
            <a:r>
              <a:rPr lang="en-US" sz="1600" dirty="0" smtClean="0">
                <a:hlinkClick r:id="rId4"/>
              </a:rPr>
              <a:t>presentation.php</a:t>
            </a:r>
            <a:r>
              <a:rPr lang="en-US" sz="1600" dirty="0" smtClean="0"/>
              <a:t>, Transcriber 1.4.2, Transcriber </a:t>
            </a:r>
            <a:r>
              <a:rPr lang="en-US" sz="1600" dirty="0"/>
              <a:t>- Copyright (C) 1998-2008, </a:t>
            </a:r>
            <a:r>
              <a:rPr lang="en-US" sz="1600" dirty="0" smtClean="0"/>
              <a:t>DGA</a:t>
            </a:r>
            <a:endParaRPr lang="en-US" sz="1600" dirty="0"/>
          </a:p>
          <a:p>
            <a:pPr marL="0" indent="0">
              <a:buNone/>
            </a:pPr>
            <a:r>
              <a:rPr lang="el-GR" sz="1600" b="1" dirty="0" smtClean="0">
                <a:solidFill>
                  <a:srgbClr val="000000"/>
                </a:solidFill>
              </a:rPr>
              <a:t>Εικόνα </a:t>
            </a:r>
            <a:r>
              <a:rPr lang="de-DE" sz="1600" b="1" dirty="0" smtClean="0">
                <a:solidFill>
                  <a:srgbClr val="000000"/>
                </a:solidFill>
              </a:rPr>
              <a:t>7</a:t>
            </a:r>
            <a:r>
              <a:rPr lang="el-GR" sz="1600" b="1" dirty="0" smtClean="0">
                <a:solidFill>
                  <a:srgbClr val="000000"/>
                </a:solidFill>
              </a:rPr>
              <a:t>: </a:t>
            </a:r>
            <a:r>
              <a:rPr lang="en-US" sz="1600" dirty="0" smtClean="0"/>
              <a:t>http</a:t>
            </a:r>
            <a:r>
              <a:rPr lang="en-US" sz="1600" dirty="0"/>
              <a:t>://</a:t>
            </a:r>
            <a:r>
              <a:rPr lang="en-US" sz="1600" dirty="0" err="1"/>
              <a:t>www.dailynterpreter.com</a:t>
            </a:r>
            <a:r>
              <a:rPr lang="en-US" sz="1600" dirty="0"/>
              <a:t>/archives/1860 (</a:t>
            </a:r>
            <a:r>
              <a:rPr lang="en-US" sz="1600" dirty="0" err="1"/>
              <a:t>italian</a:t>
            </a:r>
            <a:r>
              <a:rPr lang="en-US" sz="1600" dirty="0"/>
              <a:t>/</a:t>
            </a:r>
            <a:r>
              <a:rPr lang="en-US" sz="1600" dirty="0" err="1"/>
              <a:t>french</a:t>
            </a:r>
            <a:r>
              <a:rPr lang="en-US" sz="1600" dirty="0"/>
              <a:t>) </a:t>
            </a:r>
          </a:p>
          <a:p>
            <a:pPr marL="0" indent="0">
              <a:buNone/>
            </a:pPr>
            <a:r>
              <a:rPr lang="el-GR" sz="1600" b="1" dirty="0" smtClean="0">
                <a:solidFill>
                  <a:srgbClr val="000000"/>
                </a:solidFill>
              </a:rPr>
              <a:t>Εικόνα </a:t>
            </a:r>
            <a:r>
              <a:rPr lang="de-DE" sz="1600" b="1" dirty="0" smtClean="0">
                <a:solidFill>
                  <a:srgbClr val="000000"/>
                </a:solidFill>
              </a:rPr>
              <a:t>8</a:t>
            </a:r>
            <a:r>
              <a:rPr lang="el-GR" sz="1600" b="1" dirty="0" smtClean="0">
                <a:solidFill>
                  <a:srgbClr val="000000"/>
                </a:solidFill>
              </a:rPr>
              <a:t>: </a:t>
            </a:r>
            <a:r>
              <a:rPr lang="en-US" sz="1600" dirty="0">
                <a:hlinkClick r:id="rId5"/>
              </a:rPr>
              <a:t>http://www.phon.ucl.ac.uk/resource/sfs/rtgram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SFS</a:t>
            </a:r>
            <a:r>
              <a:rPr lang="en-US" sz="1600" dirty="0"/>
              <a:t>/RTGRAM Version 1.3, Windows Tool for Real-time Speech Spectrogram </a:t>
            </a:r>
            <a:r>
              <a:rPr lang="en-US" sz="1600" dirty="0" smtClean="0"/>
              <a:t>Display, University </a:t>
            </a:r>
            <a:r>
              <a:rPr lang="en-US" sz="1600" dirty="0"/>
              <a:t>College London (UCL) PSYCHOLOGY AND LANGUAGE SCIENCES, </a:t>
            </a:r>
            <a:r>
              <a:rPr lang="en-US" sz="1600" dirty="0" smtClean="0"/>
              <a:t>Faculty of </a:t>
            </a:r>
            <a:r>
              <a:rPr lang="en-US" sz="1600" dirty="0"/>
              <a:t>Brain </a:t>
            </a:r>
            <a:r>
              <a:rPr lang="en-US" sz="1600" dirty="0" smtClean="0"/>
              <a:t>Sciences, </a:t>
            </a:r>
            <a:r>
              <a:rPr lang="fr-FR" sz="1600" dirty="0"/>
              <a:t>date </a:t>
            </a:r>
            <a:r>
              <a:rPr lang="fr-FR" sz="1600" dirty="0" err="1"/>
              <a:t>accessed</a:t>
            </a:r>
            <a:r>
              <a:rPr lang="fr-FR" sz="1600" dirty="0"/>
              <a:t>: </a:t>
            </a:r>
            <a:r>
              <a:rPr lang="fr-FR" sz="1600" dirty="0" smtClean="0"/>
              <a:t>13.09.2015</a:t>
            </a:r>
            <a:endParaRPr lang="en-US" sz="1600" dirty="0" smtClean="0"/>
          </a:p>
          <a:p>
            <a:pPr marL="0" indent="0">
              <a:buNone/>
            </a:pPr>
            <a:r>
              <a:rPr lang="el-GR" sz="1600" b="1" dirty="0" smtClean="0">
                <a:solidFill>
                  <a:srgbClr val="000000"/>
                </a:solidFill>
              </a:rPr>
              <a:t>Εικόνα </a:t>
            </a:r>
            <a:r>
              <a:rPr lang="de-DE" sz="1600" b="1" dirty="0" smtClean="0">
                <a:solidFill>
                  <a:srgbClr val="000000"/>
                </a:solidFill>
              </a:rPr>
              <a:t>9</a:t>
            </a:r>
            <a:r>
              <a:rPr lang="el-GR" sz="1600" b="1" dirty="0" smtClean="0">
                <a:solidFill>
                  <a:srgbClr val="000000"/>
                </a:solidFill>
              </a:rPr>
              <a:t>: </a:t>
            </a:r>
            <a:r>
              <a:rPr lang="en-US" sz="1600" dirty="0" smtClean="0"/>
              <a:t>Liu</a:t>
            </a:r>
            <a:r>
              <a:rPr lang="en-US" sz="1600" dirty="0"/>
              <a:t>, Y. and  </a:t>
            </a:r>
            <a:r>
              <a:rPr lang="en-US" sz="1600" dirty="0" err="1"/>
              <a:t>Shriberg</a:t>
            </a:r>
            <a:r>
              <a:rPr lang="en-US" sz="1600" dirty="0"/>
              <a:t>, E. (2006): More Than Words Can Say: Using Prosody</a:t>
            </a:r>
            <a:br>
              <a:rPr lang="en-US" sz="1600" dirty="0"/>
            </a:br>
            <a:r>
              <a:rPr lang="en-US" sz="1600" dirty="0"/>
              <a:t>to Find Sentence Boundaries in Speech. In: Proceedings of the 4th Joint</a:t>
            </a:r>
            <a:br>
              <a:rPr lang="en-US" sz="1600" dirty="0"/>
            </a:br>
            <a:r>
              <a:rPr lang="en-US" sz="1600" dirty="0"/>
              <a:t>Acoustical Society of America and the Acoustical Society of Japan</a:t>
            </a:r>
            <a:br>
              <a:rPr lang="en-US" sz="1600" dirty="0"/>
            </a:br>
            <a:r>
              <a:rPr lang="en-US" sz="1600" dirty="0"/>
              <a:t>(ASA/ASJ) Meeting,  November 28-December 2, 2006 Honolulu, Hawaii, USA.</a:t>
            </a:r>
            <a:br>
              <a:rPr lang="en-US" sz="1600" dirty="0"/>
            </a:br>
            <a:r>
              <a:rPr lang="en-US" sz="1600" dirty="0">
                <a:hlinkClick r:id="rId6"/>
              </a:rPr>
              <a:t>https://pal.sri.com/wp-content/uploads/publications/calo/2006/ASA_2006_LayPaper-1.</a:t>
            </a:r>
            <a:r>
              <a:rPr lang="en-US" sz="1600" dirty="0" smtClean="0">
                <a:hlinkClick r:id="rId6"/>
              </a:rPr>
              <a:t>pdf</a:t>
            </a:r>
            <a:r>
              <a:rPr lang="en-US" sz="1600" dirty="0" smtClean="0"/>
              <a:t>, </a:t>
            </a:r>
            <a:r>
              <a:rPr lang="fr-FR" sz="1600" dirty="0"/>
              <a:t>date </a:t>
            </a:r>
            <a:r>
              <a:rPr lang="fr-FR" sz="1600" dirty="0" err="1"/>
              <a:t>accessed</a:t>
            </a:r>
            <a:r>
              <a:rPr lang="fr-FR" sz="1600" dirty="0"/>
              <a:t>: </a:t>
            </a:r>
            <a:r>
              <a:rPr lang="fr-FR" sz="1600" dirty="0" smtClean="0"/>
              <a:t>13.09.2015</a:t>
            </a:r>
            <a:endParaRPr lang="el-GR" sz="1600" dirty="0" smtClean="0"/>
          </a:p>
          <a:p>
            <a:pPr marL="0" indent="0">
              <a:buNone/>
            </a:pPr>
            <a:endParaRPr lang="el-GR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606825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023143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endParaRPr lang="de-DE" sz="16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l-GR" sz="1600" b="1" dirty="0" smtClean="0">
                <a:solidFill>
                  <a:srgbClr val="000000"/>
                </a:solidFill>
              </a:rPr>
              <a:t>Εικόνα </a:t>
            </a:r>
            <a:r>
              <a:rPr lang="el-GR" sz="1600" b="1" dirty="0" smtClean="0">
                <a:solidFill>
                  <a:srgbClr val="000000"/>
                </a:solidFill>
              </a:rPr>
              <a:t>1</a:t>
            </a:r>
            <a:r>
              <a:rPr lang="de-DE" sz="1600" b="1" dirty="0">
                <a:solidFill>
                  <a:srgbClr val="000000"/>
                </a:solidFill>
              </a:rPr>
              <a:t>2</a:t>
            </a:r>
            <a:r>
              <a:rPr lang="el-GR" sz="1600" b="1" dirty="0" smtClean="0">
                <a:solidFill>
                  <a:srgbClr val="000000"/>
                </a:solidFill>
              </a:rPr>
              <a:t>: </a:t>
            </a:r>
            <a:r>
              <a:rPr lang="en-US" sz="1600" dirty="0"/>
              <a:t>Anvil Software transcription tool: </a:t>
            </a:r>
            <a:r>
              <a:rPr lang="en-US" sz="1600" dirty="0">
                <a:hlinkClick r:id="rId3"/>
              </a:rPr>
              <a:t>http://www.anvil-software.de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, </a:t>
            </a:r>
            <a:r>
              <a:rPr lang="fr-FR" sz="1600" dirty="0"/>
              <a:t>date </a:t>
            </a:r>
            <a:r>
              <a:rPr lang="fr-FR" sz="1600" dirty="0" err="1"/>
              <a:t>accessed</a:t>
            </a:r>
            <a:r>
              <a:rPr lang="fr-FR" sz="1600" dirty="0"/>
              <a:t>: </a:t>
            </a:r>
            <a:r>
              <a:rPr lang="fr-FR" sz="1600" dirty="0" smtClean="0"/>
              <a:t>13.09.2015</a:t>
            </a:r>
            <a:endParaRPr lang="el-GR" sz="1600" dirty="0" smtClean="0"/>
          </a:p>
          <a:p>
            <a:pPr marL="0" indent="0">
              <a:buNone/>
            </a:pPr>
            <a:r>
              <a:rPr lang="el-GR" sz="1600" b="1" dirty="0" smtClean="0"/>
              <a:t>Εικόνα </a:t>
            </a:r>
            <a:r>
              <a:rPr lang="de-DE" sz="1600" b="1" dirty="0" smtClean="0"/>
              <a:t>13</a:t>
            </a:r>
            <a:r>
              <a:rPr lang="el-GR" sz="1600" b="1" dirty="0" smtClean="0"/>
              <a:t>: </a:t>
            </a:r>
            <a:r>
              <a:rPr lang="en-US" sz="1600" dirty="0">
                <a:hlinkClick r:id="rId4"/>
              </a:rPr>
              <a:t>https://www.nau.edu/alumni/news/facetime-nov-2012/facetime-december-2012---1990s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, </a:t>
            </a:r>
            <a:r>
              <a:rPr lang="fr-FR" sz="1600" dirty="0"/>
              <a:t>date </a:t>
            </a:r>
            <a:r>
              <a:rPr lang="fr-FR" sz="1600" dirty="0" err="1"/>
              <a:t>accessed</a:t>
            </a:r>
            <a:r>
              <a:rPr lang="fr-FR" sz="1600" dirty="0"/>
              <a:t>: </a:t>
            </a:r>
            <a:r>
              <a:rPr lang="fr-FR" sz="1600" dirty="0" smtClean="0"/>
              <a:t>13.09.2015</a:t>
            </a:r>
          </a:p>
          <a:p>
            <a:pPr marL="0" indent="0">
              <a:buNone/>
            </a:pPr>
            <a:r>
              <a:rPr lang="el-GR" sz="1600" b="1" dirty="0">
                <a:solidFill>
                  <a:srgbClr val="000000"/>
                </a:solidFill>
              </a:rPr>
              <a:t>Εικόνα </a:t>
            </a:r>
            <a:r>
              <a:rPr lang="de-DE" sz="1600" b="1" dirty="0">
                <a:solidFill>
                  <a:srgbClr val="000000"/>
                </a:solidFill>
              </a:rPr>
              <a:t>10</a:t>
            </a:r>
            <a:r>
              <a:rPr lang="el-GR" sz="1600" b="1" dirty="0">
                <a:solidFill>
                  <a:srgbClr val="000000"/>
                </a:solidFill>
              </a:rPr>
              <a:t>: </a:t>
            </a:r>
            <a:r>
              <a:rPr lang="en-US" sz="1600" dirty="0" err="1"/>
              <a:t>Chaida</a:t>
            </a:r>
            <a:r>
              <a:rPr lang="en-US" sz="1600" dirty="0"/>
              <a:t>, </a:t>
            </a:r>
            <a:r>
              <a:rPr lang="en-US" sz="1600" dirty="0" err="1"/>
              <a:t>Α</a:t>
            </a:r>
            <a:r>
              <a:rPr lang="en-US" sz="1600" dirty="0"/>
              <a:t>. (2007), Tonal Structures of Complex</a:t>
            </a:r>
            <a:r>
              <a:rPr lang="el-GR" sz="1600" dirty="0"/>
              <a:t>, </a:t>
            </a:r>
            <a:r>
              <a:rPr lang="en-US" sz="1600" dirty="0"/>
              <a:t>Sentences in Greek, in Proceedings of the 8th International Conference of</a:t>
            </a:r>
            <a:r>
              <a:rPr lang="el-GR" sz="1600" dirty="0"/>
              <a:t> </a:t>
            </a:r>
            <a:r>
              <a:rPr lang="en-US" sz="1600" dirty="0"/>
              <a:t>Greek Linguistics (ICGL), University of </a:t>
            </a:r>
            <a:r>
              <a:rPr lang="en-US" sz="1600" dirty="0" err="1"/>
              <a:t>Ioannina</a:t>
            </a:r>
            <a:r>
              <a:rPr lang="en-US" sz="1600" dirty="0"/>
              <a:t>, 30 August-2 September</a:t>
            </a:r>
            <a:r>
              <a:rPr lang="el-GR" sz="1600" dirty="0"/>
              <a:t> </a:t>
            </a:r>
            <a:r>
              <a:rPr lang="en-US" sz="1600" dirty="0"/>
              <a:t>2007, </a:t>
            </a:r>
            <a:r>
              <a:rPr lang="en-US" sz="1600" dirty="0" err="1"/>
              <a:t>pp</a:t>
            </a:r>
            <a:r>
              <a:rPr lang="en-US" sz="1600" dirty="0"/>
              <a:t> 61-69 </a:t>
            </a:r>
            <a:endParaRPr lang="el-GR" sz="1600" dirty="0"/>
          </a:p>
          <a:p>
            <a:pPr marL="0" indent="0">
              <a:buNone/>
            </a:pPr>
            <a:r>
              <a:rPr lang="el-GR" sz="1600" b="1" dirty="0">
                <a:solidFill>
                  <a:srgbClr val="000000"/>
                </a:solidFill>
              </a:rPr>
              <a:t>Εικόνα </a:t>
            </a:r>
            <a:r>
              <a:rPr lang="de-DE" sz="1600" b="1" dirty="0">
                <a:solidFill>
                  <a:srgbClr val="000000"/>
                </a:solidFill>
              </a:rPr>
              <a:t>11</a:t>
            </a:r>
            <a:r>
              <a:rPr lang="el-GR" sz="1600" b="1" dirty="0">
                <a:solidFill>
                  <a:srgbClr val="000000"/>
                </a:solidFill>
              </a:rPr>
              <a:t>: </a:t>
            </a:r>
            <a:r>
              <a:rPr lang="en-US" sz="1600" dirty="0"/>
              <a:t>Anvil Software transcription tool: </a:t>
            </a:r>
            <a:r>
              <a:rPr lang="en-US" sz="1600" dirty="0">
                <a:hlinkClick r:id="rId3"/>
              </a:rPr>
              <a:t>http://www.anvil-software.de/</a:t>
            </a:r>
            <a:r>
              <a:rPr lang="en-US" sz="1600" dirty="0"/>
              <a:t>, </a:t>
            </a:r>
            <a:r>
              <a:rPr lang="fr-FR" sz="1600" dirty="0"/>
              <a:t>date </a:t>
            </a:r>
            <a:r>
              <a:rPr lang="fr-FR" sz="1600" dirty="0" err="1"/>
              <a:t>accessed</a:t>
            </a:r>
            <a:r>
              <a:rPr lang="fr-FR" sz="1600" dirty="0"/>
              <a:t>: 13.09.2015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0774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</p:txBody>
      </p:sp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Adding subtitles </a:t>
            </a:r>
          </a:p>
        </p:txBody>
      </p:sp>
      <p:pic>
        <p:nvPicPr>
          <p:cNvPr id="6" name="Picture 4" descr="Main dialog with the first subtitle" title="Example of a transcription tool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39750" y="1484313"/>
            <a:ext cx="8064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9552" y="609329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/>
              <a:t>Εικόνα </a:t>
            </a:r>
            <a:r>
              <a:rPr lang="de-DE" b="1" dirty="0" smtClean="0"/>
              <a:t>3</a:t>
            </a:r>
            <a:r>
              <a:rPr lang="el-GR" b="1" dirty="0" smtClean="0"/>
              <a:t>:</a:t>
            </a:r>
            <a:r>
              <a:rPr lang="de-DE" b="1" dirty="0" smtClean="0"/>
              <a:t> </a:t>
            </a:r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Main dialog with the first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2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n-US" sz="3600" b="1" dirty="0" smtClean="0"/>
              <a:t>“</a:t>
            </a:r>
            <a:r>
              <a:rPr lang="en-US" sz="3600" b="1" dirty="0"/>
              <a:t>S</a:t>
            </a:r>
            <a:r>
              <a:rPr lang="el-GR" sz="3600" b="1" dirty="0" smtClean="0"/>
              <a:t>pecial </a:t>
            </a:r>
            <a:r>
              <a:rPr lang="el-GR" sz="3600" b="1" dirty="0"/>
              <a:t>feature for people who's native language is different from the original video</a:t>
            </a:r>
            <a:r>
              <a:rPr lang="en-US" sz="3600" b="1" dirty="0"/>
              <a:t>”</a:t>
            </a:r>
            <a:r>
              <a:rPr lang="el-GR" sz="3600" b="1" dirty="0"/>
              <a:t> </a:t>
            </a:r>
          </a:p>
        </p:txBody>
      </p:sp>
      <p:pic>
        <p:nvPicPr>
          <p:cNvPr id="6" name="Picture 4" descr="Network mode home page" title="Network mode home p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834" y="1988840"/>
            <a:ext cx="713233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043608" y="602128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/>
              <a:t>Εικόνα </a:t>
            </a:r>
            <a:r>
              <a:rPr lang="de-DE" b="1" dirty="0"/>
              <a:t>4</a:t>
            </a:r>
            <a:r>
              <a:rPr lang="el-GR" b="1" dirty="0" smtClean="0"/>
              <a:t>:</a:t>
            </a:r>
            <a:r>
              <a:rPr lang="de-DE" b="1" dirty="0" smtClean="0"/>
              <a:t> </a:t>
            </a:r>
            <a:r>
              <a:rPr lang="de-DE" dirty="0"/>
              <a:t>Network </a:t>
            </a:r>
            <a:r>
              <a:rPr lang="de-DE" dirty="0" err="1"/>
              <a:t>mode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800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“S</a:t>
            </a:r>
            <a:r>
              <a:rPr lang="el-GR" sz="3600" b="1" dirty="0" smtClean="0"/>
              <a:t>pecial </a:t>
            </a:r>
            <a:r>
              <a:rPr lang="el-GR" sz="3600" b="1" dirty="0"/>
              <a:t>feature for people who's native language is different from the original video</a:t>
            </a:r>
            <a:r>
              <a:rPr lang="en-US" sz="3600" b="1" dirty="0"/>
              <a:t>”</a:t>
            </a:r>
            <a:endParaRPr lang="el-GR" sz="3600" b="1" dirty="0"/>
          </a:p>
        </p:txBody>
      </p:sp>
      <p:pic>
        <p:nvPicPr>
          <p:cNvPr id="6" name="Picture 4" descr="Details page" title="Network mo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93050" y="2060848"/>
            <a:ext cx="6557900" cy="397002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259632" y="6021288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/>
              <a:t>Εικόνα </a:t>
            </a:r>
            <a:r>
              <a:rPr lang="de-DE" b="1" dirty="0"/>
              <a:t>5</a:t>
            </a:r>
            <a:r>
              <a:rPr lang="el-GR" b="1" dirty="0" smtClean="0"/>
              <a:t>:</a:t>
            </a:r>
            <a:r>
              <a:rPr lang="de-DE" b="1" dirty="0" smtClean="0"/>
              <a:t> </a:t>
            </a:r>
            <a:r>
              <a:rPr lang="en-US" dirty="0">
                <a:solidFill>
                  <a:srgbClr val="000000"/>
                </a:solidFill>
                <a:ea typeface="Lucida Grande"/>
                <a:cs typeface="Lucida Grande"/>
              </a:rPr>
              <a:t>Details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9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Διαδικασία </a:t>
            </a:r>
            <a:r>
              <a:rPr lang="el-GR" b="1" dirty="0" smtClean="0"/>
              <a:t>Μετεγγραφής</a:t>
            </a:r>
            <a:r>
              <a:rPr lang="de-DE" b="1" smtClean="0"/>
              <a:t>-1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/>
              <a:t>Βασικά Βήματα: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Τεμαχισμός σήματος (Segmentation)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Μετεγγραφή προφορικού κειμένου (Text Transcription)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Επισημείωση γλωσσικών και παραγλωσσικών στοιχείων (Annotation)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Καταγραφή/Επισημείωση φωνητικών/φωνολογικών ή/και κοινωνιογλωσσολογικών χαρακτηριστικών (ανάλογα με την εφαρμογή)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0606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3189</Words>
  <Application>Microsoft Macintosh PowerPoint</Application>
  <PresentationFormat>On-screen Show (4:3)</PresentationFormat>
  <Paragraphs>414</Paragraphs>
  <Slides>55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Θέμα του Office</vt:lpstr>
      <vt:lpstr>Empirische Sprachforschung</vt:lpstr>
      <vt:lpstr>Paralinguistic Features</vt:lpstr>
      <vt:lpstr>PARALINGUISTIC FEATURES </vt:lpstr>
      <vt:lpstr>Xαρακτηριστικά Παραδείγματα</vt:lpstr>
      <vt:lpstr>Example of a transcription tool: www.visualsubsync.org</vt:lpstr>
      <vt:lpstr>Adding subtitles </vt:lpstr>
      <vt:lpstr> “Special feature for people who's native language is different from the original video” </vt:lpstr>
      <vt:lpstr> “Special feature for people who's native language is different from the original video”</vt:lpstr>
      <vt:lpstr>Διαδικασία Μετεγγραφής-1</vt:lpstr>
      <vt:lpstr>Παράδειγμα Τεμαχισμός Σήματος (Segmentation) </vt:lpstr>
      <vt:lpstr>PowerPoint Presentation</vt:lpstr>
      <vt:lpstr>Διαδικασία Μετεγγραφής-2</vt:lpstr>
      <vt:lpstr>Διαδικασία Μετεγγραφής-3</vt:lpstr>
      <vt:lpstr>Επισημεiωση ξένων λέξεων, αλλαγή γλώσσας (CODESWITCHING)</vt:lpstr>
      <vt:lpstr>PowerPoint Presentation</vt:lpstr>
      <vt:lpstr>Διαδικασία Μετεγγραφής-4</vt:lpstr>
      <vt:lpstr>Διαδικασία Μετεγγραφής-5</vt:lpstr>
      <vt:lpstr>Προσωδιακή έμφαση  </vt:lpstr>
      <vt:lpstr>Προσωδία  </vt:lpstr>
      <vt:lpstr>PowerPoint Presentation</vt:lpstr>
      <vt:lpstr>Ορισμοί: Προσωδία / Επιτονισμός</vt:lpstr>
      <vt:lpstr>Σήμα και Προσωδία</vt:lpstr>
      <vt:lpstr> Stylised (typical) tonal structures and boundaries, as a function of different sentence types in Greek (simple sentences)  (Chaida, 2007)</vt:lpstr>
      <vt:lpstr>PowerPoint Presentation</vt:lpstr>
      <vt:lpstr>PowerPoint Presentation</vt:lpstr>
      <vt:lpstr>Επιφώνημα Αμηχανίας [AH] [EH] (GR: [IH]) Επισημείωση λοιπών θορύβων </vt:lpstr>
      <vt:lpstr> Figure 1:  Speech Corpus example  (Translation parallel to the Greek Text)  (Alexandris and Fotinea, 2004</vt:lpstr>
      <vt:lpstr>Classifying Extra-Linguistic Markers in the Spoken Corpus</vt:lpstr>
      <vt:lpstr> Figure 3: Distribution of Type of Extra-Linguistic Markers (E: Emphasis, H: Hesitation, P: Pause) in Respect to Speech Act and Speaker Category (Alexandris and Fotinea, 2004) </vt:lpstr>
      <vt:lpstr>Διαδικασία Μετεγγραφής-6</vt:lpstr>
      <vt:lpstr>PowerPoint Presentation</vt:lpstr>
      <vt:lpstr>PowerPoint Presentation</vt:lpstr>
      <vt:lpstr>Προφορικός λόγος και φύλο </vt:lpstr>
      <vt:lpstr>Gender- Gender in Doctor-Patient Dialogues [Forrester (1996)].</vt:lpstr>
      <vt:lpstr>PHONOLOGY-PROSODY</vt:lpstr>
      <vt:lpstr>“…a woman being advised to speak more like a man…”</vt:lpstr>
      <vt:lpstr>Ταυτότητα ομιλητή και φωνολογικά χαρακτηριστικά</vt:lpstr>
      <vt:lpstr>African American Vernacular English (AAVE) 1/3 </vt:lpstr>
      <vt:lpstr>African American Vernacular English (AAVE) 2/3 </vt:lpstr>
      <vt:lpstr>African American Vernacular English (AAVE) 3/3</vt:lpstr>
      <vt:lpstr>Russian (Moscow) 1/2</vt:lpstr>
      <vt:lpstr>Russian (Moscow) 2/2</vt:lpstr>
      <vt:lpstr>Arabic Speakers 1/2 </vt:lpstr>
      <vt:lpstr>Arabic Speakers 2/2 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(1/4)</vt:lpstr>
      <vt:lpstr>Σημείωμα Χρήσης Έργων Τρίτων (1/2)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Polina</cp:lastModifiedBy>
  <cp:revision>305</cp:revision>
  <dcterms:created xsi:type="dcterms:W3CDTF">2012-09-06T09:03:05Z</dcterms:created>
  <dcterms:modified xsi:type="dcterms:W3CDTF">2015-09-30T06:58:54Z</dcterms:modified>
</cp:coreProperties>
</file>