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01" r:id="rId2"/>
    <p:sldId id="266" r:id="rId3"/>
    <p:sldId id="265" r:id="rId4"/>
    <p:sldId id="302" r:id="rId5"/>
    <p:sldId id="303" r:id="rId6"/>
    <p:sldId id="305" r:id="rId7"/>
    <p:sldId id="306" r:id="rId8"/>
    <p:sldId id="307" r:id="rId9"/>
    <p:sldId id="304"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56" r:id="rId45"/>
    <p:sldId id="357" r:id="rId46"/>
    <p:sldId id="358" r:id="rId47"/>
    <p:sldId id="359" r:id="rId48"/>
    <p:sldId id="342" r:id="rId49"/>
    <p:sldId id="343" r:id="rId50"/>
    <p:sldId id="344" r:id="rId51"/>
    <p:sldId id="345" r:id="rId52"/>
    <p:sldId id="346" r:id="rId53"/>
    <p:sldId id="347" r:id="rId54"/>
    <p:sldId id="360" r:id="rId55"/>
    <p:sldId id="361" r:id="rId56"/>
    <p:sldId id="362" r:id="rId57"/>
    <p:sldId id="363" r:id="rId58"/>
    <p:sldId id="364" r:id="rId59"/>
    <p:sldId id="365" r:id="rId60"/>
    <p:sldId id="366" r:id="rId61"/>
    <p:sldId id="293" r:id="rId62"/>
    <p:sldId id="373" r:id="rId63"/>
    <p:sldId id="367" r:id="rId64"/>
    <p:sldId id="368" r:id="rId65"/>
    <p:sldId id="369" r:id="rId66"/>
    <p:sldId id="370" r:id="rId67"/>
    <p:sldId id="371" r:id="rId68"/>
    <p:sldId id="372" r:id="rId69"/>
    <p:sldId id="300" r:id="rId7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6"/>
            <p14:sldId id="265"/>
            <p14:sldId id="302"/>
            <p14:sldId id="303"/>
            <p14:sldId id="305"/>
            <p14:sldId id="306"/>
            <p14:sldId id="307"/>
            <p14:sldId id="304"/>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56"/>
            <p14:sldId id="357"/>
            <p14:sldId id="358"/>
            <p14:sldId id="359"/>
            <p14:sldId id="342"/>
            <p14:sldId id="343"/>
            <p14:sldId id="344"/>
            <p14:sldId id="345"/>
            <p14:sldId id="346"/>
            <p14:sldId id="347"/>
            <p14:sldId id="360"/>
            <p14:sldId id="361"/>
            <p14:sldId id="362"/>
            <p14:sldId id="363"/>
            <p14:sldId id="364"/>
            <p14:sldId id="365"/>
            <p14:sldId id="366"/>
          </p14:sldIdLst>
        </p14:section>
        <p14:section name="Untitled Section" id="{0F1CB131-A6BD-43D0-B8D4-1F27CEF7A05E}">
          <p14:sldIdLst>
            <p14:sldId id="293"/>
            <p14:sldId id="373"/>
            <p14:sldId id="367"/>
            <p14:sldId id="368"/>
            <p14:sldId id="369"/>
            <p14:sldId id="370"/>
            <p14:sldId id="371"/>
            <p14:sldId id="372"/>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98" d="100"/>
          <a:sy n="98" d="100"/>
        </p:scale>
        <p:origin x="-104" y="-648"/>
      </p:cViewPr>
      <p:guideLst>
        <p:guide orient="horz" pos="100"/>
        <p:guide/>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n-US" sz="1050" dirty="0" smtClean="0">
                <a:solidFill>
                  <a:srgbClr val="5075BC"/>
                </a:solidFill>
              </a:rPr>
              <a:t>Information Management in the Media</a:t>
            </a:r>
            <a:r>
              <a:rPr lang="en-US" sz="1050" baseline="0" dirty="0" smtClean="0">
                <a:solidFill>
                  <a:srgbClr val="5075BC"/>
                </a:solidFill>
              </a:rPr>
              <a:t> / </a:t>
            </a:r>
            <a:r>
              <a:rPr lang="en-GB" sz="1000" baseline="0" dirty="0" smtClean="0">
                <a:solidFill>
                  <a:schemeClr val="tx1"/>
                </a:solidFill>
                <a:latin typeface="Verdana" charset="0"/>
                <a:cs typeface="Arial" charset="0"/>
              </a:rPr>
              <a:t>P</a:t>
            </a:r>
            <a:r>
              <a:rPr lang="en-GB" sz="1000" dirty="0" smtClean="0">
                <a:latin typeface="Verdana" charset="0"/>
                <a:cs typeface="Arial" charset="0"/>
              </a:rPr>
              <a:t>aralinguistic features in </a:t>
            </a:r>
            <a:r>
              <a:rPr lang="en-US" sz="1000" dirty="0" smtClean="0">
                <a:latin typeface="Verdana" charset="0"/>
                <a:cs typeface="Arial" charset="0"/>
              </a:rPr>
              <a:t>spoken journalistic texts</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n-US" sz="1050" dirty="0" smtClean="0">
                <a:solidFill>
                  <a:srgbClr val="5075BC"/>
                </a:solidFill>
              </a:rPr>
              <a:t>Information Management in the Media</a:t>
            </a:r>
            <a:r>
              <a:rPr lang="en-US" sz="1050" baseline="0" dirty="0" smtClean="0">
                <a:solidFill>
                  <a:srgbClr val="5075BC"/>
                </a:solidFill>
              </a:rPr>
              <a:t> / </a:t>
            </a:r>
            <a:r>
              <a:rPr lang="en-GB" sz="1000" baseline="0" dirty="0" smtClean="0">
                <a:solidFill>
                  <a:schemeClr val="tx1"/>
                </a:solidFill>
                <a:latin typeface="Verdana" charset="0"/>
                <a:cs typeface="Arial" charset="0"/>
              </a:rPr>
              <a:t>P</a:t>
            </a:r>
            <a:r>
              <a:rPr lang="en-GB" sz="1000" dirty="0" smtClean="0">
                <a:latin typeface="Verdana" charset="0"/>
                <a:cs typeface="Arial" charset="0"/>
              </a:rPr>
              <a:t>aralinguistic features in </a:t>
            </a:r>
            <a:r>
              <a:rPr lang="en-US" sz="1000" dirty="0" smtClean="0">
                <a:latin typeface="Verdana" charset="0"/>
                <a:cs typeface="Arial" charset="0"/>
              </a:rPr>
              <a:t>spoken journalistic texts</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n-US" sz="1050" dirty="0" smtClean="0">
                <a:solidFill>
                  <a:srgbClr val="5075BC"/>
                </a:solidFill>
              </a:rPr>
              <a:t>Information Management in the Media</a:t>
            </a:r>
            <a:r>
              <a:rPr lang="en-US" sz="1050" baseline="0" dirty="0" smtClean="0">
                <a:solidFill>
                  <a:srgbClr val="5075BC"/>
                </a:solidFill>
              </a:rPr>
              <a:t> / </a:t>
            </a:r>
            <a:r>
              <a:rPr lang="en-GB" sz="1000" baseline="0" dirty="0" smtClean="0">
                <a:solidFill>
                  <a:schemeClr val="tx1"/>
                </a:solidFill>
                <a:latin typeface="Verdana" charset="0"/>
                <a:cs typeface="Arial" charset="0"/>
              </a:rPr>
              <a:t>P</a:t>
            </a:r>
            <a:r>
              <a:rPr lang="en-GB" sz="1000" dirty="0" smtClean="0">
                <a:latin typeface="Verdana" charset="0"/>
                <a:cs typeface="Arial" charset="0"/>
              </a:rPr>
              <a:t>aralinguistic features in </a:t>
            </a:r>
            <a:r>
              <a:rPr lang="en-US" sz="1000" dirty="0" smtClean="0">
                <a:latin typeface="Verdana" charset="0"/>
                <a:cs typeface="Arial" charset="0"/>
              </a:rPr>
              <a:t>spoken journalistic texts</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n-US" sz="1050" dirty="0" smtClean="0">
                <a:solidFill>
                  <a:srgbClr val="5075BC"/>
                </a:solidFill>
              </a:rPr>
              <a:t>Information Management in the Media</a:t>
            </a:r>
            <a:r>
              <a:rPr lang="en-US" sz="1050" baseline="0" dirty="0" smtClean="0">
                <a:solidFill>
                  <a:srgbClr val="5075BC"/>
                </a:solidFill>
              </a:rPr>
              <a:t> / </a:t>
            </a:r>
            <a:r>
              <a:rPr lang="en-GB" sz="1000" baseline="0" dirty="0" smtClean="0">
                <a:solidFill>
                  <a:schemeClr val="tx1"/>
                </a:solidFill>
                <a:latin typeface="Verdana" charset="0"/>
                <a:cs typeface="Arial" charset="0"/>
              </a:rPr>
              <a:t>P</a:t>
            </a:r>
            <a:r>
              <a:rPr lang="en-GB" sz="1000" dirty="0" smtClean="0">
                <a:latin typeface="Verdana" charset="0"/>
                <a:cs typeface="Arial" charset="0"/>
              </a:rPr>
              <a:t>aralinguistic features in </a:t>
            </a:r>
            <a:r>
              <a:rPr lang="en-US" sz="1000" dirty="0" smtClean="0">
                <a:latin typeface="Verdana" charset="0"/>
                <a:cs typeface="Arial" charset="0"/>
              </a:rPr>
              <a:t>spoken journalistic texts</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n-US" sz="1050" dirty="0" smtClean="0">
                <a:solidFill>
                  <a:srgbClr val="5075BC"/>
                </a:solidFill>
              </a:rPr>
              <a:t>Information Management in the Media</a:t>
            </a:r>
            <a:r>
              <a:rPr lang="en-US" sz="1050" baseline="0" dirty="0" smtClean="0">
                <a:solidFill>
                  <a:srgbClr val="5075BC"/>
                </a:solidFill>
              </a:rPr>
              <a:t> / </a:t>
            </a:r>
            <a:r>
              <a:rPr lang="en-GB" sz="1000" baseline="0" dirty="0" smtClean="0">
                <a:solidFill>
                  <a:schemeClr val="tx1"/>
                </a:solidFill>
                <a:latin typeface="Verdana" charset="0"/>
                <a:cs typeface="Arial" charset="0"/>
              </a:rPr>
              <a:t>P</a:t>
            </a:r>
            <a:r>
              <a:rPr lang="en-GB" sz="1000" dirty="0" smtClean="0">
                <a:latin typeface="Verdana" charset="0"/>
                <a:cs typeface="Arial" charset="0"/>
              </a:rPr>
              <a:t>aralinguistic features in </a:t>
            </a:r>
            <a:r>
              <a:rPr lang="en-US" sz="1000" dirty="0" smtClean="0">
                <a:latin typeface="Verdana" charset="0"/>
                <a:cs typeface="Arial" charset="0"/>
              </a:rPr>
              <a:t>spoken journalistic texts</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n-US" sz="1050" dirty="0" smtClean="0">
                <a:solidFill>
                  <a:srgbClr val="5075BC"/>
                </a:solidFill>
              </a:rPr>
              <a:t>Information Management in the Media</a:t>
            </a:r>
            <a:r>
              <a:rPr lang="en-US" sz="1050" baseline="0" dirty="0" smtClean="0">
                <a:solidFill>
                  <a:srgbClr val="5075BC"/>
                </a:solidFill>
              </a:rPr>
              <a:t> / </a:t>
            </a:r>
            <a:r>
              <a:rPr lang="en-GB" sz="1000" baseline="0" dirty="0" smtClean="0">
                <a:solidFill>
                  <a:schemeClr val="tx1"/>
                </a:solidFill>
                <a:latin typeface="Verdana" charset="0"/>
                <a:cs typeface="Arial" charset="0"/>
              </a:rPr>
              <a:t>P</a:t>
            </a:r>
            <a:r>
              <a:rPr lang="en-GB" sz="1000" dirty="0" smtClean="0">
                <a:latin typeface="Verdana" charset="0"/>
                <a:cs typeface="Arial" charset="0"/>
              </a:rPr>
              <a:t>aralinguistic features in </a:t>
            </a:r>
            <a:r>
              <a:rPr lang="en-US" sz="1000" dirty="0" smtClean="0">
                <a:latin typeface="Verdana" charset="0"/>
                <a:cs typeface="Arial" charset="0"/>
              </a:rPr>
              <a:t>spoken journalistic texts</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n-US" sz="1050" dirty="0" smtClean="0">
                <a:solidFill>
                  <a:srgbClr val="5075BC"/>
                </a:solidFill>
              </a:rPr>
              <a:t>Information Management in the Media</a:t>
            </a:r>
            <a:r>
              <a:rPr lang="en-US" sz="1050" baseline="0" dirty="0" smtClean="0">
                <a:solidFill>
                  <a:srgbClr val="5075BC"/>
                </a:solidFill>
              </a:rPr>
              <a:t> / </a:t>
            </a:r>
            <a:r>
              <a:rPr lang="en-GB" sz="1000" baseline="0" dirty="0" smtClean="0">
                <a:solidFill>
                  <a:schemeClr val="tx1"/>
                </a:solidFill>
                <a:latin typeface="Verdana" charset="0"/>
                <a:cs typeface="Arial" charset="0"/>
              </a:rPr>
              <a:t>P</a:t>
            </a:r>
            <a:r>
              <a:rPr lang="en-GB" sz="1000" dirty="0" smtClean="0">
                <a:latin typeface="Verdana" charset="0"/>
                <a:cs typeface="Arial" charset="0"/>
              </a:rPr>
              <a:t>aralinguistic features in </a:t>
            </a:r>
            <a:r>
              <a:rPr lang="en-US" sz="1000" dirty="0" smtClean="0">
                <a:latin typeface="Verdana" charset="0"/>
                <a:cs typeface="Arial" charset="0"/>
              </a:rPr>
              <a:t>spoken journalistic texts</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file://localhost/http/::www.iaea.org:NewsCenter:Multimedia:PhotoGallery:dgscorner:Album:images:0605web.jp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file://localhost/http/::www.visualsubsync.org:_media:tutorials:t01_04_maindialog2.png%3Fw=&amp;h=&amp;cache=cache"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www.nytimes.com/interactive/2008/02/26/us/politics/20080226_DEBATE_GRAPHIC.html%23transcript"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nytimes.com/interactive/2008/02/26/us/politics/20080226_DEBATE_GRAPHIC.html%23transcript"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file://localhost/http/::retro.n24.de:import_images:netzeitung:4814971_4812598.jp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fliiby.com/file/130008/yk59bnildw.html" TargetMode="External"/><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hyperlink" Target="http://cache.daylife.com/imageserve/03AR7Cg1phcRn/340x.jpg" TargetMode="External"/><Relationship Id="rId8" Type="http://schemas.openxmlformats.org/officeDocument/2006/relationships/image" Target="../media/image37.jpeg"/><Relationship Id="rId9" Type="http://schemas.openxmlformats.org/officeDocument/2006/relationships/image" Target="../media/image38.jpeg"/><Relationship Id="rId10" Type="http://schemas.openxmlformats.org/officeDocument/2006/relationships/hyperlink" Target="http://fliiby.com/file/131268/r96hvsxkh8.html" TargetMode="External"/><Relationship Id="rId11"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eg"/><Relationship Id="rId5"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eclass.uoa.gr/courses/GS208/"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hyperlink" Target="http://news.bbc.co.uk/2/hi/uk_news/648324.stm" TargetMode="External"/><Relationship Id="rId4" Type="http://schemas.openxmlformats.org/officeDocument/2006/relationships/hyperlink" Target="http://news.bbc.co.uk/hi/english/static/copyright.stm" TargetMode="External"/><Relationship Id="rId5" Type="http://schemas.openxmlformats.org/officeDocument/2006/relationships/hyperlink" Target="http://www.ctvnews.ca/car-crashes-into-tv-studio-while-host-is-on-air-1.268738" TargetMode="External"/><Relationship Id="rId6" Type="http://schemas.openxmlformats.org/officeDocument/2006/relationships/hyperlink" Target="http://www.welt.de/fernsehen/article13706774/Hella-von-Sinnen-treibt-Maischberger-in-den-Wahnsinn.html" TargetMode="External"/><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hyperlink" Target="http://www.iaea.org/NewsCenter/Multimedia/PhotoGallery/dgscorner/Album/images/0605web.jpg" TargetMode="External"/><Relationship Id="rId4" Type="http://schemas.openxmlformats.org/officeDocument/2006/relationships/hyperlink" Target="http://www.visualsubsync.org/tutorials/making-transcript" TargetMode="External"/><Relationship Id="rId5" Type="http://schemas.openxmlformats.org/officeDocument/2006/relationships/hyperlink" Target="http://www.visualsubsync.org/_media/tutorials/t01_03_maindialog.png" TargetMode="External"/><Relationship Id="rId6" Type="http://schemas.openxmlformats.org/officeDocument/2006/relationships/hyperlink" Target="http://www.visualsubsync.org/_media/tutorials/t01_04_maindialog2.png" TargetMode="External"/><Relationship Id="rId7" Type="http://schemas.openxmlformats.org/officeDocument/2006/relationships/hyperlink" Target="http://www.visualsubsync.org/_media/tutorials/t01_06_homepage.png" TargetMode="External"/><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hyperlink" Target="http://www.visualsubsync.org/tutorials/making-transcript" TargetMode="External"/><Relationship Id="rId4" Type="http://schemas.openxmlformats.org/officeDocument/2006/relationships/hyperlink" Target="http://www.nytimes.com/interactive/2008/02/21/us/politics/20080221_DEBATE_GRAPHIC.html?_r=0" TargetMode="External"/><Relationship Id="rId5" Type="http://schemas.openxmlformats.org/officeDocument/2006/relationships/hyperlink" Target="http://www.visualsubsync.org/http://futureofthebook.org/blog/archives/nytimesdebate2.jpg" TargetMode="External"/><Relationship Id="rId6" Type="http://schemas.openxmlformats.org/officeDocument/2006/relationships/hyperlink" Target="http://kojaproductions.wordpress.com/2008/11/07/" TargetMode="External"/><Relationship Id="rId7" Type="http://schemas.openxmlformats.org/officeDocument/2006/relationships/hyperlink" Target="http://news.bbc.co.uk/2/hi/entertainment/4390430.stm/2005/10/30" TargetMode="External"/><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hyperlink" Target="https://netzwerkrecherche.org/wp-content/uploads/2015/07/150703_K3_Investigativmaennlich_wr_17a.jpg" TargetMode="External"/><Relationship Id="rId4" Type="http://schemas.openxmlformats.org/officeDocument/2006/relationships/hyperlink" Target="https://www.flickr.com/photos/clustermunitioncoalition/9783598534" TargetMode="External"/><Relationship Id="rId5" Type="http://schemas.openxmlformats.org/officeDocument/2006/relationships/hyperlink" Target="https://creativecommons.org/licenses/by/2.0/" TargetMode="External"/><Relationship Id="rId6" Type="http://schemas.openxmlformats.org/officeDocument/2006/relationships/hyperlink" Target="http://www.tedmed.com/speakers/show?id=75322" TargetMode="External"/><Relationship Id="rId7" Type="http://schemas.openxmlformats.org/officeDocument/2006/relationships/hyperlink" Target="https://www.nau.edu/uploadedImages/Administrative/University_Advancement_Sites/Alumni/_Media/Nov_2012_Facetime/Cheryl%20Casone,%E2%80%9992%20BS.jpg" TargetMode="External"/><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hyperlink" Target="http://news.bbc.co.uk/2/hi/asia-pacific/7996581.stm" TargetMode="External"/><Relationship Id="rId4" Type="http://schemas.openxmlformats.org/officeDocument/2006/relationships/hyperlink" Target="http://bc02.rp-online.de/polopoly_fs/thueringische-ministerpraesident-dietalth110-tage-sschweren-skiunfall-1.2234035.1317768757!httpImage/3079373202.jpg_gen/derivatives/d540x303/3079373202.jpg" TargetMode="External"/><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hyperlink" Target="http://news.bbc.co.uk/2/hi/7989433.stm" TargetMode="External"/><Relationship Id="rId4" Type="http://schemas.openxmlformats.org/officeDocument/2006/relationships/hyperlink" Target="https://www.tagesschau.de/wirtschaft/meldung92714~magnifier_pos-2.html" TargetMode="External"/><Relationship Id="rId5" Type="http://schemas.openxmlformats.org/officeDocument/2006/relationships/hyperlink" Target="http://www.g-8.de/Webs/G8/EN/Media/FotoDownload/blaettern028c.html?id=219354" TargetMode="External"/><Relationship Id="rId6" Type="http://schemas.openxmlformats.org/officeDocument/2006/relationships/hyperlink" Target="https://commons.wikimedia.org/wiki/File:Angela_Merkel_(2008).jpg%23/media/File:Angela_Merkel_(2008).jpg" TargetMode="External"/><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hyperlink" Target="http://img.welt.de/img/videos/crop145623711/0779403078-ci16x9-w780/German-Chancellor-Angela-Merkel-At-The-Living-Well-In-Germany-Event-In-Marxloh.jpg" TargetMode="External"/><Relationship Id="rId4" Type="http://schemas.openxmlformats.org/officeDocument/2006/relationships/hyperlink" Target="http://www.businessinsider.com/merkel-sarkozy-pact-for-stability-opposition-2011-2?IR=T" TargetMode="External"/><Relationship Id="rId5" Type="http://schemas.openxmlformats.org/officeDocument/2006/relationships/hyperlink" Target="http://news.bbc.co.uk/2/hi/programmes/ten/2655339.stm" TargetMode="Externa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channel/UC2ccm1GajfSujz7T18d7cKA" TargetMode="External"/><Relationship Id="rId4" Type="http://schemas.openxmlformats.org/officeDocument/2006/relationships/hyperlink" Target="http://www.liveleak.com/view?i=b4c_1289366453%23bffebdrhhWj1X5CZ.99" TargetMode="External"/><Relationship Id="rId5" Type="http://schemas.openxmlformats.org/officeDocument/2006/relationships/hyperlink" Target="http://www.liveleak.com/copyright" TargetMode="External"/><Relationship Id="rId6" Type="http://schemas.openxmlformats.org/officeDocument/2006/relationships/hyperlink" Target="http://www.liveleak.com/view?i=b4c_1289366453" TargetMode="External"/><Relationship Id="rId7" Type="http://schemas.openxmlformats.org/officeDocument/2006/relationships/hyperlink" Target="http://www.ladepeche.fr/article/2008/07/10/463637-le-dernier-journal-televise-de-ppda.html" TargetMode="External"/><Relationship Id="rId8" Type="http://schemas.openxmlformats.org/officeDocument/2006/relationships/hyperlink" Target="http://tvnewsroom.org/images/news-staff/caroline-shively/caroline-shively-Image-001.jpg" TargetMode="External"/><Relationship Id="rId9" Type="http://schemas.openxmlformats.org/officeDocument/2006/relationships/hyperlink" Target="http://www.kapturedforyou.com/May02/053002/donna0530b.jpg" TargetMode="External"/><Relationship Id="rId10" Type="http://schemas.openxmlformats.org/officeDocument/2006/relationships/hyperlink" Target="http://www.nydailynews.com/news/national/murdered-reporters-job-hides-danger-article-1.2338485" TargetMode="External"/><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1628800"/>
            <a:ext cx="7772400" cy="1470025"/>
          </a:xfrm>
        </p:spPr>
        <p:txBody>
          <a:bodyPr/>
          <a:lstStyle/>
          <a:p>
            <a:r>
              <a:rPr lang="en-US" b="1" dirty="0" err="1" smtClean="0">
                <a:solidFill>
                  <a:srgbClr val="5075BC"/>
                </a:solidFill>
              </a:rPr>
              <a:t>Empirische</a:t>
            </a:r>
            <a:r>
              <a:rPr lang="en-US" b="1" dirty="0" smtClean="0">
                <a:solidFill>
                  <a:srgbClr val="5075BC"/>
                </a:solidFill>
              </a:rPr>
              <a:t> </a:t>
            </a:r>
            <a:r>
              <a:rPr lang="en-US" b="1" dirty="0" err="1" smtClean="0">
                <a:solidFill>
                  <a:srgbClr val="5075BC"/>
                </a:solidFill>
              </a:rPr>
              <a:t>Sprachforschung</a:t>
            </a:r>
            <a:endParaRPr lang="el-GR" b="1" dirty="0">
              <a:solidFill>
                <a:srgbClr val="5075BC"/>
              </a:solidFill>
            </a:endParaRPr>
          </a:p>
        </p:txBody>
      </p:sp>
      <p:sp>
        <p:nvSpPr>
          <p:cNvPr id="3" name="Υπότιτλος 2"/>
          <p:cNvSpPr>
            <a:spLocks noGrp="1"/>
          </p:cNvSpPr>
          <p:nvPr>
            <p:ph type="subTitle" idx="1"/>
          </p:nvPr>
        </p:nvSpPr>
        <p:spPr>
          <a:xfrm>
            <a:off x="683568" y="2996952"/>
            <a:ext cx="7776864" cy="1752600"/>
          </a:xfrm>
        </p:spPr>
        <p:txBody>
          <a:bodyPr>
            <a:noAutofit/>
          </a:bodyPr>
          <a:lstStyle/>
          <a:p>
            <a:r>
              <a:rPr lang="en-US" sz="2800" dirty="0">
                <a:solidFill>
                  <a:srgbClr val="5075BC"/>
                </a:solidFill>
              </a:rPr>
              <a:t>Information Management </a:t>
            </a:r>
            <a:r>
              <a:rPr lang="en-US" sz="2800" dirty="0" smtClean="0">
                <a:solidFill>
                  <a:srgbClr val="5075BC"/>
                </a:solidFill>
              </a:rPr>
              <a:t>in </a:t>
            </a:r>
            <a:r>
              <a:rPr lang="en-US" sz="2800" dirty="0">
                <a:solidFill>
                  <a:srgbClr val="5075BC"/>
                </a:solidFill>
              </a:rPr>
              <a:t>the </a:t>
            </a:r>
            <a:r>
              <a:rPr lang="en-US" sz="2800" dirty="0" smtClean="0">
                <a:solidFill>
                  <a:srgbClr val="5075BC"/>
                </a:solidFill>
              </a:rPr>
              <a:t>Media</a:t>
            </a:r>
          </a:p>
          <a:p>
            <a:pPr>
              <a:lnSpc>
                <a:spcPct val="80000"/>
              </a:lnSpc>
            </a:pPr>
            <a:r>
              <a:rPr lang="en-GB" sz="2400" dirty="0" smtClean="0">
                <a:latin typeface="Verdana" charset="0"/>
                <a:cs typeface="Arial" charset="0"/>
              </a:rPr>
              <a:t>PARALINGUISTIC FEATURES </a:t>
            </a:r>
          </a:p>
          <a:p>
            <a:pPr>
              <a:lnSpc>
                <a:spcPct val="80000"/>
              </a:lnSpc>
            </a:pPr>
            <a:r>
              <a:rPr lang="en-GB" sz="2400" dirty="0" smtClean="0">
                <a:latin typeface="Verdana" charset="0"/>
                <a:cs typeface="Arial" charset="0"/>
              </a:rPr>
              <a:t>IN </a:t>
            </a:r>
            <a:r>
              <a:rPr lang="en-US" sz="2400" dirty="0" smtClean="0">
                <a:latin typeface="Verdana" charset="0"/>
                <a:cs typeface="Arial" charset="0"/>
              </a:rPr>
              <a:t>SPOKEN JOURNALISTIC TEXTS</a:t>
            </a:r>
          </a:p>
          <a:p>
            <a:pPr>
              <a:lnSpc>
                <a:spcPct val="80000"/>
              </a:lnSpc>
            </a:pPr>
            <a:endParaRPr lang="en-US" sz="2800" dirty="0" smtClean="0">
              <a:latin typeface="Calibri" charset="0"/>
            </a:endParaRPr>
          </a:p>
          <a:p>
            <a:r>
              <a:rPr lang="en-US" sz="2800" dirty="0" smtClean="0">
                <a:latin typeface="Calibri" charset="0"/>
              </a:rPr>
              <a:t>Dr</a:t>
            </a:r>
            <a:r>
              <a:rPr lang="en-US" sz="2800" dirty="0">
                <a:latin typeface="Calibri" charset="0"/>
              </a:rPr>
              <a:t>. Christina </a:t>
            </a:r>
            <a:r>
              <a:rPr lang="en-US" sz="2800" dirty="0" err="1">
                <a:latin typeface="Calibri" charset="0"/>
              </a:rPr>
              <a:t>Alexandris</a:t>
            </a:r>
            <a:r>
              <a:rPr lang="en-US" sz="2800" dirty="0">
                <a:latin typeface="Calibri" charset="0"/>
              </a:rPr>
              <a:t> </a:t>
            </a:r>
            <a:endParaRPr lang="el-GR" sz="2800" dirty="0">
              <a:latin typeface="Calibri" charset="0"/>
            </a:endParaRPr>
          </a:p>
          <a:p>
            <a:r>
              <a:rPr lang="en-US" sz="2800" dirty="0" err="1">
                <a:latin typeface="Calibri" charset="0"/>
              </a:rPr>
              <a:t>Nationale</a:t>
            </a:r>
            <a:r>
              <a:rPr lang="en-US" sz="2800" dirty="0">
                <a:latin typeface="Calibri" charset="0"/>
              </a:rPr>
              <a:t> </a:t>
            </a:r>
            <a:r>
              <a:rPr lang="en-US" sz="2800" dirty="0" err="1">
                <a:latin typeface="Calibri" charset="0"/>
              </a:rPr>
              <a:t>Universität</a:t>
            </a:r>
            <a:r>
              <a:rPr lang="en-US" sz="2800" dirty="0">
                <a:latin typeface="Calibri" charset="0"/>
              </a:rPr>
              <a:t> </a:t>
            </a:r>
            <a:r>
              <a:rPr lang="en-US" sz="2800" dirty="0" err="1">
                <a:latin typeface="Calibri" charset="0"/>
              </a:rPr>
              <a:t>Athen</a:t>
            </a:r>
            <a:endParaRPr lang="en-US" sz="2800" dirty="0">
              <a:latin typeface="Calibri" charset="0"/>
            </a:endParaRPr>
          </a:p>
          <a:p>
            <a:r>
              <a:rPr lang="en-US" sz="2800" dirty="0">
                <a:latin typeface="Calibri" charset="0"/>
              </a:rPr>
              <a:t>Deutsche </a:t>
            </a:r>
            <a:r>
              <a:rPr lang="en-US" sz="2800" dirty="0" err="1">
                <a:latin typeface="Calibri" charset="0"/>
              </a:rPr>
              <a:t>Sprache</a:t>
            </a:r>
            <a:r>
              <a:rPr lang="en-US" sz="2800" dirty="0">
                <a:latin typeface="Calibri" charset="0"/>
              </a:rPr>
              <a:t> und </a:t>
            </a:r>
            <a:r>
              <a:rPr lang="en-US" sz="2800" dirty="0" err="1">
                <a:latin typeface="Calibri" charset="0"/>
              </a:rPr>
              <a:t>Literatur</a:t>
            </a:r>
            <a:endParaRPr lang="el-GR" sz="2800" dirty="0">
              <a:latin typeface="Calibri" charset="0"/>
            </a:endParaRPr>
          </a:p>
          <a:p>
            <a:endParaRPr lang="el-GR" sz="2800" dirty="0" smtClean="0"/>
          </a:p>
        </p:txBody>
      </p:sp>
    </p:spTree>
    <p:extLst>
      <p:ext uri="{BB962C8B-B14F-4D97-AF65-F5344CB8AC3E}">
        <p14:creationId xmlns:p14="http://schemas.microsoft.com/office/powerpoint/2010/main" val="1893172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60648"/>
            <a:ext cx="8686800" cy="1143000"/>
          </a:xfrm>
        </p:spPr>
        <p:txBody>
          <a:bodyPr>
            <a:noAutofit/>
          </a:bodyPr>
          <a:lstStyle/>
          <a:p>
            <a:r>
              <a:rPr lang="en-US" sz="3200" b="1" dirty="0"/>
              <a:t>Discourse Structure in Conversations (PRAGMATISCHE STRUKTUR </a:t>
            </a:r>
            <a:r>
              <a:rPr lang="en-US" sz="3200" b="1" dirty="0" smtClean="0"/>
              <a:t>DER DISKUSSIONEN</a:t>
            </a:r>
            <a:r>
              <a:rPr lang="en-US" sz="3200" b="1" dirty="0"/>
              <a:t>)</a:t>
            </a:r>
            <a:endParaRPr lang="el-GR" sz="3200" b="1" dirty="0"/>
          </a:p>
        </p:txBody>
      </p:sp>
      <p:sp>
        <p:nvSpPr>
          <p:cNvPr id="5" name="Θέση περιεχομένου 4"/>
          <p:cNvSpPr>
            <a:spLocks noGrp="1"/>
          </p:cNvSpPr>
          <p:nvPr>
            <p:ph idx="1"/>
          </p:nvPr>
        </p:nvSpPr>
        <p:spPr/>
        <p:txBody>
          <a:bodyPr>
            <a:noAutofit/>
          </a:bodyPr>
          <a:lstStyle/>
          <a:p>
            <a:pPr>
              <a:lnSpc>
                <a:spcPct val="70000"/>
              </a:lnSpc>
              <a:buFont typeface="Arial"/>
              <a:buChar char="•"/>
              <a:defRPr/>
            </a:pPr>
            <a:r>
              <a:rPr lang="en-US" sz="2000" dirty="0"/>
              <a:t>Priority / Turn of Speakers </a:t>
            </a:r>
          </a:p>
          <a:p>
            <a:pPr marL="0" indent="0">
              <a:lnSpc>
                <a:spcPct val="70000"/>
              </a:lnSpc>
              <a:buNone/>
              <a:defRPr/>
            </a:pPr>
            <a:r>
              <a:rPr lang="en-US" sz="2000" dirty="0"/>
              <a:t>    </a:t>
            </a:r>
            <a:r>
              <a:rPr lang="en-US" sz="2000" dirty="0" smtClean="0"/>
              <a:t>  (</a:t>
            </a:r>
            <a:r>
              <a:rPr lang="en-US" sz="2000" dirty="0"/>
              <a:t>VORRANG / REIHE/WECHSEL DER SPRECHER)</a:t>
            </a:r>
          </a:p>
          <a:p>
            <a:pPr lvl="2">
              <a:lnSpc>
                <a:spcPct val="70000"/>
              </a:lnSpc>
              <a:buFont typeface="Arial"/>
              <a:buChar char="•"/>
              <a:defRPr/>
            </a:pPr>
            <a:r>
              <a:rPr lang="en-US" sz="2000" dirty="0"/>
              <a:t>Protocol</a:t>
            </a:r>
          </a:p>
          <a:p>
            <a:pPr lvl="2">
              <a:lnSpc>
                <a:spcPct val="70000"/>
              </a:lnSpc>
              <a:buFont typeface="Arial"/>
              <a:buChar char="•"/>
              <a:defRPr/>
            </a:pPr>
            <a:r>
              <a:rPr lang="en-US" sz="2000" dirty="0"/>
              <a:t>No </a:t>
            </a:r>
            <a:r>
              <a:rPr lang="en-US" sz="2000" dirty="0" smtClean="0"/>
              <a:t>Protocol</a:t>
            </a:r>
            <a:endParaRPr lang="en-US" sz="2000" dirty="0"/>
          </a:p>
          <a:p>
            <a:pPr>
              <a:lnSpc>
                <a:spcPct val="70000"/>
              </a:lnSpc>
              <a:buFont typeface="Arial"/>
              <a:buChar char="•"/>
              <a:defRPr/>
            </a:pPr>
            <a:r>
              <a:rPr lang="en-US" sz="2000" dirty="0"/>
              <a:t>Time per Speaker (ZEIT / SPRECHER)</a:t>
            </a:r>
          </a:p>
          <a:p>
            <a:pPr lvl="2">
              <a:lnSpc>
                <a:spcPct val="70000"/>
              </a:lnSpc>
              <a:buFont typeface="Arial"/>
              <a:buChar char="•"/>
              <a:defRPr/>
            </a:pPr>
            <a:r>
              <a:rPr lang="en-US" sz="2000" dirty="0"/>
              <a:t>Control of moderator / journalist</a:t>
            </a:r>
          </a:p>
          <a:p>
            <a:pPr lvl="2">
              <a:lnSpc>
                <a:spcPct val="70000"/>
              </a:lnSpc>
              <a:buFont typeface="Arial"/>
              <a:buChar char="•"/>
              <a:defRPr/>
            </a:pPr>
            <a:r>
              <a:rPr lang="en-US" sz="2000" dirty="0"/>
              <a:t>No control of moderator / </a:t>
            </a:r>
            <a:r>
              <a:rPr lang="en-US" sz="2000" dirty="0" smtClean="0"/>
              <a:t>journalist</a:t>
            </a:r>
            <a:endParaRPr lang="en-US" sz="2000" dirty="0"/>
          </a:p>
          <a:p>
            <a:pPr>
              <a:lnSpc>
                <a:spcPct val="70000"/>
              </a:lnSpc>
              <a:buFont typeface="Arial"/>
              <a:buChar char="•"/>
              <a:defRPr/>
            </a:pPr>
            <a:r>
              <a:rPr lang="en-US" sz="2000" dirty="0"/>
              <a:t>Interruptions (UNTERBRECHUNGEN)</a:t>
            </a:r>
          </a:p>
          <a:p>
            <a:pPr lvl="2">
              <a:lnSpc>
                <a:spcPct val="70000"/>
              </a:lnSpc>
              <a:buFont typeface="Arial"/>
              <a:buChar char="•"/>
              <a:defRPr/>
            </a:pPr>
            <a:r>
              <a:rPr lang="en-US" sz="2000" dirty="0"/>
              <a:t>Control of moderator / journalist</a:t>
            </a:r>
          </a:p>
          <a:p>
            <a:pPr lvl="2">
              <a:lnSpc>
                <a:spcPct val="70000"/>
              </a:lnSpc>
              <a:buFont typeface="Arial"/>
              <a:buChar char="•"/>
              <a:defRPr/>
            </a:pPr>
            <a:r>
              <a:rPr lang="en-US" sz="2000" dirty="0"/>
              <a:t>No control of moderator / </a:t>
            </a:r>
            <a:r>
              <a:rPr lang="en-US" sz="2000" dirty="0" smtClean="0"/>
              <a:t>journalist</a:t>
            </a:r>
            <a:endParaRPr lang="en-US" sz="2000" dirty="0"/>
          </a:p>
          <a:p>
            <a:pPr>
              <a:lnSpc>
                <a:spcPct val="70000"/>
              </a:lnSpc>
              <a:buFont typeface="Arial"/>
              <a:buChar char="•"/>
              <a:defRPr/>
            </a:pPr>
            <a:r>
              <a:rPr lang="en-US" sz="2000" dirty="0"/>
              <a:t>Mode / Style (ART UND WEISE/ STIL)</a:t>
            </a:r>
          </a:p>
          <a:p>
            <a:pPr lvl="2">
              <a:lnSpc>
                <a:spcPct val="70000"/>
              </a:lnSpc>
              <a:buFont typeface="Arial"/>
              <a:buChar char="•"/>
              <a:defRPr/>
            </a:pPr>
            <a:r>
              <a:rPr lang="en-US" sz="2000" dirty="0"/>
              <a:t>Language (SPRACHE)</a:t>
            </a:r>
          </a:p>
          <a:p>
            <a:pPr lvl="2">
              <a:lnSpc>
                <a:spcPct val="70000"/>
              </a:lnSpc>
              <a:buFont typeface="Arial"/>
              <a:buChar char="•"/>
              <a:defRPr/>
            </a:pPr>
            <a:r>
              <a:rPr lang="en-US" sz="2000" dirty="0"/>
              <a:t>Paralinguistic Elements (PARALINGUISTISCHE ELEMENTE)</a:t>
            </a:r>
          </a:p>
          <a:p>
            <a:endParaRPr lang="el-GR" sz="2400" dirty="0"/>
          </a:p>
        </p:txBody>
      </p:sp>
    </p:spTree>
    <p:extLst>
      <p:ext uri="{BB962C8B-B14F-4D97-AF65-F5344CB8AC3E}">
        <p14:creationId xmlns:p14="http://schemas.microsoft.com/office/powerpoint/2010/main" val="2316382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Discourse Structure -Speech Acts</a:t>
            </a:r>
            <a:endParaRPr lang="el-GR" b="1" dirty="0"/>
          </a:p>
        </p:txBody>
      </p:sp>
      <p:pic>
        <p:nvPicPr>
          <p:cNvPr id="6" name="imgMain" descr="Margart Larsen and Reporter, Anchorwoman Margaret Larsen appears on the 'Today Show' a week before her son is born, talking with one of the reporters for NBC News. NBC's 'Today Show' encourages anchorwomen, like Margaret Larsen, to work on camera throughout their pregnancies." title="Anchorwoman Margaret Larsen"/>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7000"/>
                    </a14:imgEffect>
                    <a14:imgEffect>
                      <a14:colorTemperature colorTemp="4109"/>
                    </a14:imgEffect>
                    <a14:imgEffect>
                      <a14:saturation sat="74000"/>
                    </a14:imgEffect>
                    <a14:imgEffect>
                      <a14:brightnessContrast bright="15000" contrast="13000"/>
                    </a14:imgEffect>
                  </a14:imgLayer>
                </a14:imgProps>
              </a:ext>
              <a:ext uri="{28A0092B-C50C-407E-A947-70E740481C1C}">
                <a14:useLocalDpi xmlns:a14="http://schemas.microsoft.com/office/drawing/2010/main" val="0"/>
              </a:ext>
            </a:extLst>
          </a:blip>
          <a:srcRect/>
          <a:stretch>
            <a:fillRect/>
          </a:stretch>
        </p:blipFill>
        <p:spPr bwMode="auto">
          <a:xfrm>
            <a:off x="1043100" y="1268760"/>
            <a:ext cx="6984775" cy="41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3607" y="5517232"/>
            <a:ext cx="6984777" cy="923330"/>
          </a:xfrm>
          <a:prstGeom prst="rect">
            <a:avLst/>
          </a:prstGeom>
        </p:spPr>
        <p:txBody>
          <a:bodyPr wrap="square">
            <a:spAutoFit/>
          </a:bodyPr>
          <a:lstStyle/>
          <a:p>
            <a:r>
              <a:rPr lang="el-GR" b="1" dirty="0"/>
              <a:t>Εικόνα </a:t>
            </a:r>
            <a:r>
              <a:rPr lang="de-DE" b="1" dirty="0" smtClean="0"/>
              <a:t>5</a:t>
            </a:r>
            <a:r>
              <a:rPr lang="el-GR" b="1" dirty="0" smtClean="0"/>
              <a:t>:</a:t>
            </a:r>
            <a:r>
              <a:rPr lang="de-DE" b="1" dirty="0" smtClean="0"/>
              <a:t> </a:t>
            </a:r>
            <a:r>
              <a:rPr lang="en-US" dirty="0">
                <a:solidFill>
                  <a:srgbClr val="000000"/>
                </a:solidFill>
                <a:ea typeface="Lucida Grande"/>
                <a:cs typeface="Lucida Grande"/>
              </a:rPr>
              <a:t>Anchorwoman Margaret Larsen appears on the 'Today Show' a week before her son is born, talking with one of the reporters for NBC </a:t>
            </a:r>
            <a:r>
              <a:rPr lang="en-US" dirty="0" smtClean="0">
                <a:solidFill>
                  <a:srgbClr val="000000"/>
                </a:solidFill>
                <a:ea typeface="Lucida Grande"/>
                <a:cs typeface="Lucida Grande"/>
              </a:rPr>
              <a:t>News</a:t>
            </a:r>
            <a:endParaRPr lang="en-US" dirty="0"/>
          </a:p>
        </p:txBody>
      </p:sp>
    </p:spTree>
    <p:extLst>
      <p:ext uri="{BB962C8B-B14F-4D97-AF65-F5344CB8AC3E}">
        <p14:creationId xmlns:p14="http://schemas.microsoft.com/office/powerpoint/2010/main" val="33226053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Discourse Structure -Speech Acts</a:t>
            </a:r>
            <a:endParaRPr lang="el-GR" b="1" dirty="0"/>
          </a:p>
        </p:txBody>
      </p:sp>
      <p:pic>
        <p:nvPicPr>
          <p:cNvPr id="6" name="lightwindow_image_5" descr="IAEA Director General Mohamed ElBaradei shares a laugh with Tim Sebastian, former BBC Hardtalk anchorman, before an interview. Vienna, Austria, 28 September 2004.&#10;" title="Mohamed ElBaradei shares a laugh with Tim Sebastia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5130" y="1196752"/>
            <a:ext cx="8351837"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0212" y="6093296"/>
            <a:ext cx="8318251" cy="369332"/>
          </a:xfrm>
          <a:prstGeom prst="rect">
            <a:avLst/>
          </a:prstGeom>
        </p:spPr>
        <p:txBody>
          <a:bodyPr wrap="square">
            <a:spAutoFit/>
          </a:bodyPr>
          <a:lstStyle/>
          <a:p>
            <a:pPr algn="ctr"/>
            <a:r>
              <a:rPr lang="el-GR" b="1" dirty="0"/>
              <a:t>Εικόνα </a:t>
            </a:r>
            <a:r>
              <a:rPr lang="de-DE" b="1" dirty="0" smtClean="0"/>
              <a:t>6</a:t>
            </a:r>
            <a:r>
              <a:rPr lang="el-GR" b="1" dirty="0" smtClean="0"/>
              <a:t>:</a:t>
            </a:r>
            <a:r>
              <a:rPr lang="de-DE" dirty="0" smtClean="0"/>
              <a:t> </a:t>
            </a:r>
            <a:r>
              <a:rPr lang="en-US" dirty="0">
                <a:solidFill>
                  <a:srgbClr val="000000"/>
                </a:solidFill>
                <a:ea typeface="Lucida Grande"/>
                <a:cs typeface="Lucida Grande"/>
              </a:rPr>
              <a:t>Mohamed ElBaradei shares a laugh with Tim Sebastian</a:t>
            </a:r>
            <a:endParaRPr lang="en-US" dirty="0"/>
          </a:p>
        </p:txBody>
      </p:sp>
    </p:spTree>
    <p:extLst>
      <p:ext uri="{BB962C8B-B14F-4D97-AF65-F5344CB8AC3E}">
        <p14:creationId xmlns:p14="http://schemas.microsoft.com/office/powerpoint/2010/main" val="31016442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Sources</a:t>
            </a:r>
            <a:endParaRPr lang="el-GR" b="1" dirty="0"/>
          </a:p>
        </p:txBody>
      </p:sp>
      <p:sp>
        <p:nvSpPr>
          <p:cNvPr id="5" name="Θέση περιεχομένου 4"/>
          <p:cNvSpPr>
            <a:spLocks noGrp="1"/>
          </p:cNvSpPr>
          <p:nvPr>
            <p:ph idx="1"/>
          </p:nvPr>
        </p:nvSpPr>
        <p:spPr/>
        <p:txBody>
          <a:bodyPr>
            <a:noAutofit/>
          </a:bodyPr>
          <a:lstStyle/>
          <a:p>
            <a:r>
              <a:rPr lang="en-US" sz="2000" b="1" dirty="0"/>
              <a:t>GF004553| Value RM| © Annie Griffiths Belt/CORBIS</a:t>
            </a:r>
          </a:p>
          <a:p>
            <a:r>
              <a:rPr lang="en-US" sz="2000" b="1" dirty="0" err="1"/>
              <a:t>Margart</a:t>
            </a:r>
            <a:r>
              <a:rPr lang="en-US" sz="2000" b="1" dirty="0"/>
              <a:t> Larsen and Reporter </a:t>
            </a:r>
            <a:r>
              <a:rPr lang="en-US" sz="2000" dirty="0"/>
              <a:t>Anchorwoman Margaret Larsen appears on the "Today Show" a week before her son is born, talking with one of the reporters for NBC News. NBC's "Today Show" encourages anchorwomen, like Margaret Larsen, to work on camera throughout their pregnancies. </a:t>
            </a:r>
            <a:r>
              <a:rPr lang="en-US" sz="2000" b="1" dirty="0"/>
              <a:t>Image: </a:t>
            </a:r>
            <a:r>
              <a:rPr lang="en-US" sz="2000" dirty="0"/>
              <a:t> © Annie Griffiths Belt/</a:t>
            </a:r>
            <a:r>
              <a:rPr lang="en-US" sz="2000" dirty="0" smtClean="0"/>
              <a:t>CORBIS </a:t>
            </a:r>
            <a:r>
              <a:rPr lang="en-US" sz="2000" b="1" dirty="0" smtClean="0"/>
              <a:t>Collection: </a:t>
            </a:r>
            <a:r>
              <a:rPr lang="en-US" sz="2000" dirty="0"/>
              <a:t> Documentary Value</a:t>
            </a:r>
            <a:br>
              <a:rPr lang="en-US" sz="2000" dirty="0"/>
            </a:br>
            <a:r>
              <a:rPr lang="en-US" sz="2000" dirty="0"/>
              <a:t>Value RM </a:t>
            </a:r>
            <a:r>
              <a:rPr lang="en-US" sz="2000" b="1" dirty="0"/>
              <a:t>Photographer: </a:t>
            </a:r>
            <a:r>
              <a:rPr lang="en-US" sz="2000" dirty="0"/>
              <a:t> Annie Griffiths Belt </a:t>
            </a:r>
            <a:r>
              <a:rPr lang="en-US" sz="2000" b="1" dirty="0"/>
              <a:t>Date Photographed: </a:t>
            </a:r>
            <a:r>
              <a:rPr lang="en-US" sz="2000" dirty="0"/>
              <a:t> August 1992 </a:t>
            </a:r>
            <a:r>
              <a:rPr lang="en-US" sz="2000" b="1" dirty="0"/>
              <a:t>Location Information: </a:t>
            </a:r>
            <a:r>
              <a:rPr lang="en-US" sz="2000" dirty="0"/>
              <a:t> Manhattan, New York, New York, USA </a:t>
            </a:r>
          </a:p>
          <a:p>
            <a:endParaRPr lang="en-US" sz="2000" dirty="0"/>
          </a:p>
          <a:p>
            <a:r>
              <a:rPr lang="en-US" sz="2000" dirty="0"/>
              <a:t>IAEA Director General Mohamed ElBaradei shares a laugh with Tim Sebastian, former BBC </a:t>
            </a:r>
            <a:r>
              <a:rPr lang="en-US" sz="2000" dirty="0" err="1"/>
              <a:t>Hardtalk</a:t>
            </a:r>
            <a:r>
              <a:rPr lang="en-US" sz="2000" dirty="0"/>
              <a:t> anchorman, before an interview. Vienna, Austria, 28 September 2004.</a:t>
            </a:r>
          </a:p>
          <a:p>
            <a:endParaRPr lang="el-GR" sz="2400" dirty="0"/>
          </a:p>
        </p:txBody>
      </p:sp>
    </p:spTree>
    <p:extLst>
      <p:ext uri="{BB962C8B-B14F-4D97-AF65-F5344CB8AC3E}">
        <p14:creationId xmlns:p14="http://schemas.microsoft.com/office/powerpoint/2010/main" val="14250562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latin typeface="Arial" charset="0"/>
                <a:cs typeface="Arial" charset="0"/>
              </a:rPr>
              <a:t>Example of a transcription tool: </a:t>
            </a:r>
            <a:r>
              <a:rPr lang="el-GR" b="1" dirty="0">
                <a:latin typeface="Arial" charset="0"/>
                <a:cs typeface="Arial" charset="0"/>
              </a:rPr>
              <a:t>www.visualsubsync.org</a:t>
            </a:r>
            <a:endParaRPr lang="el-GR" b="1" dirty="0"/>
          </a:p>
        </p:txBody>
      </p:sp>
      <p:pic>
        <p:nvPicPr>
          <p:cNvPr id="6" name="Picture 7" descr="Main dialog" title="Example of a transcription tool- Εικόνα 7: How to create subtitles and captions for vide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60" y="1556792"/>
            <a:ext cx="7704856" cy="443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3568" y="6093296"/>
            <a:ext cx="7704856" cy="369332"/>
          </a:xfrm>
          <a:prstGeom prst="rect">
            <a:avLst/>
          </a:prstGeom>
        </p:spPr>
        <p:txBody>
          <a:bodyPr wrap="square">
            <a:spAutoFit/>
          </a:bodyPr>
          <a:lstStyle/>
          <a:p>
            <a:pPr algn="ctr"/>
            <a:r>
              <a:rPr lang="el-GR" b="1" dirty="0"/>
              <a:t>Εικόνα </a:t>
            </a:r>
            <a:r>
              <a:rPr lang="de-DE" b="1" dirty="0" smtClean="0"/>
              <a:t>7</a:t>
            </a:r>
            <a:r>
              <a:rPr lang="el-GR" b="1" dirty="0" smtClean="0"/>
              <a:t>:</a:t>
            </a:r>
            <a:r>
              <a:rPr lang="de-DE" dirty="0"/>
              <a:t> </a:t>
            </a:r>
            <a:r>
              <a:rPr lang="de-DE" dirty="0" err="1"/>
              <a:t>H</a:t>
            </a:r>
            <a:r>
              <a:rPr lang="de-DE" dirty="0" err="1" smtClean="0"/>
              <a:t>ow</a:t>
            </a:r>
            <a:r>
              <a:rPr lang="de-DE" dirty="0" smtClean="0"/>
              <a:t> </a:t>
            </a:r>
            <a:r>
              <a:rPr lang="de-DE" dirty="0" err="1" smtClean="0"/>
              <a:t>to</a:t>
            </a:r>
            <a:r>
              <a:rPr lang="de-DE" dirty="0" smtClean="0"/>
              <a:t> </a:t>
            </a:r>
            <a:r>
              <a:rPr lang="de-DE" dirty="0" err="1" smtClean="0"/>
              <a:t>create</a:t>
            </a:r>
            <a:r>
              <a:rPr lang="de-DE" dirty="0" smtClean="0"/>
              <a:t> </a:t>
            </a:r>
            <a:r>
              <a:rPr lang="de-DE" dirty="0" err="1" smtClean="0"/>
              <a:t>subtitles</a:t>
            </a:r>
            <a:r>
              <a:rPr lang="de-DE" dirty="0" smtClean="0"/>
              <a:t> </a:t>
            </a:r>
            <a:r>
              <a:rPr lang="de-DE" dirty="0" err="1" smtClean="0"/>
              <a:t>and</a:t>
            </a:r>
            <a:r>
              <a:rPr lang="de-DE" dirty="0" smtClean="0"/>
              <a:t> </a:t>
            </a:r>
            <a:r>
              <a:rPr lang="de-DE" dirty="0" err="1" smtClean="0"/>
              <a:t>captions</a:t>
            </a:r>
            <a:r>
              <a:rPr lang="de-DE" dirty="0" smtClean="0"/>
              <a:t> </a:t>
            </a:r>
            <a:r>
              <a:rPr lang="de-DE" dirty="0" err="1" smtClean="0"/>
              <a:t>for</a:t>
            </a:r>
            <a:r>
              <a:rPr lang="de-DE" dirty="0" smtClean="0"/>
              <a:t> </a:t>
            </a:r>
            <a:r>
              <a:rPr lang="de-DE" dirty="0" err="1" smtClean="0"/>
              <a:t>videos</a:t>
            </a:r>
            <a:endParaRPr lang="en-US" dirty="0"/>
          </a:p>
        </p:txBody>
      </p:sp>
      <p:sp>
        <p:nvSpPr>
          <p:cNvPr id="3" name="TextBox 2"/>
          <p:cNvSpPr txBox="1"/>
          <p:nvPr/>
        </p:nvSpPr>
        <p:spPr>
          <a:xfrm>
            <a:off x="2627784" y="6237312"/>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5659501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a:latin typeface="Arial" charset="0"/>
                <a:cs typeface="Arial" charset="0"/>
              </a:rPr>
              <a:t>Adding subtitles </a:t>
            </a:r>
            <a:endParaRPr lang="el-GR" b="1" dirty="0"/>
          </a:p>
        </p:txBody>
      </p:sp>
      <p:pic>
        <p:nvPicPr>
          <p:cNvPr id="6" name="Picture 4" descr="Main dialog with the first subtitle" title="Example of a transcription tool"/>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3238" y="1268760"/>
            <a:ext cx="8064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949280"/>
            <a:ext cx="8136904" cy="369332"/>
          </a:xfrm>
          <a:prstGeom prst="rect">
            <a:avLst/>
          </a:prstGeom>
        </p:spPr>
        <p:txBody>
          <a:bodyPr wrap="square">
            <a:spAutoFit/>
          </a:bodyPr>
          <a:lstStyle/>
          <a:p>
            <a:pPr algn="ctr"/>
            <a:r>
              <a:rPr lang="el-GR" dirty="0"/>
              <a:t>Εικόνα </a:t>
            </a:r>
            <a:r>
              <a:rPr lang="de-DE" dirty="0" smtClean="0"/>
              <a:t>8</a:t>
            </a:r>
            <a:r>
              <a:rPr lang="el-GR" dirty="0" smtClean="0"/>
              <a:t>:</a:t>
            </a:r>
            <a:r>
              <a:rPr lang="de-DE" dirty="0" smtClean="0"/>
              <a:t> </a:t>
            </a:r>
            <a:r>
              <a:rPr lang="en-US" dirty="0">
                <a:solidFill>
                  <a:srgbClr val="000000"/>
                </a:solidFill>
                <a:ea typeface="Lucida Grande"/>
                <a:cs typeface="Lucida Grande"/>
              </a:rPr>
              <a:t>Main dialog with the first subtitle</a:t>
            </a:r>
            <a:endParaRPr lang="en-US" dirty="0"/>
          </a:p>
        </p:txBody>
      </p:sp>
    </p:spTree>
    <p:extLst>
      <p:ext uri="{BB962C8B-B14F-4D97-AF65-F5344CB8AC3E}">
        <p14:creationId xmlns:p14="http://schemas.microsoft.com/office/powerpoint/2010/main" val="27139289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sz="3200" b="1" dirty="0">
                <a:latin typeface="Arial" charset="0"/>
                <a:cs typeface="Arial" charset="0"/>
              </a:rPr>
              <a:t>“</a:t>
            </a:r>
            <a:r>
              <a:rPr lang="el-GR" sz="3200" b="1" dirty="0">
                <a:latin typeface="Arial" charset="0"/>
                <a:cs typeface="Arial" charset="0"/>
              </a:rPr>
              <a:t>special feature for people who's native language is different from the original video</a:t>
            </a:r>
            <a:r>
              <a:rPr lang="en-US" sz="3200" b="1" dirty="0">
                <a:latin typeface="Arial" charset="0"/>
                <a:cs typeface="Arial" charset="0"/>
              </a:rPr>
              <a:t>”</a:t>
            </a:r>
            <a:r>
              <a:rPr lang="el-GR" sz="3200" b="1" dirty="0">
                <a:latin typeface="Arial" charset="0"/>
                <a:cs typeface="Arial" charset="0"/>
              </a:rPr>
              <a:t> </a:t>
            </a:r>
            <a:endParaRPr lang="el-GR" sz="3200" b="1" dirty="0"/>
          </a:p>
        </p:txBody>
      </p:sp>
      <p:pic>
        <p:nvPicPr>
          <p:cNvPr id="6" name="Picture 4" descr="Home page" title="Network m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5" y="1340768"/>
            <a:ext cx="8065145" cy="455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3568" y="6021288"/>
            <a:ext cx="7920880" cy="646331"/>
          </a:xfrm>
          <a:prstGeom prst="rect">
            <a:avLst/>
          </a:prstGeom>
        </p:spPr>
        <p:txBody>
          <a:bodyPr wrap="square">
            <a:spAutoFit/>
          </a:bodyPr>
          <a:lstStyle/>
          <a:p>
            <a:pPr algn="ctr"/>
            <a:r>
              <a:rPr lang="el-GR" b="1" dirty="0"/>
              <a:t>Εικόνα </a:t>
            </a:r>
            <a:r>
              <a:rPr lang="de-DE" b="1" dirty="0" smtClean="0"/>
              <a:t>9</a:t>
            </a:r>
            <a:r>
              <a:rPr lang="el-GR" b="1" dirty="0" smtClean="0"/>
              <a:t>:</a:t>
            </a:r>
            <a:r>
              <a:rPr lang="de-DE" b="1" dirty="0" smtClean="0"/>
              <a:t> </a:t>
            </a:r>
            <a:r>
              <a:rPr lang="de-DE" dirty="0"/>
              <a:t>Network </a:t>
            </a:r>
            <a:r>
              <a:rPr lang="de-DE" dirty="0" err="1"/>
              <a:t>mode</a:t>
            </a:r>
            <a:endParaRPr lang="de-DE" dirty="0"/>
          </a:p>
          <a:p>
            <a:endParaRPr lang="en-US" dirty="0"/>
          </a:p>
        </p:txBody>
      </p:sp>
    </p:spTree>
    <p:extLst>
      <p:ext uri="{BB962C8B-B14F-4D97-AF65-F5344CB8AC3E}">
        <p14:creationId xmlns:p14="http://schemas.microsoft.com/office/powerpoint/2010/main" val="451217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sz="3200" b="1" dirty="0">
                <a:latin typeface="Arial" charset="0"/>
                <a:cs typeface="Arial" charset="0"/>
              </a:rPr>
              <a:t>“</a:t>
            </a:r>
            <a:r>
              <a:rPr lang="el-GR" sz="3200" b="1" dirty="0">
                <a:latin typeface="Arial" charset="0"/>
                <a:cs typeface="Arial" charset="0"/>
              </a:rPr>
              <a:t>special feature for people who's native language is different from the original video</a:t>
            </a:r>
            <a:r>
              <a:rPr lang="en-US" sz="3200" b="1" dirty="0">
                <a:latin typeface="Arial" charset="0"/>
                <a:cs typeface="Arial" charset="0"/>
              </a:rPr>
              <a:t>”</a:t>
            </a:r>
            <a:endParaRPr lang="el-GR" sz="3200" b="1" dirty="0"/>
          </a:p>
        </p:txBody>
      </p:sp>
      <p:pic>
        <p:nvPicPr>
          <p:cNvPr id="6" name="Picture 4" descr="Details page" title="Network m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191" y="1484784"/>
            <a:ext cx="7128594" cy="43155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5949280"/>
            <a:ext cx="7776864" cy="369332"/>
          </a:xfrm>
          <a:prstGeom prst="rect">
            <a:avLst/>
          </a:prstGeom>
        </p:spPr>
        <p:txBody>
          <a:bodyPr wrap="square">
            <a:spAutoFit/>
          </a:bodyPr>
          <a:lstStyle/>
          <a:p>
            <a:pPr algn="ctr"/>
            <a:r>
              <a:rPr lang="el-GR" b="1" dirty="0"/>
              <a:t>Εικόνα </a:t>
            </a:r>
            <a:r>
              <a:rPr lang="de-DE" b="1" dirty="0" smtClean="0"/>
              <a:t>10</a:t>
            </a:r>
            <a:r>
              <a:rPr lang="el-GR" b="1" dirty="0" smtClean="0"/>
              <a:t>:</a:t>
            </a:r>
            <a:r>
              <a:rPr lang="de-DE" b="1" dirty="0" smtClean="0"/>
              <a:t> </a:t>
            </a:r>
            <a:r>
              <a:rPr lang="en-US" dirty="0">
                <a:solidFill>
                  <a:srgbClr val="000000"/>
                </a:solidFill>
                <a:ea typeface="Lucida Grande"/>
                <a:cs typeface="Lucida Grande"/>
              </a:rPr>
              <a:t>Details page</a:t>
            </a:r>
            <a:endParaRPr lang="en-US" dirty="0"/>
          </a:p>
        </p:txBody>
      </p:sp>
    </p:spTree>
    <p:extLst>
      <p:ext uri="{BB962C8B-B14F-4D97-AF65-F5344CB8AC3E}">
        <p14:creationId xmlns:p14="http://schemas.microsoft.com/office/powerpoint/2010/main" val="11820034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2800" b="1" dirty="0"/>
              <a:t>Released on Feb 26th, </a:t>
            </a:r>
            <a:r>
              <a:rPr lang="en-US" sz="2800" b="1" dirty="0" smtClean="0"/>
              <a:t>NY Times </a:t>
            </a:r>
            <a:r>
              <a:rPr lang="en-US" sz="2800" b="1" dirty="0"/>
              <a:t>offers an interactive user interface for analyzing the most recent Democratic Debate: Video </a:t>
            </a:r>
            <a:r>
              <a:rPr lang="en-US" sz="2800" b="1" dirty="0" smtClean="0"/>
              <a:t>Transcript </a:t>
            </a:r>
            <a:endParaRPr lang="el-GR" sz="2800" b="1" dirty="0"/>
          </a:p>
        </p:txBody>
      </p:sp>
      <p:pic>
        <p:nvPicPr>
          <p:cNvPr id="6" name="Picture 4" descr="Video transcript" title="Democratic Debate: Analyzing the Details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1560" y="1700808"/>
            <a:ext cx="7993062" cy="43926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6093296"/>
            <a:ext cx="8064896" cy="369332"/>
          </a:xfrm>
          <a:prstGeom prst="rect">
            <a:avLst/>
          </a:prstGeom>
        </p:spPr>
        <p:txBody>
          <a:bodyPr wrap="square">
            <a:spAutoFit/>
          </a:bodyPr>
          <a:lstStyle/>
          <a:p>
            <a:pPr algn="ctr"/>
            <a:r>
              <a:rPr lang="el-GR" b="1" dirty="0"/>
              <a:t>Εικόνα </a:t>
            </a:r>
            <a:r>
              <a:rPr lang="de-DE" b="1" dirty="0" smtClean="0"/>
              <a:t>11</a:t>
            </a:r>
            <a:r>
              <a:rPr lang="el-GR" b="1" dirty="0" smtClean="0"/>
              <a:t>:</a:t>
            </a:r>
            <a:r>
              <a:rPr lang="de-DE" b="1" dirty="0" smtClean="0"/>
              <a:t> </a:t>
            </a:r>
            <a:r>
              <a:rPr lang="en-US" dirty="0"/>
              <a:t>Democratic Debate: Video Transcript</a:t>
            </a:r>
            <a:r>
              <a:rPr lang="de-DE" dirty="0" smtClean="0"/>
              <a:t> </a:t>
            </a:r>
            <a:endParaRPr lang="en-US" dirty="0"/>
          </a:p>
        </p:txBody>
      </p:sp>
    </p:spTree>
    <p:extLst>
      <p:ext uri="{BB962C8B-B14F-4D97-AF65-F5344CB8AC3E}">
        <p14:creationId xmlns:p14="http://schemas.microsoft.com/office/powerpoint/2010/main" val="16476367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a:latin typeface="Arial" charset="0"/>
                <a:cs typeface="Arial" charset="0"/>
              </a:rPr>
              <a:t>Transcript Analyzer: </a:t>
            </a:r>
            <a:endParaRPr lang="el-GR" b="1" dirty="0"/>
          </a:p>
        </p:txBody>
      </p:sp>
      <p:pic>
        <p:nvPicPr>
          <p:cNvPr id="6" name="Picture 4" descr="Transcript analyzer" title="Democratic Debate: Analyzing the Details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29469" y="1340768"/>
            <a:ext cx="7812038" cy="47187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6021288"/>
            <a:ext cx="7848872" cy="369332"/>
          </a:xfrm>
          <a:prstGeom prst="rect">
            <a:avLst/>
          </a:prstGeom>
        </p:spPr>
        <p:txBody>
          <a:bodyPr wrap="square">
            <a:spAutoFit/>
          </a:bodyPr>
          <a:lstStyle/>
          <a:p>
            <a:pPr algn="ctr"/>
            <a:r>
              <a:rPr lang="el-GR" b="1" dirty="0"/>
              <a:t>Εικόνα </a:t>
            </a:r>
            <a:r>
              <a:rPr lang="de-DE" b="1" dirty="0" smtClean="0"/>
              <a:t>12</a:t>
            </a:r>
            <a:r>
              <a:rPr lang="el-GR" b="1" dirty="0" smtClean="0"/>
              <a:t>:</a:t>
            </a:r>
            <a:r>
              <a:rPr lang="de-DE" b="1" dirty="0" smtClean="0"/>
              <a:t> </a:t>
            </a:r>
            <a:r>
              <a:rPr lang="de-DE" dirty="0" smtClean="0"/>
              <a:t>Democratic </a:t>
            </a:r>
            <a:r>
              <a:rPr lang="de-DE" dirty="0" err="1" smtClean="0"/>
              <a:t>Debate</a:t>
            </a:r>
            <a:r>
              <a:rPr lang="de-DE" dirty="0" smtClean="0"/>
              <a:t>: </a:t>
            </a:r>
            <a:r>
              <a:rPr lang="de-DE" dirty="0" err="1" smtClean="0"/>
              <a:t>Analyzing</a:t>
            </a:r>
            <a:r>
              <a:rPr lang="de-DE" dirty="0" smtClean="0"/>
              <a:t> </a:t>
            </a:r>
            <a:r>
              <a:rPr lang="de-DE" dirty="0" err="1" smtClean="0"/>
              <a:t>the</a:t>
            </a:r>
            <a:r>
              <a:rPr lang="de-DE" dirty="0" smtClean="0"/>
              <a:t> Details</a:t>
            </a:r>
            <a:endParaRPr lang="en-US" dirty="0"/>
          </a:p>
        </p:txBody>
      </p:sp>
    </p:spTree>
    <p:extLst>
      <p:ext uri="{BB962C8B-B14F-4D97-AF65-F5344CB8AC3E}">
        <p14:creationId xmlns:p14="http://schemas.microsoft.com/office/powerpoint/2010/main" val="13993599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n-US" b="1" dirty="0"/>
              <a:t>Information Management </a:t>
            </a:r>
            <a:br>
              <a:rPr lang="en-US" b="1" dirty="0"/>
            </a:br>
            <a:r>
              <a:rPr lang="en-US" b="1" dirty="0"/>
              <a:t>in the Media</a:t>
            </a:r>
            <a:endParaRPr lang="el-GR" dirty="0"/>
          </a:p>
        </p:txBody>
      </p:sp>
      <p:sp>
        <p:nvSpPr>
          <p:cNvPr id="5" name="Υπότιτλος 4"/>
          <p:cNvSpPr>
            <a:spLocks noGrp="1"/>
          </p:cNvSpPr>
          <p:nvPr>
            <p:ph type="subTitle" idx="1"/>
          </p:nvPr>
        </p:nvSpPr>
        <p:spPr>
          <a:xfrm>
            <a:off x="683568" y="3886200"/>
            <a:ext cx="7776864" cy="2495128"/>
          </a:xfrm>
        </p:spPr>
        <p:txBody>
          <a:bodyPr>
            <a:normAutofit/>
          </a:bodyPr>
          <a:lstStyle/>
          <a:p>
            <a:r>
              <a:rPr lang="en-US" dirty="0"/>
              <a:t>PARALINGUISTIC FEATURES IN SPOKEN JOURNALISTIC </a:t>
            </a:r>
            <a:r>
              <a:rPr lang="en-US" dirty="0" smtClean="0"/>
              <a:t>TEXTS</a:t>
            </a:r>
            <a:endParaRPr lang="en-US" dirty="0"/>
          </a:p>
          <a:p>
            <a:r>
              <a:rPr lang="en-US" dirty="0"/>
              <a:t>[short and modified version for undergraduate students]</a:t>
            </a:r>
          </a:p>
        </p:txBody>
      </p:sp>
    </p:spTree>
    <p:extLst>
      <p:ext uri="{BB962C8B-B14F-4D97-AF65-F5344CB8AC3E}">
        <p14:creationId xmlns:p14="http://schemas.microsoft.com/office/powerpoint/2010/main" val="446662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Speakers</a:t>
            </a:r>
            <a:endParaRPr lang="el-GR" b="1" dirty="0"/>
          </a:p>
        </p:txBody>
      </p:sp>
      <p:pic>
        <p:nvPicPr>
          <p:cNvPr id="6" name="Picture 5" descr="News anchorman, TBS Japan" title="Chikushi Tetsu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30972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George Alagiah,  BBC newsreader" title="George Alagia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83968" y="1412776"/>
            <a:ext cx="428625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5373216"/>
            <a:ext cx="8136904" cy="923330"/>
          </a:xfrm>
          <a:prstGeom prst="rect">
            <a:avLst/>
          </a:prstGeom>
        </p:spPr>
        <p:txBody>
          <a:bodyPr wrap="square">
            <a:spAutoFit/>
          </a:bodyPr>
          <a:lstStyle/>
          <a:p>
            <a:pPr algn="ctr"/>
            <a:r>
              <a:rPr lang="el-GR" b="1" dirty="0"/>
              <a:t>Εικόνα </a:t>
            </a:r>
            <a:r>
              <a:rPr lang="de-DE" b="1" dirty="0" smtClean="0"/>
              <a:t>13</a:t>
            </a:r>
            <a:r>
              <a:rPr lang="el-GR" b="1" dirty="0" smtClean="0"/>
              <a:t>:</a:t>
            </a:r>
            <a:r>
              <a:rPr lang="de-DE" b="1" dirty="0" smtClean="0"/>
              <a:t> </a:t>
            </a:r>
            <a:r>
              <a:rPr lang="en-US" dirty="0" err="1">
                <a:solidFill>
                  <a:srgbClr val="000000"/>
                </a:solidFill>
                <a:ea typeface="Lucida Grande"/>
                <a:cs typeface="Lucida Grande"/>
              </a:rPr>
              <a:t>Chikushi</a:t>
            </a:r>
            <a:r>
              <a:rPr lang="en-US" dirty="0">
                <a:solidFill>
                  <a:srgbClr val="000000"/>
                </a:solidFill>
                <a:ea typeface="Lucida Grande"/>
                <a:cs typeface="Lucida Grande"/>
              </a:rPr>
              <a:t> </a:t>
            </a:r>
            <a:r>
              <a:rPr lang="en-US" dirty="0" smtClean="0">
                <a:solidFill>
                  <a:srgbClr val="000000"/>
                </a:solidFill>
                <a:ea typeface="Lucida Grande"/>
                <a:cs typeface="Lucida Grande"/>
              </a:rPr>
              <a:t>Tetsuya, </a:t>
            </a:r>
            <a:r>
              <a:rPr lang="en-US" dirty="0">
                <a:solidFill>
                  <a:srgbClr val="000000"/>
                </a:solidFill>
                <a:ea typeface="Lucida Grande"/>
                <a:cs typeface="Lucida Grande"/>
              </a:rPr>
              <a:t>News anchorman, TBS </a:t>
            </a:r>
            <a:r>
              <a:rPr lang="en-US" dirty="0" smtClean="0">
                <a:solidFill>
                  <a:srgbClr val="000000"/>
                </a:solidFill>
                <a:ea typeface="Lucida Grande"/>
                <a:cs typeface="Lucida Grande"/>
              </a:rPr>
              <a:t>Japan</a:t>
            </a:r>
          </a:p>
          <a:p>
            <a:pPr algn="ctr"/>
            <a:r>
              <a:rPr lang="el-GR" b="1" dirty="0"/>
              <a:t>Εικόνα </a:t>
            </a:r>
            <a:r>
              <a:rPr lang="de-DE" b="1" dirty="0"/>
              <a:t>14</a:t>
            </a:r>
            <a:r>
              <a:rPr lang="el-GR" b="1" dirty="0" smtClean="0"/>
              <a:t>:</a:t>
            </a:r>
            <a:r>
              <a:rPr lang="de-DE" b="1" dirty="0" smtClean="0"/>
              <a:t> </a:t>
            </a:r>
            <a:r>
              <a:rPr lang="en-US" dirty="0">
                <a:solidFill>
                  <a:srgbClr val="000000"/>
                </a:solidFill>
                <a:ea typeface="Lucida Grande"/>
                <a:cs typeface="Lucida Grande"/>
              </a:rPr>
              <a:t>George </a:t>
            </a:r>
            <a:r>
              <a:rPr lang="en-US" dirty="0" err="1" smtClean="0">
                <a:solidFill>
                  <a:srgbClr val="000000"/>
                </a:solidFill>
                <a:ea typeface="Lucida Grande"/>
                <a:cs typeface="Lucida Grande"/>
              </a:rPr>
              <a:t>Alagiah</a:t>
            </a:r>
            <a:r>
              <a:rPr lang="en-US" dirty="0" smtClean="0">
                <a:solidFill>
                  <a:srgbClr val="000000"/>
                </a:solidFill>
                <a:ea typeface="Lucida Grande"/>
                <a:cs typeface="Lucida Grande"/>
              </a:rPr>
              <a:t>, </a:t>
            </a:r>
            <a:r>
              <a:rPr lang="en-US" dirty="0">
                <a:solidFill>
                  <a:srgbClr val="000000"/>
                </a:solidFill>
                <a:ea typeface="Lucida Grande"/>
                <a:cs typeface="Lucida Grande"/>
              </a:rPr>
              <a:t>George </a:t>
            </a:r>
            <a:r>
              <a:rPr lang="en-US" dirty="0" err="1">
                <a:solidFill>
                  <a:srgbClr val="000000"/>
                </a:solidFill>
                <a:ea typeface="Lucida Grande"/>
                <a:cs typeface="Lucida Grande"/>
              </a:rPr>
              <a:t>Alagiah</a:t>
            </a:r>
            <a:r>
              <a:rPr lang="en-US" dirty="0">
                <a:solidFill>
                  <a:srgbClr val="000000"/>
                </a:solidFill>
                <a:ea typeface="Lucida Grande"/>
                <a:cs typeface="Lucida Grande"/>
              </a:rPr>
              <a:t>,  BBC newsreader</a:t>
            </a:r>
            <a:endParaRPr lang="en-US" dirty="0"/>
          </a:p>
          <a:p>
            <a:endParaRPr lang="en-US" dirty="0"/>
          </a:p>
        </p:txBody>
      </p:sp>
    </p:spTree>
    <p:extLst>
      <p:ext uri="{BB962C8B-B14F-4D97-AF65-F5344CB8AC3E}">
        <p14:creationId xmlns:p14="http://schemas.microsoft.com/office/powerpoint/2010/main" val="735850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Speaker Categorization</a:t>
            </a:r>
            <a:r>
              <a:rPr lang="en-US" dirty="0"/>
              <a:t> </a:t>
            </a:r>
            <a:endParaRPr lang="el-GR" dirty="0"/>
          </a:p>
        </p:txBody>
      </p:sp>
      <p:sp>
        <p:nvSpPr>
          <p:cNvPr id="5" name="Θέση περιεχομένου 4"/>
          <p:cNvSpPr>
            <a:spLocks noGrp="1"/>
          </p:cNvSpPr>
          <p:nvPr>
            <p:ph idx="1"/>
          </p:nvPr>
        </p:nvSpPr>
        <p:spPr>
          <a:xfrm>
            <a:off x="179512" y="1556792"/>
            <a:ext cx="8712968" cy="4525963"/>
          </a:xfrm>
        </p:spPr>
        <p:txBody>
          <a:bodyPr>
            <a:noAutofit/>
          </a:bodyPr>
          <a:lstStyle/>
          <a:p>
            <a:r>
              <a:rPr lang="en-US" sz="2000" dirty="0">
                <a:cs typeface="Arial" charset="0"/>
              </a:rPr>
              <a:t>The speakers of the transcribed and annotated spoken corpus are divided in two major categories, Trained Speakers (I) and Non-Trained Speakers (II). </a:t>
            </a:r>
          </a:p>
          <a:p>
            <a:r>
              <a:rPr lang="en-US" sz="2000" dirty="0">
                <a:cs typeface="Arial" charset="0"/>
              </a:rPr>
              <a:t>The Trained Speakers category consists of three groups, namely Journalists, Politicians and Actors. The Journalist group, which constitutes the largest group of trained speakers, is divided into the ‘Anchormen’ and ‘Correspondents’ subgroups. The Actors group is the smallest group in the data. </a:t>
            </a:r>
          </a:p>
          <a:p>
            <a:r>
              <a:rPr lang="en-US" sz="2000" dirty="0">
                <a:cs typeface="Arial" charset="0"/>
              </a:rPr>
              <a:t>The Non-Trained Speakers category consists of the subgroups Category 1 &amp; 2. </a:t>
            </a:r>
          </a:p>
          <a:p>
            <a:pPr lvl="1"/>
            <a:r>
              <a:rPr lang="en-US" sz="2000" dirty="0">
                <a:cs typeface="Arial" charset="0"/>
              </a:rPr>
              <a:t>Category 1 involves speakers who are not trained but clarity and consistency in their speech is required by their profession or by circumstances related to their profession. This subgroup consists mainly of officials in the public sector and scientists. </a:t>
            </a:r>
          </a:p>
          <a:p>
            <a:pPr lvl="1"/>
            <a:r>
              <a:rPr lang="en-US" sz="2000" dirty="0">
                <a:cs typeface="Arial" charset="0"/>
              </a:rPr>
              <a:t>Category 2 involves all other non-trained speakers</a:t>
            </a:r>
            <a:r>
              <a:rPr lang="en-US" sz="2000" dirty="0" smtClean="0">
                <a:cs typeface="Arial" charset="0"/>
              </a:rPr>
              <a:t>.</a:t>
            </a:r>
            <a:endParaRPr lang="en-US" sz="2000" dirty="0">
              <a:cs typeface="Arial" charset="0"/>
            </a:endParaRPr>
          </a:p>
          <a:p>
            <a:pPr algn="r">
              <a:buNone/>
            </a:pPr>
            <a:r>
              <a:rPr lang="en-US" sz="2000" dirty="0">
                <a:cs typeface="Arial" charset="0"/>
              </a:rPr>
              <a:t>(</a:t>
            </a:r>
            <a:r>
              <a:rPr lang="en-US" sz="2000" dirty="0" err="1">
                <a:cs typeface="Arial" charset="0"/>
              </a:rPr>
              <a:t>Alexandris</a:t>
            </a:r>
            <a:r>
              <a:rPr lang="en-US" sz="2000" dirty="0">
                <a:cs typeface="Arial" charset="0"/>
              </a:rPr>
              <a:t> and </a:t>
            </a:r>
            <a:r>
              <a:rPr lang="en-US" sz="2000" dirty="0" err="1">
                <a:cs typeface="Arial" charset="0"/>
              </a:rPr>
              <a:t>Fotinea</a:t>
            </a:r>
            <a:r>
              <a:rPr lang="en-US" sz="2000" dirty="0">
                <a:cs typeface="Arial" charset="0"/>
              </a:rPr>
              <a:t>, 2004)</a:t>
            </a:r>
          </a:p>
          <a:p>
            <a:pPr lvl="1">
              <a:lnSpc>
                <a:spcPct val="80000"/>
              </a:lnSpc>
              <a:buNone/>
            </a:pPr>
            <a:endParaRPr lang="el-GR" sz="1600" dirty="0">
              <a:latin typeface="Verdana" charset="0"/>
              <a:cs typeface="Arial" charset="0"/>
            </a:endParaRPr>
          </a:p>
        </p:txBody>
      </p:sp>
    </p:spTree>
    <p:extLst>
      <p:ext uri="{BB962C8B-B14F-4D97-AF65-F5344CB8AC3E}">
        <p14:creationId xmlns:p14="http://schemas.microsoft.com/office/powerpoint/2010/main" val="26681286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Formal Analysis of Speech Act </a:t>
            </a:r>
            <a:r>
              <a:rPr lang="en-US" b="1" dirty="0" smtClean="0"/>
              <a:t/>
            </a:r>
            <a:br>
              <a:rPr lang="en-US" b="1" dirty="0" smtClean="0"/>
            </a:br>
            <a:r>
              <a:rPr lang="en-US" b="1" dirty="0" smtClean="0"/>
              <a:t>Topic </a:t>
            </a:r>
            <a:r>
              <a:rPr lang="en-US" b="1" dirty="0"/>
              <a:t>&amp; Content</a:t>
            </a:r>
            <a:endParaRPr lang="el-GR" dirty="0"/>
          </a:p>
        </p:txBody>
      </p:sp>
      <p:sp>
        <p:nvSpPr>
          <p:cNvPr id="5" name="Θέση περιεχομένου 4"/>
          <p:cNvSpPr>
            <a:spLocks noGrp="1"/>
          </p:cNvSpPr>
          <p:nvPr>
            <p:ph idx="1"/>
          </p:nvPr>
        </p:nvSpPr>
        <p:spPr/>
        <p:txBody>
          <a:bodyPr>
            <a:noAutofit/>
          </a:bodyPr>
          <a:lstStyle/>
          <a:p>
            <a:r>
              <a:rPr lang="en-US" sz="2400" dirty="0"/>
              <a:t>The discourse analysis of the corpus was performed manually. However, we used templates as a formal framework for the analysis and presentation of the topic and content of each speech act in the discourse framework of the corpus. </a:t>
            </a:r>
          </a:p>
          <a:p>
            <a:r>
              <a:rPr lang="en-US" sz="2400" dirty="0"/>
              <a:t>Each template corresponds to a specific speech act (“SPEECH-ACT”) which has a particular topic (“TOPIC”) or a set of topics. </a:t>
            </a:r>
          </a:p>
          <a:p>
            <a:r>
              <a:rPr lang="en-US" sz="2400" dirty="0"/>
              <a:t>Each topic has a specific content (“WHAT”) which may be one or more items (“WHAT-1”, “WHAT-2” etc.).</a:t>
            </a:r>
          </a:p>
          <a:p>
            <a:endParaRPr lang="en-US" sz="2400" dirty="0"/>
          </a:p>
          <a:p>
            <a:r>
              <a:rPr lang="en-US" sz="2400" dirty="0"/>
              <a:t>(</a:t>
            </a:r>
            <a:r>
              <a:rPr lang="en-US" sz="2400" dirty="0" err="1"/>
              <a:t>Alexandris</a:t>
            </a:r>
            <a:r>
              <a:rPr lang="en-US" sz="2400" dirty="0"/>
              <a:t> and </a:t>
            </a:r>
            <a:r>
              <a:rPr lang="en-US" sz="2400" dirty="0" err="1"/>
              <a:t>Fotinea</a:t>
            </a:r>
            <a:r>
              <a:rPr lang="en-US" sz="2400" dirty="0"/>
              <a:t>, 2004)</a:t>
            </a:r>
          </a:p>
        </p:txBody>
      </p:sp>
    </p:spTree>
    <p:extLst>
      <p:ext uri="{BB962C8B-B14F-4D97-AF65-F5344CB8AC3E}">
        <p14:creationId xmlns:p14="http://schemas.microsoft.com/office/powerpoint/2010/main" val="10921045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GB" sz="3200" b="1" dirty="0"/>
              <a:t>Figure 1:  Speech Corpus example </a:t>
            </a:r>
            <a:br>
              <a:rPr lang="en-GB" sz="3200" b="1" dirty="0"/>
            </a:br>
            <a:r>
              <a:rPr lang="en-GB" sz="3200" b="1" dirty="0"/>
              <a:t>(Translation parallel to the Greek Text) </a:t>
            </a:r>
            <a:br>
              <a:rPr lang="en-GB" sz="3200" b="1" dirty="0"/>
            </a:br>
            <a:r>
              <a:rPr lang="en-US" sz="3200" b="1" dirty="0"/>
              <a:t>(</a:t>
            </a:r>
            <a:r>
              <a:rPr lang="en-US" sz="3200" b="1" dirty="0" err="1"/>
              <a:t>Alexandris</a:t>
            </a:r>
            <a:r>
              <a:rPr lang="en-US" sz="3200" b="1" dirty="0"/>
              <a:t> and </a:t>
            </a:r>
            <a:r>
              <a:rPr lang="en-US" sz="3200" b="1" dirty="0" err="1"/>
              <a:t>Fotinea</a:t>
            </a:r>
            <a:r>
              <a:rPr lang="en-US" sz="3200" b="1" dirty="0"/>
              <a:t>, 2004)</a:t>
            </a:r>
            <a:endParaRPr lang="el-GR" sz="3200" b="1" dirty="0"/>
          </a:p>
        </p:txBody>
      </p:sp>
      <p:sp>
        <p:nvSpPr>
          <p:cNvPr id="5" name="Θέση περιεχομένου 4"/>
          <p:cNvSpPr>
            <a:spLocks noGrp="1"/>
          </p:cNvSpPr>
          <p:nvPr>
            <p:ph idx="1"/>
          </p:nvPr>
        </p:nvSpPr>
        <p:spPr>
          <a:xfrm>
            <a:off x="464156" y="1700808"/>
            <a:ext cx="8229600" cy="4381947"/>
          </a:xfrm>
        </p:spPr>
        <p:txBody>
          <a:bodyPr>
            <a:noAutofit/>
          </a:bodyPr>
          <a:lstStyle/>
          <a:p>
            <a:r>
              <a:rPr lang="en-US" sz="2400" dirty="0"/>
              <a:t>ERT_20020510_1958_Net.trs, CIMWOS Project </a:t>
            </a:r>
          </a:p>
          <a:p>
            <a:r>
              <a:rPr lang="en-US" sz="2400" dirty="0"/>
              <a:t>SPEAKER[Minister </a:t>
            </a:r>
            <a:r>
              <a:rPr lang="en-US" sz="2400" dirty="0" err="1"/>
              <a:t>Georgios</a:t>
            </a:r>
            <a:r>
              <a:rPr lang="en-US" sz="2400" dirty="0"/>
              <a:t> </a:t>
            </a:r>
            <a:r>
              <a:rPr lang="en-US" sz="2400" dirty="0" err="1"/>
              <a:t>Floridis</a:t>
            </a:r>
            <a:r>
              <a:rPr lang="en-US" sz="2400" dirty="0"/>
              <a:t>] :</a:t>
            </a:r>
          </a:p>
          <a:p>
            <a:r>
              <a:rPr lang="en-US" sz="2400" dirty="0"/>
              <a:t>What we decided about recruitments is that [PAUSE] they will obey to two rules, first {of all} to the necessity [BREATH] of an [EH] effective operation of the [AH] government. And to offer better services to the citizens.  And, second[Mispronounced] {of all}, that {all} these </a:t>
            </a:r>
            <a:r>
              <a:rPr lang="en-US" sz="2400" dirty="0" err="1"/>
              <a:t>recruitements</a:t>
            </a:r>
            <a:r>
              <a:rPr lang="en-US" sz="2400" dirty="0"/>
              <a:t> [PAUSE] should be [EH] according to the possibilities of the budget {in question}.</a:t>
            </a:r>
          </a:p>
        </p:txBody>
      </p:sp>
    </p:spTree>
    <p:extLst>
      <p:ext uri="{BB962C8B-B14F-4D97-AF65-F5344CB8AC3E}">
        <p14:creationId xmlns:p14="http://schemas.microsoft.com/office/powerpoint/2010/main" val="35562067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sz="3600" b="1" dirty="0" smtClean="0"/>
              <a:t/>
            </a:r>
            <a:br>
              <a:rPr lang="en-GB" sz="3600" b="1" dirty="0" smtClean="0"/>
            </a:br>
            <a:r>
              <a:rPr lang="en-GB" sz="3600" b="1" dirty="0" smtClean="0"/>
              <a:t>Figure </a:t>
            </a:r>
            <a:r>
              <a:rPr lang="en-GB" sz="3600" b="1" dirty="0"/>
              <a:t>2:  Analysis in respect to the Speech Acts</a:t>
            </a:r>
            <a:br>
              <a:rPr lang="en-GB" sz="3600" b="1" dirty="0"/>
            </a:br>
            <a:r>
              <a:rPr lang="en-US" sz="3600" b="1" dirty="0"/>
              <a:t>(</a:t>
            </a:r>
            <a:r>
              <a:rPr lang="en-US" sz="3600" b="1" dirty="0" err="1"/>
              <a:t>Alexandris</a:t>
            </a:r>
            <a:r>
              <a:rPr lang="en-US" sz="3600" b="1" dirty="0"/>
              <a:t> and </a:t>
            </a:r>
            <a:r>
              <a:rPr lang="en-US" sz="3600" b="1" dirty="0" err="1"/>
              <a:t>Fotinea</a:t>
            </a:r>
            <a:r>
              <a:rPr lang="en-US" sz="3600" b="1" dirty="0"/>
              <a:t>, 2004)</a:t>
            </a:r>
            <a:r>
              <a:rPr lang="en-US" sz="2400" b="1" dirty="0"/>
              <a:t/>
            </a:r>
            <a:br>
              <a:rPr lang="en-US" sz="2400" b="1" dirty="0"/>
            </a:br>
            <a:endParaRPr lang="el-GR" b="1" dirty="0"/>
          </a:p>
        </p:txBody>
      </p:sp>
      <p:sp>
        <p:nvSpPr>
          <p:cNvPr id="5" name="Θέση περιεχομένου 4"/>
          <p:cNvSpPr>
            <a:spLocks noGrp="1"/>
          </p:cNvSpPr>
          <p:nvPr>
            <p:ph idx="1"/>
          </p:nvPr>
        </p:nvSpPr>
        <p:spPr/>
        <p:txBody>
          <a:bodyPr>
            <a:noAutofit/>
          </a:bodyPr>
          <a:lstStyle/>
          <a:p>
            <a:pPr>
              <a:lnSpc>
                <a:spcPct val="70000"/>
              </a:lnSpc>
            </a:pPr>
            <a:r>
              <a:rPr lang="en-US" sz="2000" dirty="0"/>
              <a:t>ERT_20020510_1958_Net.trs, CIMWOS Project </a:t>
            </a:r>
          </a:p>
          <a:p>
            <a:pPr>
              <a:lnSpc>
                <a:spcPct val="70000"/>
              </a:lnSpc>
            </a:pPr>
            <a:r>
              <a:rPr lang="en-US" sz="2000" dirty="0"/>
              <a:t>SPEAKER[Minister </a:t>
            </a:r>
            <a:r>
              <a:rPr lang="en-US" sz="2000" dirty="0" err="1"/>
              <a:t>Georgios</a:t>
            </a:r>
            <a:r>
              <a:rPr lang="en-US" sz="2000" dirty="0"/>
              <a:t> </a:t>
            </a:r>
            <a:r>
              <a:rPr lang="en-US" sz="2000" dirty="0" err="1"/>
              <a:t>Floridis</a:t>
            </a:r>
            <a:r>
              <a:rPr lang="en-US" sz="2000" dirty="0"/>
              <a:t>] :</a:t>
            </a:r>
          </a:p>
          <a:p>
            <a:pPr>
              <a:lnSpc>
                <a:spcPct val="70000"/>
              </a:lnSpc>
            </a:pPr>
            <a:r>
              <a:rPr lang="en-US" sz="2000" dirty="0"/>
              <a:t>SPEECH-ACT: DECLARE</a:t>
            </a:r>
          </a:p>
          <a:p>
            <a:pPr>
              <a:lnSpc>
                <a:spcPct val="70000"/>
              </a:lnSpc>
            </a:pPr>
            <a:r>
              <a:rPr lang="en-US" sz="2000" dirty="0"/>
              <a:t>TOPIC:  What we decided about recruitments is that</a:t>
            </a:r>
          </a:p>
          <a:p>
            <a:pPr>
              <a:lnSpc>
                <a:spcPct val="70000"/>
              </a:lnSpc>
            </a:pPr>
            <a:r>
              <a:rPr lang="en-US" sz="2000" dirty="0"/>
              <a:t>[PAUSE] </a:t>
            </a:r>
          </a:p>
          <a:p>
            <a:pPr>
              <a:lnSpc>
                <a:spcPct val="70000"/>
              </a:lnSpc>
            </a:pPr>
            <a:r>
              <a:rPr lang="en-US" sz="2000" dirty="0"/>
              <a:t>WHAT</a:t>
            </a:r>
          </a:p>
          <a:p>
            <a:pPr>
              <a:lnSpc>
                <a:spcPct val="70000"/>
              </a:lnSpc>
            </a:pPr>
            <a:r>
              <a:rPr lang="en-US" sz="2000" dirty="0"/>
              <a:t>they will obey to two rules, first {of all} to the necessity [BREATH] of an </a:t>
            </a:r>
          </a:p>
          <a:p>
            <a:pPr>
              <a:lnSpc>
                <a:spcPct val="70000"/>
              </a:lnSpc>
            </a:pPr>
            <a:r>
              <a:rPr lang="en-US" sz="2000" dirty="0"/>
              <a:t>WHAT-1</a:t>
            </a:r>
          </a:p>
          <a:p>
            <a:pPr>
              <a:lnSpc>
                <a:spcPct val="80000"/>
              </a:lnSpc>
            </a:pPr>
            <a:r>
              <a:rPr lang="en-US" sz="2000" dirty="0"/>
              <a:t>[EH] effective operation of the [AH] government. And to offer better services to the citizens.  And, second[Mispronounced] {of all}, that {all} these recruitments </a:t>
            </a:r>
          </a:p>
          <a:p>
            <a:pPr>
              <a:lnSpc>
                <a:spcPct val="70000"/>
              </a:lnSpc>
            </a:pPr>
            <a:r>
              <a:rPr lang="en-US" sz="2000" dirty="0"/>
              <a:t>[PAUSE] </a:t>
            </a:r>
          </a:p>
          <a:p>
            <a:pPr>
              <a:lnSpc>
                <a:spcPct val="70000"/>
              </a:lnSpc>
            </a:pPr>
            <a:r>
              <a:rPr lang="en-US" sz="2000" dirty="0"/>
              <a:t>WHAT-2 </a:t>
            </a:r>
          </a:p>
          <a:p>
            <a:pPr>
              <a:lnSpc>
                <a:spcPct val="70000"/>
              </a:lnSpc>
            </a:pPr>
            <a:r>
              <a:rPr lang="en-US" sz="2000" dirty="0"/>
              <a:t>should be [EH] according to the possibilities of the budget {in question}.</a:t>
            </a:r>
          </a:p>
          <a:p>
            <a:endParaRPr lang="el-GR" sz="2400" dirty="0"/>
          </a:p>
        </p:txBody>
      </p:sp>
    </p:spTree>
    <p:extLst>
      <p:ext uri="{BB962C8B-B14F-4D97-AF65-F5344CB8AC3E}">
        <p14:creationId xmlns:p14="http://schemas.microsoft.com/office/powerpoint/2010/main" val="34381395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Classifying Extra-Linguistic Markers </a:t>
            </a:r>
            <a:r>
              <a:rPr lang="en-US" b="1" dirty="0" smtClean="0"/>
              <a:t/>
            </a:r>
            <a:br>
              <a:rPr lang="en-US" b="1" dirty="0" smtClean="0"/>
            </a:br>
            <a:r>
              <a:rPr lang="en-US" b="1" dirty="0" smtClean="0"/>
              <a:t>in </a:t>
            </a:r>
            <a:r>
              <a:rPr lang="en-US" b="1" dirty="0"/>
              <a:t>the Spoken Corpus</a:t>
            </a:r>
            <a:endParaRPr lang="el-GR" dirty="0"/>
          </a:p>
        </p:txBody>
      </p:sp>
      <p:sp>
        <p:nvSpPr>
          <p:cNvPr id="5" name="Θέση περιεχομένου 4"/>
          <p:cNvSpPr>
            <a:spLocks noGrp="1"/>
          </p:cNvSpPr>
          <p:nvPr>
            <p:ph idx="1"/>
          </p:nvPr>
        </p:nvSpPr>
        <p:spPr/>
        <p:txBody>
          <a:bodyPr>
            <a:noAutofit/>
          </a:bodyPr>
          <a:lstStyle/>
          <a:p>
            <a:r>
              <a:rPr lang="en-US" sz="2000" dirty="0"/>
              <a:t>We divided the extra-linguistic markers into three categories, according to their corresponding type of speech signal. </a:t>
            </a:r>
          </a:p>
          <a:p>
            <a:r>
              <a:rPr lang="en-US" sz="2000" dirty="0"/>
              <a:t>The first category of extra-linguistic markers (Type 1) consists of a pause before the word or phrases uttered by the speaker. The pause the speaker makes is transcribed as SKIP(PAUSE) or SKIP(OTHER), if there is background noise. </a:t>
            </a:r>
          </a:p>
          <a:p>
            <a:r>
              <a:rPr lang="en-US" sz="2000" dirty="0"/>
              <a:t>The second category (Type 2) involves the emphasis of the word or phrase where, among other prosodic characteristics, an increase of the volume intensity of the speaker’s voice is recorded. </a:t>
            </a:r>
          </a:p>
          <a:p>
            <a:r>
              <a:rPr lang="en-US" sz="2000" dirty="0"/>
              <a:t>The third category of extra-linguistic markers (Type 3) consists of the sounds “Ah”, “Eh” and “</a:t>
            </a:r>
            <a:r>
              <a:rPr lang="en-US" sz="2000" dirty="0" err="1"/>
              <a:t>Ih</a:t>
            </a:r>
            <a:r>
              <a:rPr lang="en-US" sz="2000" dirty="0"/>
              <a:t>”, transcribed as [AH], [EH] and [IH]. The “</a:t>
            </a:r>
            <a:r>
              <a:rPr lang="en-US" sz="2000" dirty="0" err="1"/>
              <a:t>Ih</a:t>
            </a:r>
            <a:r>
              <a:rPr lang="en-US" sz="2000" dirty="0"/>
              <a:t>” sound is typical of Modern Greek</a:t>
            </a:r>
            <a:r>
              <a:rPr lang="en-US" sz="2000" dirty="0" smtClean="0"/>
              <a:t>.</a:t>
            </a:r>
            <a:endParaRPr lang="en-US" sz="2000" dirty="0"/>
          </a:p>
          <a:p>
            <a:pPr marL="0" indent="0">
              <a:buNone/>
            </a:pPr>
            <a:r>
              <a:rPr lang="en-US" sz="2000" dirty="0" smtClean="0"/>
              <a:t>					(</a:t>
            </a:r>
            <a:r>
              <a:rPr lang="en-US" sz="2000" dirty="0" err="1"/>
              <a:t>Alexandris</a:t>
            </a:r>
            <a:r>
              <a:rPr lang="en-US" sz="2000" dirty="0"/>
              <a:t> and </a:t>
            </a:r>
            <a:r>
              <a:rPr lang="en-US" sz="2000" dirty="0" err="1"/>
              <a:t>Fotinea</a:t>
            </a:r>
            <a:r>
              <a:rPr lang="en-US" sz="2000" dirty="0"/>
              <a:t>, 2004)</a:t>
            </a:r>
          </a:p>
        </p:txBody>
      </p:sp>
    </p:spTree>
    <p:extLst>
      <p:ext uri="{BB962C8B-B14F-4D97-AF65-F5344CB8AC3E}">
        <p14:creationId xmlns:p14="http://schemas.microsoft.com/office/powerpoint/2010/main" val="34573085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Classifying Extra-Linguistic Markers </a:t>
            </a:r>
            <a:r>
              <a:rPr lang="en-US" b="1" dirty="0" smtClean="0"/>
              <a:t/>
            </a:r>
            <a:br>
              <a:rPr lang="en-US" b="1" dirty="0" smtClean="0"/>
            </a:br>
            <a:r>
              <a:rPr lang="en-US" b="1" dirty="0" smtClean="0"/>
              <a:t>in </a:t>
            </a:r>
            <a:r>
              <a:rPr lang="en-US" b="1" dirty="0"/>
              <a:t>the Spoken Corpus</a:t>
            </a:r>
            <a:endParaRPr lang="el-GR" dirty="0"/>
          </a:p>
        </p:txBody>
      </p:sp>
      <p:sp>
        <p:nvSpPr>
          <p:cNvPr id="5" name="Θέση περιεχομένου 4"/>
          <p:cNvSpPr>
            <a:spLocks noGrp="1"/>
          </p:cNvSpPr>
          <p:nvPr>
            <p:ph idx="1"/>
          </p:nvPr>
        </p:nvSpPr>
        <p:spPr/>
        <p:txBody>
          <a:bodyPr>
            <a:noAutofit/>
          </a:bodyPr>
          <a:lstStyle/>
          <a:p>
            <a:r>
              <a:rPr lang="en-US" sz="2000" dirty="0"/>
              <a:t>The core of the semantic content of the sentence, defined by the previously described sublanguage of the spoken corpus is often emphasized by the speaker (Type 2) or preceded by a pause (Type 1). </a:t>
            </a:r>
          </a:p>
          <a:p>
            <a:r>
              <a:rPr lang="en-US" sz="2000" dirty="0"/>
              <a:t>An equally frequent phenomenon in the present spoken corpus are the sounds [AH], [EH] and [IH] (Type 3) preceding the core of the semantic content of the sentence. In spoken Greek, the sounds “Ah”, “Eh” and “</a:t>
            </a:r>
            <a:r>
              <a:rPr lang="en-US" sz="2000" dirty="0" err="1"/>
              <a:t>Ih</a:t>
            </a:r>
            <a:r>
              <a:rPr lang="en-US" sz="2000" dirty="0"/>
              <a:t>” are related to the hesitation of the speaker. </a:t>
            </a:r>
          </a:p>
          <a:p>
            <a:r>
              <a:rPr lang="en-US" sz="2000" dirty="0"/>
              <a:t>We, therefore, name the third category of extra-linguistic markers the ‘Hesitation’ category. </a:t>
            </a:r>
          </a:p>
          <a:p>
            <a:endParaRPr lang="en-US" sz="2000" dirty="0"/>
          </a:p>
          <a:p>
            <a:pPr marL="0" indent="0">
              <a:buNone/>
            </a:pPr>
            <a:r>
              <a:rPr lang="en-US" sz="2000" dirty="0" smtClean="0"/>
              <a:t>					(</a:t>
            </a:r>
            <a:r>
              <a:rPr lang="en-US" sz="2000" dirty="0" err="1"/>
              <a:t>Alexandris</a:t>
            </a:r>
            <a:r>
              <a:rPr lang="en-US" sz="2000" dirty="0"/>
              <a:t> and </a:t>
            </a:r>
            <a:r>
              <a:rPr lang="en-US" sz="2000" dirty="0" err="1"/>
              <a:t>Fotinea</a:t>
            </a:r>
            <a:r>
              <a:rPr lang="en-US" sz="2000" dirty="0"/>
              <a:t>, 2004)</a:t>
            </a:r>
          </a:p>
          <a:p>
            <a:endParaRPr lang="en-US" sz="2400" dirty="0"/>
          </a:p>
          <a:p>
            <a:endParaRPr lang="en-US" sz="2400" dirty="0" err="1"/>
          </a:p>
        </p:txBody>
      </p:sp>
    </p:spTree>
    <p:extLst>
      <p:ext uri="{BB962C8B-B14F-4D97-AF65-F5344CB8AC3E}">
        <p14:creationId xmlns:p14="http://schemas.microsoft.com/office/powerpoint/2010/main" val="13933752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200" b="1" dirty="0">
                <a:latin typeface="Arial" charset="0"/>
                <a:cs typeface="Arial" charset="0"/>
              </a:rPr>
              <a:t>Type of Extra-Linguistic Markers in Respect to Speech Act and Speaker </a:t>
            </a:r>
            <a:endParaRPr lang="el-GR" sz="3200" b="1" dirty="0"/>
          </a:p>
        </p:txBody>
      </p:sp>
      <p:sp>
        <p:nvSpPr>
          <p:cNvPr id="5" name="Θέση περιεχομένου 4"/>
          <p:cNvSpPr>
            <a:spLocks noGrp="1"/>
          </p:cNvSpPr>
          <p:nvPr>
            <p:ph idx="1"/>
          </p:nvPr>
        </p:nvSpPr>
        <p:spPr/>
        <p:txBody>
          <a:bodyPr>
            <a:noAutofit/>
          </a:bodyPr>
          <a:lstStyle/>
          <a:p>
            <a:r>
              <a:rPr lang="en-US" sz="2000" dirty="0"/>
              <a:t>From the analysis of the spoken corpus we observe that the type of extra-linguistic marker varies according to the speaker category and the speech act performed. </a:t>
            </a:r>
          </a:p>
          <a:p>
            <a:r>
              <a:rPr lang="en-US" sz="2000" dirty="0"/>
              <a:t>Specifically, we observe that all speakers used Hesitation-markers before key-information when performing a speech-act of Description and Hesitation-markers and /or a pause before key-information when performing a speech-act of Declaration and Expression. </a:t>
            </a:r>
          </a:p>
          <a:p>
            <a:r>
              <a:rPr lang="en-US" sz="2000" dirty="0"/>
              <a:t>Non-trained Speakers of Category 2 also used Emphasis to express their feelings. Emphasis was the only type of extra-linguistic marker used before key-information in Announcement speech-acts, exclusively performed by the Journalist Trained Speaker group (Figure 3).</a:t>
            </a:r>
          </a:p>
          <a:p>
            <a:endParaRPr lang="en-US" sz="2000" dirty="0"/>
          </a:p>
          <a:p>
            <a:pPr marL="0" indent="0">
              <a:buNone/>
            </a:pPr>
            <a:r>
              <a:rPr lang="en-US" sz="2000" dirty="0" smtClean="0"/>
              <a:t>					(</a:t>
            </a:r>
            <a:r>
              <a:rPr lang="en-US" sz="2000" dirty="0" err="1"/>
              <a:t>Alexandris</a:t>
            </a:r>
            <a:r>
              <a:rPr lang="en-US" sz="2000" dirty="0"/>
              <a:t> and </a:t>
            </a:r>
            <a:r>
              <a:rPr lang="en-US" sz="2000" dirty="0" err="1"/>
              <a:t>Fotinea</a:t>
            </a:r>
            <a:r>
              <a:rPr lang="en-US" sz="2000" dirty="0"/>
              <a:t>, 2004)</a:t>
            </a:r>
          </a:p>
        </p:txBody>
      </p:sp>
    </p:spTree>
    <p:extLst>
      <p:ext uri="{BB962C8B-B14F-4D97-AF65-F5344CB8AC3E}">
        <p14:creationId xmlns:p14="http://schemas.microsoft.com/office/powerpoint/2010/main" val="17981544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sz="2700" dirty="0" smtClean="0"/>
              <a:t/>
            </a:r>
            <a:br>
              <a:rPr lang="en-GB" sz="2700" dirty="0" smtClean="0"/>
            </a:br>
            <a:r>
              <a:rPr lang="en-GB" sz="2700" b="1" dirty="0"/>
              <a:t/>
            </a:r>
            <a:br>
              <a:rPr lang="en-GB" sz="2700" b="1" dirty="0"/>
            </a:br>
            <a:r>
              <a:rPr lang="en-GB" sz="2700" b="1" dirty="0" smtClean="0"/>
              <a:t>Figure </a:t>
            </a:r>
            <a:r>
              <a:rPr lang="en-GB" sz="2700" b="1" dirty="0"/>
              <a:t>3: Distribution of Type of Extra-Linguistic Markers (E: Emphasis, H: Hesitation, P: Pause) in Respect to Speech Act and Speaker Category </a:t>
            </a:r>
            <a:r>
              <a:rPr lang="en-US" sz="2700" b="1" dirty="0"/>
              <a:t>(</a:t>
            </a:r>
            <a:r>
              <a:rPr lang="en-US" sz="2700" b="1" dirty="0" err="1"/>
              <a:t>Alexandris</a:t>
            </a:r>
            <a:r>
              <a:rPr lang="en-US" sz="2700" b="1" dirty="0"/>
              <a:t> and </a:t>
            </a:r>
            <a:r>
              <a:rPr lang="en-US" sz="2700" b="1" dirty="0" err="1"/>
              <a:t>Fotinea</a:t>
            </a:r>
            <a:r>
              <a:rPr lang="en-US" sz="2700" b="1" dirty="0"/>
              <a:t>, 2004)</a:t>
            </a:r>
            <a:r>
              <a:rPr lang="en-US" dirty="0"/>
              <a:t/>
            </a:r>
            <a:br>
              <a:rPr lang="en-US" dirty="0"/>
            </a:br>
            <a:endParaRPr lang="el-GR" dirty="0"/>
          </a:p>
        </p:txBody>
      </p:sp>
      <p:graphicFrame>
        <p:nvGraphicFramePr>
          <p:cNvPr id="6" name="Group 204"/>
          <p:cNvGraphicFramePr>
            <a:graphicFrameLocks noGrp="1"/>
          </p:cNvGraphicFramePr>
          <p:nvPr>
            <p:ph idx="1"/>
            <p:extLst>
              <p:ext uri="{D42A27DB-BD31-4B8C-83A1-F6EECF244321}">
                <p14:modId xmlns:p14="http://schemas.microsoft.com/office/powerpoint/2010/main" val="3241775674"/>
              </p:ext>
            </p:extLst>
          </p:nvPr>
        </p:nvGraphicFramePr>
        <p:xfrm>
          <a:off x="467544" y="1700808"/>
          <a:ext cx="8229600" cy="4664073"/>
        </p:xfrm>
        <a:graphic>
          <a:graphicData uri="http://schemas.openxmlformats.org/drawingml/2006/table">
            <a:tbl>
              <a:tblPr/>
              <a:tblGrid>
                <a:gridCol w="1646238"/>
                <a:gridCol w="1646237"/>
                <a:gridCol w="1644650"/>
                <a:gridCol w="1646238"/>
                <a:gridCol w="1646237"/>
              </a:tblGrid>
              <a:tr h="6401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Speech Act</a:t>
                      </a:r>
                      <a:endParaRPr kumimoji="0" lang="el-GR"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Speakers</a:t>
                      </a:r>
                      <a:endParaRPr kumimoji="0" lang="en-US" sz="1800" b="1"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Announce</a:t>
                      </a:r>
                      <a:endParaRPr kumimoji="0" lang="en-US" sz="1800" b="1"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Describe</a:t>
                      </a:r>
                      <a:endParaRPr kumimoji="0" lang="en-US" sz="1800" b="1"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Declare</a:t>
                      </a:r>
                      <a:endParaRPr kumimoji="0" lang="en-US" sz="1800" b="1"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Express</a:t>
                      </a:r>
                      <a:endParaRPr kumimoji="0" lang="en-US" sz="1800" b="1"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6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Journalist Anchor</a:t>
                      </a:r>
                      <a:endParaRPr kumimoji="0" lang="en-US" sz="1800" b="0"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5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Journalist Correspondent</a:t>
                      </a:r>
                      <a:endParaRPr kumimoji="0" lang="en-US" sz="1800" b="0"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6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Politician</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a:t>
                      </a:r>
                      <a:endParaRPr kumimoji="0" lang="el-GR"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5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Non-trained Speakers Category 1</a:t>
                      </a:r>
                      <a:endParaRPr kumimoji="0" lang="en-US" sz="1800" b="0"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a:t>
                      </a:r>
                      <a:endParaRPr kumimoji="0" lang="el-GR"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l-GR"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52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Non-trained Speakers Category 2</a:t>
                      </a:r>
                      <a:endParaRPr kumimoji="0" lang="en-US" sz="1800" b="0"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H</a:t>
                      </a:r>
                      <a:endParaRPr kumimoji="0" lang="el-GR"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E</a:t>
                      </a:r>
                      <a:endParaRPr kumimoji="0" lang="en-US" sz="1800" b="0" i="0" u="none" strike="noStrike" cap="none" normalizeH="0" baseline="0" dirty="0" smtClean="0">
                        <a:ln>
                          <a:noFill/>
                        </a:ln>
                        <a:solidFill>
                          <a:schemeClr val="tx1"/>
                        </a:solidFill>
                        <a:effectLst/>
                        <a:latin typeface="Arial"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672957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GENDER</a:t>
            </a:r>
            <a:endParaRPr lang="el-GR" b="1" dirty="0"/>
          </a:p>
        </p:txBody>
      </p:sp>
      <p:sp>
        <p:nvSpPr>
          <p:cNvPr id="5" name="Θέση περιεχομένου 4"/>
          <p:cNvSpPr>
            <a:spLocks noGrp="1"/>
          </p:cNvSpPr>
          <p:nvPr>
            <p:ph idx="1"/>
          </p:nvPr>
        </p:nvSpPr>
        <p:spPr/>
        <p:txBody>
          <a:bodyPr>
            <a:noAutofit/>
          </a:bodyPr>
          <a:lstStyle/>
          <a:p>
            <a:r>
              <a:rPr lang="en-US" sz="2800" dirty="0"/>
              <a:t>Discourse Structure</a:t>
            </a:r>
          </a:p>
          <a:p>
            <a:r>
              <a:rPr lang="en-US" sz="2800" dirty="0"/>
              <a:t>Phonology-Prosody</a:t>
            </a:r>
          </a:p>
          <a:p>
            <a:r>
              <a:rPr lang="en-US" sz="2800" dirty="0"/>
              <a:t>Vocabulary</a:t>
            </a:r>
          </a:p>
          <a:p>
            <a:r>
              <a:rPr lang="en-US" sz="2800" dirty="0"/>
              <a:t>Paralinguistic Elements</a:t>
            </a:r>
          </a:p>
          <a:p>
            <a:endParaRPr lang="el-GR" sz="2400" dirty="0"/>
          </a:p>
        </p:txBody>
      </p:sp>
    </p:spTree>
    <p:extLst>
      <p:ext uri="{BB962C8B-B14F-4D97-AF65-F5344CB8AC3E}">
        <p14:creationId xmlns:p14="http://schemas.microsoft.com/office/powerpoint/2010/main" val="9689696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74638"/>
            <a:ext cx="8640960" cy="1143000"/>
          </a:xfrm>
        </p:spPr>
        <p:txBody>
          <a:bodyPr>
            <a:noAutofit/>
          </a:bodyPr>
          <a:lstStyle/>
          <a:p>
            <a:pPr>
              <a:lnSpc>
                <a:spcPct val="120000"/>
              </a:lnSpc>
            </a:pPr>
            <a:r>
              <a:rPr lang="en-US" sz="3000" b="1" dirty="0" err="1">
                <a:latin typeface="Verdana" pitchFamily="34" charset="0"/>
              </a:rPr>
              <a:t>Informationssteuerung</a:t>
            </a:r>
            <a:r>
              <a:rPr lang="en-US" sz="3000" b="1" dirty="0">
                <a:latin typeface="Verdana" pitchFamily="34" charset="0"/>
              </a:rPr>
              <a:t> in den </a:t>
            </a:r>
            <a:r>
              <a:rPr lang="en-US" sz="3000" b="1" dirty="0" err="1">
                <a:latin typeface="Verdana" pitchFamily="34" charset="0"/>
              </a:rPr>
              <a:t>Medien</a:t>
            </a:r>
            <a:r>
              <a:rPr lang="en-US" sz="3000" b="1" dirty="0">
                <a:latin typeface="Verdana" pitchFamily="34" charset="0"/>
              </a:rPr>
              <a:t>:</a:t>
            </a:r>
            <a:br>
              <a:rPr lang="en-US" sz="3000" b="1" dirty="0">
                <a:latin typeface="Verdana" pitchFamily="34" charset="0"/>
              </a:rPr>
            </a:br>
            <a:r>
              <a:rPr lang="en-US" sz="3000" b="1" dirty="0" err="1">
                <a:latin typeface="Verdana" pitchFamily="34" charset="0"/>
              </a:rPr>
              <a:t>Beziehung</a:t>
            </a:r>
            <a:r>
              <a:rPr lang="en-US" sz="3000" b="1" dirty="0">
                <a:latin typeface="Verdana" pitchFamily="34" charset="0"/>
              </a:rPr>
              <a:t> </a:t>
            </a:r>
            <a:r>
              <a:rPr lang="en-US" sz="3000" b="1" dirty="0" err="1">
                <a:latin typeface="Verdana" pitchFamily="34" charset="0"/>
              </a:rPr>
              <a:t>zwischen</a:t>
            </a:r>
            <a:r>
              <a:rPr lang="en-US" sz="3000" b="1" dirty="0">
                <a:latin typeface="Verdana" pitchFamily="34" charset="0"/>
              </a:rPr>
              <a:t> </a:t>
            </a:r>
            <a:r>
              <a:rPr lang="en-US" sz="3000" b="1" dirty="0" err="1">
                <a:latin typeface="Verdana" pitchFamily="34" charset="0"/>
              </a:rPr>
              <a:t>Faktoren</a:t>
            </a:r>
            <a:r>
              <a:rPr lang="en-US" sz="3000" b="1" dirty="0">
                <a:latin typeface="Verdana" pitchFamily="34" charset="0"/>
              </a:rPr>
              <a:t> und Text</a:t>
            </a:r>
            <a:endParaRPr lang="el-GR" sz="3000" b="1" dirty="0"/>
          </a:p>
        </p:txBody>
      </p:sp>
      <p:sp>
        <p:nvSpPr>
          <p:cNvPr id="8" name="Rectangle 3"/>
          <p:cNvSpPr txBox="1">
            <a:spLocks noChangeArrowheads="1"/>
          </p:cNvSpPr>
          <p:nvPr/>
        </p:nvSpPr>
        <p:spPr>
          <a:xfrm>
            <a:off x="611188" y="1916113"/>
            <a:ext cx="8229600" cy="453072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defRPr/>
            </a:pPr>
            <a:r>
              <a:rPr lang="en-GB" sz="2800" dirty="0" smtClean="0"/>
              <a:t>MEDIEN-KATEGORIE</a:t>
            </a:r>
            <a:r>
              <a:rPr lang="el-GR" sz="2800" dirty="0" smtClean="0"/>
              <a:t> </a:t>
            </a:r>
            <a:r>
              <a:rPr lang="en-US" sz="2800" dirty="0" smtClean="0"/>
              <a:t>  </a:t>
            </a:r>
          </a:p>
          <a:p>
            <a:pPr>
              <a:lnSpc>
                <a:spcPct val="90000"/>
              </a:lnSpc>
              <a:buFont typeface="Wingdings" pitchFamily="2" charset="2"/>
              <a:buNone/>
              <a:defRPr/>
            </a:pPr>
            <a:r>
              <a:rPr lang="en-GB" sz="2800" dirty="0" smtClean="0"/>
              <a:t>            </a:t>
            </a:r>
          </a:p>
          <a:p>
            <a:pPr>
              <a:lnSpc>
                <a:spcPct val="90000"/>
              </a:lnSpc>
              <a:buFont typeface="Wingdings" pitchFamily="2" charset="2"/>
              <a:buNone/>
              <a:defRPr/>
            </a:pPr>
            <a:r>
              <a:rPr lang="en-GB" sz="2800" dirty="0" smtClean="0"/>
              <a:t>                 ZIEL</a:t>
            </a:r>
            <a:r>
              <a:rPr lang="el-GR" sz="2800" dirty="0" smtClean="0"/>
              <a:t> </a:t>
            </a:r>
            <a:r>
              <a:rPr lang="en-US" sz="2800" dirty="0" smtClean="0"/>
              <a:t>     ANSICHT</a:t>
            </a:r>
            <a:r>
              <a:rPr lang="en-GB" sz="2800" dirty="0" smtClean="0"/>
              <a:t>/STANDPUNKT</a:t>
            </a:r>
          </a:p>
          <a:p>
            <a:pPr>
              <a:lnSpc>
                <a:spcPct val="90000"/>
              </a:lnSpc>
              <a:buFont typeface="Wingdings" pitchFamily="2" charset="2"/>
              <a:buNone/>
              <a:defRPr/>
            </a:pPr>
            <a:r>
              <a:rPr lang="en-GB" sz="2800" dirty="0" smtClean="0"/>
              <a:t>     PUBLIKUM</a:t>
            </a:r>
            <a:endParaRPr lang="en-US" sz="2800" dirty="0" smtClean="0"/>
          </a:p>
          <a:p>
            <a:pPr>
              <a:lnSpc>
                <a:spcPct val="90000"/>
              </a:lnSpc>
              <a:buFont typeface="Wingdings" pitchFamily="2" charset="2"/>
              <a:buChar char="n"/>
              <a:defRPr/>
            </a:pPr>
            <a:endParaRPr lang="en-US" sz="2800" dirty="0" smtClean="0"/>
          </a:p>
          <a:p>
            <a:pPr>
              <a:lnSpc>
                <a:spcPct val="90000"/>
              </a:lnSpc>
              <a:buFont typeface="Wingdings" pitchFamily="2" charset="2"/>
              <a:buNone/>
              <a:defRPr/>
            </a:pPr>
            <a:r>
              <a:rPr lang="en-GB" sz="2800" dirty="0" smtClean="0"/>
              <a:t>       INHALT/STRUKTUR</a:t>
            </a:r>
            <a:r>
              <a:rPr lang="el-GR" sz="2800" dirty="0" smtClean="0"/>
              <a:t> </a:t>
            </a:r>
            <a:endParaRPr lang="en-US" sz="2800" dirty="0" smtClean="0"/>
          </a:p>
          <a:p>
            <a:pPr>
              <a:lnSpc>
                <a:spcPct val="90000"/>
              </a:lnSpc>
              <a:buFont typeface="Wingdings" pitchFamily="2" charset="2"/>
              <a:buNone/>
              <a:defRPr/>
            </a:pPr>
            <a:r>
              <a:rPr lang="en-GB" sz="2800" dirty="0" smtClean="0"/>
              <a:t>                                            MACHT </a:t>
            </a:r>
          </a:p>
          <a:p>
            <a:pPr>
              <a:lnSpc>
                <a:spcPct val="90000"/>
              </a:lnSpc>
              <a:buFont typeface="Wingdings" pitchFamily="2" charset="2"/>
              <a:buNone/>
              <a:defRPr/>
            </a:pPr>
            <a:r>
              <a:rPr lang="en-GB" sz="2800" dirty="0" smtClean="0"/>
              <a:t>     SOCIOLING. MERKMALE </a:t>
            </a:r>
          </a:p>
          <a:p>
            <a:pPr>
              <a:lnSpc>
                <a:spcPct val="90000"/>
              </a:lnSpc>
              <a:buFont typeface="Wingdings" pitchFamily="2" charset="2"/>
              <a:buNone/>
              <a:defRPr/>
            </a:pPr>
            <a:r>
              <a:rPr lang="en-GB" sz="2800" dirty="0" smtClean="0"/>
              <a:t>PARALING. MERKMALE</a:t>
            </a:r>
            <a:r>
              <a:rPr lang="en-GB" dirty="0" smtClean="0"/>
              <a:t> </a:t>
            </a:r>
            <a:endParaRPr lang="el-GR" dirty="0" smtClean="0"/>
          </a:p>
        </p:txBody>
      </p:sp>
      <p:cxnSp>
        <p:nvCxnSpPr>
          <p:cNvPr id="10" name="Straight Arrow Connector 9"/>
          <p:cNvCxnSpPr/>
          <p:nvPr/>
        </p:nvCxnSpPr>
        <p:spPr>
          <a:xfrm>
            <a:off x="1403648" y="2276872"/>
            <a:ext cx="72008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699792" y="3140968"/>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187624" y="3789040"/>
            <a:ext cx="0" cy="1584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187624" y="2348880"/>
            <a:ext cx="0"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716016" y="3284984"/>
            <a:ext cx="360040"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851920" y="3356992"/>
            <a:ext cx="792088" cy="2088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275856" y="3284984"/>
            <a:ext cx="1296144"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195736" y="4797152"/>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403648" y="3789040"/>
            <a:ext cx="792088"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5576" y="2420888"/>
            <a:ext cx="0" cy="3456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Women Journalists</a:t>
            </a:r>
            <a:endParaRPr lang="el-GR" b="1" dirty="0"/>
          </a:p>
        </p:txBody>
      </p:sp>
      <p:sp>
        <p:nvSpPr>
          <p:cNvPr id="2" name="Rectangle 1"/>
          <p:cNvSpPr/>
          <p:nvPr/>
        </p:nvSpPr>
        <p:spPr>
          <a:xfrm>
            <a:off x="0" y="6021288"/>
            <a:ext cx="9144000" cy="369332"/>
          </a:xfrm>
          <a:prstGeom prst="rect">
            <a:avLst/>
          </a:prstGeom>
        </p:spPr>
        <p:txBody>
          <a:bodyPr wrap="square">
            <a:spAutoFit/>
          </a:bodyPr>
          <a:lstStyle/>
          <a:p>
            <a:pPr algn="ctr"/>
            <a:r>
              <a:rPr lang="el-GR" b="1" dirty="0"/>
              <a:t>Εικόνα </a:t>
            </a:r>
            <a:r>
              <a:rPr lang="de-DE" b="1" dirty="0" smtClean="0"/>
              <a:t>15</a:t>
            </a:r>
            <a:endParaRPr lang="en-US" b="1" dirty="0"/>
          </a:p>
        </p:txBody>
      </p:sp>
      <p:pic>
        <p:nvPicPr>
          <p:cNvPr id="3" name="Picture 2" descr="Mentoren können junge Journalistinnen ermuntern, sagt Lena Kampf (links) im Gespräch mit Moderatorin Annette Leiterer. " title="Foto: Wulf Rohwed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68760"/>
            <a:ext cx="8280920" cy="4713224"/>
          </a:xfrm>
          <a:prstGeom prst="rect">
            <a:avLst/>
          </a:prstGeom>
        </p:spPr>
      </p:pic>
    </p:spTree>
    <p:extLst>
      <p:ext uri="{BB962C8B-B14F-4D97-AF65-F5344CB8AC3E}">
        <p14:creationId xmlns:p14="http://schemas.microsoft.com/office/powerpoint/2010/main" val="26459871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Gender- Gender in Doctor-Patient Dialogues [Forrester (1996)].</a:t>
            </a:r>
            <a:endParaRPr lang="el-GR" b="1" dirty="0"/>
          </a:p>
        </p:txBody>
      </p:sp>
      <p:sp>
        <p:nvSpPr>
          <p:cNvPr id="5" name="Θέση περιεχομένου 4"/>
          <p:cNvSpPr>
            <a:spLocks noGrp="1"/>
          </p:cNvSpPr>
          <p:nvPr>
            <p:ph idx="1"/>
          </p:nvPr>
        </p:nvSpPr>
        <p:spPr/>
        <p:txBody>
          <a:bodyPr>
            <a:noAutofit/>
          </a:bodyPr>
          <a:lstStyle/>
          <a:p>
            <a:pPr marL="0" indent="0">
              <a:lnSpc>
                <a:spcPct val="80000"/>
              </a:lnSpc>
              <a:buNone/>
            </a:pPr>
            <a:r>
              <a:rPr lang="en-US" sz="2000" dirty="0"/>
              <a:t>(West 1990, p. 91)</a:t>
            </a:r>
          </a:p>
          <a:p>
            <a:pPr>
              <a:lnSpc>
                <a:spcPct val="80000"/>
              </a:lnSpc>
            </a:pPr>
            <a:r>
              <a:rPr lang="en-US" sz="2000" b="1" dirty="0"/>
              <a:t>(example 1) – male doctor</a:t>
            </a:r>
          </a:p>
          <a:p>
            <a:pPr>
              <a:lnSpc>
                <a:spcPct val="80000"/>
              </a:lnSpc>
            </a:pPr>
            <a:r>
              <a:rPr lang="en-US" sz="2000" dirty="0"/>
              <a:t>(1) Patient: So, if I </a:t>
            </a:r>
            <a:r>
              <a:rPr lang="en-US" sz="2000" dirty="0" err="1"/>
              <a:t>fe-ee:l</a:t>
            </a:r>
            <a:r>
              <a:rPr lang="en-US" sz="2000" dirty="0"/>
              <a:t> this coming on, an’ I’m </a:t>
            </a:r>
            <a:r>
              <a:rPr lang="en-US" sz="2000" dirty="0" err="1"/>
              <a:t>sidding</a:t>
            </a:r>
            <a:r>
              <a:rPr lang="en-US" sz="2000" dirty="0"/>
              <a:t> up in a </a:t>
            </a:r>
            <a:r>
              <a:rPr lang="en-US" sz="2000" dirty="0" err="1"/>
              <a:t>pla:ne</a:t>
            </a:r>
            <a:r>
              <a:rPr lang="en-US" sz="2000" dirty="0"/>
              <a:t>, r’ </a:t>
            </a:r>
            <a:r>
              <a:rPr lang="en-US" sz="2000" dirty="0" err="1"/>
              <a:t>I;m</a:t>
            </a:r>
            <a:r>
              <a:rPr lang="en-US" sz="2000" dirty="0"/>
              <a:t> out</a:t>
            </a:r>
          </a:p>
          <a:p>
            <a:pPr>
              <a:lnSpc>
                <a:spcPct val="80000"/>
              </a:lnSpc>
            </a:pPr>
            <a:r>
              <a:rPr lang="en-US" sz="2000" dirty="0"/>
              <a:t>(2) somewhere in a car., </a:t>
            </a:r>
            <a:r>
              <a:rPr lang="en-US" sz="2000" dirty="0" err="1"/>
              <a:t>h’n</a:t>
            </a:r>
            <a:r>
              <a:rPr lang="en-US" sz="2000" dirty="0"/>
              <a:t> I can’t lie </a:t>
            </a:r>
            <a:r>
              <a:rPr lang="en-US" sz="2000" dirty="0" err="1"/>
              <a:t>dow</a:t>
            </a:r>
            <a:r>
              <a:rPr lang="en-US" sz="2000" dirty="0"/>
              <a:t>-</a:t>
            </a:r>
          </a:p>
          <a:p>
            <a:pPr>
              <a:lnSpc>
                <a:spcPct val="80000"/>
              </a:lnSpc>
            </a:pPr>
            <a:r>
              <a:rPr lang="en-US" sz="2000" dirty="0"/>
              <a:t>(3) Doctor: LIE DOW:N</a:t>
            </a:r>
          </a:p>
          <a:p>
            <a:pPr marL="0" indent="0">
              <a:lnSpc>
                <a:spcPct val="80000"/>
              </a:lnSpc>
              <a:buNone/>
            </a:pPr>
            <a:endParaRPr lang="en-US" sz="2000" dirty="0"/>
          </a:p>
          <a:p>
            <a:pPr>
              <a:lnSpc>
                <a:spcPct val="80000"/>
              </a:lnSpc>
            </a:pPr>
            <a:r>
              <a:rPr lang="en-US" sz="2000" b="1" dirty="0"/>
              <a:t>(example 2) – female doctor</a:t>
            </a:r>
          </a:p>
          <a:p>
            <a:pPr>
              <a:lnSpc>
                <a:spcPct val="80000"/>
              </a:lnSpc>
            </a:pPr>
            <a:r>
              <a:rPr lang="en-US" sz="2000" dirty="0"/>
              <a:t>(1) Patient: I’m trying’ </a:t>
            </a:r>
            <a:r>
              <a:rPr lang="en-US" sz="2000" dirty="0" err="1"/>
              <a:t>tuh</a:t>
            </a:r>
            <a:r>
              <a:rPr lang="en-US" sz="2000" dirty="0"/>
              <a:t> (0.2) </a:t>
            </a:r>
            <a:r>
              <a:rPr lang="en-US" sz="2000" dirty="0" err="1"/>
              <a:t>sid</a:t>
            </a:r>
            <a:r>
              <a:rPr lang="en-US" sz="2000" dirty="0"/>
              <a:t> o::n this tailbone duh </a:t>
            </a:r>
            <a:r>
              <a:rPr lang="en-US" sz="2000" dirty="0" err="1"/>
              <a:t>tyr</a:t>
            </a:r>
            <a:r>
              <a:rPr lang="en-US" sz="2000" dirty="0"/>
              <a:t> and get it </a:t>
            </a:r>
            <a:r>
              <a:rPr lang="en-US" sz="2000" dirty="0" err="1"/>
              <a:t>bedder</a:t>
            </a:r>
            <a:endParaRPr lang="en-US" sz="2000" dirty="0"/>
          </a:p>
          <a:p>
            <a:pPr>
              <a:lnSpc>
                <a:spcPct val="80000"/>
              </a:lnSpc>
            </a:pPr>
            <a:r>
              <a:rPr lang="en-US" sz="2000" dirty="0"/>
              <a:t>(2) an </a:t>
            </a:r>
            <a:r>
              <a:rPr lang="en-US" sz="2000" dirty="0" err="1"/>
              <a:t>eviry</a:t>
            </a:r>
            <a:r>
              <a:rPr lang="en-US" sz="2000" dirty="0"/>
              <a:t> chance I could try duh</a:t>
            </a:r>
          </a:p>
          <a:p>
            <a:pPr>
              <a:lnSpc>
                <a:spcPct val="80000"/>
              </a:lnSpc>
            </a:pPr>
            <a:r>
              <a:rPr lang="en-US" sz="2000" dirty="0"/>
              <a:t>(3) Doctor: oh:: don’ even try….if it hurts when </a:t>
            </a:r>
            <a:r>
              <a:rPr lang="en-US" sz="2000" dirty="0" err="1"/>
              <a:t>yuh</a:t>
            </a:r>
            <a:r>
              <a:rPr lang="en-US" sz="2000" dirty="0"/>
              <a:t> </a:t>
            </a:r>
            <a:r>
              <a:rPr lang="en-US" sz="2000" dirty="0" err="1"/>
              <a:t>sid</a:t>
            </a:r>
            <a:r>
              <a:rPr lang="en-US" sz="2000" dirty="0"/>
              <a:t> on it, stay</a:t>
            </a:r>
          </a:p>
          <a:p>
            <a:pPr>
              <a:lnSpc>
                <a:spcPct val="80000"/>
              </a:lnSpc>
            </a:pPr>
            <a:r>
              <a:rPr lang="en-US" sz="2000" dirty="0"/>
              <a:t>(4) off of it</a:t>
            </a:r>
          </a:p>
          <a:p>
            <a:pPr marL="0" indent="0">
              <a:buNone/>
            </a:pPr>
            <a:endParaRPr lang="el-GR" sz="2400" dirty="0"/>
          </a:p>
        </p:txBody>
      </p:sp>
    </p:spTree>
    <p:extLst>
      <p:ext uri="{BB962C8B-B14F-4D97-AF65-F5344CB8AC3E}">
        <p14:creationId xmlns:p14="http://schemas.microsoft.com/office/powerpoint/2010/main" val="24891615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Discourse – Pragmatics</a:t>
            </a:r>
            <a:endParaRPr lang="el-GR" b="1" dirty="0"/>
          </a:p>
        </p:txBody>
      </p:sp>
      <p:sp>
        <p:nvSpPr>
          <p:cNvPr id="5" name="Θέση περιεχομένου 4"/>
          <p:cNvSpPr>
            <a:spLocks noGrp="1"/>
          </p:cNvSpPr>
          <p:nvPr>
            <p:ph idx="1"/>
          </p:nvPr>
        </p:nvSpPr>
        <p:spPr>
          <a:xfrm>
            <a:off x="467544" y="1484784"/>
            <a:ext cx="8229600" cy="4525963"/>
          </a:xfrm>
        </p:spPr>
        <p:txBody>
          <a:bodyPr>
            <a:noAutofit/>
          </a:bodyPr>
          <a:lstStyle/>
          <a:p>
            <a:pPr>
              <a:lnSpc>
                <a:spcPct val="90000"/>
              </a:lnSpc>
            </a:pPr>
            <a:r>
              <a:rPr lang="en-US" sz="2000" dirty="0"/>
              <a:t>“Women, to a greater extent than men, are expected to talk and do talk, simply in order to keep the interaction flowing smoothly and to show goodwill towards others..” (James and </a:t>
            </a:r>
            <a:r>
              <a:rPr lang="en-US" sz="2000" dirty="0" err="1"/>
              <a:t>Draklich</a:t>
            </a:r>
            <a:r>
              <a:rPr lang="en-US" sz="2000" dirty="0"/>
              <a:t>, 1993) </a:t>
            </a:r>
          </a:p>
          <a:p>
            <a:pPr>
              <a:lnSpc>
                <a:spcPct val="90000"/>
              </a:lnSpc>
            </a:pPr>
            <a:r>
              <a:rPr lang="en-US" sz="2000" dirty="0"/>
              <a:t>(ES WIRD VON FRAUEN ERWARTET ZU SPRECHEN UND FUER DIE HARMONIE DER DISKUSSION ZU SORGEN</a:t>
            </a:r>
            <a:r>
              <a:rPr lang="en-US" sz="2000" dirty="0" smtClean="0"/>
              <a:t>)</a:t>
            </a:r>
          </a:p>
          <a:p>
            <a:pPr>
              <a:lnSpc>
                <a:spcPct val="90000"/>
              </a:lnSpc>
            </a:pPr>
            <a:endParaRPr lang="en-US" sz="2000" dirty="0"/>
          </a:p>
          <a:p>
            <a:pPr>
              <a:lnSpc>
                <a:spcPct val="90000"/>
              </a:lnSpc>
            </a:pPr>
            <a:r>
              <a:rPr lang="en-US" sz="2000" dirty="0"/>
              <a:t>(</a:t>
            </a:r>
            <a:r>
              <a:rPr lang="en-US" sz="2000" dirty="0" err="1"/>
              <a:t>Malz</a:t>
            </a:r>
            <a:r>
              <a:rPr lang="en-US" sz="2000" dirty="0"/>
              <a:t> and </a:t>
            </a:r>
            <a:r>
              <a:rPr lang="en-US" sz="2000" dirty="0" err="1"/>
              <a:t>Borker</a:t>
            </a:r>
            <a:r>
              <a:rPr lang="en-US" sz="2000" dirty="0"/>
              <a:t>, 1982) in North America: </a:t>
            </a:r>
          </a:p>
          <a:p>
            <a:pPr>
              <a:lnSpc>
                <a:spcPct val="90000"/>
              </a:lnSpc>
            </a:pPr>
            <a:r>
              <a:rPr lang="en-US" sz="2000" dirty="0" err="1"/>
              <a:t>Mhmmm</a:t>
            </a:r>
            <a:r>
              <a:rPr lang="en-US" sz="2000" dirty="0"/>
              <a:t> = “I’m listening” (women)</a:t>
            </a:r>
          </a:p>
          <a:p>
            <a:pPr>
              <a:lnSpc>
                <a:spcPct val="90000"/>
              </a:lnSpc>
            </a:pPr>
            <a:r>
              <a:rPr lang="en-US" sz="2000" dirty="0" err="1"/>
              <a:t>Mhmmm</a:t>
            </a:r>
            <a:r>
              <a:rPr lang="en-US" sz="2000" dirty="0"/>
              <a:t> = “I’m agreeing” (men)</a:t>
            </a:r>
          </a:p>
          <a:p>
            <a:pPr>
              <a:lnSpc>
                <a:spcPct val="90000"/>
              </a:lnSpc>
            </a:pPr>
            <a:endParaRPr lang="en-US" sz="2000" dirty="0"/>
          </a:p>
          <a:p>
            <a:pPr>
              <a:lnSpc>
                <a:spcPct val="90000"/>
              </a:lnSpc>
            </a:pPr>
            <a:r>
              <a:rPr lang="en-US" sz="2000" dirty="0"/>
              <a:t>“Women are also sometimes required to be silent in situations in which men may speak.” (</a:t>
            </a:r>
            <a:r>
              <a:rPr lang="en-US" sz="2000" dirty="0" err="1"/>
              <a:t>Wardhaugh</a:t>
            </a:r>
            <a:r>
              <a:rPr lang="en-US" sz="2000" dirty="0"/>
              <a:t>, 1998)</a:t>
            </a:r>
          </a:p>
          <a:p>
            <a:pPr>
              <a:lnSpc>
                <a:spcPct val="90000"/>
              </a:lnSpc>
            </a:pPr>
            <a:r>
              <a:rPr lang="en-US" sz="2000" dirty="0"/>
              <a:t>(IN MANCHEN SITUATIONEN SOLLEN FRAUEN SCHWEIGEN)</a:t>
            </a:r>
          </a:p>
          <a:p>
            <a:endParaRPr lang="el-GR" sz="2400" dirty="0"/>
          </a:p>
        </p:txBody>
      </p:sp>
    </p:spTree>
    <p:extLst>
      <p:ext uri="{BB962C8B-B14F-4D97-AF65-F5344CB8AC3E}">
        <p14:creationId xmlns:p14="http://schemas.microsoft.com/office/powerpoint/2010/main" val="19627509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anda Bennett is currently a freelance journalist, and the former Executive Editor/Projects and Investigations for Bloomberg News. She was editor of The Philadelphia Inquirer from June, 2003, to November, 2006, and prior to that was editor of the Herald-Leader in Lexington, Kentucky. " title="Amanda Bennett"/>
          <p:cNvPicPr>
            <a:picLocks noChangeAspect="1"/>
          </p:cNvPicPr>
          <p:nvPr/>
        </p:nvPicPr>
        <p:blipFill rotWithShape="1">
          <a:blip r:embed="rId3">
            <a:extLst>
              <a:ext uri="{28A0092B-C50C-407E-A947-70E740481C1C}">
                <a14:useLocalDpi xmlns:a14="http://schemas.microsoft.com/office/drawing/2010/main" val="0"/>
              </a:ext>
            </a:extLst>
          </a:blip>
          <a:srcRect r="36185"/>
          <a:stretch/>
        </p:blipFill>
        <p:spPr>
          <a:xfrm>
            <a:off x="5076056" y="764704"/>
            <a:ext cx="3802003" cy="2234201"/>
          </a:xfrm>
          <a:prstGeom prst="rect">
            <a:avLst/>
          </a:prstGeom>
        </p:spPr>
      </p:pic>
      <p:pic>
        <p:nvPicPr>
          <p:cNvPr id="4" name="Picture 3" descr="Miriam Zimba of the Times of Zambia interviews Branislav Kapetanovic, CMC spokesperson and cluster munition survivor" title="Miriam Zimba"/>
          <p:cNvPicPr>
            <a:picLocks noChangeAspect="1"/>
          </p:cNvPicPr>
          <p:nvPr/>
        </p:nvPicPr>
        <p:blipFill rotWithShape="1">
          <a:blip r:embed="rId4">
            <a:extLst>
              <a:ext uri="{28A0092B-C50C-407E-A947-70E740481C1C}">
                <a14:useLocalDpi xmlns:a14="http://schemas.microsoft.com/office/drawing/2010/main" val="0"/>
              </a:ext>
            </a:extLst>
          </a:blip>
          <a:srcRect t="32163"/>
          <a:stretch/>
        </p:blipFill>
        <p:spPr>
          <a:xfrm>
            <a:off x="179512" y="620688"/>
            <a:ext cx="4769763" cy="2157114"/>
          </a:xfrm>
          <a:prstGeom prst="rect">
            <a:avLst/>
          </a:prstGeom>
        </p:spPr>
      </p:pic>
      <p:pic>
        <p:nvPicPr>
          <p:cNvPr id="8" name="Picture 6" descr="SRI LANKA: Journalists practice interview techniques during a workshop at the East Media House in Ampara, established by Internews in early 2007. Kamalarani Saravanan, Journalist, Ampara district &#10;" title="Sri Lankan woman journalist interviews a bus dri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2780928"/>
            <a:ext cx="3456384" cy="24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5373216"/>
            <a:ext cx="8064896" cy="1200329"/>
          </a:xfrm>
          <a:prstGeom prst="rect">
            <a:avLst/>
          </a:prstGeom>
        </p:spPr>
        <p:txBody>
          <a:bodyPr wrap="square">
            <a:spAutoFit/>
          </a:bodyPr>
          <a:lstStyle/>
          <a:p>
            <a:pPr algn="ctr"/>
            <a:r>
              <a:rPr lang="el-GR" b="1" dirty="0"/>
              <a:t>Εικόνα </a:t>
            </a:r>
            <a:r>
              <a:rPr lang="de-DE" b="1" dirty="0" smtClean="0"/>
              <a:t>16</a:t>
            </a:r>
            <a:r>
              <a:rPr lang="el-GR" b="1" dirty="0" smtClean="0"/>
              <a:t>:</a:t>
            </a:r>
            <a:r>
              <a:rPr lang="de-DE" b="1" dirty="0" smtClean="0"/>
              <a:t> </a:t>
            </a:r>
            <a:r>
              <a:rPr lang="en-US" dirty="0"/>
              <a:t>Miriam </a:t>
            </a:r>
            <a:r>
              <a:rPr lang="en-US" dirty="0" err="1" smtClean="0"/>
              <a:t>Zimba</a:t>
            </a:r>
            <a:r>
              <a:rPr lang="en-US" dirty="0"/>
              <a:t> of the Times of Zambia interviews </a:t>
            </a:r>
            <a:r>
              <a:rPr lang="en-US" dirty="0" err="1"/>
              <a:t>Branislav</a:t>
            </a:r>
            <a:r>
              <a:rPr lang="en-US" dirty="0"/>
              <a:t> </a:t>
            </a:r>
            <a:r>
              <a:rPr lang="en-US" dirty="0" err="1"/>
              <a:t>Kapetanovic</a:t>
            </a:r>
            <a:endParaRPr lang="de-DE" dirty="0" smtClean="0"/>
          </a:p>
          <a:p>
            <a:pPr algn="ctr"/>
            <a:r>
              <a:rPr lang="el-GR" b="1" dirty="0"/>
              <a:t>Εικόνα </a:t>
            </a:r>
            <a:r>
              <a:rPr lang="de-DE" b="1" dirty="0" smtClean="0"/>
              <a:t>17</a:t>
            </a:r>
            <a:r>
              <a:rPr lang="el-GR" b="1" dirty="0" smtClean="0"/>
              <a:t>:</a:t>
            </a:r>
            <a:r>
              <a:rPr lang="de-DE" b="1" dirty="0" smtClean="0"/>
              <a:t> </a:t>
            </a:r>
            <a:r>
              <a:rPr lang="en-US" dirty="0">
                <a:solidFill>
                  <a:srgbClr val="000000"/>
                </a:solidFill>
                <a:ea typeface="Lucida Grande"/>
                <a:cs typeface="Lucida Grande"/>
              </a:rPr>
              <a:t>Amanda Bennett </a:t>
            </a:r>
            <a:endParaRPr lang="en-US" dirty="0"/>
          </a:p>
          <a:p>
            <a:pPr algn="ctr"/>
            <a:r>
              <a:rPr lang="el-GR" b="1" dirty="0"/>
              <a:t>Εικόνα </a:t>
            </a:r>
            <a:r>
              <a:rPr lang="de-DE" b="1" dirty="0" smtClean="0"/>
              <a:t>18</a:t>
            </a:r>
            <a:r>
              <a:rPr lang="el-GR" b="1" dirty="0" smtClean="0"/>
              <a:t>:</a:t>
            </a:r>
            <a:r>
              <a:rPr lang="de-DE" b="1" dirty="0" smtClean="0"/>
              <a:t> </a:t>
            </a:r>
            <a:r>
              <a:rPr lang="en-US" dirty="0">
                <a:solidFill>
                  <a:srgbClr val="000000"/>
                </a:solidFill>
                <a:ea typeface="Lucida Grande"/>
                <a:cs typeface="Lucida Grande"/>
              </a:rPr>
              <a:t>Sri Lankan woman journalist</a:t>
            </a:r>
            <a:endParaRPr lang="en-US" dirty="0"/>
          </a:p>
          <a:p>
            <a:endParaRPr lang="en-US" dirty="0"/>
          </a:p>
        </p:txBody>
      </p:sp>
    </p:spTree>
    <p:extLst>
      <p:ext uri="{BB962C8B-B14F-4D97-AF65-F5344CB8AC3E}">
        <p14:creationId xmlns:p14="http://schemas.microsoft.com/office/powerpoint/2010/main" val="28963949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Phonology-Prosody</a:t>
            </a:r>
            <a:endParaRPr lang="el-GR" b="1" dirty="0"/>
          </a:p>
        </p:txBody>
      </p:sp>
      <p:sp>
        <p:nvSpPr>
          <p:cNvPr id="5" name="Θέση περιεχομένου 4"/>
          <p:cNvSpPr>
            <a:spLocks noGrp="1"/>
          </p:cNvSpPr>
          <p:nvPr>
            <p:ph idx="1"/>
          </p:nvPr>
        </p:nvSpPr>
        <p:spPr/>
        <p:txBody>
          <a:bodyPr>
            <a:noAutofit/>
          </a:bodyPr>
          <a:lstStyle/>
          <a:p>
            <a:r>
              <a:rPr lang="en-US" sz="2200" dirty="0"/>
              <a:t>“Women use certain patterns associated with surprise and politeness more often than men” (</a:t>
            </a:r>
            <a:r>
              <a:rPr lang="en-US" sz="2200" dirty="0" err="1"/>
              <a:t>Brend</a:t>
            </a:r>
            <a:r>
              <a:rPr lang="en-US" sz="2200" dirty="0"/>
              <a:t>, 1975)</a:t>
            </a:r>
          </a:p>
          <a:p>
            <a:r>
              <a:rPr lang="en-US" sz="2200" dirty="0"/>
              <a:t>“May make statements with prosody of a question (</a:t>
            </a:r>
            <a:r>
              <a:rPr lang="en-US" sz="2200" dirty="0" err="1"/>
              <a:t>Brend</a:t>
            </a:r>
            <a:r>
              <a:rPr lang="en-US" sz="2200" dirty="0"/>
              <a:t>, 1975)”</a:t>
            </a:r>
          </a:p>
          <a:p>
            <a:r>
              <a:rPr lang="en-US" sz="2200" dirty="0"/>
              <a:t>“Tag questions: “They caught the robber last week, didn’t they?” (</a:t>
            </a:r>
            <a:r>
              <a:rPr lang="en-US" sz="2200" dirty="0" err="1"/>
              <a:t>Lakoff</a:t>
            </a:r>
            <a:r>
              <a:rPr lang="en-US" sz="2200" dirty="0"/>
              <a:t> , 1973)</a:t>
            </a:r>
          </a:p>
          <a:p>
            <a:endParaRPr lang="el-GR" sz="2400" dirty="0"/>
          </a:p>
        </p:txBody>
      </p:sp>
      <p:sp>
        <p:nvSpPr>
          <p:cNvPr id="2" name="Rectangle 1"/>
          <p:cNvSpPr/>
          <p:nvPr/>
        </p:nvSpPr>
        <p:spPr>
          <a:xfrm>
            <a:off x="1127687" y="5877272"/>
            <a:ext cx="3660337" cy="400110"/>
          </a:xfrm>
          <a:prstGeom prst="rect">
            <a:avLst/>
          </a:prstGeom>
        </p:spPr>
        <p:txBody>
          <a:bodyPr wrap="square">
            <a:spAutoFit/>
          </a:bodyPr>
          <a:lstStyle/>
          <a:p>
            <a:pPr algn="r"/>
            <a:r>
              <a:rPr lang="el-GR" sz="2000" b="1" dirty="0"/>
              <a:t>Εικόνα </a:t>
            </a:r>
            <a:r>
              <a:rPr lang="de-DE" sz="2000" b="1" dirty="0" smtClean="0"/>
              <a:t>19</a:t>
            </a:r>
            <a:r>
              <a:rPr lang="el-GR" sz="2000" b="1" dirty="0" smtClean="0"/>
              <a:t>:</a:t>
            </a:r>
            <a:r>
              <a:rPr lang="en-US" sz="2000" b="1" dirty="0" smtClean="0"/>
              <a:t> </a:t>
            </a:r>
            <a:r>
              <a:rPr lang="cs-CZ" sz="2000" dirty="0" err="1" smtClean="0"/>
              <a:t>Cheryl</a:t>
            </a:r>
            <a:r>
              <a:rPr lang="cs-CZ" sz="2000" dirty="0" smtClean="0"/>
              <a:t> </a:t>
            </a:r>
            <a:r>
              <a:rPr lang="cs-CZ" sz="2000" dirty="0" err="1"/>
              <a:t>Casone</a:t>
            </a:r>
            <a:endParaRPr lang="cs-CZ" sz="2000" dirty="0"/>
          </a:p>
        </p:txBody>
      </p:sp>
      <p:pic>
        <p:nvPicPr>
          <p:cNvPr id="3" name="Picture 2" descr="Cheryl Casone,’92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573016"/>
            <a:ext cx="3456384" cy="2652775"/>
          </a:xfrm>
          <a:prstGeom prst="rect">
            <a:avLst/>
          </a:prstGeom>
        </p:spPr>
      </p:pic>
    </p:spTree>
    <p:extLst>
      <p:ext uri="{BB962C8B-B14F-4D97-AF65-F5344CB8AC3E}">
        <p14:creationId xmlns:p14="http://schemas.microsoft.com/office/powerpoint/2010/main" val="26265338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Vocabulary</a:t>
            </a:r>
            <a:endParaRPr lang="el-GR" b="1" dirty="0"/>
          </a:p>
        </p:txBody>
      </p:sp>
      <p:sp>
        <p:nvSpPr>
          <p:cNvPr id="5" name="Θέση περιεχομένου 4"/>
          <p:cNvSpPr>
            <a:spLocks noGrp="1"/>
          </p:cNvSpPr>
          <p:nvPr>
            <p:ph idx="1"/>
          </p:nvPr>
        </p:nvSpPr>
        <p:spPr/>
        <p:txBody>
          <a:bodyPr>
            <a:noAutofit/>
          </a:bodyPr>
          <a:lstStyle/>
          <a:p>
            <a:pPr marL="0" indent="0">
              <a:buNone/>
            </a:pPr>
            <a:r>
              <a:rPr lang="en-US" sz="2400" dirty="0"/>
              <a:t>(</a:t>
            </a:r>
            <a:r>
              <a:rPr lang="en-US" sz="2400" dirty="0" err="1"/>
              <a:t>Lakoff</a:t>
            </a:r>
            <a:r>
              <a:rPr lang="en-US" sz="2400" dirty="0"/>
              <a:t> , 1973)</a:t>
            </a:r>
          </a:p>
          <a:p>
            <a:r>
              <a:rPr lang="en-US" sz="2400" dirty="0"/>
              <a:t>Color words: mauve, beige, aquamarine, magenta</a:t>
            </a:r>
          </a:p>
          <a:p>
            <a:r>
              <a:rPr lang="en-US" sz="2400" dirty="0"/>
              <a:t>Adjectives: adorable, charming, divine, lovely, sweet</a:t>
            </a:r>
          </a:p>
          <a:p>
            <a:r>
              <a:rPr lang="en-US" sz="2400" dirty="0"/>
              <a:t>Emphasis-words: such fun, fantastic</a:t>
            </a:r>
          </a:p>
          <a:p>
            <a:endParaRPr lang="en-US" sz="2400" dirty="0"/>
          </a:p>
          <a:p>
            <a:r>
              <a:rPr lang="en-US" sz="2400" dirty="0"/>
              <a:t>“Women are also said not to employ the profanities and obscenities men use, or, if they do, use them in different circumstances or are judged differently for using them”. (</a:t>
            </a:r>
            <a:r>
              <a:rPr lang="en-US" sz="2400" dirty="0" err="1"/>
              <a:t>Wardhaugh</a:t>
            </a:r>
            <a:r>
              <a:rPr lang="en-US" sz="2400" dirty="0"/>
              <a:t>, 1998)</a:t>
            </a:r>
          </a:p>
          <a:p>
            <a:pPr marL="0" indent="0">
              <a:buNone/>
            </a:pPr>
            <a:endParaRPr lang="el-GR" sz="2400" dirty="0"/>
          </a:p>
        </p:txBody>
      </p:sp>
    </p:spTree>
    <p:extLst>
      <p:ext uri="{BB962C8B-B14F-4D97-AF65-F5344CB8AC3E}">
        <p14:creationId xmlns:p14="http://schemas.microsoft.com/office/powerpoint/2010/main" val="13483950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3200" b="1" dirty="0" smtClean="0"/>
              <a:t/>
            </a:r>
            <a:br>
              <a:rPr lang="en-US" sz="3200" b="1" dirty="0" smtClean="0"/>
            </a:br>
            <a:r>
              <a:rPr lang="en-US" sz="3200" b="1" dirty="0" smtClean="0"/>
              <a:t>“</a:t>
            </a:r>
            <a:r>
              <a:rPr lang="en-US" sz="3200" b="1" dirty="0"/>
              <a:t>Men’s speech usually provides the norm against which women’s speech is judged.”</a:t>
            </a:r>
            <a:br>
              <a:rPr lang="en-US" sz="3200" b="1" dirty="0"/>
            </a:br>
            <a:r>
              <a:rPr lang="en-US" sz="3200" b="1" dirty="0"/>
              <a:t>(</a:t>
            </a:r>
            <a:r>
              <a:rPr lang="en-US" sz="3200" b="1" dirty="0" err="1"/>
              <a:t>Wardhaugh</a:t>
            </a:r>
            <a:r>
              <a:rPr lang="en-US" sz="3200" b="1" dirty="0"/>
              <a:t>, 1998)</a:t>
            </a:r>
            <a:endParaRPr lang="el-GR" sz="3200" b="1" dirty="0"/>
          </a:p>
        </p:txBody>
      </p:sp>
      <p:pic>
        <p:nvPicPr>
          <p:cNvPr id="6" name="Picture 4" descr="&quot;Women who go to work every day in Afghanistan are heroines,&quot; says journalist Friba Chalkhi Habib.She knows what she is talking about: the 30-year-old is regularly threatened or insulted, like many Afghan women in high-profile jobs. The recent murders of two women journalists have underlined the dangers faced by women like Habib, Afghanistan's first female political talk-show host." title="Afghan journalist Friba Chalkhi Habib (L) speaks with Member of Parliament (MP) Nafisa Sultani during the &quot;Face the Nation,&quot; television programme on public Channel RTA, in Kabul, 12 July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941" y="1844824"/>
            <a:ext cx="6481093" cy="37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55576" y="5733256"/>
            <a:ext cx="8136903" cy="830997"/>
          </a:xfrm>
          <a:prstGeom prst="rect">
            <a:avLst/>
          </a:prstGeom>
        </p:spPr>
        <p:txBody>
          <a:bodyPr wrap="square">
            <a:spAutoFit/>
          </a:bodyPr>
          <a:lstStyle/>
          <a:p>
            <a:r>
              <a:rPr lang="el-GR" sz="1600" b="1" dirty="0"/>
              <a:t>Εικόνα </a:t>
            </a:r>
            <a:r>
              <a:rPr lang="de-DE" sz="1600" b="1" dirty="0" smtClean="0"/>
              <a:t>20</a:t>
            </a:r>
            <a:r>
              <a:rPr lang="el-GR" sz="1600" b="1" dirty="0" smtClean="0"/>
              <a:t>: </a:t>
            </a:r>
            <a:r>
              <a:rPr lang="en-US" sz="1600" dirty="0">
                <a:solidFill>
                  <a:srgbClr val="000000"/>
                </a:solidFill>
                <a:ea typeface="Lucida Grande"/>
                <a:cs typeface="Lucida Grande"/>
              </a:rPr>
              <a:t>Afghan journalist </a:t>
            </a:r>
            <a:r>
              <a:rPr lang="en-US" sz="1600" dirty="0" err="1">
                <a:solidFill>
                  <a:srgbClr val="000000"/>
                </a:solidFill>
                <a:ea typeface="Lucida Grande"/>
                <a:cs typeface="Lucida Grande"/>
              </a:rPr>
              <a:t>Friba</a:t>
            </a:r>
            <a:r>
              <a:rPr lang="en-US" sz="1600" dirty="0">
                <a:solidFill>
                  <a:srgbClr val="000000"/>
                </a:solidFill>
                <a:ea typeface="Lucida Grande"/>
                <a:cs typeface="Lucida Grande"/>
              </a:rPr>
              <a:t> </a:t>
            </a:r>
            <a:r>
              <a:rPr lang="en-US" sz="1600" dirty="0" err="1">
                <a:solidFill>
                  <a:srgbClr val="000000"/>
                </a:solidFill>
                <a:ea typeface="Lucida Grande"/>
                <a:cs typeface="Lucida Grande"/>
              </a:rPr>
              <a:t>Chalkhi</a:t>
            </a:r>
            <a:r>
              <a:rPr lang="en-US" sz="1600" dirty="0">
                <a:solidFill>
                  <a:srgbClr val="000000"/>
                </a:solidFill>
                <a:ea typeface="Lucida Grande"/>
                <a:cs typeface="Lucida Grande"/>
              </a:rPr>
              <a:t> </a:t>
            </a:r>
            <a:r>
              <a:rPr lang="en-US" sz="1600" dirty="0" err="1">
                <a:solidFill>
                  <a:srgbClr val="000000"/>
                </a:solidFill>
                <a:ea typeface="Lucida Grande"/>
                <a:cs typeface="Lucida Grande"/>
              </a:rPr>
              <a:t>Habib</a:t>
            </a:r>
            <a:r>
              <a:rPr lang="en-US" sz="1600" dirty="0">
                <a:solidFill>
                  <a:srgbClr val="000000"/>
                </a:solidFill>
                <a:ea typeface="Lucida Grande"/>
                <a:cs typeface="Lucida Grande"/>
              </a:rPr>
              <a:t> (L) speaks with Member of Parliament (MP) </a:t>
            </a:r>
            <a:r>
              <a:rPr lang="en-US" sz="1600" dirty="0" err="1">
                <a:solidFill>
                  <a:srgbClr val="000000"/>
                </a:solidFill>
                <a:ea typeface="Lucida Grande"/>
                <a:cs typeface="Lucida Grande"/>
              </a:rPr>
              <a:t>Nafisa</a:t>
            </a:r>
            <a:r>
              <a:rPr lang="en-US" sz="1600" dirty="0">
                <a:solidFill>
                  <a:srgbClr val="000000"/>
                </a:solidFill>
                <a:ea typeface="Lucida Grande"/>
                <a:cs typeface="Lucida Grande"/>
              </a:rPr>
              <a:t> </a:t>
            </a:r>
            <a:r>
              <a:rPr lang="en-US" sz="1600" dirty="0" err="1">
                <a:solidFill>
                  <a:srgbClr val="000000"/>
                </a:solidFill>
                <a:ea typeface="Lucida Grande"/>
                <a:cs typeface="Lucida Grande"/>
              </a:rPr>
              <a:t>Sultani</a:t>
            </a:r>
            <a:r>
              <a:rPr lang="en-US" sz="1600" dirty="0">
                <a:solidFill>
                  <a:srgbClr val="000000"/>
                </a:solidFill>
                <a:ea typeface="Lucida Grande"/>
                <a:cs typeface="Lucida Grande"/>
              </a:rPr>
              <a:t> during the "Face the Nation," television </a:t>
            </a:r>
            <a:r>
              <a:rPr lang="en-US" sz="1600" dirty="0" err="1">
                <a:solidFill>
                  <a:srgbClr val="000000"/>
                </a:solidFill>
                <a:ea typeface="Lucida Grande"/>
                <a:cs typeface="Lucida Grande"/>
              </a:rPr>
              <a:t>programme</a:t>
            </a:r>
            <a:r>
              <a:rPr lang="en-US" sz="1600" dirty="0">
                <a:solidFill>
                  <a:srgbClr val="000000"/>
                </a:solidFill>
                <a:ea typeface="Lucida Grande"/>
                <a:cs typeface="Lucida Grande"/>
              </a:rPr>
              <a:t> on public Channel RTA, in Kabul, 12 July 2007. </a:t>
            </a:r>
            <a:endParaRPr lang="en-US" sz="1600" dirty="0"/>
          </a:p>
        </p:txBody>
      </p:sp>
    </p:spTree>
    <p:extLst>
      <p:ext uri="{BB962C8B-B14F-4D97-AF65-F5344CB8AC3E}">
        <p14:creationId xmlns:p14="http://schemas.microsoft.com/office/powerpoint/2010/main" val="40028568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“…a woman being advised to speak more like a man…”</a:t>
            </a:r>
            <a:endParaRPr lang="el-GR" b="1" dirty="0"/>
          </a:p>
        </p:txBody>
      </p:sp>
      <p:sp>
        <p:nvSpPr>
          <p:cNvPr id="5" name="Θέση περιεχομένου 4"/>
          <p:cNvSpPr>
            <a:spLocks noGrp="1"/>
          </p:cNvSpPr>
          <p:nvPr>
            <p:ph idx="1"/>
          </p:nvPr>
        </p:nvSpPr>
        <p:spPr/>
        <p:txBody>
          <a:bodyPr>
            <a:noAutofit/>
          </a:bodyPr>
          <a:lstStyle/>
          <a:p>
            <a:r>
              <a:rPr lang="en-US" sz="2000" dirty="0"/>
              <a:t>Margaret Thatcher was told that her voice did not match her position as British Prime Minister: </a:t>
            </a:r>
          </a:p>
          <a:p>
            <a:r>
              <a:rPr lang="en-US" sz="2000" dirty="0"/>
              <a:t>she sounded too ‘shrill’. </a:t>
            </a:r>
          </a:p>
          <a:p>
            <a:r>
              <a:rPr lang="en-US" sz="2000" dirty="0"/>
              <a:t>She was advised to lower the pitch of her voice,</a:t>
            </a:r>
          </a:p>
          <a:p>
            <a:r>
              <a:rPr lang="en-US" sz="2000" dirty="0"/>
              <a:t>diminish its range, </a:t>
            </a:r>
          </a:p>
          <a:p>
            <a:r>
              <a:rPr lang="en-US" sz="2000" dirty="0"/>
              <a:t>and speak more slowly, </a:t>
            </a:r>
          </a:p>
          <a:p>
            <a:r>
              <a:rPr lang="en-US" sz="2000" dirty="0"/>
              <a:t>and thereby adopt an authoritative, almost monotonous delivery to make herself heard. </a:t>
            </a:r>
          </a:p>
          <a:p>
            <a:r>
              <a:rPr lang="en-US" sz="2000" dirty="0"/>
              <a:t>She was successful to the extent that her new speaking style became a kind of trademark, one either well-liked by her admirers or detested by her opponents.” (</a:t>
            </a:r>
            <a:r>
              <a:rPr lang="en-US" sz="2000" dirty="0" err="1"/>
              <a:t>Wardhaugh</a:t>
            </a:r>
            <a:r>
              <a:rPr lang="en-US" sz="2000" dirty="0"/>
              <a:t>, 1998) </a:t>
            </a:r>
          </a:p>
          <a:p>
            <a:endParaRPr lang="el-GR" sz="2000" dirty="0"/>
          </a:p>
        </p:txBody>
      </p:sp>
    </p:spTree>
    <p:extLst>
      <p:ext uri="{BB962C8B-B14F-4D97-AF65-F5344CB8AC3E}">
        <p14:creationId xmlns:p14="http://schemas.microsoft.com/office/powerpoint/2010/main" val="29056345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fr-FR" b="1" dirty="0" err="1"/>
              <a:t>Texts</a:t>
            </a:r>
            <a:r>
              <a:rPr lang="fr-FR" b="1" dirty="0"/>
              <a:t> – Sources</a:t>
            </a:r>
            <a:endParaRPr lang="el-GR" b="1" dirty="0"/>
          </a:p>
        </p:txBody>
      </p:sp>
      <p:sp>
        <p:nvSpPr>
          <p:cNvPr id="5" name="Θέση περιεχομένου 4"/>
          <p:cNvSpPr>
            <a:spLocks noGrp="1"/>
          </p:cNvSpPr>
          <p:nvPr>
            <p:ph idx="1"/>
          </p:nvPr>
        </p:nvSpPr>
        <p:spPr>
          <a:xfrm>
            <a:off x="467544" y="1268760"/>
            <a:ext cx="8229600" cy="4525963"/>
          </a:xfrm>
        </p:spPr>
        <p:txBody>
          <a:bodyPr>
            <a:noAutofit/>
          </a:bodyPr>
          <a:lstStyle/>
          <a:p>
            <a:pPr>
              <a:lnSpc>
                <a:spcPct val="80000"/>
              </a:lnSpc>
            </a:pPr>
            <a:r>
              <a:rPr lang="en-US" sz="1600" dirty="0"/>
              <a:t>Photo: </a:t>
            </a:r>
            <a:r>
              <a:rPr lang="en-US" sz="1600" dirty="0" err="1"/>
              <a:t>Internews</a:t>
            </a:r>
            <a:r>
              <a:rPr lang="en-US" sz="1600" dirty="0"/>
              <a:t> Pakistan, </a:t>
            </a:r>
            <a:r>
              <a:rPr lang="en-US" sz="1600" dirty="0" err="1"/>
              <a:t>Freshta</a:t>
            </a:r>
            <a:r>
              <a:rPr lang="en-US" sz="1600" dirty="0"/>
              <a:t> </a:t>
            </a:r>
            <a:r>
              <a:rPr lang="en-US" sz="1600" dirty="0" err="1"/>
              <a:t>Shikhany</a:t>
            </a:r>
            <a:r>
              <a:rPr lang="en-US" sz="1600" dirty="0"/>
              <a:t> went from being an Afghan refugee in Pakistan's North West Frontier province to a reporter for </a:t>
            </a:r>
            <a:r>
              <a:rPr lang="en-US" sz="1600" dirty="0" err="1"/>
              <a:t>Internews</a:t>
            </a:r>
            <a:r>
              <a:rPr lang="en-US" sz="1600" dirty="0"/>
              <a:t>' radio program, Da </a:t>
            </a:r>
            <a:r>
              <a:rPr lang="en-US" sz="1600" dirty="0" err="1"/>
              <a:t>Pulay</a:t>
            </a:r>
            <a:r>
              <a:rPr lang="en-US" sz="1600" dirty="0"/>
              <a:t> </a:t>
            </a:r>
            <a:r>
              <a:rPr lang="en-US" sz="1600" dirty="0" err="1"/>
              <a:t>Poray</a:t>
            </a:r>
            <a:r>
              <a:rPr lang="en-US" sz="1600" dirty="0"/>
              <a:t>, as well as having her own radio program on Peshawar's first independent FM. Getty Images 21 months ago  Afghan journalist </a:t>
            </a:r>
            <a:r>
              <a:rPr lang="en-US" sz="1600" dirty="0" err="1"/>
              <a:t>Friba</a:t>
            </a:r>
            <a:r>
              <a:rPr lang="en-US" sz="1600" dirty="0"/>
              <a:t> </a:t>
            </a:r>
            <a:r>
              <a:rPr lang="en-US" sz="1600" dirty="0" err="1"/>
              <a:t>Chalkhi</a:t>
            </a:r>
            <a:r>
              <a:rPr lang="en-US" sz="1600" dirty="0"/>
              <a:t> </a:t>
            </a:r>
            <a:r>
              <a:rPr lang="en-US" sz="1600" dirty="0" err="1"/>
              <a:t>Habib</a:t>
            </a:r>
            <a:r>
              <a:rPr lang="en-US" sz="1600" dirty="0"/>
              <a:t> (L) speaks with Member of Parliament (MP) </a:t>
            </a:r>
            <a:r>
              <a:rPr lang="en-US" sz="1600" dirty="0" err="1"/>
              <a:t>Nafisa</a:t>
            </a:r>
            <a:r>
              <a:rPr lang="en-US" sz="1600" dirty="0"/>
              <a:t> </a:t>
            </a:r>
            <a:r>
              <a:rPr lang="en-US" sz="1600" dirty="0" err="1"/>
              <a:t>Sultani</a:t>
            </a:r>
            <a:r>
              <a:rPr lang="en-US" sz="1600" dirty="0"/>
              <a:t> during the "Face the Nation," television </a:t>
            </a:r>
            <a:r>
              <a:rPr lang="en-US" sz="1600" dirty="0" err="1"/>
              <a:t>programme</a:t>
            </a:r>
            <a:r>
              <a:rPr lang="en-US" sz="1600" dirty="0"/>
              <a:t> on public Channel RTA, in Kabul, 12 July 2007. </a:t>
            </a:r>
          </a:p>
          <a:p>
            <a:pPr>
              <a:lnSpc>
                <a:spcPct val="80000"/>
              </a:lnSpc>
            </a:pPr>
            <a:r>
              <a:rPr lang="en-US" sz="1600" dirty="0"/>
              <a:t>Mexico’s Lydia </a:t>
            </a:r>
            <a:r>
              <a:rPr lang="en-US" sz="1600" dirty="0" err="1"/>
              <a:t>Cacho</a:t>
            </a:r>
            <a:r>
              <a:rPr lang="en-US" sz="1600" dirty="0"/>
              <a:t>, Ethiopia’s </a:t>
            </a:r>
            <a:r>
              <a:rPr lang="en-US" sz="1600" dirty="0" err="1"/>
              <a:t>Serkalem</a:t>
            </a:r>
            <a:r>
              <a:rPr lang="en-US" sz="1600" dirty="0"/>
              <a:t> </a:t>
            </a:r>
            <a:r>
              <a:rPr lang="en-US" sz="1600" dirty="0" err="1"/>
              <a:t>Fasil</a:t>
            </a:r>
            <a:r>
              <a:rPr lang="en-US" sz="1600" dirty="0"/>
              <a:t>, Zimbabwe’s </a:t>
            </a:r>
            <a:r>
              <a:rPr lang="en-US" sz="1600" dirty="0" err="1"/>
              <a:t>Peta</a:t>
            </a:r>
            <a:r>
              <a:rPr lang="en-US" sz="1600" dirty="0"/>
              <a:t> </a:t>
            </a:r>
            <a:r>
              <a:rPr lang="en-US" sz="1600" dirty="0" err="1"/>
              <a:t>Thornycroft</a:t>
            </a:r>
            <a:r>
              <a:rPr lang="en-US" sz="1600" dirty="0"/>
              <a:t>, and six Iraqi journalists from Baghdad’s McClatchy Bureau (Huda Ahmed, </a:t>
            </a:r>
            <a:r>
              <a:rPr lang="en-US" sz="1600" dirty="0" err="1"/>
              <a:t>Shatha</a:t>
            </a:r>
            <a:r>
              <a:rPr lang="en-US" sz="1600" dirty="0"/>
              <a:t> al </a:t>
            </a:r>
            <a:r>
              <a:rPr lang="en-US" sz="1600" dirty="0" err="1"/>
              <a:t>Awsy</a:t>
            </a:r>
            <a:r>
              <a:rPr lang="en-US" sz="1600" dirty="0"/>
              <a:t>, </a:t>
            </a:r>
            <a:r>
              <a:rPr lang="en-US" sz="1600" dirty="0" err="1"/>
              <a:t>Sahar</a:t>
            </a:r>
            <a:r>
              <a:rPr lang="en-US" sz="1600" dirty="0"/>
              <a:t> </a:t>
            </a:r>
            <a:r>
              <a:rPr lang="en-US" sz="1600" dirty="0" err="1"/>
              <a:t>Issa</a:t>
            </a:r>
            <a:r>
              <a:rPr lang="en-US" sz="1600" dirty="0"/>
              <a:t>, </a:t>
            </a:r>
            <a:r>
              <a:rPr lang="en-US" sz="1600" dirty="0" err="1"/>
              <a:t>Alaa</a:t>
            </a:r>
            <a:r>
              <a:rPr lang="en-US" sz="1600" dirty="0"/>
              <a:t> </a:t>
            </a:r>
            <a:r>
              <a:rPr lang="en-US" sz="1600" dirty="0" err="1"/>
              <a:t>Majeed</a:t>
            </a:r>
            <a:r>
              <a:rPr lang="en-US" sz="1600" dirty="0"/>
              <a:t>, </a:t>
            </a:r>
            <a:r>
              <a:rPr lang="en-US" sz="1600" dirty="0" err="1"/>
              <a:t>Zaineb</a:t>
            </a:r>
            <a:r>
              <a:rPr lang="en-US" sz="1600" dirty="0"/>
              <a:t> Obeid and Ban </a:t>
            </a:r>
            <a:r>
              <a:rPr lang="en-US" sz="1600" dirty="0" err="1"/>
              <a:t>Adil</a:t>
            </a:r>
            <a:r>
              <a:rPr lang="en-US" sz="1600" dirty="0"/>
              <a:t> </a:t>
            </a:r>
            <a:r>
              <a:rPr lang="en-US" sz="1600" dirty="0" err="1"/>
              <a:t>Sarhan</a:t>
            </a:r>
            <a:r>
              <a:rPr lang="en-US" sz="1600" dirty="0"/>
              <a:t>) comprised of the honorees.  Among them, </a:t>
            </a:r>
            <a:r>
              <a:rPr lang="en-US" sz="1600" dirty="0" err="1"/>
              <a:t>Serkalem</a:t>
            </a:r>
            <a:r>
              <a:rPr lang="en-US" sz="1600" dirty="0"/>
              <a:t> received the IWMF Lifetime Achievement Award. Rima </a:t>
            </a:r>
            <a:r>
              <a:rPr lang="en-US" sz="1600" dirty="0" err="1"/>
              <a:t>Abdelkader</a:t>
            </a:r>
            <a:r>
              <a:rPr lang="en-US" sz="1600" dirty="0"/>
              <a:t>, Published 10/24/2007 - 12:35 p.m. CST </a:t>
            </a:r>
          </a:p>
          <a:p>
            <a:pPr>
              <a:lnSpc>
                <a:spcPct val="80000"/>
              </a:lnSpc>
            </a:pPr>
            <a:r>
              <a:rPr lang="en-US" sz="1600" dirty="0"/>
              <a:t>Photo: Andrea Wenzel/</a:t>
            </a:r>
            <a:r>
              <a:rPr lang="en-US" sz="1600" dirty="0" err="1"/>
              <a:t>Internews</a:t>
            </a:r>
            <a:r>
              <a:rPr lang="en-US" sz="1600" dirty="0"/>
              <a:t> . SRI LANKA: Journalists practice interview techniques during a workshop at the East Media House in </a:t>
            </a:r>
            <a:r>
              <a:rPr lang="en-US" sz="1600" dirty="0" err="1"/>
              <a:t>Ampara</a:t>
            </a:r>
            <a:r>
              <a:rPr lang="en-US" sz="1600" dirty="0"/>
              <a:t>, established by </a:t>
            </a:r>
            <a:r>
              <a:rPr lang="en-US" sz="1600" dirty="0" err="1"/>
              <a:t>Internews</a:t>
            </a:r>
            <a:r>
              <a:rPr lang="en-US" sz="1600" dirty="0"/>
              <a:t> in early 2007. </a:t>
            </a:r>
            <a:r>
              <a:rPr lang="en-US" sz="1600" dirty="0" err="1"/>
              <a:t>Kamalarani</a:t>
            </a:r>
            <a:r>
              <a:rPr lang="en-US" sz="1600" dirty="0"/>
              <a:t> </a:t>
            </a:r>
            <a:r>
              <a:rPr lang="en-US" sz="1600" dirty="0" err="1"/>
              <a:t>Saravanan</a:t>
            </a:r>
            <a:r>
              <a:rPr lang="en-US" sz="1600" dirty="0"/>
              <a:t>, Journalist, </a:t>
            </a:r>
            <a:r>
              <a:rPr lang="en-US" sz="1600" dirty="0" err="1"/>
              <a:t>Ampara</a:t>
            </a:r>
            <a:r>
              <a:rPr lang="en-US" sz="1600" dirty="0"/>
              <a:t> district </a:t>
            </a:r>
          </a:p>
          <a:p>
            <a:pPr>
              <a:lnSpc>
                <a:spcPct val="80000"/>
              </a:lnSpc>
            </a:pPr>
            <a:r>
              <a:rPr lang="en-US" sz="1600" dirty="0"/>
              <a:t>Miriam </a:t>
            </a:r>
            <a:r>
              <a:rPr lang="en-US" sz="1600" dirty="0" err="1"/>
              <a:t>Zimba</a:t>
            </a:r>
            <a:r>
              <a:rPr lang="en-US" sz="1600" dirty="0"/>
              <a:t> of the Times of Zambia gives her insight into the state of Zambian Journalism and the challenges faced by women journalists in her country. http://</a:t>
            </a:r>
            <a:r>
              <a:rPr lang="en-US" sz="1600" dirty="0" err="1"/>
              <a:t>media.www.dailypennsylvanian.com</a:t>
            </a:r>
            <a:r>
              <a:rPr lang="en-US" sz="1600" dirty="0"/>
              <a:t>/media/storage/paper882/news/2003/11/14/News/Women.Journalists.Share.Experiences.From.Careers-2153112.shtml </a:t>
            </a:r>
          </a:p>
          <a:p>
            <a:pPr>
              <a:lnSpc>
                <a:spcPct val="80000"/>
              </a:lnSpc>
            </a:pPr>
            <a:r>
              <a:rPr lang="en-US" sz="1600" dirty="0"/>
              <a:t>On her way up: Margaret Thatcher in 1961 as a junior minister http://</a:t>
            </a:r>
            <a:r>
              <a:rPr lang="en-US" sz="1600" dirty="0" err="1"/>
              <a:t>www.dailymail.co.uk</a:t>
            </a:r>
            <a:r>
              <a:rPr lang="en-US" sz="1600" dirty="0"/>
              <a:t>/news/article-475412/The-BBC-A-cauldron-hate-Margaret-</a:t>
            </a:r>
            <a:r>
              <a:rPr lang="en-US" sz="1600" dirty="0" err="1"/>
              <a:t>Thatcher.html</a:t>
            </a:r>
            <a:endParaRPr lang="en-US" sz="1600" dirty="0"/>
          </a:p>
          <a:p>
            <a:pPr>
              <a:lnSpc>
                <a:spcPct val="80000"/>
              </a:lnSpc>
            </a:pPr>
            <a:r>
              <a:rPr lang="en-US" sz="1600" dirty="0"/>
              <a:t>http://</a:t>
            </a:r>
            <a:r>
              <a:rPr lang="en-US" sz="1600" dirty="0" err="1"/>
              <a:t>jezebel.com</a:t>
            </a:r>
            <a:r>
              <a:rPr lang="en-US" sz="1600" dirty="0"/>
              <a:t>/5013953/how-being-a-woman-in-politics-can-help-and-hurt</a:t>
            </a:r>
          </a:p>
        </p:txBody>
      </p:sp>
    </p:spTree>
    <p:extLst>
      <p:ext uri="{BB962C8B-B14F-4D97-AF65-F5344CB8AC3E}">
        <p14:creationId xmlns:p14="http://schemas.microsoft.com/office/powerpoint/2010/main" val="13633871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3600" b="1" dirty="0" smtClean="0"/>
              <a:t/>
            </a:r>
            <a:br>
              <a:rPr lang="en-US" sz="3600" b="1" dirty="0" smtClean="0"/>
            </a:br>
            <a:r>
              <a:rPr lang="en-US" sz="3600" b="1" dirty="0" smtClean="0"/>
              <a:t>DISCUSSION: </a:t>
            </a:r>
            <a:br>
              <a:rPr lang="en-US" sz="3600" b="1" dirty="0" smtClean="0"/>
            </a:br>
            <a:r>
              <a:rPr lang="en-US" sz="3600" b="1" dirty="0" smtClean="0"/>
              <a:t>Gestures </a:t>
            </a:r>
            <a:r>
              <a:rPr lang="en-US" sz="3600" b="1" dirty="0"/>
              <a:t>-Paralinguistic </a:t>
            </a:r>
            <a:r>
              <a:rPr lang="en-US" sz="3600" b="1" dirty="0" smtClean="0"/>
              <a:t>Features </a:t>
            </a:r>
            <a:br>
              <a:rPr lang="en-US" sz="3600" b="1" dirty="0" smtClean="0"/>
            </a:br>
            <a:r>
              <a:rPr lang="en-US" sz="3600" b="1" dirty="0" smtClean="0"/>
              <a:t>Zoom</a:t>
            </a:r>
            <a:r>
              <a:rPr lang="en-US" sz="3600" b="1" dirty="0"/>
              <a:t>-In / Zoom-Out</a:t>
            </a:r>
            <a:endParaRPr lang="el-GR" sz="3600" b="1" dirty="0"/>
          </a:p>
        </p:txBody>
      </p:sp>
      <p:pic>
        <p:nvPicPr>
          <p:cNvPr id="6" name="Picture 4" title="Commodore Frank Bainimar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31305" y="1988840"/>
            <a:ext cx="6408366" cy="36619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5877272"/>
            <a:ext cx="7632848" cy="369332"/>
          </a:xfrm>
          <a:prstGeom prst="rect">
            <a:avLst/>
          </a:prstGeom>
        </p:spPr>
        <p:txBody>
          <a:bodyPr wrap="square">
            <a:spAutoFit/>
          </a:bodyPr>
          <a:lstStyle/>
          <a:p>
            <a:pPr algn="ctr"/>
            <a:r>
              <a:rPr lang="el-GR" b="1" dirty="0"/>
              <a:t>Εικόνα </a:t>
            </a:r>
            <a:r>
              <a:rPr lang="de-DE" b="1" dirty="0" smtClean="0"/>
              <a:t>21</a:t>
            </a:r>
            <a:r>
              <a:rPr lang="el-GR" b="1" dirty="0" smtClean="0"/>
              <a:t>: </a:t>
            </a:r>
            <a:r>
              <a:rPr lang="en-US" dirty="0">
                <a:solidFill>
                  <a:srgbClr val="000000"/>
                </a:solidFill>
                <a:latin typeface="Lucida Grande"/>
                <a:ea typeface="Lucida Grande"/>
                <a:cs typeface="Lucida Grande"/>
              </a:rPr>
              <a:t>Commodore </a:t>
            </a:r>
            <a:r>
              <a:rPr lang="en-US" dirty="0">
                <a:solidFill>
                  <a:srgbClr val="000000"/>
                </a:solidFill>
                <a:ea typeface="Lucida Grande"/>
                <a:cs typeface="Lucida Grande"/>
              </a:rPr>
              <a:t>Frank</a:t>
            </a:r>
            <a:r>
              <a:rPr lang="en-US" dirty="0">
                <a:solidFill>
                  <a:srgbClr val="000000"/>
                </a:solidFill>
                <a:latin typeface="Lucida Grande"/>
                <a:ea typeface="Lucida Grande"/>
                <a:cs typeface="Lucida Grande"/>
              </a:rPr>
              <a:t> Bainimarama</a:t>
            </a:r>
            <a:r>
              <a:rPr lang="el-GR" dirty="0" smtClean="0"/>
              <a:t> </a:t>
            </a:r>
            <a:endParaRPr lang="en-US" dirty="0"/>
          </a:p>
        </p:txBody>
      </p:sp>
    </p:spTree>
    <p:extLst>
      <p:ext uri="{BB962C8B-B14F-4D97-AF65-F5344CB8AC3E}">
        <p14:creationId xmlns:p14="http://schemas.microsoft.com/office/powerpoint/2010/main" val="40933678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b="1" dirty="0"/>
              <a:t>H. PARALINGUISTISCHE MERKMALE</a:t>
            </a:r>
            <a:endParaRPr lang="el-GR" b="1" dirty="0"/>
          </a:p>
        </p:txBody>
      </p:sp>
      <p:sp>
        <p:nvSpPr>
          <p:cNvPr id="5" name="Θέση περιεχομένου 4"/>
          <p:cNvSpPr>
            <a:spLocks noGrp="1"/>
          </p:cNvSpPr>
          <p:nvPr>
            <p:ph idx="1"/>
          </p:nvPr>
        </p:nvSpPr>
        <p:spPr/>
        <p:txBody>
          <a:bodyPr>
            <a:noAutofit/>
          </a:bodyPr>
          <a:lstStyle/>
          <a:p>
            <a:r>
              <a:rPr lang="en-GB" sz="2400" dirty="0" err="1">
                <a:latin typeface="Verdana" charset="0"/>
                <a:cs typeface="Arial" charset="0"/>
              </a:rPr>
              <a:t>Prosodie</a:t>
            </a:r>
            <a:r>
              <a:rPr lang="en-GB" sz="2400" dirty="0">
                <a:latin typeface="Verdana" charset="0"/>
                <a:cs typeface="Arial" charset="0"/>
              </a:rPr>
              <a:t> –Ton</a:t>
            </a:r>
          </a:p>
          <a:p>
            <a:r>
              <a:rPr lang="en-GB" sz="2400" dirty="0" err="1">
                <a:latin typeface="Verdana" charset="0"/>
                <a:cs typeface="Arial" charset="0"/>
              </a:rPr>
              <a:t>Gestik</a:t>
            </a:r>
            <a:r>
              <a:rPr lang="en-GB" sz="2400" dirty="0">
                <a:latin typeface="Verdana" charset="0"/>
                <a:cs typeface="Arial" charset="0"/>
              </a:rPr>
              <a:t> –</a:t>
            </a:r>
            <a:r>
              <a:rPr lang="en-GB" sz="2400" dirty="0" err="1">
                <a:latin typeface="Verdana" charset="0"/>
                <a:cs typeface="Arial" charset="0"/>
              </a:rPr>
              <a:t>Bewegungen</a:t>
            </a:r>
            <a:endParaRPr lang="en-GB" sz="2400" dirty="0">
              <a:latin typeface="Verdana" charset="0"/>
              <a:cs typeface="Arial" charset="0"/>
            </a:endParaRPr>
          </a:p>
          <a:p>
            <a:r>
              <a:rPr lang="en-GB" sz="2400" dirty="0" err="1">
                <a:latin typeface="Verdana" charset="0"/>
                <a:cs typeface="Arial" charset="0"/>
              </a:rPr>
              <a:t>Blickfeld</a:t>
            </a:r>
            <a:r>
              <a:rPr lang="en-GB" sz="2400" dirty="0">
                <a:latin typeface="Verdana" charset="0"/>
                <a:cs typeface="Arial" charset="0"/>
              </a:rPr>
              <a:t> –Zoom-in/Zoom-out der </a:t>
            </a:r>
            <a:r>
              <a:rPr lang="en-GB" sz="2400" dirty="0" err="1">
                <a:latin typeface="Verdana" charset="0"/>
                <a:cs typeface="Arial" charset="0"/>
              </a:rPr>
              <a:t>Kamera</a:t>
            </a:r>
            <a:endParaRPr lang="el-GR" sz="2400" dirty="0">
              <a:latin typeface="Verdana" charset="0"/>
              <a:cs typeface="Arial" charset="0"/>
            </a:endParaRPr>
          </a:p>
          <a:p>
            <a:pPr marL="0" indent="0">
              <a:buNone/>
            </a:pPr>
            <a:endParaRPr lang="el-GR" sz="2400" dirty="0"/>
          </a:p>
        </p:txBody>
      </p:sp>
      <p:pic>
        <p:nvPicPr>
          <p:cNvPr id="6" name="Picture 5" title="Εικόνα 1: Hartmut Mehdorn"/>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600" y="3501008"/>
            <a:ext cx="3023964" cy="255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39952" y="4149080"/>
            <a:ext cx="4104456" cy="1938992"/>
          </a:xfrm>
          <a:prstGeom prst="rect">
            <a:avLst/>
          </a:prstGeom>
        </p:spPr>
        <p:txBody>
          <a:bodyPr wrap="square">
            <a:spAutoFit/>
          </a:bodyPr>
          <a:lstStyle/>
          <a:p>
            <a:pPr lvl="0" fontAlgn="base">
              <a:spcBef>
                <a:spcPct val="0"/>
              </a:spcBef>
              <a:spcAft>
                <a:spcPct val="0"/>
              </a:spcAft>
            </a:pPr>
            <a:r>
              <a:rPr lang="el-GR" sz="2000" b="1" dirty="0"/>
              <a:t>Εικόνα </a:t>
            </a:r>
            <a:r>
              <a:rPr lang="el-GR" sz="2000" b="1" dirty="0" smtClean="0"/>
              <a:t>1</a:t>
            </a:r>
            <a:r>
              <a:rPr lang="de-DE" sz="2000" b="1" dirty="0" smtClean="0"/>
              <a:t>:</a:t>
            </a:r>
          </a:p>
          <a:p>
            <a:pPr lvl="0" fontAlgn="base">
              <a:spcBef>
                <a:spcPct val="0"/>
              </a:spcBef>
              <a:spcAft>
                <a:spcPct val="0"/>
              </a:spcAft>
            </a:pPr>
            <a:r>
              <a:rPr lang="de-DE" sz="2000" dirty="0" smtClean="0">
                <a:ea typeface="ＭＳ Ｐゴシック" charset="0"/>
                <a:cs typeface="Times New Roman" charset="0"/>
              </a:rPr>
              <a:t>Hartmut </a:t>
            </a:r>
            <a:r>
              <a:rPr lang="de-DE" sz="2000" dirty="0">
                <a:ea typeface="ＭＳ Ｐゴシック" charset="0"/>
                <a:cs typeface="Times New Roman" charset="0"/>
              </a:rPr>
              <a:t>Mehdorn hat sich beim Bahn-Betriebsrat für die </a:t>
            </a:r>
            <a:r>
              <a:rPr lang="de-DE" sz="2000" dirty="0" smtClean="0">
                <a:ea typeface="ＭＳ Ｐゴシック" charset="0"/>
                <a:cs typeface="Times New Roman" charset="0"/>
              </a:rPr>
              <a:t>konzernweite </a:t>
            </a:r>
            <a:r>
              <a:rPr lang="de-DE" sz="2000" dirty="0">
                <a:ea typeface="ＭＳ Ｐゴシック" charset="0"/>
                <a:cs typeface="Times New Roman" charset="0"/>
              </a:rPr>
              <a:t>Rasterfahndung entschuldigt. </a:t>
            </a:r>
            <a:r>
              <a:rPr lang="el-GR" sz="2000" dirty="0">
                <a:ea typeface="ＭＳ Ｐゴシック" charset="0"/>
                <a:cs typeface="Times New Roman" charset="0"/>
              </a:rPr>
              <a:t>Die Gewerkschaften verlangen jedoch nach mehr. </a:t>
            </a:r>
            <a:r>
              <a:rPr lang="en-US" sz="2000" dirty="0">
                <a:ea typeface="ＭＳ Ｐゴシック" charset="0"/>
                <a:cs typeface="Times New Roman" charset="0"/>
              </a:rPr>
              <a:t> (sat-1)</a:t>
            </a:r>
            <a:endParaRPr lang="el-GR" sz="2000" dirty="0">
              <a:ea typeface="ＭＳ Ｐゴシック" charset="0"/>
              <a:cs typeface="Arial" charset="0"/>
            </a:endParaRPr>
          </a:p>
        </p:txBody>
      </p:sp>
    </p:spTree>
    <p:extLst>
      <p:ext uri="{BB962C8B-B14F-4D97-AF65-F5344CB8AC3E}">
        <p14:creationId xmlns:p14="http://schemas.microsoft.com/office/powerpoint/2010/main" val="41793058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Gestures -Paralinguistic Features</a:t>
            </a:r>
            <a:br>
              <a:rPr lang="en-US" b="1" dirty="0"/>
            </a:br>
            <a:r>
              <a:rPr lang="en-US" b="1" dirty="0"/>
              <a:t>Zoom-In / Zoom-Out</a:t>
            </a:r>
            <a:endParaRPr lang="el-GR" b="1" dirty="0"/>
          </a:p>
        </p:txBody>
      </p:sp>
      <p:sp>
        <p:nvSpPr>
          <p:cNvPr id="5" name="Θέση περιεχομένου 4"/>
          <p:cNvSpPr>
            <a:spLocks noGrp="1"/>
          </p:cNvSpPr>
          <p:nvPr>
            <p:ph idx="1"/>
          </p:nvPr>
        </p:nvSpPr>
        <p:spPr/>
        <p:txBody>
          <a:bodyPr>
            <a:noAutofit/>
          </a:bodyPr>
          <a:lstStyle/>
          <a:p>
            <a:r>
              <a:rPr lang="en-US" sz="2400" dirty="0"/>
              <a:t>Facial Expressions</a:t>
            </a:r>
          </a:p>
          <a:p>
            <a:r>
              <a:rPr lang="en-US" sz="2400" dirty="0"/>
              <a:t>Posture</a:t>
            </a:r>
          </a:p>
          <a:p>
            <a:r>
              <a:rPr lang="en-US" sz="2400" dirty="0"/>
              <a:t>Gestures</a:t>
            </a:r>
          </a:p>
          <a:p>
            <a:r>
              <a:rPr lang="en-US" sz="2400" dirty="0"/>
              <a:t>Subtitles / Attached Texts</a:t>
            </a:r>
          </a:p>
          <a:p>
            <a:pPr marL="0" indent="0">
              <a:buNone/>
            </a:pPr>
            <a:endParaRPr lang="en-US" sz="2400" dirty="0"/>
          </a:p>
          <a:p>
            <a:pPr marL="0" indent="0">
              <a:buNone/>
            </a:pPr>
            <a:r>
              <a:rPr lang="en-US" sz="2400" dirty="0"/>
              <a:t>(GESTIK, MIMIK, GESICHTSAUSDRUCK, HALTUNG, BEZIEHUNG BILD UND TEXT)</a:t>
            </a:r>
          </a:p>
          <a:p>
            <a:pPr marL="0" indent="0">
              <a:buNone/>
            </a:pPr>
            <a:endParaRPr lang="el-GR" sz="2400" dirty="0"/>
          </a:p>
        </p:txBody>
      </p:sp>
    </p:spTree>
    <p:extLst>
      <p:ext uri="{BB962C8B-B14F-4D97-AF65-F5344CB8AC3E}">
        <p14:creationId xmlns:p14="http://schemas.microsoft.com/office/powerpoint/2010/main" val="14897313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Example</a:t>
            </a:r>
            <a:endParaRPr lang="el-GR" b="1" dirty="0"/>
          </a:p>
        </p:txBody>
      </p:sp>
      <p:sp>
        <p:nvSpPr>
          <p:cNvPr id="5" name="Θέση περιεχομένου 4"/>
          <p:cNvSpPr>
            <a:spLocks noGrp="1"/>
          </p:cNvSpPr>
          <p:nvPr>
            <p:ph idx="1"/>
          </p:nvPr>
        </p:nvSpPr>
        <p:spPr>
          <a:xfrm>
            <a:off x="420688" y="1484784"/>
            <a:ext cx="8229600" cy="4525963"/>
          </a:xfrm>
        </p:spPr>
        <p:txBody>
          <a:bodyPr>
            <a:noAutofit/>
          </a:bodyPr>
          <a:lstStyle/>
          <a:p>
            <a:pPr marL="0" indent="0">
              <a:lnSpc>
                <a:spcPct val="60000"/>
              </a:lnSpc>
              <a:buNone/>
            </a:pPr>
            <a:r>
              <a:rPr lang="el-GR" sz="2000" b="1" dirty="0" smtClean="0"/>
              <a:t>Εικόνα </a:t>
            </a:r>
            <a:r>
              <a:rPr lang="de-DE" sz="2000" b="1" dirty="0" smtClean="0"/>
              <a:t>22</a:t>
            </a:r>
            <a:r>
              <a:rPr lang="el-GR" sz="2000" b="1" dirty="0" smtClean="0"/>
              <a:t>: </a:t>
            </a:r>
            <a:r>
              <a:rPr lang="en-US" sz="2000" dirty="0">
                <a:solidFill>
                  <a:srgbClr val="000000"/>
                </a:solidFill>
                <a:ea typeface="Lucida Grande"/>
                <a:cs typeface="Lucida Grande"/>
              </a:rPr>
              <a:t>Dieter </a:t>
            </a:r>
            <a:r>
              <a:rPr lang="en-US" sz="2000" dirty="0" err="1">
                <a:solidFill>
                  <a:srgbClr val="000000"/>
                </a:solidFill>
                <a:ea typeface="Lucida Grande"/>
                <a:cs typeface="Lucida Grande"/>
              </a:rPr>
              <a:t>Althaus</a:t>
            </a:r>
            <a:endParaRPr lang="en-US" sz="2000" dirty="0"/>
          </a:p>
          <a:p>
            <a:pPr marL="0" indent="0">
              <a:lnSpc>
                <a:spcPct val="60000"/>
              </a:lnSpc>
              <a:buNone/>
            </a:pPr>
            <a:endParaRPr lang="de-DE" sz="2000" dirty="0"/>
          </a:p>
          <a:p>
            <a:pPr marL="0" indent="0">
              <a:lnSpc>
                <a:spcPct val="60000"/>
              </a:lnSpc>
              <a:buNone/>
            </a:pPr>
            <a:endParaRPr lang="de-DE" sz="2000" dirty="0" smtClean="0"/>
          </a:p>
          <a:p>
            <a:pPr marL="0" indent="0">
              <a:lnSpc>
                <a:spcPct val="60000"/>
              </a:lnSpc>
              <a:buNone/>
            </a:pPr>
            <a:endParaRPr lang="de-DE" sz="2000" dirty="0"/>
          </a:p>
          <a:p>
            <a:pPr marL="0" indent="0">
              <a:lnSpc>
                <a:spcPct val="60000"/>
              </a:lnSpc>
              <a:buNone/>
            </a:pPr>
            <a:endParaRPr lang="de-DE" sz="2000" dirty="0" smtClean="0"/>
          </a:p>
          <a:p>
            <a:pPr marL="0" indent="0">
              <a:lnSpc>
                <a:spcPct val="60000"/>
              </a:lnSpc>
              <a:buNone/>
            </a:pPr>
            <a:endParaRPr lang="de-DE" sz="2000" dirty="0"/>
          </a:p>
          <a:p>
            <a:pPr marL="0" indent="0">
              <a:lnSpc>
                <a:spcPct val="60000"/>
              </a:lnSpc>
              <a:buNone/>
            </a:pPr>
            <a:r>
              <a:rPr lang="de-DE" sz="2000" dirty="0" smtClean="0"/>
              <a:t>Bildquelle </a:t>
            </a:r>
            <a:r>
              <a:rPr lang="de-DE" sz="2000" dirty="0"/>
              <a:t>dpa</a:t>
            </a:r>
          </a:p>
          <a:p>
            <a:pPr marL="0" indent="0">
              <a:lnSpc>
                <a:spcPct val="60000"/>
              </a:lnSpc>
              <a:buNone/>
            </a:pPr>
            <a:r>
              <a:rPr lang="de-DE" sz="2000" dirty="0"/>
              <a:t>Dieter Althaus gibt Pressekonferenz </a:t>
            </a:r>
          </a:p>
          <a:p>
            <a:pPr marL="0" indent="0">
              <a:lnSpc>
                <a:spcPct val="60000"/>
              </a:lnSpc>
              <a:buNone/>
            </a:pPr>
            <a:r>
              <a:rPr lang="de-DE" sz="2000" dirty="0"/>
              <a:t>Althaus nimmt Amtsgeschäfte auf</a:t>
            </a:r>
          </a:p>
          <a:p>
            <a:pPr marL="0" indent="0">
              <a:lnSpc>
                <a:spcPct val="60000"/>
              </a:lnSpc>
              <a:buNone/>
            </a:pPr>
            <a:r>
              <a:rPr lang="de-DE" sz="2000" dirty="0"/>
              <a:t>Nach Skiunfall: Thüringens Ministerpräsident räumt Schuld ein</a:t>
            </a:r>
          </a:p>
          <a:p>
            <a:pPr marL="0" indent="0">
              <a:lnSpc>
                <a:spcPct val="90000"/>
              </a:lnSpc>
              <a:buNone/>
            </a:pPr>
            <a:r>
              <a:rPr lang="de-DE" sz="2000" dirty="0"/>
              <a:t>Thüringens Ministerpräsident ist zurück. Er trage schwer an dem Skiunfall, sagte Althaus. Eine Frau war getötet worden. Er nehme die Schuld auf sich. An seinem ersten Arbeitstag richtete er den Blick aber auch nach vorn: Jetzt sei Handeln angesagt</a:t>
            </a:r>
          </a:p>
          <a:p>
            <a:pPr marL="0" indent="0">
              <a:lnSpc>
                <a:spcPct val="60000"/>
              </a:lnSpc>
              <a:buNone/>
            </a:pPr>
            <a:r>
              <a:rPr lang="de-DE" sz="2000" dirty="0"/>
              <a:t>http://</a:t>
            </a:r>
            <a:r>
              <a:rPr lang="de-DE" sz="2000" dirty="0" err="1"/>
              <a:t>www.heute.de</a:t>
            </a:r>
            <a:r>
              <a:rPr lang="de-DE" sz="2000" dirty="0"/>
              <a:t>/</a:t>
            </a:r>
            <a:r>
              <a:rPr lang="de-DE" sz="2000" dirty="0" err="1"/>
              <a:t>ZDFheute</a:t>
            </a:r>
            <a:r>
              <a:rPr lang="de-DE" sz="2000" dirty="0" smtClean="0"/>
              <a:t>/</a:t>
            </a:r>
            <a:endParaRPr lang="de-DE" sz="2000" dirty="0"/>
          </a:p>
          <a:p>
            <a:pPr marL="0" indent="0">
              <a:buNone/>
            </a:pPr>
            <a:endParaRPr lang="el-GR" sz="2400" dirty="0"/>
          </a:p>
        </p:txBody>
      </p:sp>
      <p:pic>
        <p:nvPicPr>
          <p:cNvPr id="6" name="Picture 6" title="Dieter Altha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84784"/>
            <a:ext cx="4249167" cy="283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0920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title="Australian Foreign Minister Stephen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67944" y="2824163"/>
            <a:ext cx="4608512" cy="3455987"/>
          </a:xfrm>
          <a:prstGeom prst="rect">
            <a:avLst/>
          </a:prstGeom>
          <a:noFill/>
          <a:extLst>
            <a:ext uri="{909E8E84-426E-40dd-AFC4-6F175D3DCCD1}">
              <a14:hiddenFill xmlns:a14="http://schemas.microsoft.com/office/drawing/2010/main">
                <a:solidFill>
                  <a:srgbClr val="FFFFFF"/>
                </a:solidFill>
              </a14:hiddenFill>
            </a:ext>
          </a:extLst>
        </p:spPr>
      </p:pic>
      <p:pic>
        <p:nvPicPr>
          <p:cNvPr id="6" name="Title 5" title="Ma Canrong "/>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684213" y="458788"/>
            <a:ext cx="4319587" cy="3241675"/>
          </a:xfr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9" y="4077072"/>
            <a:ext cx="3240360" cy="1754327"/>
          </a:xfrm>
          <a:prstGeom prst="rect">
            <a:avLst/>
          </a:prstGeom>
        </p:spPr>
        <p:txBody>
          <a:bodyPr wrap="square">
            <a:spAutoFit/>
          </a:bodyPr>
          <a:lstStyle/>
          <a:p>
            <a:r>
              <a:rPr lang="el-GR" b="1" dirty="0"/>
              <a:t>Εικόνα </a:t>
            </a:r>
            <a:r>
              <a:rPr lang="de-DE" b="1" dirty="0" smtClean="0"/>
              <a:t>23</a:t>
            </a:r>
            <a:r>
              <a:rPr lang="el-GR" b="1" dirty="0" smtClean="0"/>
              <a:t>: </a:t>
            </a:r>
            <a:r>
              <a:rPr lang="en-US" dirty="0">
                <a:solidFill>
                  <a:srgbClr val="000000"/>
                </a:solidFill>
                <a:ea typeface="Lucida Grande"/>
                <a:cs typeface="Lucida Grande"/>
              </a:rPr>
              <a:t>Ma </a:t>
            </a:r>
            <a:r>
              <a:rPr lang="en-US" dirty="0" err="1" smtClean="0">
                <a:solidFill>
                  <a:srgbClr val="000000"/>
                </a:solidFill>
                <a:ea typeface="Lucida Grande"/>
                <a:cs typeface="Lucida Grande"/>
              </a:rPr>
              <a:t>Canrong</a:t>
            </a:r>
            <a:r>
              <a:rPr lang="en-US" dirty="0">
                <a:solidFill>
                  <a:srgbClr val="000000"/>
                </a:solidFill>
                <a:ea typeface="Lucida Grande"/>
                <a:cs typeface="Lucida Grande"/>
              </a:rPr>
              <a:t>, Former Ambassador to Germany   (</a:t>
            </a:r>
            <a:r>
              <a:rPr lang="en-US" dirty="0" err="1">
                <a:solidFill>
                  <a:srgbClr val="000000"/>
                </a:solidFill>
                <a:ea typeface="Lucida Grande"/>
                <a:cs typeface="Lucida Grande"/>
              </a:rPr>
              <a:t>Foto</a:t>
            </a:r>
            <a:r>
              <a:rPr lang="en-US" dirty="0">
                <a:solidFill>
                  <a:srgbClr val="000000"/>
                </a:solidFill>
                <a:ea typeface="Lucida Grande"/>
                <a:cs typeface="Lucida Grande"/>
              </a:rPr>
              <a:t>: picture-alliance / </a:t>
            </a:r>
            <a:r>
              <a:rPr lang="en-US" dirty="0" err="1">
                <a:solidFill>
                  <a:srgbClr val="000000"/>
                </a:solidFill>
                <a:ea typeface="Lucida Grande"/>
                <a:cs typeface="Lucida Grande"/>
              </a:rPr>
              <a:t>dpa</a:t>
            </a:r>
            <a:r>
              <a:rPr lang="en-US" dirty="0">
                <a:solidFill>
                  <a:srgbClr val="000000"/>
                </a:solidFill>
                <a:ea typeface="Lucida Grande"/>
                <a:cs typeface="Lucida Grande"/>
              </a:rPr>
              <a:t>)</a:t>
            </a:r>
            <a:endParaRPr lang="de-DE" dirty="0" smtClean="0"/>
          </a:p>
          <a:p>
            <a:r>
              <a:rPr lang="el-GR" b="1" dirty="0"/>
              <a:t>Εικόνα </a:t>
            </a:r>
            <a:r>
              <a:rPr lang="de-DE" b="1" dirty="0" smtClean="0"/>
              <a:t>24</a:t>
            </a:r>
            <a:r>
              <a:rPr lang="el-GR" b="1" dirty="0" smtClean="0"/>
              <a:t>: </a:t>
            </a:r>
            <a:r>
              <a:rPr lang="en-US" dirty="0">
                <a:solidFill>
                  <a:srgbClr val="000000"/>
                </a:solidFill>
                <a:ea typeface="Lucida Grande"/>
                <a:cs typeface="Lucida Grande"/>
              </a:rPr>
              <a:t>Australian Foreign Minister Stephen Smith</a:t>
            </a:r>
            <a:endParaRPr lang="en-US" dirty="0"/>
          </a:p>
          <a:p>
            <a:endParaRPr lang="en-US" dirty="0"/>
          </a:p>
        </p:txBody>
      </p:sp>
    </p:spTree>
    <p:extLst>
      <p:ext uri="{BB962C8B-B14F-4D97-AF65-F5344CB8AC3E}">
        <p14:creationId xmlns:p14="http://schemas.microsoft.com/office/powerpoint/2010/main" val="6988018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ASF-Chef Jürgen Hambrecht (li) und Gazprom-Chef Alexej Miller (re)  (Foto: REUTERS)" title="BASF-Chef Jürgen Hambrecht (li) und Gazprom-Chef Alexej Miller (re)  (Foto: REU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16754"/>
            <a:ext cx="43211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he Obamas with the French president and his wife" title="The Obamas with the French president and his w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60350"/>
            <a:ext cx="56165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04049" y="4149080"/>
            <a:ext cx="3744416" cy="1754327"/>
          </a:xfrm>
          <a:prstGeom prst="rect">
            <a:avLst/>
          </a:prstGeom>
        </p:spPr>
        <p:txBody>
          <a:bodyPr wrap="square">
            <a:spAutoFit/>
          </a:bodyPr>
          <a:lstStyle/>
          <a:p>
            <a:r>
              <a:rPr lang="el-GR" b="1" dirty="0"/>
              <a:t>Εικόνα </a:t>
            </a:r>
            <a:r>
              <a:rPr lang="de-DE" b="1" dirty="0" smtClean="0"/>
              <a:t>25</a:t>
            </a:r>
            <a:r>
              <a:rPr lang="el-GR" b="1" dirty="0" smtClean="0"/>
              <a:t>: </a:t>
            </a:r>
            <a:r>
              <a:rPr lang="en-US" dirty="0">
                <a:solidFill>
                  <a:srgbClr val="000000"/>
                </a:solidFill>
                <a:ea typeface="Lucida Grande"/>
                <a:cs typeface="Lucida Grande"/>
              </a:rPr>
              <a:t>The Obamas with the French president and his wife</a:t>
            </a:r>
            <a:endParaRPr lang="de-DE" dirty="0" smtClean="0"/>
          </a:p>
          <a:p>
            <a:r>
              <a:rPr lang="el-GR" b="1" dirty="0"/>
              <a:t>Εικόνα </a:t>
            </a:r>
            <a:r>
              <a:rPr lang="de-DE" b="1" dirty="0" smtClean="0"/>
              <a:t>26</a:t>
            </a:r>
            <a:r>
              <a:rPr lang="el-GR" b="1" dirty="0" smtClean="0"/>
              <a:t>: </a:t>
            </a:r>
            <a:r>
              <a:rPr lang="en-US" dirty="0">
                <a:solidFill>
                  <a:srgbClr val="000000"/>
                </a:solidFill>
                <a:ea typeface="Lucida Grande"/>
                <a:cs typeface="Lucida Grande"/>
              </a:rPr>
              <a:t>BASF-Chef Jürgen Hambrecht (li) und Gazprom-Chef </a:t>
            </a:r>
            <a:r>
              <a:rPr lang="en-US" dirty="0" err="1">
                <a:solidFill>
                  <a:srgbClr val="000000"/>
                </a:solidFill>
                <a:ea typeface="Lucida Grande"/>
                <a:cs typeface="Lucida Grande"/>
              </a:rPr>
              <a:t>Alexej</a:t>
            </a:r>
            <a:r>
              <a:rPr lang="en-US" dirty="0">
                <a:solidFill>
                  <a:srgbClr val="000000"/>
                </a:solidFill>
                <a:ea typeface="Lucida Grande"/>
                <a:cs typeface="Lucida Grande"/>
              </a:rPr>
              <a:t> Miller (re)  (</a:t>
            </a:r>
            <a:r>
              <a:rPr lang="en-US" dirty="0" err="1">
                <a:solidFill>
                  <a:srgbClr val="000000"/>
                </a:solidFill>
                <a:ea typeface="Lucida Grande"/>
                <a:cs typeface="Lucida Grande"/>
              </a:rPr>
              <a:t>Foto</a:t>
            </a:r>
            <a:r>
              <a:rPr lang="en-US" dirty="0">
                <a:solidFill>
                  <a:srgbClr val="000000"/>
                </a:solidFill>
                <a:ea typeface="Lucida Grande"/>
                <a:cs typeface="Lucida Grande"/>
              </a:rPr>
              <a:t>: REUTERS)</a:t>
            </a:r>
            <a:endParaRPr lang="en-US" b="1" dirty="0"/>
          </a:p>
          <a:p>
            <a:endParaRPr lang="en-US" dirty="0"/>
          </a:p>
        </p:txBody>
      </p:sp>
    </p:spTree>
    <p:extLst>
      <p:ext uri="{BB962C8B-B14F-4D97-AF65-F5344CB8AC3E}">
        <p14:creationId xmlns:p14="http://schemas.microsoft.com/office/powerpoint/2010/main" val="39169070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ramer Versus Stewart" title="Cramer Versus Stew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7544" y="3068960"/>
            <a:ext cx="4499496" cy="31959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undeskanzlerin Angela Merkel und der russische Präsident Wladimir Putin in Heiligendamm" title=" Angela Merkel und Wladimir Puti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60648"/>
            <a:ext cx="4589587" cy="340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48064" y="3861048"/>
            <a:ext cx="3528392" cy="1477328"/>
          </a:xfrm>
          <a:prstGeom prst="rect">
            <a:avLst/>
          </a:prstGeom>
        </p:spPr>
        <p:txBody>
          <a:bodyPr wrap="square">
            <a:spAutoFit/>
          </a:bodyPr>
          <a:lstStyle/>
          <a:p>
            <a:r>
              <a:rPr lang="el-GR" b="1" dirty="0"/>
              <a:t>Εικόνα </a:t>
            </a:r>
            <a:r>
              <a:rPr lang="de-DE" b="1" dirty="0" smtClean="0"/>
              <a:t>27</a:t>
            </a:r>
            <a:r>
              <a:rPr lang="el-GR" b="1" dirty="0" smtClean="0"/>
              <a:t>:</a:t>
            </a:r>
            <a:r>
              <a:rPr lang="en-US" b="1" dirty="0" smtClean="0"/>
              <a:t> </a:t>
            </a:r>
            <a:r>
              <a:rPr lang="en-US" dirty="0" err="1">
                <a:solidFill>
                  <a:srgbClr val="000000"/>
                </a:solidFill>
                <a:ea typeface="Lucida Grande"/>
                <a:cs typeface="Lucida Grande"/>
              </a:rPr>
              <a:t>Bundeskanzlerin</a:t>
            </a:r>
            <a:r>
              <a:rPr lang="en-US" dirty="0">
                <a:solidFill>
                  <a:srgbClr val="000000"/>
                </a:solidFill>
                <a:ea typeface="Lucida Grande"/>
                <a:cs typeface="Lucida Grande"/>
              </a:rPr>
              <a:t> Angela Merkel und der </a:t>
            </a:r>
            <a:r>
              <a:rPr lang="en-US" dirty="0" err="1">
                <a:solidFill>
                  <a:srgbClr val="000000"/>
                </a:solidFill>
                <a:ea typeface="Lucida Grande"/>
                <a:cs typeface="Lucida Grande"/>
              </a:rPr>
              <a:t>russische</a:t>
            </a:r>
            <a:r>
              <a:rPr lang="en-US" dirty="0">
                <a:solidFill>
                  <a:srgbClr val="000000"/>
                </a:solidFill>
                <a:ea typeface="Lucida Grande"/>
                <a:cs typeface="Lucida Grande"/>
              </a:rPr>
              <a:t> </a:t>
            </a:r>
            <a:r>
              <a:rPr lang="en-US" dirty="0" err="1">
                <a:solidFill>
                  <a:srgbClr val="000000"/>
                </a:solidFill>
                <a:ea typeface="Lucida Grande"/>
                <a:cs typeface="Lucida Grande"/>
              </a:rPr>
              <a:t>Präsident</a:t>
            </a:r>
            <a:r>
              <a:rPr lang="en-US" dirty="0">
                <a:solidFill>
                  <a:srgbClr val="000000"/>
                </a:solidFill>
                <a:ea typeface="Lucida Grande"/>
                <a:cs typeface="Lucida Grande"/>
              </a:rPr>
              <a:t> </a:t>
            </a:r>
            <a:r>
              <a:rPr lang="en-US" dirty="0" err="1">
                <a:solidFill>
                  <a:srgbClr val="000000"/>
                </a:solidFill>
                <a:ea typeface="Lucida Grande"/>
                <a:cs typeface="Lucida Grande"/>
              </a:rPr>
              <a:t>Wladimir</a:t>
            </a:r>
            <a:r>
              <a:rPr lang="en-US" dirty="0">
                <a:solidFill>
                  <a:srgbClr val="000000"/>
                </a:solidFill>
                <a:ea typeface="Lucida Grande"/>
                <a:cs typeface="Lucida Grande"/>
              </a:rPr>
              <a:t> Putin in </a:t>
            </a:r>
            <a:r>
              <a:rPr lang="en-US" dirty="0" err="1">
                <a:solidFill>
                  <a:srgbClr val="000000"/>
                </a:solidFill>
                <a:ea typeface="Lucida Grande"/>
                <a:cs typeface="Lucida Grande"/>
              </a:rPr>
              <a:t>Heiligendamm</a:t>
            </a:r>
            <a:endParaRPr lang="de-DE" dirty="0" smtClean="0"/>
          </a:p>
          <a:p>
            <a:r>
              <a:rPr lang="el-GR" b="1" dirty="0"/>
              <a:t>Εικόνα </a:t>
            </a:r>
            <a:r>
              <a:rPr lang="de-DE" b="1" dirty="0" smtClean="0"/>
              <a:t>28</a:t>
            </a:r>
            <a:r>
              <a:rPr lang="el-GR" b="1" dirty="0" smtClean="0"/>
              <a:t>:</a:t>
            </a:r>
            <a:r>
              <a:rPr lang="en-US" b="1" dirty="0" smtClean="0"/>
              <a:t> </a:t>
            </a:r>
            <a:r>
              <a:rPr lang="en-US" dirty="0">
                <a:solidFill>
                  <a:srgbClr val="000000"/>
                </a:solidFill>
                <a:ea typeface="Lucida Grande"/>
                <a:cs typeface="Lucida Grande"/>
              </a:rPr>
              <a:t>Cramer Versus Stewart</a:t>
            </a:r>
            <a:endParaRPr lang="en-US" b="1" dirty="0"/>
          </a:p>
          <a:p>
            <a:endParaRPr lang="en-US" dirty="0"/>
          </a:p>
        </p:txBody>
      </p:sp>
    </p:spTree>
    <p:extLst>
      <p:ext uri="{BB962C8B-B14F-4D97-AF65-F5344CB8AC3E}">
        <p14:creationId xmlns:p14="http://schemas.microsoft.com/office/powerpoint/2010/main" val="20051267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anzlerin Angela Merkel wirbt bei einem Bürgerdialog im Duisburger Problemviertel Marxloh dafür, Migranten besser zu integrieren und Deutschland auch als deren Heimatland anzuerkennen. Quelle: N24" title="German-Chancellor-Angela-Merkel-At-The-Living-Well-In-Germany-Event-In-Marxlo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692696"/>
            <a:ext cx="4801416" cy="2696180"/>
          </a:xfrm>
          <a:prstGeom prst="rect">
            <a:avLst/>
          </a:prstGeom>
        </p:spPr>
      </p:pic>
      <p:pic>
        <p:nvPicPr>
          <p:cNvPr id="4" name="Picture 7" title="Angela Merk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284984"/>
            <a:ext cx="3024336" cy="30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36097" y="4077072"/>
            <a:ext cx="3384376" cy="1477328"/>
          </a:xfrm>
          <a:prstGeom prst="rect">
            <a:avLst/>
          </a:prstGeom>
        </p:spPr>
        <p:txBody>
          <a:bodyPr wrap="square">
            <a:spAutoFit/>
          </a:bodyPr>
          <a:lstStyle/>
          <a:p>
            <a:r>
              <a:rPr lang="el-GR" b="1" dirty="0">
                <a:solidFill>
                  <a:srgbClr val="000000"/>
                </a:solidFill>
              </a:rPr>
              <a:t>Εικόνα </a:t>
            </a:r>
            <a:r>
              <a:rPr lang="de-DE" b="1" dirty="0" smtClean="0">
                <a:solidFill>
                  <a:srgbClr val="000000"/>
                </a:solidFill>
              </a:rPr>
              <a:t>29</a:t>
            </a:r>
            <a:r>
              <a:rPr lang="el-GR" b="1" dirty="0" smtClean="0">
                <a:solidFill>
                  <a:srgbClr val="000000"/>
                </a:solidFill>
              </a:rPr>
              <a:t>:</a:t>
            </a:r>
            <a:r>
              <a:rPr lang="en-US" b="1" dirty="0" smtClean="0">
                <a:solidFill>
                  <a:srgbClr val="000000"/>
                </a:solidFill>
              </a:rPr>
              <a:t> </a:t>
            </a:r>
            <a:r>
              <a:rPr lang="en-US" dirty="0" smtClean="0">
                <a:solidFill>
                  <a:srgbClr val="000000"/>
                </a:solidFill>
              </a:rPr>
              <a:t>Angela </a:t>
            </a:r>
            <a:r>
              <a:rPr lang="en-US" dirty="0" smtClean="0">
                <a:solidFill>
                  <a:srgbClr val="000000"/>
                </a:solidFill>
                <a:ea typeface="Lucida Grande"/>
                <a:cs typeface="Lucida Grande"/>
              </a:rPr>
              <a:t>Merkel</a:t>
            </a:r>
            <a:endParaRPr lang="de-DE" dirty="0" smtClean="0">
              <a:solidFill>
                <a:srgbClr val="000000"/>
              </a:solidFill>
            </a:endParaRPr>
          </a:p>
          <a:p>
            <a:r>
              <a:rPr lang="el-GR" b="1" dirty="0">
                <a:solidFill>
                  <a:srgbClr val="000000"/>
                </a:solidFill>
              </a:rPr>
              <a:t>Εικόνα </a:t>
            </a:r>
            <a:r>
              <a:rPr lang="de-DE" b="1" dirty="0" smtClean="0">
                <a:solidFill>
                  <a:srgbClr val="000000"/>
                </a:solidFill>
              </a:rPr>
              <a:t>30</a:t>
            </a:r>
            <a:r>
              <a:rPr lang="el-GR" b="1" dirty="0" smtClean="0">
                <a:solidFill>
                  <a:srgbClr val="000000"/>
                </a:solidFill>
              </a:rPr>
              <a:t>:</a:t>
            </a:r>
            <a:r>
              <a:rPr lang="en-US" b="1" dirty="0" smtClean="0">
                <a:solidFill>
                  <a:srgbClr val="000000"/>
                </a:solidFill>
              </a:rPr>
              <a:t> </a:t>
            </a:r>
            <a:r>
              <a:rPr lang="en-US" dirty="0">
                <a:solidFill>
                  <a:srgbClr val="000000"/>
                </a:solidFill>
                <a:ea typeface="Lucida Grande"/>
                <a:cs typeface="Lucida Grande"/>
              </a:rPr>
              <a:t>Angela </a:t>
            </a:r>
            <a:r>
              <a:rPr lang="en-US" dirty="0" smtClean="0">
                <a:solidFill>
                  <a:srgbClr val="000000"/>
                </a:solidFill>
                <a:ea typeface="Lucida Grande"/>
                <a:cs typeface="Lucida Grande"/>
              </a:rPr>
              <a:t>Merkel</a:t>
            </a:r>
            <a:endParaRPr lang="el-GR" dirty="0" smtClean="0">
              <a:solidFill>
                <a:srgbClr val="000000"/>
              </a:solidFill>
              <a:ea typeface="Lucida Grande"/>
              <a:cs typeface="Lucida Grande"/>
            </a:endParaRPr>
          </a:p>
          <a:p>
            <a:r>
              <a:rPr lang="el-GR" b="1" dirty="0" smtClean="0"/>
              <a:t>Εικόνα </a:t>
            </a:r>
            <a:r>
              <a:rPr lang="de-DE" b="1" dirty="0" smtClean="0"/>
              <a:t>31</a:t>
            </a:r>
            <a:r>
              <a:rPr lang="el-GR" b="1" dirty="0" smtClean="0"/>
              <a:t>:</a:t>
            </a:r>
            <a:r>
              <a:rPr lang="en-US" b="1" dirty="0" smtClean="0"/>
              <a:t> </a:t>
            </a:r>
            <a:r>
              <a:rPr lang="en-US" dirty="0"/>
              <a:t>Angela </a:t>
            </a:r>
            <a:r>
              <a:rPr lang="en-US" dirty="0">
                <a:solidFill>
                  <a:srgbClr val="000000"/>
                </a:solidFill>
                <a:ea typeface="Lucida Grande"/>
                <a:cs typeface="Lucida Grande"/>
              </a:rPr>
              <a:t>Merkel</a:t>
            </a:r>
            <a:endParaRPr lang="de-DE" dirty="0"/>
          </a:p>
          <a:p>
            <a:endParaRPr lang="en-US" b="1" dirty="0"/>
          </a:p>
          <a:p>
            <a:endParaRPr lang="en-US" dirty="0"/>
          </a:p>
        </p:txBody>
      </p:sp>
      <p:pic>
        <p:nvPicPr>
          <p:cNvPr id="6" name="Picture 5" descr="This image shows Angela Merkel who is the Chancellor of Germany. The image was taken one day before Merkel received the International Charlemagne Prize of the city of Aachen (Karlspreis)." title="Angela_Merkel_(20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58750"/>
            <a:ext cx="4032447" cy="3024336"/>
          </a:xfrm>
          <a:prstGeom prst="rect">
            <a:avLst/>
          </a:prstGeom>
        </p:spPr>
      </p:pic>
    </p:spTree>
    <p:extLst>
      <p:ext uri="{BB962C8B-B14F-4D97-AF65-F5344CB8AC3E}">
        <p14:creationId xmlns:p14="http://schemas.microsoft.com/office/powerpoint/2010/main" val="12871162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title="The real Huw Edwar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5536" y="181758"/>
            <a:ext cx="1428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arkinson: Michael Palin on the Origin of Monty Python (flv video)" title="Parkinson: Michael Palin on the Origin of Monty Python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988840"/>
            <a:ext cx="3024460" cy="230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title="The real Huw Edwards "/>
          <p:cNvPicPr>
            <a:picLocks noGrp="1" noChangeAspect="1" noChangeArrowheads="1"/>
          </p:cNvPicPr>
          <p:nvPr>
            <p:ph type="title"/>
          </p:nvPr>
        </p:nvPicPr>
        <p:blipFill>
          <a:blip r:embed="rId6">
            <a:extLst>
              <a:ext uri="{28A0092B-C50C-407E-A947-70E740481C1C}">
                <a14:useLocalDpi xmlns:a14="http://schemas.microsoft.com/office/drawing/2010/main" val="0"/>
              </a:ext>
            </a:extLst>
          </a:blip>
          <a:srcRect/>
          <a:stretch>
            <a:fillRect/>
          </a:stretch>
        </p:blipFill>
        <p:spPr>
          <a:xfrm>
            <a:off x="1763713" y="260350"/>
            <a:ext cx="1558925" cy="1871663"/>
          </a:xfrm>
          <a:noFill/>
          <a:extLst>
            <a:ext uri="{909E8E84-426E-40dd-AFC4-6F175D3DCCD1}">
              <a14:hiddenFill xmlns:a14="http://schemas.microsoft.com/office/drawing/2010/main">
                <a:solidFill>
                  <a:srgbClr val="FFFFFF"/>
                </a:solidFill>
              </a14:hiddenFill>
            </a:ext>
          </a:extLst>
        </p:spPr>
      </p:pic>
      <p:pic>
        <p:nvPicPr>
          <p:cNvPr id="5" name="Picture 7" title="Patrick Poivre d'Arvor , TF1 France ">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2780928"/>
            <a:ext cx="3097113" cy="233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title="The real Huw Edward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78080"/>
            <a:ext cx="15001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ting interview - part two - Parkinson - BBC (flv video)" title="Sting interview - part two - Parkinson - BBC">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080" y="476672"/>
            <a:ext cx="352901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9552" y="5157192"/>
            <a:ext cx="8208912" cy="1754327"/>
          </a:xfrm>
          <a:prstGeom prst="rect">
            <a:avLst/>
          </a:prstGeom>
        </p:spPr>
        <p:txBody>
          <a:bodyPr wrap="square">
            <a:spAutoFit/>
          </a:bodyPr>
          <a:lstStyle/>
          <a:p>
            <a:r>
              <a:rPr lang="el-GR" b="1" dirty="0"/>
              <a:t>Εικόνα </a:t>
            </a:r>
            <a:r>
              <a:rPr lang="de-DE" b="1" dirty="0" smtClean="0"/>
              <a:t>32, 33, 34</a:t>
            </a:r>
            <a:r>
              <a:rPr lang="el-GR" b="1" dirty="0" smtClean="0"/>
              <a:t>:</a:t>
            </a:r>
            <a:r>
              <a:rPr lang="en-US" b="1" dirty="0" smtClean="0"/>
              <a:t> </a:t>
            </a:r>
            <a:r>
              <a:rPr lang="en-US" dirty="0" err="1">
                <a:solidFill>
                  <a:srgbClr val="000000"/>
                </a:solidFill>
                <a:ea typeface="Lucida Grande"/>
                <a:cs typeface="Lucida Grande"/>
              </a:rPr>
              <a:t>H</a:t>
            </a:r>
            <a:r>
              <a:rPr lang="en-US" dirty="0" err="1" smtClean="0">
                <a:solidFill>
                  <a:srgbClr val="000000"/>
                </a:solidFill>
                <a:ea typeface="Lucida Grande"/>
                <a:cs typeface="Lucida Grande"/>
              </a:rPr>
              <a:t>uw</a:t>
            </a:r>
            <a:r>
              <a:rPr lang="en-US" dirty="0" smtClean="0">
                <a:solidFill>
                  <a:srgbClr val="000000"/>
                </a:solidFill>
                <a:ea typeface="Lucida Grande"/>
                <a:cs typeface="Lucida Grande"/>
              </a:rPr>
              <a:t> </a:t>
            </a:r>
            <a:r>
              <a:rPr lang="en-US" dirty="0">
                <a:solidFill>
                  <a:srgbClr val="000000"/>
                </a:solidFill>
                <a:ea typeface="Lucida Grande"/>
                <a:cs typeface="Lucida Grande"/>
              </a:rPr>
              <a:t>E</a:t>
            </a:r>
            <a:r>
              <a:rPr lang="en-US" dirty="0" smtClean="0">
                <a:solidFill>
                  <a:srgbClr val="000000"/>
                </a:solidFill>
                <a:ea typeface="Lucida Grande"/>
                <a:cs typeface="Lucida Grande"/>
              </a:rPr>
              <a:t>dwards</a:t>
            </a:r>
            <a:endParaRPr lang="de-DE" dirty="0"/>
          </a:p>
          <a:p>
            <a:r>
              <a:rPr lang="el-GR" b="1" dirty="0"/>
              <a:t>Εικόνα </a:t>
            </a:r>
            <a:r>
              <a:rPr lang="de-DE" b="1" dirty="0" smtClean="0"/>
              <a:t>35</a:t>
            </a:r>
            <a:r>
              <a:rPr lang="el-GR" b="1" dirty="0" smtClean="0"/>
              <a:t>:</a:t>
            </a:r>
            <a:r>
              <a:rPr lang="de-DE" b="1" dirty="0" smtClean="0"/>
              <a:t> </a:t>
            </a:r>
            <a:r>
              <a:rPr lang="de-DE" dirty="0" err="1"/>
              <a:t>Sting</a:t>
            </a:r>
            <a:r>
              <a:rPr lang="de-DE" dirty="0"/>
              <a:t> </a:t>
            </a:r>
            <a:r>
              <a:rPr lang="de-DE" dirty="0" smtClean="0"/>
              <a:t>interview Parkinson – </a:t>
            </a:r>
            <a:r>
              <a:rPr lang="de-DE" dirty="0"/>
              <a:t>BBC </a:t>
            </a:r>
            <a:endParaRPr lang="en-US" dirty="0"/>
          </a:p>
          <a:p>
            <a:r>
              <a:rPr lang="el-GR" b="1" dirty="0"/>
              <a:t>Εικόνα </a:t>
            </a:r>
            <a:r>
              <a:rPr lang="de-DE" b="1" dirty="0" smtClean="0"/>
              <a:t>36</a:t>
            </a:r>
            <a:r>
              <a:rPr lang="el-GR" b="1" dirty="0" smtClean="0"/>
              <a:t>: </a:t>
            </a:r>
            <a:r>
              <a:rPr lang="en-US" dirty="0">
                <a:solidFill>
                  <a:srgbClr val="000000"/>
                </a:solidFill>
                <a:ea typeface="Lucida Grande"/>
                <a:cs typeface="Lucida Grande"/>
              </a:rPr>
              <a:t>Parkinson: Michael Palin on the Origin of Monty Python</a:t>
            </a:r>
            <a:endParaRPr lang="de-DE" dirty="0" smtClean="0"/>
          </a:p>
          <a:p>
            <a:r>
              <a:rPr lang="el-GR" b="1" dirty="0"/>
              <a:t>Εικόνα </a:t>
            </a:r>
            <a:r>
              <a:rPr lang="de-DE" b="1" dirty="0" smtClean="0"/>
              <a:t>37</a:t>
            </a:r>
            <a:r>
              <a:rPr lang="el-GR" b="1" dirty="0" smtClean="0"/>
              <a:t>:</a:t>
            </a:r>
            <a:r>
              <a:rPr lang="de-DE" b="1" dirty="0" smtClean="0"/>
              <a:t> </a:t>
            </a:r>
            <a:r>
              <a:rPr lang="en-US" dirty="0"/>
              <a:t>Patrick </a:t>
            </a:r>
            <a:r>
              <a:rPr lang="en-US" dirty="0" err="1"/>
              <a:t>Poivre</a:t>
            </a:r>
            <a:r>
              <a:rPr lang="en-US" dirty="0"/>
              <a:t> </a:t>
            </a:r>
            <a:r>
              <a:rPr lang="en-US" dirty="0" err="1"/>
              <a:t>d'Arvor</a:t>
            </a:r>
            <a:r>
              <a:rPr lang="en-US" dirty="0"/>
              <a:t> , TF1 France</a:t>
            </a:r>
          </a:p>
          <a:p>
            <a:endParaRPr lang="de-DE" b="1" dirty="0"/>
          </a:p>
          <a:p>
            <a:endParaRPr lang="en-US" dirty="0"/>
          </a:p>
        </p:txBody>
      </p:sp>
    </p:spTree>
    <p:extLst>
      <p:ext uri="{BB962C8B-B14F-4D97-AF65-F5344CB8AC3E}">
        <p14:creationId xmlns:p14="http://schemas.microsoft.com/office/powerpoint/2010/main" val="40816941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Donna Fiduc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764704"/>
            <a:ext cx="3528392" cy="3895107"/>
          </a:xfrm>
          <a:prstGeom prst="rect">
            <a:avLst/>
          </a:prstGeom>
        </p:spPr>
      </p:pic>
      <p:pic>
        <p:nvPicPr>
          <p:cNvPr id="2" name="Picture 2" descr="Fox News Anchorwoman&#10;" title="Caroline Shively"/>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1187624" y="158750"/>
            <a:ext cx="3994288" cy="2981042"/>
          </a:xfr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5517232"/>
            <a:ext cx="8424936" cy="1200329"/>
          </a:xfrm>
          <a:prstGeom prst="rect">
            <a:avLst/>
          </a:prstGeom>
        </p:spPr>
        <p:txBody>
          <a:bodyPr wrap="square">
            <a:spAutoFit/>
          </a:bodyPr>
          <a:lstStyle/>
          <a:p>
            <a:r>
              <a:rPr lang="el-GR" b="1" dirty="0">
                <a:solidFill>
                  <a:srgbClr val="000000"/>
                </a:solidFill>
              </a:rPr>
              <a:t>Εικόνα </a:t>
            </a:r>
            <a:r>
              <a:rPr lang="de-DE" b="1" dirty="0" smtClean="0">
                <a:solidFill>
                  <a:srgbClr val="000000"/>
                </a:solidFill>
              </a:rPr>
              <a:t>38</a:t>
            </a:r>
            <a:r>
              <a:rPr lang="el-GR" b="1" dirty="0" smtClean="0">
                <a:solidFill>
                  <a:srgbClr val="000000"/>
                </a:solidFill>
              </a:rPr>
              <a:t>: </a:t>
            </a:r>
            <a:r>
              <a:rPr lang="en-US" dirty="0" smtClean="0">
                <a:solidFill>
                  <a:srgbClr val="000000"/>
                </a:solidFill>
                <a:ea typeface="Lucida Grande"/>
                <a:cs typeface="Lucida Grande"/>
              </a:rPr>
              <a:t>Caroline Shively, </a:t>
            </a:r>
            <a:r>
              <a:rPr lang="en-US" dirty="0"/>
              <a:t>Fox News </a:t>
            </a:r>
            <a:r>
              <a:rPr lang="en-US" dirty="0" smtClean="0"/>
              <a:t>Anchorwoman</a:t>
            </a:r>
            <a:endParaRPr lang="de-DE" dirty="0">
              <a:solidFill>
                <a:srgbClr val="FF0000"/>
              </a:solidFill>
            </a:endParaRPr>
          </a:p>
          <a:p>
            <a:r>
              <a:rPr lang="el-GR" b="1" dirty="0">
                <a:solidFill>
                  <a:srgbClr val="000000"/>
                </a:solidFill>
              </a:rPr>
              <a:t>Εικόνα </a:t>
            </a:r>
            <a:r>
              <a:rPr lang="de-DE" b="1" dirty="0" smtClean="0">
                <a:solidFill>
                  <a:srgbClr val="000000"/>
                </a:solidFill>
              </a:rPr>
              <a:t>39</a:t>
            </a:r>
            <a:r>
              <a:rPr lang="el-GR" b="1" dirty="0" smtClean="0">
                <a:solidFill>
                  <a:srgbClr val="000000"/>
                </a:solidFill>
              </a:rPr>
              <a:t>:</a:t>
            </a:r>
            <a:r>
              <a:rPr lang="en-US" b="1" dirty="0" smtClean="0">
                <a:solidFill>
                  <a:srgbClr val="000000"/>
                </a:solidFill>
              </a:rPr>
              <a:t> </a:t>
            </a:r>
            <a:r>
              <a:rPr lang="en-US" dirty="0" smtClean="0">
                <a:solidFill>
                  <a:srgbClr val="000000"/>
                </a:solidFill>
                <a:ea typeface="Lucida Grande"/>
                <a:cs typeface="Lucida Grande"/>
              </a:rPr>
              <a:t>Donna </a:t>
            </a:r>
            <a:r>
              <a:rPr lang="en-US" dirty="0" err="1" smtClean="0">
                <a:solidFill>
                  <a:srgbClr val="000000"/>
                </a:solidFill>
                <a:ea typeface="Lucida Grande"/>
                <a:cs typeface="Lucida Grande"/>
              </a:rPr>
              <a:t>Fiducia</a:t>
            </a:r>
            <a:r>
              <a:rPr lang="en-US" dirty="0" smtClean="0">
                <a:solidFill>
                  <a:srgbClr val="000000"/>
                </a:solidFill>
                <a:ea typeface="Lucida Grande"/>
                <a:cs typeface="Lucida Grande"/>
              </a:rPr>
              <a:t>, </a:t>
            </a:r>
            <a:r>
              <a:rPr lang="en-US" dirty="0" smtClean="0">
                <a:solidFill>
                  <a:srgbClr val="000000"/>
                </a:solidFill>
              </a:rPr>
              <a:t>Fox </a:t>
            </a:r>
            <a:r>
              <a:rPr lang="en-US" dirty="0">
                <a:solidFill>
                  <a:srgbClr val="000000"/>
                </a:solidFill>
              </a:rPr>
              <a:t>News </a:t>
            </a:r>
            <a:r>
              <a:rPr lang="en-US" dirty="0" smtClean="0">
                <a:solidFill>
                  <a:srgbClr val="000000"/>
                </a:solidFill>
              </a:rPr>
              <a:t>Anchorwoman</a:t>
            </a:r>
            <a:endParaRPr lang="en-US" dirty="0">
              <a:solidFill>
                <a:srgbClr val="000000"/>
              </a:solidFill>
            </a:endParaRPr>
          </a:p>
          <a:p>
            <a:r>
              <a:rPr lang="el-GR" b="1" dirty="0">
                <a:solidFill>
                  <a:srgbClr val="000000"/>
                </a:solidFill>
              </a:rPr>
              <a:t>Εικόνα </a:t>
            </a:r>
            <a:r>
              <a:rPr lang="de-DE" b="1" dirty="0" smtClean="0">
                <a:solidFill>
                  <a:srgbClr val="000000"/>
                </a:solidFill>
              </a:rPr>
              <a:t>40</a:t>
            </a:r>
            <a:r>
              <a:rPr lang="el-GR" b="1" dirty="0" smtClean="0">
                <a:solidFill>
                  <a:srgbClr val="000000"/>
                </a:solidFill>
              </a:rPr>
              <a:t>:</a:t>
            </a:r>
            <a:r>
              <a:rPr lang="en-US" b="1" dirty="0" smtClean="0">
                <a:solidFill>
                  <a:srgbClr val="000000"/>
                </a:solidFill>
              </a:rPr>
              <a:t> </a:t>
            </a:r>
            <a:r>
              <a:rPr lang="en-US" dirty="0" smtClean="0">
                <a:solidFill>
                  <a:srgbClr val="000000"/>
                </a:solidFill>
                <a:ea typeface="Lucida Grande"/>
                <a:cs typeface="Lucida Grande"/>
              </a:rPr>
              <a:t>Brigitte Quinn, </a:t>
            </a:r>
            <a:r>
              <a:rPr lang="en-US" dirty="0">
                <a:solidFill>
                  <a:srgbClr val="000000"/>
                </a:solidFill>
              </a:rPr>
              <a:t>Fox News Anchorwoman</a:t>
            </a:r>
            <a:endParaRPr lang="de-DE" dirty="0">
              <a:solidFill>
                <a:srgbClr val="000000"/>
              </a:solidFill>
            </a:endParaRPr>
          </a:p>
          <a:p>
            <a:endParaRPr lang="en-US" dirty="0">
              <a:solidFill>
                <a:srgbClr val="FF0000"/>
              </a:solidFill>
            </a:endParaRPr>
          </a:p>
        </p:txBody>
      </p:sp>
      <p:pic>
        <p:nvPicPr>
          <p:cNvPr id="6" name="Picture 5" title="Brigitte Quin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2996952"/>
            <a:ext cx="3536877" cy="2395051"/>
          </a:xfrm>
          <a:prstGeom prst="rect">
            <a:avLst/>
          </a:prstGeom>
        </p:spPr>
      </p:pic>
    </p:spTree>
    <p:extLst>
      <p:ext uri="{BB962C8B-B14F-4D97-AF65-F5344CB8AC3E}">
        <p14:creationId xmlns:p14="http://schemas.microsoft.com/office/powerpoint/2010/main" val="2608525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Texts-1</a:t>
            </a:r>
            <a:endParaRPr lang="el-GR" b="1" dirty="0"/>
          </a:p>
        </p:txBody>
      </p:sp>
      <p:sp>
        <p:nvSpPr>
          <p:cNvPr id="5" name="Θέση περιεχομένου 4"/>
          <p:cNvSpPr>
            <a:spLocks noGrp="1"/>
          </p:cNvSpPr>
          <p:nvPr>
            <p:ph idx="1"/>
          </p:nvPr>
        </p:nvSpPr>
        <p:spPr>
          <a:xfrm>
            <a:off x="467544" y="1412776"/>
            <a:ext cx="8229600" cy="4525963"/>
          </a:xfrm>
        </p:spPr>
        <p:txBody>
          <a:bodyPr>
            <a:noAutofit/>
          </a:bodyPr>
          <a:lstStyle/>
          <a:p>
            <a:pPr>
              <a:lnSpc>
                <a:spcPct val="80000"/>
              </a:lnSpc>
            </a:pPr>
            <a:r>
              <a:rPr lang="de-DE" sz="2000" dirty="0" err="1"/>
              <a:t>Commodore</a:t>
            </a:r>
            <a:r>
              <a:rPr lang="de-DE" sz="2000" dirty="0"/>
              <a:t> Frank </a:t>
            </a:r>
            <a:r>
              <a:rPr lang="de-DE" sz="2000" dirty="0" err="1"/>
              <a:t>Bainimarama</a:t>
            </a:r>
            <a:r>
              <a:rPr lang="de-DE" sz="2000" dirty="0"/>
              <a:t> </a:t>
            </a:r>
            <a:r>
              <a:rPr lang="de-DE" sz="2000" dirty="0" err="1"/>
              <a:t>is</a:t>
            </a:r>
            <a:r>
              <a:rPr lang="de-DE" sz="2000" dirty="0"/>
              <a:t> a </a:t>
            </a:r>
            <a:r>
              <a:rPr lang="de-DE" sz="2000" dirty="0" err="1"/>
              <a:t>serial</a:t>
            </a:r>
            <a:r>
              <a:rPr lang="de-DE" sz="2000" dirty="0"/>
              <a:t> </a:t>
            </a:r>
            <a:r>
              <a:rPr lang="de-DE" sz="2000" dirty="0" err="1"/>
              <a:t>interferer</a:t>
            </a:r>
            <a:r>
              <a:rPr lang="de-DE" sz="2000" dirty="0"/>
              <a:t> in </a:t>
            </a:r>
            <a:r>
              <a:rPr lang="de-DE" sz="2000" dirty="0" err="1"/>
              <a:t>Fijian</a:t>
            </a:r>
            <a:r>
              <a:rPr lang="de-DE" sz="2000" dirty="0"/>
              <a:t> </a:t>
            </a:r>
            <a:r>
              <a:rPr lang="de-DE" sz="2000" dirty="0" err="1"/>
              <a:t>politics</a:t>
            </a:r>
            <a:endParaRPr lang="de-DE" sz="2000" dirty="0"/>
          </a:p>
          <a:p>
            <a:pPr>
              <a:lnSpc>
                <a:spcPct val="90000"/>
              </a:lnSpc>
            </a:pPr>
            <a:r>
              <a:rPr lang="de-DE" sz="2000" dirty="0" err="1"/>
              <a:t>To</a:t>
            </a:r>
            <a:r>
              <a:rPr lang="de-DE" sz="2000" dirty="0"/>
              <a:t> </a:t>
            </a:r>
            <a:r>
              <a:rPr lang="de-DE" sz="2000" dirty="0" err="1"/>
              <a:t>suggest</a:t>
            </a:r>
            <a:r>
              <a:rPr lang="de-DE" sz="2000" dirty="0"/>
              <a:t> </a:t>
            </a:r>
            <a:r>
              <a:rPr lang="de-DE" sz="2000" dirty="0" err="1"/>
              <a:t>that</a:t>
            </a:r>
            <a:r>
              <a:rPr lang="de-DE" sz="2000" dirty="0"/>
              <a:t> an </a:t>
            </a:r>
            <a:r>
              <a:rPr lang="de-DE" sz="2000" dirty="0" err="1"/>
              <a:t>election</a:t>
            </a:r>
            <a:r>
              <a:rPr lang="de-DE" sz="2000" dirty="0"/>
              <a:t> will </a:t>
            </a:r>
            <a:r>
              <a:rPr lang="de-DE" sz="2000" dirty="0" err="1"/>
              <a:t>be</a:t>
            </a:r>
            <a:r>
              <a:rPr lang="de-DE" sz="2000" dirty="0"/>
              <a:t> </a:t>
            </a:r>
            <a:r>
              <a:rPr lang="de-DE" sz="2000" dirty="0" err="1"/>
              <a:t>held</a:t>
            </a:r>
            <a:r>
              <a:rPr lang="de-DE" sz="2000" dirty="0"/>
              <a:t> in 2014 </a:t>
            </a:r>
            <a:r>
              <a:rPr lang="de-DE" sz="2000" dirty="0" err="1"/>
              <a:t>is</a:t>
            </a:r>
            <a:r>
              <a:rPr lang="de-DE" sz="2000" dirty="0"/>
              <a:t> </a:t>
            </a:r>
            <a:r>
              <a:rPr lang="de-DE" sz="2000" dirty="0" err="1"/>
              <a:t>nothing</a:t>
            </a:r>
            <a:r>
              <a:rPr lang="de-DE" sz="2000" dirty="0"/>
              <a:t> </a:t>
            </a:r>
            <a:r>
              <a:rPr lang="de-DE" sz="2000" dirty="0" err="1"/>
              <a:t>more</a:t>
            </a:r>
            <a:r>
              <a:rPr lang="de-DE" sz="2000" dirty="0"/>
              <a:t> </a:t>
            </a:r>
            <a:r>
              <a:rPr lang="de-DE" sz="2000" dirty="0" err="1"/>
              <a:t>than</a:t>
            </a:r>
            <a:r>
              <a:rPr lang="de-DE" sz="2000" dirty="0"/>
              <a:t> a </a:t>
            </a:r>
            <a:r>
              <a:rPr lang="de-DE" sz="2000" dirty="0" err="1"/>
              <a:t>sham</a:t>
            </a:r>
            <a:r>
              <a:rPr lang="de-DE" sz="2000" dirty="0"/>
              <a:t>” Stephen Smith, </a:t>
            </a:r>
            <a:r>
              <a:rPr lang="de-DE" sz="2000" dirty="0" err="1"/>
              <a:t>Australian</a:t>
            </a:r>
            <a:r>
              <a:rPr lang="de-DE" sz="2000" dirty="0"/>
              <a:t> </a:t>
            </a:r>
            <a:r>
              <a:rPr lang="de-DE" sz="2000" dirty="0" err="1"/>
              <a:t>Foreign</a:t>
            </a:r>
            <a:r>
              <a:rPr lang="de-DE" sz="2000" dirty="0"/>
              <a:t> Minister </a:t>
            </a:r>
          </a:p>
          <a:p>
            <a:pPr>
              <a:lnSpc>
                <a:spcPct val="80000"/>
              </a:lnSpc>
            </a:pPr>
            <a:r>
              <a:rPr lang="de-DE" sz="2000" dirty="0" err="1"/>
              <a:t>By</a:t>
            </a:r>
            <a:r>
              <a:rPr lang="de-DE" sz="2000" dirty="0"/>
              <a:t> Phil Mercer , BBC News, Sydney </a:t>
            </a:r>
          </a:p>
          <a:p>
            <a:pPr>
              <a:lnSpc>
                <a:spcPct val="80000"/>
              </a:lnSpc>
            </a:pPr>
            <a:r>
              <a:rPr lang="de-DE" sz="2000" dirty="0"/>
              <a:t>[Bildunterschrift: Ma </a:t>
            </a:r>
            <a:r>
              <a:rPr lang="de-DE" sz="2000" dirty="0" err="1"/>
              <a:t>Canrong</a:t>
            </a:r>
            <a:r>
              <a:rPr lang="de-DE" sz="2000" dirty="0"/>
              <a:t>: "Enttäuschung über einseitige Berichterstattung der hiesigen Medien" ] </a:t>
            </a:r>
          </a:p>
          <a:p>
            <a:pPr>
              <a:lnSpc>
                <a:spcPct val="90000"/>
              </a:lnSpc>
            </a:pPr>
            <a:r>
              <a:rPr lang="de-DE" sz="2000" dirty="0"/>
              <a:t>[Bildunterschrift: Applaus von Russlands Präsident Putin und Bundeskanzlerin Merkel: Die Geschäfte unter Dach und Fach (BASF-Chef Jürgen </a:t>
            </a:r>
            <a:r>
              <a:rPr lang="de-DE" sz="2000" dirty="0" err="1"/>
              <a:t>Hambrecht</a:t>
            </a:r>
            <a:r>
              <a:rPr lang="de-DE" sz="2000" dirty="0"/>
              <a:t> (li) und </a:t>
            </a:r>
            <a:r>
              <a:rPr lang="de-DE" sz="2000" dirty="0" err="1"/>
              <a:t>Gazprom</a:t>
            </a:r>
            <a:r>
              <a:rPr lang="de-DE" sz="2000" dirty="0"/>
              <a:t>-Chef Miller (</a:t>
            </a:r>
            <a:r>
              <a:rPr lang="de-DE" sz="2000" dirty="0" err="1"/>
              <a:t>re</a:t>
            </a:r>
            <a:r>
              <a:rPr lang="de-DE" sz="2000" dirty="0"/>
              <a:t>) in Tomsk) </a:t>
            </a:r>
            <a:r>
              <a:rPr lang="de-DE" sz="2000" dirty="0" smtClean="0"/>
              <a:t>]</a:t>
            </a:r>
            <a:endParaRPr lang="de-DE" sz="2000" dirty="0"/>
          </a:p>
          <a:p>
            <a:pPr>
              <a:lnSpc>
                <a:spcPct val="80000"/>
              </a:lnSpc>
            </a:pPr>
            <a:r>
              <a:rPr lang="de-DE" sz="2000" dirty="0" err="1"/>
              <a:t>Huffington</a:t>
            </a:r>
            <a:r>
              <a:rPr lang="de-DE" sz="2000" dirty="0"/>
              <a:t> Post   |  Nicholas Graham   |   April 15, 2009 </a:t>
            </a:r>
            <a:r>
              <a:rPr lang="de-DE" sz="2000" dirty="0" err="1"/>
              <a:t>at</a:t>
            </a:r>
            <a:r>
              <a:rPr lang="de-DE" sz="2000" dirty="0"/>
              <a:t> 01:48 AM </a:t>
            </a:r>
          </a:p>
          <a:p>
            <a:pPr>
              <a:lnSpc>
                <a:spcPct val="90000"/>
              </a:lnSpc>
            </a:pPr>
            <a:r>
              <a:rPr lang="de-DE" sz="2000" dirty="0"/>
              <a:t>Jim Cramer </a:t>
            </a:r>
            <a:r>
              <a:rPr lang="de-DE" sz="2000" dirty="0" err="1"/>
              <a:t>is</a:t>
            </a:r>
            <a:r>
              <a:rPr lang="de-DE" sz="2000" dirty="0"/>
              <a:t> </a:t>
            </a:r>
            <a:r>
              <a:rPr lang="de-DE" sz="2000" dirty="0" err="1"/>
              <a:t>clearly</a:t>
            </a:r>
            <a:r>
              <a:rPr lang="de-DE" sz="2000" dirty="0"/>
              <a:t> still </a:t>
            </a:r>
            <a:r>
              <a:rPr lang="de-DE" sz="2000" dirty="0" err="1"/>
              <a:t>fuming</a:t>
            </a:r>
            <a:r>
              <a:rPr lang="de-DE" sz="2000" dirty="0"/>
              <a:t> </a:t>
            </a:r>
            <a:r>
              <a:rPr lang="de-DE" sz="2000" dirty="0" err="1"/>
              <a:t>from</a:t>
            </a:r>
            <a:r>
              <a:rPr lang="de-DE" sz="2000" dirty="0"/>
              <a:t> </a:t>
            </a:r>
            <a:r>
              <a:rPr lang="de-DE" sz="2000" dirty="0" err="1"/>
              <a:t>his</a:t>
            </a:r>
            <a:r>
              <a:rPr lang="de-DE" sz="2000" dirty="0"/>
              <a:t> </a:t>
            </a:r>
            <a:r>
              <a:rPr lang="de-DE" sz="2000" dirty="0" err="1"/>
              <a:t>disastrous</a:t>
            </a:r>
            <a:r>
              <a:rPr lang="de-DE" sz="2000" dirty="0"/>
              <a:t> </a:t>
            </a:r>
            <a:r>
              <a:rPr lang="de-DE" sz="2000" dirty="0" err="1"/>
              <a:t>appearance</a:t>
            </a:r>
            <a:r>
              <a:rPr lang="de-DE" sz="2000" dirty="0"/>
              <a:t> on </a:t>
            </a:r>
            <a:r>
              <a:rPr lang="de-DE" sz="2000" dirty="0" err="1"/>
              <a:t>the</a:t>
            </a:r>
            <a:r>
              <a:rPr lang="de-DE" sz="2000" dirty="0"/>
              <a:t> "The Daily Show" </a:t>
            </a:r>
            <a:r>
              <a:rPr lang="de-DE" sz="2000" dirty="0" err="1"/>
              <a:t>where</a:t>
            </a:r>
            <a:r>
              <a:rPr lang="de-DE" sz="2000" dirty="0"/>
              <a:t> he was </a:t>
            </a:r>
            <a:r>
              <a:rPr lang="de-DE" sz="2000" dirty="0" err="1"/>
              <a:t>grilled</a:t>
            </a:r>
            <a:r>
              <a:rPr lang="de-DE" sz="2000" dirty="0"/>
              <a:t> </a:t>
            </a:r>
            <a:r>
              <a:rPr lang="de-DE" sz="2000" dirty="0" err="1"/>
              <a:t>relentlessly</a:t>
            </a:r>
            <a:r>
              <a:rPr lang="de-DE" sz="2000" dirty="0"/>
              <a:t> </a:t>
            </a:r>
            <a:r>
              <a:rPr lang="de-DE" sz="2000" dirty="0" err="1"/>
              <a:t>by</a:t>
            </a:r>
            <a:r>
              <a:rPr lang="de-DE" sz="2000" dirty="0"/>
              <a:t> </a:t>
            </a:r>
            <a:r>
              <a:rPr lang="de-DE" sz="2000" dirty="0" err="1"/>
              <a:t>host</a:t>
            </a:r>
            <a:r>
              <a:rPr lang="de-DE" sz="2000" dirty="0"/>
              <a:t> Jon Stewart</a:t>
            </a:r>
          </a:p>
        </p:txBody>
      </p:sp>
    </p:spTree>
    <p:extLst>
      <p:ext uri="{BB962C8B-B14F-4D97-AF65-F5344CB8AC3E}">
        <p14:creationId xmlns:p14="http://schemas.microsoft.com/office/powerpoint/2010/main" val="204201522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Texts-2</a:t>
            </a:r>
            <a:endParaRPr lang="el-GR" b="1" dirty="0"/>
          </a:p>
        </p:txBody>
      </p:sp>
      <p:sp>
        <p:nvSpPr>
          <p:cNvPr id="5" name="Θέση περιεχομένου 4"/>
          <p:cNvSpPr>
            <a:spLocks noGrp="1"/>
          </p:cNvSpPr>
          <p:nvPr>
            <p:ph idx="1"/>
          </p:nvPr>
        </p:nvSpPr>
        <p:spPr>
          <a:xfrm>
            <a:off x="467544" y="1340768"/>
            <a:ext cx="8229600" cy="4525963"/>
          </a:xfrm>
        </p:spPr>
        <p:txBody>
          <a:bodyPr>
            <a:noAutofit/>
          </a:bodyPr>
          <a:lstStyle/>
          <a:p>
            <a:pPr marL="0" indent="0">
              <a:lnSpc>
                <a:spcPct val="90000"/>
              </a:lnSpc>
              <a:buNone/>
            </a:pPr>
            <a:r>
              <a:rPr lang="en-US" sz="2000" dirty="0"/>
              <a:t>Visiting Russia Angela Merkel had meeting with Dmitry </a:t>
            </a:r>
            <a:r>
              <a:rPr lang="en-US" sz="2000" dirty="0" err="1"/>
              <a:t>Medvedev</a:t>
            </a:r>
            <a:r>
              <a:rPr lang="en-US" sz="2000" dirty="0"/>
              <a:t>, who has been elected now as Russia’s president. “I think there will be continuity,” </a:t>
            </a:r>
            <a:r>
              <a:rPr lang="en-US" sz="2000" dirty="0" err="1"/>
              <a:t>Ms</a:t>
            </a:r>
            <a:r>
              <a:rPr lang="en-US" sz="2000" dirty="0"/>
              <a:t> Merkel said after meeting </a:t>
            </a:r>
            <a:r>
              <a:rPr lang="en-US" sz="2000" dirty="0" err="1"/>
              <a:t>Mr</a:t>
            </a:r>
            <a:r>
              <a:rPr lang="en-US" sz="2000" dirty="0"/>
              <a:t> </a:t>
            </a:r>
            <a:r>
              <a:rPr lang="en-US" sz="2000" dirty="0" err="1"/>
              <a:t>Medvedev</a:t>
            </a:r>
            <a:r>
              <a:rPr lang="en-US" sz="2000" dirty="0"/>
              <a:t> in Moscow on Saturday. “I do not think that the controversies will just </a:t>
            </a:r>
            <a:r>
              <a:rPr lang="en-US" sz="2000" dirty="0" err="1"/>
              <a:t>disappear”.http</a:t>
            </a:r>
            <a:r>
              <a:rPr lang="en-US" sz="2000" dirty="0"/>
              <a:t>://elections4us.com/2008/03/10/</a:t>
            </a:r>
            <a:r>
              <a:rPr lang="en-US" sz="2000" dirty="0" err="1"/>
              <a:t>angela-merkel</a:t>
            </a:r>
            <a:r>
              <a:rPr lang="en-US" sz="2000" dirty="0"/>
              <a:t>/</a:t>
            </a:r>
          </a:p>
          <a:p>
            <a:pPr marL="0" indent="0">
              <a:lnSpc>
                <a:spcPct val="90000"/>
              </a:lnSpc>
              <a:buNone/>
            </a:pPr>
            <a:r>
              <a:rPr lang="en-US" sz="2000" dirty="0"/>
              <a:t>06.06.2007Bundeskanzlerin Merkel </a:t>
            </a:r>
            <a:r>
              <a:rPr lang="en-US" sz="2000" dirty="0" err="1"/>
              <a:t>spricht</a:t>
            </a:r>
            <a:r>
              <a:rPr lang="en-US" sz="2000" dirty="0"/>
              <a:t> </a:t>
            </a:r>
            <a:r>
              <a:rPr lang="en-US" sz="2000" dirty="0" err="1"/>
              <a:t>mit</a:t>
            </a:r>
            <a:r>
              <a:rPr lang="en-US" sz="2000" dirty="0"/>
              <a:t> </a:t>
            </a:r>
            <a:r>
              <a:rPr lang="en-US" sz="2000" dirty="0" err="1"/>
              <a:t>russischem</a:t>
            </a:r>
            <a:r>
              <a:rPr lang="en-US" sz="2000" dirty="0"/>
              <a:t> </a:t>
            </a:r>
            <a:r>
              <a:rPr lang="en-US" sz="2000" dirty="0" err="1"/>
              <a:t>Präsident</a:t>
            </a:r>
            <a:r>
              <a:rPr lang="en-US" sz="2000" dirty="0"/>
              <a:t> Putin / German Chancellor Angela Merkel meets Russian President Vladimir Putin </a:t>
            </a:r>
          </a:p>
          <a:p>
            <a:pPr marL="0" indent="0">
              <a:lnSpc>
                <a:spcPct val="90000"/>
              </a:lnSpc>
              <a:buNone/>
            </a:pPr>
            <a:r>
              <a:rPr lang="en-US" sz="2000" dirty="0"/>
              <a:t>http://www.g8.de/Webs/G8/EN/Media/</a:t>
            </a:r>
            <a:r>
              <a:rPr lang="en-US" sz="2000" dirty="0" err="1"/>
              <a:t>FotoDownload</a:t>
            </a:r>
            <a:r>
              <a:rPr lang="en-US" sz="2000" dirty="0"/>
              <a:t>/blaettern028c.html?id=219354, Photo: </a:t>
            </a:r>
            <a:r>
              <a:rPr lang="en-US" sz="2000" dirty="0" err="1"/>
              <a:t>REGIERUNGonline</a:t>
            </a:r>
            <a:r>
              <a:rPr lang="en-US" sz="2000" dirty="0"/>
              <a:t> / </a:t>
            </a:r>
            <a:r>
              <a:rPr lang="en-US" sz="2000" dirty="0" err="1"/>
              <a:t>Kühler</a:t>
            </a:r>
            <a:r>
              <a:rPr lang="en-US" sz="2000" dirty="0"/>
              <a:t> </a:t>
            </a:r>
            <a:br>
              <a:rPr lang="en-US" sz="2000" dirty="0"/>
            </a:br>
            <a:r>
              <a:rPr lang="en-US" sz="2000" dirty="0" err="1"/>
              <a:t>Bundeskanzlerin</a:t>
            </a:r>
            <a:r>
              <a:rPr lang="en-US" sz="2000" dirty="0"/>
              <a:t> Angela Merkel und der </a:t>
            </a:r>
            <a:r>
              <a:rPr lang="en-US" sz="2000" dirty="0" err="1"/>
              <a:t>russische</a:t>
            </a:r>
            <a:r>
              <a:rPr lang="en-US" sz="2000" dirty="0"/>
              <a:t> </a:t>
            </a:r>
            <a:r>
              <a:rPr lang="en-US" sz="2000" dirty="0" err="1"/>
              <a:t>Präsident</a:t>
            </a:r>
            <a:r>
              <a:rPr lang="en-US" sz="2000" dirty="0"/>
              <a:t> </a:t>
            </a:r>
            <a:r>
              <a:rPr lang="en-US" sz="2000" dirty="0" err="1"/>
              <a:t>Wladimir</a:t>
            </a:r>
            <a:r>
              <a:rPr lang="en-US" sz="2000" dirty="0"/>
              <a:t> Putin in </a:t>
            </a:r>
            <a:r>
              <a:rPr lang="en-US" sz="2000" dirty="0" err="1"/>
              <a:t>Heiligendamm</a:t>
            </a:r>
            <a:r>
              <a:rPr lang="en-US" sz="2000" dirty="0"/>
              <a:t> / German Chancellor Angela Merkel and Russian President Vladimir Putin in </a:t>
            </a:r>
            <a:r>
              <a:rPr lang="en-US" sz="2000" dirty="0" err="1"/>
              <a:t>Heiligendamm</a:t>
            </a:r>
            <a:r>
              <a:rPr lang="en-US" sz="2000" dirty="0"/>
              <a:t> </a:t>
            </a:r>
          </a:p>
          <a:p>
            <a:pPr marL="0" indent="0">
              <a:lnSpc>
                <a:spcPct val="90000"/>
              </a:lnSpc>
              <a:buNone/>
            </a:pPr>
            <a:r>
              <a:rPr lang="en-US" sz="2000" dirty="0"/>
              <a:t>http://</a:t>
            </a:r>
            <a:r>
              <a:rPr lang="en-US" sz="2000" dirty="0" err="1"/>
              <a:t>www.cjreport.com</a:t>
            </a:r>
            <a:r>
              <a:rPr lang="en-US" sz="2000" dirty="0"/>
              <a:t>/news/156/</a:t>
            </a:r>
            <a:r>
              <a:rPr lang="en-US" sz="2000" dirty="0" err="1"/>
              <a:t>german-chancellor-angela-merkel-visit-budapest.html?phpMyAdmin</a:t>
            </a:r>
            <a:r>
              <a:rPr lang="en-US" sz="2000" dirty="0"/>
              <a:t>=20cc4929a8d1t3e136abc</a:t>
            </a:r>
          </a:p>
          <a:p>
            <a:pPr marL="0" indent="0">
              <a:lnSpc>
                <a:spcPct val="90000"/>
              </a:lnSpc>
              <a:buNone/>
            </a:pPr>
            <a:r>
              <a:rPr lang="en-US" sz="2000" dirty="0"/>
              <a:t>REUTERS: Angela Merkel: How should I know who's going to be my coalition partner?</a:t>
            </a:r>
          </a:p>
          <a:p>
            <a:pPr marL="0" indent="0">
              <a:buNone/>
            </a:pPr>
            <a:endParaRPr lang="el-GR" sz="2400" dirty="0"/>
          </a:p>
        </p:txBody>
      </p:sp>
    </p:spTree>
    <p:extLst>
      <p:ext uri="{BB962C8B-B14F-4D97-AF65-F5344CB8AC3E}">
        <p14:creationId xmlns:p14="http://schemas.microsoft.com/office/powerpoint/2010/main" val="31612055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b="1" dirty="0">
                <a:latin typeface="Arial" charset="0"/>
                <a:cs typeface="Arial" charset="0"/>
              </a:rPr>
              <a:t>G. SOZIOLINGUISTISCHE MERKMALE</a:t>
            </a:r>
            <a:r>
              <a:rPr lang="el-GR" b="1" dirty="0">
                <a:latin typeface="Arial" charset="0"/>
                <a:cs typeface="Arial" charset="0"/>
              </a:rPr>
              <a:t> </a:t>
            </a:r>
            <a:endParaRPr lang="el-GR" b="1" dirty="0"/>
          </a:p>
        </p:txBody>
      </p:sp>
      <p:sp>
        <p:nvSpPr>
          <p:cNvPr id="5" name="Θέση περιεχομένου 4"/>
          <p:cNvSpPr>
            <a:spLocks noGrp="1"/>
          </p:cNvSpPr>
          <p:nvPr>
            <p:ph idx="1"/>
          </p:nvPr>
        </p:nvSpPr>
        <p:spPr/>
        <p:txBody>
          <a:bodyPr>
            <a:noAutofit/>
          </a:bodyPr>
          <a:lstStyle/>
          <a:p>
            <a:pPr>
              <a:buFont typeface="Arial"/>
              <a:buChar char="•"/>
              <a:defRPr/>
            </a:pPr>
            <a:r>
              <a:rPr lang="en-GB" sz="2400" dirty="0" err="1"/>
              <a:t>Wortschatz</a:t>
            </a:r>
            <a:endParaRPr lang="en-GB" sz="2400" dirty="0"/>
          </a:p>
          <a:p>
            <a:pPr>
              <a:buFont typeface="Arial"/>
              <a:buChar char="•"/>
              <a:defRPr/>
            </a:pPr>
            <a:endParaRPr lang="en-GB" sz="2400" dirty="0"/>
          </a:p>
          <a:p>
            <a:pPr>
              <a:buFont typeface="Arial"/>
              <a:buChar char="•"/>
              <a:defRPr/>
            </a:pPr>
            <a:r>
              <a:rPr lang="en-GB" sz="2400" dirty="0" err="1"/>
              <a:t>Wendungen</a:t>
            </a:r>
            <a:endParaRPr lang="en-GB" sz="2400" dirty="0"/>
          </a:p>
          <a:p>
            <a:pPr>
              <a:buFont typeface="Arial"/>
              <a:buChar char="•"/>
              <a:defRPr/>
            </a:pPr>
            <a:endParaRPr lang="en-GB" sz="2400" dirty="0"/>
          </a:p>
          <a:p>
            <a:pPr>
              <a:buFont typeface="Arial"/>
              <a:buChar char="•"/>
              <a:defRPr/>
            </a:pPr>
            <a:r>
              <a:rPr lang="en-GB" sz="2400" dirty="0" err="1"/>
              <a:t>Metaphern</a:t>
            </a:r>
            <a:r>
              <a:rPr lang="el-GR" sz="2400" dirty="0"/>
              <a:t> </a:t>
            </a:r>
            <a:endParaRPr lang="en-US" sz="2400" dirty="0"/>
          </a:p>
          <a:p>
            <a:pPr>
              <a:buFont typeface="Arial"/>
              <a:buChar char="•"/>
              <a:defRPr/>
            </a:pPr>
            <a:endParaRPr lang="en-US" sz="2400" dirty="0"/>
          </a:p>
          <a:p>
            <a:pPr>
              <a:buFont typeface="Arial"/>
              <a:buChar char="•"/>
              <a:defRPr/>
            </a:pPr>
            <a:r>
              <a:rPr lang="en-US" sz="2400" dirty="0" err="1"/>
              <a:t>Vorausgesetztes</a:t>
            </a:r>
            <a:r>
              <a:rPr lang="en-US" sz="2400" dirty="0"/>
              <a:t> </a:t>
            </a:r>
            <a:r>
              <a:rPr lang="en-US" sz="2400" dirty="0" err="1"/>
              <a:t>Wissen</a:t>
            </a:r>
            <a:r>
              <a:rPr lang="en-US" sz="2400" dirty="0"/>
              <a:t> (Assumed knowledge)</a:t>
            </a:r>
            <a:endParaRPr lang="el-GR" sz="2400" dirty="0"/>
          </a:p>
        </p:txBody>
      </p:sp>
    </p:spTree>
    <p:extLst>
      <p:ext uri="{BB962C8B-B14F-4D97-AF65-F5344CB8AC3E}">
        <p14:creationId xmlns:p14="http://schemas.microsoft.com/office/powerpoint/2010/main" val="8435340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Journalists</a:t>
            </a:r>
            <a:endParaRPr lang="el-GR" b="1" dirty="0"/>
          </a:p>
        </p:txBody>
      </p:sp>
      <p:sp>
        <p:nvSpPr>
          <p:cNvPr id="5" name="Θέση περιεχομένου 4"/>
          <p:cNvSpPr>
            <a:spLocks noGrp="1"/>
          </p:cNvSpPr>
          <p:nvPr>
            <p:ph idx="1"/>
          </p:nvPr>
        </p:nvSpPr>
        <p:spPr/>
        <p:txBody>
          <a:bodyPr>
            <a:noAutofit/>
          </a:bodyPr>
          <a:lstStyle/>
          <a:p>
            <a:r>
              <a:rPr lang="en-US" sz="2400" dirty="0"/>
              <a:t>Trevor McDonald, ITN anchorman - photo credit: BBC</a:t>
            </a:r>
          </a:p>
          <a:p>
            <a:r>
              <a:rPr lang="en-US" sz="2400" dirty="0"/>
              <a:t>BBC newsreader George </a:t>
            </a:r>
            <a:r>
              <a:rPr lang="en-US" sz="2400" dirty="0" err="1"/>
              <a:t>Alagiah</a:t>
            </a:r>
            <a:r>
              <a:rPr lang="en-US" sz="2400" dirty="0"/>
              <a:t> </a:t>
            </a:r>
          </a:p>
          <a:p>
            <a:r>
              <a:rPr lang="en-US" sz="2400" dirty="0"/>
              <a:t>News anchorman, </a:t>
            </a:r>
            <a:r>
              <a:rPr lang="en-US" sz="2400" dirty="0" err="1"/>
              <a:t>Chikushi</a:t>
            </a:r>
            <a:r>
              <a:rPr lang="en-US" sz="2400" dirty="0"/>
              <a:t> Tetsuya, TBS news program “News 23″ </a:t>
            </a:r>
          </a:p>
          <a:p>
            <a:r>
              <a:rPr lang="en-US" sz="2400" dirty="0" err="1"/>
              <a:t>Huw</a:t>
            </a:r>
            <a:r>
              <a:rPr lang="en-US" sz="2400" dirty="0"/>
              <a:t> Edwards, BBC News  (The real </a:t>
            </a:r>
            <a:r>
              <a:rPr lang="en-US" sz="2400" dirty="0" err="1"/>
              <a:t>Huw</a:t>
            </a:r>
            <a:r>
              <a:rPr lang="en-US" sz="2400" dirty="0"/>
              <a:t> Edwards, By Lucy Wallis, BBC News </a:t>
            </a:r>
            <a:r>
              <a:rPr lang="en-US" sz="2400" dirty="0" smtClean="0"/>
              <a:t>Online)</a:t>
            </a:r>
            <a:endParaRPr lang="en-US" sz="2400" dirty="0"/>
          </a:p>
          <a:p>
            <a:r>
              <a:rPr lang="en-US" sz="2400" dirty="0"/>
              <a:t>Sir Michael Parkinson, BBC News</a:t>
            </a:r>
          </a:p>
          <a:p>
            <a:r>
              <a:rPr lang="en-US" sz="2400" dirty="0"/>
              <a:t>Patrick </a:t>
            </a:r>
            <a:r>
              <a:rPr lang="en-US" sz="2400" dirty="0" err="1"/>
              <a:t>Poivre</a:t>
            </a:r>
            <a:r>
              <a:rPr lang="en-US" sz="2400" dirty="0"/>
              <a:t> </a:t>
            </a:r>
            <a:r>
              <a:rPr lang="en-US" sz="2400" dirty="0" err="1"/>
              <a:t>d'Arvor</a:t>
            </a:r>
            <a:r>
              <a:rPr lang="en-US" sz="2400" dirty="0"/>
              <a:t> , TF1 France</a:t>
            </a:r>
          </a:p>
          <a:p>
            <a:r>
              <a:rPr lang="en-US" sz="2400" dirty="0"/>
              <a:t>Fox News Anchorwomen: Caroline Shively, Donna </a:t>
            </a:r>
            <a:r>
              <a:rPr lang="en-US" sz="2400" dirty="0" err="1"/>
              <a:t>Fiducia</a:t>
            </a:r>
            <a:r>
              <a:rPr lang="en-US" sz="2400" dirty="0"/>
              <a:t>, Brigitte Quinn</a:t>
            </a:r>
          </a:p>
          <a:p>
            <a:endParaRPr lang="el-GR" sz="2400" dirty="0"/>
          </a:p>
        </p:txBody>
      </p:sp>
    </p:spTree>
    <p:extLst>
      <p:ext uri="{BB962C8B-B14F-4D97-AF65-F5344CB8AC3E}">
        <p14:creationId xmlns:p14="http://schemas.microsoft.com/office/powerpoint/2010/main" val="16587471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References</a:t>
            </a:r>
            <a:endParaRPr lang="el-GR" b="1" dirty="0"/>
          </a:p>
        </p:txBody>
      </p:sp>
      <p:sp>
        <p:nvSpPr>
          <p:cNvPr id="5" name="Θέση περιεχομένου 4"/>
          <p:cNvSpPr>
            <a:spLocks noGrp="1"/>
          </p:cNvSpPr>
          <p:nvPr>
            <p:ph idx="1"/>
          </p:nvPr>
        </p:nvSpPr>
        <p:spPr/>
        <p:txBody>
          <a:bodyPr>
            <a:noAutofit/>
          </a:bodyPr>
          <a:lstStyle/>
          <a:p>
            <a:pPr>
              <a:lnSpc>
                <a:spcPct val="90000"/>
              </a:lnSpc>
            </a:pPr>
            <a:r>
              <a:rPr lang="en-US" sz="1600" dirty="0" err="1"/>
              <a:t>Alexandris</a:t>
            </a:r>
            <a:r>
              <a:rPr lang="en-US" sz="1600" dirty="0"/>
              <a:t>, C., </a:t>
            </a:r>
            <a:r>
              <a:rPr lang="en-US" sz="1600" dirty="0" err="1"/>
              <a:t>Fotinea</a:t>
            </a:r>
            <a:r>
              <a:rPr lang="en-US" sz="1600" dirty="0"/>
              <a:t>, S-E. (2004): “Reusing Language Resources for Speech Applications involving Emotion”, in: Proceedings of the 4th LREC Conference, Lisbon, Portugal, </a:t>
            </a:r>
            <a:r>
              <a:rPr lang="en-US" sz="1600" dirty="0" err="1"/>
              <a:t>Vol.IX</a:t>
            </a:r>
            <a:r>
              <a:rPr lang="en-US" sz="1600" dirty="0"/>
              <a:t>, 1383-1386.</a:t>
            </a:r>
          </a:p>
          <a:p>
            <a:pPr>
              <a:lnSpc>
                <a:spcPct val="90000"/>
              </a:lnSpc>
            </a:pPr>
            <a:r>
              <a:rPr lang="en-US" sz="1600" dirty="0" err="1"/>
              <a:t>Alexandris</a:t>
            </a:r>
            <a:r>
              <a:rPr lang="en-US" sz="1600" dirty="0"/>
              <a:t>, C., </a:t>
            </a:r>
            <a:r>
              <a:rPr lang="en-US" sz="1600" dirty="0" err="1"/>
              <a:t>Fotinea</a:t>
            </a:r>
            <a:r>
              <a:rPr lang="en-US" sz="1600" dirty="0"/>
              <a:t>, S-E. (2005): “Exploiting </a:t>
            </a:r>
            <a:r>
              <a:rPr lang="en-US" sz="1600" dirty="0" err="1"/>
              <a:t>Extralinguistic</a:t>
            </a:r>
            <a:r>
              <a:rPr lang="en-US" sz="1600" dirty="0"/>
              <a:t> Markers in Dialogue Systems in the Medical Sector”, in Proceedings of the Hellenic Society of Systemic Studies –HSSS 2005, Tripoli, Greece.</a:t>
            </a:r>
          </a:p>
          <a:p>
            <a:pPr>
              <a:lnSpc>
                <a:spcPct val="90000"/>
              </a:lnSpc>
            </a:pPr>
            <a:r>
              <a:rPr lang="en-US" sz="1600" dirty="0" err="1"/>
              <a:t>Alexandris</a:t>
            </a:r>
            <a:r>
              <a:rPr lang="en-US" sz="1600" dirty="0"/>
              <a:t>, C. (2003). Translational Issues in the Sublanguage of Written and Spoken Journalistic Texts in Modern Greek. In: Proceedings of the International Conference on Choice and Difference in Translation, Athens 2003, 287-307.</a:t>
            </a:r>
          </a:p>
          <a:p>
            <a:pPr>
              <a:lnSpc>
                <a:spcPct val="90000"/>
              </a:lnSpc>
            </a:pPr>
            <a:r>
              <a:rPr lang="en-US" sz="1600" dirty="0" err="1"/>
              <a:t>Fairclough</a:t>
            </a:r>
            <a:r>
              <a:rPr lang="en-US" sz="1600" dirty="0"/>
              <a:t>, N. (2001). Language and Power. Pearson Education, Upper Saddle River, NJ . </a:t>
            </a:r>
          </a:p>
          <a:p>
            <a:pPr>
              <a:lnSpc>
                <a:spcPct val="90000"/>
              </a:lnSpc>
            </a:pPr>
            <a:r>
              <a:rPr lang="en-US" sz="1600" dirty="0"/>
              <a:t>Forrester, M. (1996). Psychology of Language. SAGE Publications, Thousand Oaks, CA, USA.</a:t>
            </a:r>
          </a:p>
          <a:p>
            <a:pPr>
              <a:lnSpc>
                <a:spcPct val="90000"/>
              </a:lnSpc>
            </a:pPr>
            <a:r>
              <a:rPr lang="en-US" sz="1600" dirty="0" err="1"/>
              <a:t>Hatim</a:t>
            </a:r>
            <a:r>
              <a:rPr lang="en-US" sz="1600" dirty="0"/>
              <a:t>, B. (1997). Communication Across Cultures: Translation Theory and Contrastive Text Linguistics, University of Exeter Press.</a:t>
            </a:r>
          </a:p>
          <a:p>
            <a:pPr>
              <a:lnSpc>
                <a:spcPct val="90000"/>
              </a:lnSpc>
            </a:pPr>
            <a:r>
              <a:rPr lang="en-US" sz="1600" dirty="0" err="1"/>
              <a:t>Wardhaugh</a:t>
            </a:r>
            <a:r>
              <a:rPr lang="en-US" sz="1600" dirty="0"/>
              <a:t>, R. (1992). Introduction to Sociolinguistics. Oxford, Blackwell.</a:t>
            </a:r>
          </a:p>
          <a:p>
            <a:pPr>
              <a:lnSpc>
                <a:spcPct val="90000"/>
              </a:lnSpc>
            </a:pPr>
            <a:r>
              <a:rPr lang="en-US" sz="1600" dirty="0" err="1"/>
              <a:t>Wodack</a:t>
            </a:r>
            <a:r>
              <a:rPr lang="en-US" sz="1600" dirty="0"/>
              <a:t>, R (1996). Disorders of Discourse. Longman, New York.</a:t>
            </a:r>
          </a:p>
          <a:p>
            <a:pPr>
              <a:lnSpc>
                <a:spcPct val="90000"/>
              </a:lnSpc>
            </a:pPr>
            <a:r>
              <a:rPr lang="en-US" sz="1600" dirty="0"/>
              <a:t>CIMWOS project (2000-2003). </a:t>
            </a:r>
            <a:r>
              <a:rPr lang="en-US" sz="1600" dirty="0" err="1"/>
              <a:t>www.xanthi.ilsp.gr</a:t>
            </a:r>
            <a:r>
              <a:rPr lang="en-US" sz="1600" dirty="0"/>
              <a:t>/</a:t>
            </a:r>
            <a:r>
              <a:rPr lang="en-US" sz="1600" dirty="0" err="1"/>
              <a:t>cimwos</a:t>
            </a:r>
            <a:endParaRPr lang="en-US" sz="1600" dirty="0"/>
          </a:p>
          <a:p>
            <a:endParaRPr lang="en-US" sz="2400" dirty="0" err="1"/>
          </a:p>
        </p:txBody>
      </p:sp>
    </p:spTree>
    <p:extLst>
      <p:ext uri="{BB962C8B-B14F-4D97-AF65-F5344CB8AC3E}">
        <p14:creationId xmlns:p14="http://schemas.microsoft.com/office/powerpoint/2010/main" val="42398606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Tools</a:t>
            </a:r>
            <a:endParaRPr lang="el-GR" b="1" dirty="0"/>
          </a:p>
        </p:txBody>
      </p:sp>
      <p:sp>
        <p:nvSpPr>
          <p:cNvPr id="5" name="Θέση περιεχομένου 4"/>
          <p:cNvSpPr>
            <a:spLocks noGrp="1"/>
          </p:cNvSpPr>
          <p:nvPr>
            <p:ph idx="1"/>
          </p:nvPr>
        </p:nvSpPr>
        <p:spPr/>
        <p:txBody>
          <a:bodyPr>
            <a:noAutofit/>
          </a:bodyPr>
          <a:lstStyle/>
          <a:p>
            <a:r>
              <a:rPr lang="en-US" sz="2400" dirty="0"/>
              <a:t>Interactive User interface by the New York Times: for analyzing the most recent Democratic Debate: http://</a:t>
            </a:r>
            <a:r>
              <a:rPr lang="en-US" sz="2400" dirty="0" err="1"/>
              <a:t>www.nytimes.com</a:t>
            </a:r>
            <a:r>
              <a:rPr lang="en-US" sz="2400" dirty="0"/>
              <a:t>/interactive/2008/02/26/us/politics/20080226_DEBATE_GRAPHIC.html#transcript</a:t>
            </a:r>
          </a:p>
          <a:p>
            <a:r>
              <a:rPr lang="en-US" sz="2400" dirty="0"/>
              <a:t>Subtitling Services by </a:t>
            </a:r>
            <a:r>
              <a:rPr lang="en-US" sz="2400" dirty="0" err="1"/>
              <a:t>Visualsubsync</a:t>
            </a:r>
            <a:r>
              <a:rPr lang="en-US" sz="2400" dirty="0"/>
              <a:t>: http://</a:t>
            </a:r>
            <a:r>
              <a:rPr lang="en-US" sz="2400" dirty="0" err="1"/>
              <a:t>www.visualsubsync.org</a:t>
            </a:r>
            <a:r>
              <a:rPr lang="en-US" sz="2400" dirty="0"/>
              <a:t>/</a:t>
            </a:r>
          </a:p>
        </p:txBody>
      </p:sp>
    </p:spTree>
    <p:extLst>
      <p:ext uri="{BB962C8B-B14F-4D97-AF65-F5344CB8AC3E}">
        <p14:creationId xmlns:p14="http://schemas.microsoft.com/office/powerpoint/2010/main" val="7399599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Links</a:t>
            </a:r>
            <a:endParaRPr lang="el-GR" b="1" dirty="0"/>
          </a:p>
        </p:txBody>
      </p:sp>
      <p:sp>
        <p:nvSpPr>
          <p:cNvPr id="5" name="Θέση περιεχομένου 4"/>
          <p:cNvSpPr>
            <a:spLocks noGrp="1"/>
          </p:cNvSpPr>
          <p:nvPr>
            <p:ph idx="1"/>
          </p:nvPr>
        </p:nvSpPr>
        <p:spPr/>
        <p:txBody>
          <a:bodyPr>
            <a:noAutofit/>
          </a:bodyPr>
          <a:lstStyle/>
          <a:p>
            <a:r>
              <a:rPr lang="de-DE" sz="2400" dirty="0"/>
              <a:t>http://</a:t>
            </a:r>
            <a:r>
              <a:rPr lang="de-DE" sz="2400" dirty="0" err="1"/>
              <a:t>www.heute.de</a:t>
            </a:r>
            <a:r>
              <a:rPr lang="de-DE" sz="2400" dirty="0"/>
              <a:t>/</a:t>
            </a:r>
            <a:r>
              <a:rPr lang="de-DE" sz="2400" dirty="0" err="1"/>
              <a:t>ZDFheute</a:t>
            </a:r>
            <a:r>
              <a:rPr lang="de-DE" sz="2400" dirty="0"/>
              <a:t>/</a:t>
            </a:r>
          </a:p>
          <a:p>
            <a:r>
              <a:rPr lang="de-DE" sz="2400" dirty="0"/>
              <a:t>http://</a:t>
            </a:r>
            <a:r>
              <a:rPr lang="de-DE" sz="2400" dirty="0" err="1"/>
              <a:t>www.spiegel.de</a:t>
            </a:r>
            <a:r>
              <a:rPr lang="de-DE" sz="2400" dirty="0"/>
              <a:t>/</a:t>
            </a:r>
            <a:r>
              <a:rPr lang="de-DE" sz="2400" dirty="0" err="1"/>
              <a:t>politik</a:t>
            </a:r>
            <a:r>
              <a:rPr lang="de-DE" sz="2400" dirty="0"/>
              <a:t>/</a:t>
            </a:r>
          </a:p>
          <a:p>
            <a:r>
              <a:rPr lang="de-DE" sz="2400" dirty="0"/>
              <a:t>http://</a:t>
            </a:r>
            <a:r>
              <a:rPr lang="de-DE" sz="2400" dirty="0" err="1"/>
              <a:t>news.bbc.co.uk</a:t>
            </a:r>
            <a:r>
              <a:rPr lang="de-DE" sz="2400" dirty="0"/>
              <a:t>/</a:t>
            </a:r>
          </a:p>
          <a:p>
            <a:r>
              <a:rPr lang="de-DE" sz="2400" dirty="0"/>
              <a:t>http://</a:t>
            </a:r>
            <a:r>
              <a:rPr lang="de-DE" sz="2400" dirty="0" err="1"/>
              <a:t>english.aljazeera.net</a:t>
            </a:r>
            <a:r>
              <a:rPr lang="de-DE" sz="2400" dirty="0"/>
              <a:t>/</a:t>
            </a:r>
            <a:r>
              <a:rPr lang="de-DE" sz="2400" dirty="0" err="1"/>
              <a:t>news</a:t>
            </a:r>
            <a:r>
              <a:rPr lang="de-DE" sz="2400" dirty="0"/>
              <a:t>/</a:t>
            </a:r>
            <a:r>
              <a:rPr lang="de-DE" sz="2400" dirty="0" err="1"/>
              <a:t>europe</a:t>
            </a:r>
            <a:r>
              <a:rPr lang="de-DE" sz="2400" dirty="0"/>
              <a:t>/</a:t>
            </a:r>
          </a:p>
          <a:p>
            <a:r>
              <a:rPr lang="de-DE" sz="2400" dirty="0"/>
              <a:t>http://</a:t>
            </a:r>
            <a:r>
              <a:rPr lang="de-DE" sz="2400" dirty="0" err="1"/>
              <a:t>edition.cnn.com</a:t>
            </a:r>
            <a:r>
              <a:rPr lang="de-DE" sz="2400" dirty="0"/>
              <a:t>/live/</a:t>
            </a:r>
          </a:p>
          <a:p>
            <a:r>
              <a:rPr lang="de-DE" sz="2400" dirty="0"/>
              <a:t>http://</a:t>
            </a:r>
            <a:r>
              <a:rPr lang="de-DE" sz="2400" dirty="0" err="1"/>
              <a:t>www.cbsnews.com</a:t>
            </a:r>
            <a:r>
              <a:rPr lang="de-DE" sz="2400" dirty="0"/>
              <a:t>/</a:t>
            </a:r>
            <a:r>
              <a:rPr lang="de-DE" sz="2400" dirty="0" err="1"/>
              <a:t>sections</a:t>
            </a:r>
            <a:r>
              <a:rPr lang="de-DE" sz="2400" dirty="0"/>
              <a:t>/</a:t>
            </a:r>
            <a:r>
              <a:rPr lang="de-DE" sz="2400" dirty="0" err="1"/>
              <a:t>politics</a:t>
            </a:r>
            <a:r>
              <a:rPr lang="de-DE" sz="2400" dirty="0"/>
              <a:t>/</a:t>
            </a:r>
          </a:p>
        </p:txBody>
      </p:sp>
    </p:spTree>
    <p:extLst>
      <p:ext uri="{BB962C8B-B14F-4D97-AF65-F5344CB8AC3E}">
        <p14:creationId xmlns:p14="http://schemas.microsoft.com/office/powerpoint/2010/main" val="8740359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93273846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400297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b="1" dirty="0" smtClean="0"/>
              <a:t>Σημειώματα</a:t>
            </a:r>
            <a:endParaRPr lang="el-GR" sz="4400" b="1" dirty="0"/>
          </a:p>
        </p:txBody>
      </p:sp>
    </p:spTree>
    <p:extLst>
      <p:ext uri="{BB962C8B-B14F-4D97-AF65-F5344CB8AC3E}">
        <p14:creationId xmlns:p14="http://schemas.microsoft.com/office/powerpoint/2010/main" val="19320667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b="1" dirty="0"/>
              <a:t>Σημείωμα Ιστορικού </a:t>
            </a:r>
            <a:r>
              <a:rPr lang="el-GR" b="1" dirty="0" smtClean="0"/>
              <a:t>Εκδόσεων</a:t>
            </a:r>
            <a:r>
              <a:rPr lang="en-US" b="1" dirty="0" smtClean="0"/>
              <a:t> </a:t>
            </a:r>
            <a:r>
              <a:rPr lang="el-GR" b="1" dirty="0" smtClean="0"/>
              <a:t>Έργου</a:t>
            </a:r>
            <a:endParaRPr lang="el-GR" b="1"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latin typeface="Calibri" charset="0"/>
              </a:rPr>
              <a:t>Το παρόν έργο αποτελεί την </a:t>
            </a:r>
            <a:r>
              <a:rPr lang="el-GR" sz="2000" dirty="0">
                <a:solidFill>
                  <a:srgbClr val="000000"/>
                </a:solidFill>
                <a:latin typeface="Calibri" charset="0"/>
              </a:rPr>
              <a:t>έκδοση </a:t>
            </a:r>
            <a:r>
              <a:rPr lang="en-US" sz="2000" dirty="0">
                <a:solidFill>
                  <a:srgbClr val="000000"/>
                </a:solidFill>
                <a:latin typeface="Calibri" charset="0"/>
              </a:rPr>
              <a:t>1.0</a:t>
            </a:r>
            <a:r>
              <a:rPr lang="el-GR" sz="2000" dirty="0">
                <a:solidFill>
                  <a:srgbClr val="000000"/>
                </a:solidFill>
                <a:latin typeface="Calibri" charset="0"/>
              </a:rPr>
              <a:t>.  </a:t>
            </a:r>
          </a:p>
          <a:p>
            <a:endParaRPr lang="el-GR" sz="2000" dirty="0"/>
          </a:p>
        </p:txBody>
      </p:sp>
    </p:spTree>
    <p:extLst>
      <p:ext uri="{BB962C8B-B14F-4D97-AF65-F5344CB8AC3E}">
        <p14:creationId xmlns:p14="http://schemas.microsoft.com/office/powerpoint/2010/main" val="108373558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Content Placeholder 2"/>
          <p:cNvSpPr>
            <a:spLocks noGrp="1"/>
          </p:cNvSpPr>
          <p:nvPr>
            <p:ph idx="1"/>
          </p:nvPr>
        </p:nvSpPr>
        <p:spPr/>
        <p:txBody>
          <a:bodyPr>
            <a:normAutofit/>
          </a:bodyPr>
          <a:lstStyle/>
          <a:p>
            <a:pPr marL="0" indent="0">
              <a:buNone/>
            </a:pPr>
            <a:r>
              <a:rPr lang="el-GR" sz="2000" dirty="0" smtClean="0">
                <a:latin typeface="Calibri" charset="0"/>
              </a:rPr>
              <a:t>Copyright Εθνικόν και Καποδιστριακόν Πανεπιστήμιον Αθηνών</a:t>
            </a:r>
            <a:r>
              <a:rPr lang="en-US" sz="2000" dirty="0" smtClean="0">
                <a:latin typeface="Calibri" charset="0"/>
              </a:rPr>
              <a:t>, </a:t>
            </a:r>
            <a:r>
              <a:rPr lang="el-GR" sz="2000" dirty="0" smtClean="0">
                <a:latin typeface="Calibri" charset="0"/>
              </a:rPr>
              <a:t>Χριστίνα Αλεξανδρή. «Εμπειρική Γλωσσολογική Έρευνα:</a:t>
            </a:r>
            <a:r>
              <a:rPr lang="en-US" sz="2000" dirty="0" smtClean="0">
                <a:latin typeface="Calibri" charset="0"/>
              </a:rPr>
              <a:t> </a:t>
            </a:r>
            <a:r>
              <a:rPr lang="en-US" sz="2000" dirty="0" smtClean="0"/>
              <a:t>Information Management </a:t>
            </a:r>
            <a:br>
              <a:rPr lang="en-US" sz="2000" dirty="0" smtClean="0"/>
            </a:br>
            <a:r>
              <a:rPr lang="en-US" sz="2000" dirty="0" smtClean="0"/>
              <a:t>in the </a:t>
            </a:r>
            <a:r>
              <a:rPr lang="en-US" sz="2000" dirty="0"/>
              <a:t>Media/PARALINGUISTIC FEATURES </a:t>
            </a:r>
            <a:r>
              <a:rPr lang="en-US" sz="2000" smtClean="0"/>
              <a:t>in SPOKEN </a:t>
            </a:r>
            <a:r>
              <a:rPr lang="en-US" sz="2000"/>
              <a:t>JOURNALISTIC </a:t>
            </a:r>
            <a:r>
              <a:rPr lang="en-US" sz="2000" smtClean="0"/>
              <a:t>TEXTS</a:t>
            </a:r>
            <a:r>
              <a:rPr lang="el-GR" sz="2000" smtClean="0">
                <a:latin typeface="Calibri" charset="0"/>
              </a:rPr>
              <a:t>»</a:t>
            </a:r>
            <a:r>
              <a:rPr lang="el-GR" sz="2000" dirty="0" smtClean="0">
                <a:latin typeface="Calibri" charset="0"/>
              </a:rPr>
              <a:t>. Έκδοση: 1.0. Αθήνα 2015. Διαθέσιμο από τη δικτυακή διεύθυνση:  </a:t>
            </a:r>
            <a:endParaRPr lang="en-US" sz="2000" dirty="0" smtClean="0">
              <a:latin typeface="Calibri" charset="0"/>
            </a:endParaRPr>
          </a:p>
          <a:p>
            <a:pPr marL="0" indent="0">
              <a:buNone/>
            </a:pPr>
            <a:r>
              <a:rPr lang="en-US" sz="2000" dirty="0" smtClean="0">
                <a:latin typeface="Calibri" charset="0"/>
                <a:hlinkClick r:id="rId3"/>
              </a:rPr>
              <a:t>http</a:t>
            </a:r>
            <a:r>
              <a:rPr lang="en-US" sz="2000" dirty="0">
                <a:latin typeface="Calibri" charset="0"/>
                <a:hlinkClick r:id="rId3"/>
              </a:rPr>
              <a:t>://eclass.uoa.gr/courses/GS208</a:t>
            </a:r>
            <a:r>
              <a:rPr lang="en-US" sz="2000" dirty="0" smtClean="0">
                <a:latin typeface="Calibri" charset="0"/>
                <a:hlinkClick r:id="rId3"/>
              </a:rPr>
              <a:t>/</a:t>
            </a:r>
            <a:endParaRPr lang="en-US" sz="2000" dirty="0" smtClean="0">
              <a:latin typeface="Calibri" charset="0"/>
            </a:endParaRPr>
          </a:p>
          <a:p>
            <a:pPr marL="0" indent="0">
              <a:buNone/>
            </a:pPr>
            <a:endParaRPr lang="el-GR" sz="2000" dirty="0"/>
          </a:p>
        </p:txBody>
      </p:sp>
    </p:spTree>
    <p:extLst>
      <p:ext uri="{BB962C8B-B14F-4D97-AF65-F5344CB8AC3E}">
        <p14:creationId xmlns:p14="http://schemas.microsoft.com/office/powerpoint/2010/main" val="231379556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5406571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b="1" dirty="0"/>
              <a:t>SHORT NEWS - HEADLINES</a:t>
            </a:r>
            <a:endParaRPr lang="el-GR" b="1" dirty="0"/>
          </a:p>
        </p:txBody>
      </p:sp>
      <p:pic>
        <p:nvPicPr>
          <p:cNvPr id="6" name="Picture 3" descr="The face of ITN" title="Trevor McDon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5576" y="1412776"/>
            <a:ext cx="7488238" cy="4103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5857784"/>
            <a:ext cx="7416824" cy="400110"/>
          </a:xfrm>
          <a:prstGeom prst="rect">
            <a:avLst/>
          </a:prstGeom>
        </p:spPr>
        <p:txBody>
          <a:bodyPr wrap="square">
            <a:spAutoFit/>
          </a:bodyPr>
          <a:lstStyle/>
          <a:p>
            <a:pPr algn="ctr"/>
            <a:r>
              <a:rPr lang="el-GR" sz="2000" b="1" dirty="0"/>
              <a:t>Εικόνα 2</a:t>
            </a:r>
            <a:r>
              <a:rPr lang="el-GR" sz="2000" b="1" dirty="0" smtClean="0"/>
              <a:t>:</a:t>
            </a:r>
            <a:r>
              <a:rPr lang="de-DE" sz="2000" b="1" dirty="0" smtClean="0"/>
              <a:t> </a:t>
            </a:r>
            <a:r>
              <a:rPr lang="en-US" sz="2000" dirty="0"/>
              <a:t>Trevor McDonald: The face of ITN</a:t>
            </a:r>
          </a:p>
        </p:txBody>
      </p:sp>
    </p:spTree>
    <p:extLst>
      <p:ext uri="{BB962C8B-B14F-4D97-AF65-F5344CB8AC3E}">
        <p14:creationId xmlns:p14="http://schemas.microsoft.com/office/powerpoint/2010/main" val="265762058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1939824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smtClean="0"/>
              <a:t>8</a:t>
            </a:r>
            <a:r>
              <a:rPr lang="en-US" dirty="0" smtClean="0"/>
              <a:t>)</a:t>
            </a:r>
            <a:endParaRPr lang="el-GR" dirty="0"/>
          </a:p>
        </p:txBody>
      </p:sp>
      <p:sp>
        <p:nvSpPr>
          <p:cNvPr id="3" name="Content Placeholder 2"/>
          <p:cNvSpPr>
            <a:spLocks noGrp="1"/>
          </p:cNvSpPr>
          <p:nvPr>
            <p:ph idx="1"/>
          </p:nvPr>
        </p:nvSpPr>
        <p:spPr>
          <a:xfrm>
            <a:off x="179512" y="692696"/>
            <a:ext cx="8784976"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1200" b="1" dirty="0" smtClean="0"/>
              <a:t>Εικόνες/Σχήματα/Διαγράμματα</a:t>
            </a:r>
            <a:r>
              <a:rPr lang="en-US" sz="1200" b="1" dirty="0" smtClean="0"/>
              <a:t>/</a:t>
            </a:r>
            <a:r>
              <a:rPr lang="el-GR" sz="1200" b="1" dirty="0" smtClean="0"/>
              <a:t>Φωτογραφίες</a:t>
            </a:r>
          </a:p>
          <a:p>
            <a:pPr marL="0" indent="0">
              <a:buNone/>
            </a:pPr>
            <a:r>
              <a:rPr lang="el-GR" sz="1600" b="1" dirty="0" smtClean="0"/>
              <a:t>Εικόνα 1: </a:t>
            </a:r>
            <a:r>
              <a:rPr lang="en-US" sz="1600" dirty="0" smtClean="0"/>
              <a:t>Der </a:t>
            </a:r>
            <a:r>
              <a:rPr lang="en-US" sz="1600" dirty="0" err="1"/>
              <a:t>Retter</a:t>
            </a:r>
            <a:r>
              <a:rPr lang="en-US" sz="1600" dirty="0"/>
              <a:t> in der Not? </a:t>
            </a:r>
            <a:r>
              <a:rPr lang="en-US" sz="1600" dirty="0" err="1"/>
              <a:t>Hartmut</a:t>
            </a:r>
            <a:r>
              <a:rPr lang="en-US" sz="1600" dirty="0"/>
              <a:t> </a:t>
            </a:r>
            <a:r>
              <a:rPr lang="en-US" sz="1600" dirty="0" err="1"/>
              <a:t>Mehdorn</a:t>
            </a:r>
            <a:r>
              <a:rPr lang="en-US" sz="1600" dirty="0"/>
              <a:t> </a:t>
            </a:r>
            <a:r>
              <a:rPr lang="en-US" sz="1600" dirty="0" err="1"/>
              <a:t>soll</a:t>
            </a:r>
            <a:r>
              <a:rPr lang="en-US" sz="1600" dirty="0"/>
              <a:t> das </a:t>
            </a:r>
            <a:r>
              <a:rPr lang="en-US" sz="1600" dirty="0" err="1"/>
              <a:t>Desaster</a:t>
            </a:r>
            <a:r>
              <a:rPr lang="en-US" sz="1600" dirty="0"/>
              <a:t> um den </a:t>
            </a:r>
            <a:r>
              <a:rPr lang="en-US" sz="1600" dirty="0" err="1"/>
              <a:t>neuen</a:t>
            </a:r>
            <a:r>
              <a:rPr lang="en-US" sz="1600" dirty="0"/>
              <a:t> Berliner </a:t>
            </a:r>
            <a:r>
              <a:rPr lang="en-US" sz="1600" dirty="0" err="1"/>
              <a:t>Hauptstadtflughafen</a:t>
            </a:r>
            <a:r>
              <a:rPr lang="en-US" sz="1600" dirty="0"/>
              <a:t> </a:t>
            </a:r>
            <a:r>
              <a:rPr lang="en-US" sz="1600" dirty="0" err="1"/>
              <a:t>lösen</a:t>
            </a:r>
            <a:r>
              <a:rPr lang="en-US" sz="1600" dirty="0"/>
              <a:t>. (</a:t>
            </a:r>
            <a:r>
              <a:rPr lang="en-US" sz="1600" dirty="0" err="1"/>
              <a:t>Fotos</a:t>
            </a:r>
            <a:r>
              <a:rPr lang="en-US" sz="1600" dirty="0"/>
              <a:t>: </a:t>
            </a:r>
            <a:r>
              <a:rPr lang="en-US" sz="1600" dirty="0" err="1"/>
              <a:t>dpa</a:t>
            </a:r>
            <a:r>
              <a:rPr lang="en-US" sz="1600" dirty="0" smtClean="0"/>
              <a:t>),</a:t>
            </a:r>
            <a:r>
              <a:rPr lang="de-DE" sz="1600" dirty="0" smtClean="0"/>
              <a:t> </a:t>
            </a:r>
            <a:r>
              <a:rPr lang="de-DE" sz="1600" dirty="0"/>
              <a:t>© 2015 WeltN24 </a:t>
            </a:r>
            <a:r>
              <a:rPr lang="de-DE" sz="1600" dirty="0" smtClean="0"/>
              <a:t>GmbH, </a:t>
            </a:r>
            <a:r>
              <a:rPr lang="en-US" sz="1600" dirty="0" smtClean="0"/>
              <a:t>http</a:t>
            </a:r>
            <a:r>
              <a:rPr lang="en-US" sz="1600" dirty="0"/>
              <a:t>://www.n24.de/n24/</a:t>
            </a:r>
            <a:r>
              <a:rPr lang="en-US" sz="1600" dirty="0" err="1"/>
              <a:t>Mediathek</a:t>
            </a:r>
            <a:r>
              <a:rPr lang="en-US" sz="1600" dirty="0"/>
              <a:t>/</a:t>
            </a:r>
            <a:r>
              <a:rPr lang="en-US" sz="1600" dirty="0" err="1"/>
              <a:t>Bilderserien</a:t>
            </a:r>
            <a:r>
              <a:rPr lang="en-US" sz="1600" dirty="0"/>
              <a:t>/d/355666/</a:t>
            </a:r>
            <a:r>
              <a:rPr lang="en-US" sz="1600" dirty="0" err="1"/>
              <a:t>mehdorn-wird-jetzt-flughafen-</a:t>
            </a:r>
            <a:r>
              <a:rPr lang="en-US" sz="1600" dirty="0" err="1" smtClean="0"/>
              <a:t>chef.html</a:t>
            </a:r>
            <a:r>
              <a:rPr lang="de-DE" sz="1600" dirty="0" smtClean="0"/>
              <a:t>, </a:t>
            </a:r>
            <a:r>
              <a:rPr lang="fr-FR" sz="1600" dirty="0" smtClean="0"/>
              <a:t>Quelle</a:t>
            </a:r>
            <a:r>
              <a:rPr lang="fr-FR" sz="1600" dirty="0"/>
              <a:t>: </a:t>
            </a:r>
            <a:r>
              <a:rPr lang="fr-FR" sz="1600" dirty="0" smtClean="0"/>
              <a:t>N24</a:t>
            </a:r>
            <a:r>
              <a:rPr lang="de-DE" sz="1600" dirty="0" smtClean="0"/>
              <a:t>, </a:t>
            </a:r>
            <a:r>
              <a:rPr lang="fr-FR" sz="1600" dirty="0" smtClean="0"/>
              <a:t>31.03.2013, date </a:t>
            </a:r>
            <a:r>
              <a:rPr lang="fr-FR" sz="1600" dirty="0" err="1" smtClean="0"/>
              <a:t>accessed</a:t>
            </a:r>
            <a:r>
              <a:rPr lang="fr-FR" sz="1600" dirty="0" smtClean="0"/>
              <a:t>: 03.09.2015</a:t>
            </a:r>
          </a:p>
          <a:p>
            <a:pPr marL="0" indent="0">
              <a:buNone/>
            </a:pPr>
            <a:r>
              <a:rPr lang="el-GR" sz="1600" b="1" dirty="0" smtClean="0"/>
              <a:t>Εικόνα 2: </a:t>
            </a:r>
            <a:r>
              <a:rPr lang="en-US" sz="1600" dirty="0" smtClean="0"/>
              <a:t>Trevor </a:t>
            </a:r>
            <a:r>
              <a:rPr lang="en-US" sz="1600" dirty="0"/>
              <a:t>McDonald: The face of </a:t>
            </a:r>
            <a:r>
              <a:rPr lang="en-US" sz="1600" dirty="0" smtClean="0"/>
              <a:t>ITN</a:t>
            </a:r>
            <a:r>
              <a:rPr lang="de-DE" sz="1600" dirty="0" smtClean="0"/>
              <a:t>, </a:t>
            </a:r>
            <a:r>
              <a:rPr lang="en-US" sz="1600" dirty="0" smtClean="0">
                <a:hlinkClick r:id="rId3"/>
              </a:rPr>
              <a:t>http</a:t>
            </a:r>
            <a:r>
              <a:rPr lang="en-US" sz="1600" dirty="0">
                <a:hlinkClick r:id="rId3"/>
              </a:rPr>
              <a:t>://news.bbc.co.uk/2/hi/uk_news/648324.</a:t>
            </a:r>
            <a:r>
              <a:rPr lang="en-US" sz="1600" dirty="0" smtClean="0">
                <a:hlinkClick r:id="rId3"/>
              </a:rPr>
              <a:t>stm</a:t>
            </a:r>
            <a:r>
              <a:rPr lang="en-US" sz="1600" dirty="0"/>
              <a:t>, </a:t>
            </a:r>
            <a:r>
              <a:rPr lang="en-US" sz="1600" dirty="0" err="1" smtClean="0"/>
              <a:t>bbc</a:t>
            </a:r>
            <a:r>
              <a:rPr lang="en-US" sz="1600" dirty="0" smtClean="0"/>
              <a:t>, </a:t>
            </a:r>
            <a:r>
              <a:rPr lang="en-US" sz="1600" dirty="0"/>
              <a:t>non-commercial </a:t>
            </a:r>
            <a:r>
              <a:rPr lang="en-US" sz="1600" dirty="0" smtClean="0"/>
              <a:t>use</a:t>
            </a:r>
            <a:r>
              <a:rPr lang="en-US" sz="1600" dirty="0"/>
              <a:t>, </a:t>
            </a:r>
            <a:r>
              <a:rPr lang="en-US" sz="1600" dirty="0">
                <a:hlinkClick r:id="rId4"/>
              </a:rPr>
              <a:t>http://news.bbc.co.uk/hi/english/static/</a:t>
            </a:r>
            <a:r>
              <a:rPr lang="en-US" sz="1600" dirty="0" smtClean="0">
                <a:hlinkClick r:id="rId4"/>
              </a:rPr>
              <a:t>copyright.stm</a:t>
            </a:r>
            <a:r>
              <a:rPr lang="en-US" sz="1600" dirty="0" smtClean="0"/>
              <a:t>,  </a:t>
            </a:r>
            <a:r>
              <a:rPr lang="en-US" sz="1600" dirty="0" smtClean="0"/>
              <a:t>date published: 18.02.2000, date accessed: 03.09.15</a:t>
            </a:r>
            <a:endParaRPr lang="en-US" sz="1600" dirty="0"/>
          </a:p>
          <a:p>
            <a:pPr marL="0" indent="0">
              <a:buNone/>
            </a:pPr>
            <a:r>
              <a:rPr lang="el-GR" sz="1600" b="1" dirty="0" smtClean="0"/>
              <a:t>Εικόνα 3</a:t>
            </a:r>
            <a:r>
              <a:rPr lang="de-DE" sz="1600" b="1" dirty="0" smtClean="0"/>
              <a:t>: </a:t>
            </a:r>
            <a:r>
              <a:rPr lang="en-US" sz="1600" dirty="0" smtClean="0"/>
              <a:t>Car </a:t>
            </a:r>
            <a:r>
              <a:rPr lang="en-US" sz="1600" dirty="0"/>
              <a:t>crashes into TV studio while host is on </a:t>
            </a:r>
            <a:r>
              <a:rPr lang="en-US" sz="1600" dirty="0" smtClean="0"/>
              <a:t>air</a:t>
            </a:r>
            <a:r>
              <a:rPr lang="de-DE" sz="1600" dirty="0" smtClean="0"/>
              <a:t>, </a:t>
            </a:r>
            <a:r>
              <a:rPr lang="en-US" sz="1600" dirty="0"/>
              <a:t>non-commercial </a:t>
            </a:r>
            <a:r>
              <a:rPr lang="en-US" sz="1600" dirty="0" smtClean="0"/>
              <a:t>use</a:t>
            </a:r>
            <a:r>
              <a:rPr lang="el-GR" sz="1600" dirty="0" smtClean="0"/>
              <a:t>, </a:t>
            </a:r>
            <a:r>
              <a:rPr lang="en-US" sz="1600" dirty="0"/>
              <a:t>http://</a:t>
            </a:r>
            <a:r>
              <a:rPr lang="en-US" sz="1600" dirty="0" err="1"/>
              <a:t>www.bellmedia.ca</a:t>
            </a:r>
            <a:r>
              <a:rPr lang="en-US" sz="1600" dirty="0"/>
              <a:t>/</a:t>
            </a:r>
            <a:r>
              <a:rPr lang="en-US" sz="1600" dirty="0" smtClean="0">
                <a:hlinkClick r:id="rId5"/>
              </a:rPr>
              <a:t>http</a:t>
            </a:r>
            <a:r>
              <a:rPr lang="en-US" sz="1600" dirty="0">
                <a:hlinkClick r:id="rId5"/>
              </a:rPr>
              <a:t>://www.ctvnews.ca/car-crashes-into-tv-studio-while-host-is-on-air-</a:t>
            </a:r>
            <a:r>
              <a:rPr lang="en-US" sz="1600" dirty="0" smtClean="0">
                <a:hlinkClick r:id="rId5"/>
              </a:rPr>
              <a:t>1.268738</a:t>
            </a:r>
            <a:r>
              <a:rPr lang="en-US" sz="1600" dirty="0" smtClean="0"/>
              <a:t>, </a:t>
            </a:r>
            <a:r>
              <a:rPr lang="en-US" sz="1600" dirty="0" err="1"/>
              <a:t>CTV.ca</a:t>
            </a:r>
            <a:r>
              <a:rPr lang="en-US" sz="1600" dirty="0"/>
              <a:t> News Staff </a:t>
            </a:r>
            <a:r>
              <a:rPr lang="en-US" sz="1600" dirty="0" smtClean="0"/>
              <a:t>Published </a:t>
            </a:r>
            <a:r>
              <a:rPr lang="en-US" sz="1600" dirty="0"/>
              <a:t>Monday, December 24, </a:t>
            </a:r>
            <a:r>
              <a:rPr lang="en-US" sz="1600" dirty="0" smtClean="0"/>
              <a:t>2007,</a:t>
            </a:r>
            <a:r>
              <a:rPr lang="en-US" sz="1600" dirty="0"/>
              <a:t> date accessed: </a:t>
            </a:r>
            <a:r>
              <a:rPr lang="en-US" sz="1600" dirty="0" smtClean="0"/>
              <a:t>03.09.15</a:t>
            </a:r>
          </a:p>
          <a:p>
            <a:pPr marL="0" indent="0">
              <a:buNone/>
            </a:pPr>
            <a:r>
              <a:rPr lang="el-GR" sz="1600" b="1" dirty="0" smtClean="0"/>
              <a:t>Εικόνα 4: </a:t>
            </a:r>
            <a:r>
              <a:rPr lang="en-US" sz="1600" dirty="0"/>
              <a:t>ZDF-</a:t>
            </a:r>
            <a:r>
              <a:rPr lang="en-US" sz="1600" dirty="0" err="1"/>
              <a:t>Wissenschaftsmoderator</a:t>
            </a:r>
            <a:r>
              <a:rPr lang="en-US" sz="1600" dirty="0"/>
              <a:t> Joachim </a:t>
            </a:r>
            <a:r>
              <a:rPr lang="en-US" sz="1600" dirty="0" err="1"/>
              <a:t>Bublath</a:t>
            </a:r>
            <a:r>
              <a:rPr lang="en-US" sz="1600" dirty="0"/>
              <a:t> </a:t>
            </a:r>
            <a:r>
              <a:rPr lang="en-US" sz="1600" dirty="0" err="1"/>
              <a:t>verlässt</a:t>
            </a:r>
            <a:r>
              <a:rPr lang="en-US" sz="1600" dirty="0"/>
              <a:t> das Studio, </a:t>
            </a:r>
            <a:r>
              <a:rPr lang="en-US" sz="1600" dirty="0" err="1"/>
              <a:t>nachdem</a:t>
            </a:r>
            <a:r>
              <a:rPr lang="en-US" sz="1600" dirty="0"/>
              <a:t> </a:t>
            </a:r>
            <a:r>
              <a:rPr lang="en-US" sz="1600" dirty="0" err="1"/>
              <a:t>ihn</a:t>
            </a:r>
            <a:r>
              <a:rPr lang="en-US" sz="1600" dirty="0"/>
              <a:t> Nina Hagen (l.) </a:t>
            </a:r>
            <a:r>
              <a:rPr lang="en-US" sz="1600" dirty="0" err="1"/>
              <a:t>mit</a:t>
            </a:r>
            <a:r>
              <a:rPr lang="en-US" sz="1600" dirty="0"/>
              <a:t> </a:t>
            </a:r>
            <a:r>
              <a:rPr lang="en-US" sz="1600" dirty="0" err="1"/>
              <a:t>ihren</a:t>
            </a:r>
            <a:r>
              <a:rPr lang="en-US" sz="1600" dirty="0"/>
              <a:t> </a:t>
            </a:r>
            <a:r>
              <a:rPr lang="en-US" sz="1600" dirty="0" err="1"/>
              <a:t>Thesen</a:t>
            </a:r>
            <a:r>
              <a:rPr lang="en-US" sz="1600" dirty="0"/>
              <a:t> </a:t>
            </a:r>
            <a:r>
              <a:rPr lang="en-US" sz="1600" dirty="0" err="1"/>
              <a:t>genervt</a:t>
            </a:r>
            <a:r>
              <a:rPr lang="en-US" sz="1600" dirty="0"/>
              <a:t> </a:t>
            </a:r>
            <a:r>
              <a:rPr lang="en-US" sz="1600" dirty="0" smtClean="0"/>
              <a:t>hat, </a:t>
            </a:r>
            <a:r>
              <a:rPr lang="en-US" sz="1600" dirty="0" err="1" smtClean="0"/>
              <a:t>Foto</a:t>
            </a:r>
            <a:r>
              <a:rPr lang="en-US" sz="1600" dirty="0"/>
              <a:t>: picture-alliance/ </a:t>
            </a:r>
            <a:r>
              <a:rPr lang="en-US" sz="1600" dirty="0" err="1"/>
              <a:t>dpa</a:t>
            </a:r>
            <a:r>
              <a:rPr lang="en-US" sz="1600" dirty="0"/>
              <a:t>/</a:t>
            </a:r>
            <a:r>
              <a:rPr lang="en-US" sz="1600" dirty="0" err="1" smtClean="0"/>
              <a:t>wdr</a:t>
            </a:r>
            <a:r>
              <a:rPr lang="en-US" sz="1600" dirty="0"/>
              <a:t>, </a:t>
            </a:r>
            <a:r>
              <a:rPr lang="de-DE" sz="1600" dirty="0"/>
              <a:t>© WeltN24 GmbH </a:t>
            </a:r>
            <a:r>
              <a:rPr lang="de-DE" sz="1600" dirty="0" smtClean="0"/>
              <a:t>2015,</a:t>
            </a:r>
            <a:r>
              <a:rPr lang="en-US" sz="1600" dirty="0" smtClean="0">
                <a:hlinkClick r:id="rId6"/>
              </a:rPr>
              <a:t>http</a:t>
            </a:r>
            <a:r>
              <a:rPr lang="en-US" sz="1600" dirty="0">
                <a:hlinkClick r:id="rId6"/>
              </a:rPr>
              <a:t>://www.welt.de/fernsehen/article13706774/Hella-von-Sinnen-treibt-Maischberger-in-den-</a:t>
            </a:r>
            <a:r>
              <a:rPr lang="en-US" sz="1600" dirty="0" smtClean="0">
                <a:hlinkClick r:id="rId6"/>
              </a:rPr>
              <a:t>Wahnsinn.html</a:t>
            </a:r>
            <a:r>
              <a:rPr lang="en-US" sz="1600" dirty="0" smtClean="0"/>
              <a:t>, </a:t>
            </a:r>
            <a:r>
              <a:rPr lang="de-DE" sz="1600" dirty="0" err="1" smtClean="0"/>
              <a:t>welt.de</a:t>
            </a:r>
            <a:r>
              <a:rPr lang="de-DE" sz="1600" dirty="0" smtClean="0"/>
              <a:t>, </a:t>
            </a:r>
            <a:r>
              <a:rPr lang="en-US" sz="1600" dirty="0"/>
              <a:t>, date published: </a:t>
            </a:r>
            <a:r>
              <a:rPr lang="en-US" sz="1600" dirty="0" smtClean="0"/>
              <a:t> 09.11.11, date accessed: </a:t>
            </a:r>
            <a:r>
              <a:rPr lang="en-US" sz="1600" dirty="0"/>
              <a:t> </a:t>
            </a:r>
            <a:r>
              <a:rPr lang="en-US" sz="1600" dirty="0" smtClean="0"/>
              <a:t>03.09.15</a:t>
            </a:r>
            <a:endParaRPr lang="de-DE" sz="1600" dirty="0" smtClean="0"/>
          </a:p>
          <a:p>
            <a:pPr marL="0" indent="0">
              <a:buNone/>
            </a:pPr>
            <a:r>
              <a:rPr lang="el-GR" sz="1600" b="1" dirty="0" smtClean="0"/>
              <a:t>Εικόνα 5: </a:t>
            </a:r>
            <a:r>
              <a:rPr lang="en-US" sz="1600" dirty="0" err="1" smtClean="0">
                <a:solidFill>
                  <a:srgbClr val="000000"/>
                </a:solidFill>
                <a:ea typeface="Lucida Grande"/>
                <a:cs typeface="Lucida Grande"/>
              </a:rPr>
              <a:t>Margart</a:t>
            </a:r>
            <a:r>
              <a:rPr lang="en-US" sz="1600" dirty="0" smtClean="0">
                <a:solidFill>
                  <a:srgbClr val="000000"/>
                </a:solidFill>
                <a:ea typeface="Lucida Grande"/>
                <a:cs typeface="Lucida Grande"/>
              </a:rPr>
              <a:t> Larsen,</a:t>
            </a:r>
            <a:r>
              <a:rPr lang="en-US" sz="1600" dirty="0"/>
              <a:t> Rights </a:t>
            </a:r>
            <a:r>
              <a:rPr lang="en-US" sz="1600" dirty="0" smtClean="0"/>
              <a:t>Managed, </a:t>
            </a:r>
            <a:r>
              <a:rPr lang="en-US" sz="1600" dirty="0" smtClean="0">
                <a:solidFill>
                  <a:srgbClr val="000000"/>
                </a:solidFill>
                <a:ea typeface="Lucida Grande"/>
                <a:cs typeface="Lucida Grande"/>
              </a:rPr>
              <a:t> </a:t>
            </a:r>
            <a:r>
              <a:rPr lang="en-US" sz="1600" dirty="0" smtClean="0"/>
              <a:t>© </a:t>
            </a:r>
            <a:r>
              <a:rPr lang="en-US" sz="1600" dirty="0"/>
              <a:t>Annie Griffiths Belt/CORBIS, RM, http://</a:t>
            </a:r>
            <a:r>
              <a:rPr lang="en-US" sz="1600" dirty="0" err="1"/>
              <a:t>www.corbisimages.com</a:t>
            </a:r>
            <a:r>
              <a:rPr lang="en-US" sz="1600" dirty="0"/>
              <a:t> Manhattan, New York City, New York State, </a:t>
            </a:r>
            <a:r>
              <a:rPr lang="en-US" sz="1600" dirty="0" smtClean="0"/>
              <a:t>USA, date </a:t>
            </a:r>
            <a:r>
              <a:rPr lang="en-US" sz="1600" dirty="0"/>
              <a:t>created: </a:t>
            </a:r>
            <a:r>
              <a:rPr lang="en-US" sz="1600" dirty="0" smtClean="0"/>
              <a:t>0</a:t>
            </a:r>
            <a:r>
              <a:rPr lang="it-IT" sz="1600" dirty="0" smtClean="0"/>
              <a:t>1.08.1992, </a:t>
            </a:r>
            <a:r>
              <a:rPr lang="en-US" sz="1600" dirty="0"/>
              <a:t>date accessed:  </a:t>
            </a:r>
            <a:r>
              <a:rPr lang="en-US" sz="1600" dirty="0" smtClean="0"/>
              <a:t>03.09.15</a:t>
            </a:r>
          </a:p>
          <a:p>
            <a:pPr marL="0" indent="0">
              <a:buNone/>
            </a:pPr>
            <a:endParaRPr lang="el-GR" sz="1200" dirty="0"/>
          </a:p>
        </p:txBody>
      </p:sp>
    </p:spTree>
    <p:extLst>
      <p:ext uri="{BB962C8B-B14F-4D97-AF65-F5344CB8AC3E}">
        <p14:creationId xmlns:p14="http://schemas.microsoft.com/office/powerpoint/2010/main" val="235304592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a:t>8</a:t>
            </a:r>
            <a:r>
              <a:rPr lang="en-US" dirty="0" smtClean="0"/>
              <a:t>)</a:t>
            </a:r>
            <a:endParaRPr lang="el-GR" dirty="0"/>
          </a:p>
        </p:txBody>
      </p:sp>
      <p:sp>
        <p:nvSpPr>
          <p:cNvPr id="3" name="Content Placeholder 2"/>
          <p:cNvSpPr>
            <a:spLocks noGrp="1"/>
          </p:cNvSpPr>
          <p:nvPr>
            <p:ph idx="1"/>
          </p:nvPr>
        </p:nvSpPr>
        <p:spPr>
          <a:xfrm>
            <a:off x="179512" y="764704"/>
            <a:ext cx="8784976"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endParaRPr lang="de-DE" sz="1600" b="1" dirty="0"/>
          </a:p>
          <a:p>
            <a:pPr marL="0" indent="0">
              <a:buNone/>
            </a:pPr>
            <a:r>
              <a:rPr lang="el-GR" sz="1600" b="1" dirty="0" smtClean="0"/>
              <a:t>Εικόνα </a:t>
            </a:r>
            <a:r>
              <a:rPr lang="el-GR" sz="1600" b="1" dirty="0"/>
              <a:t>6</a:t>
            </a:r>
            <a:r>
              <a:rPr lang="de-DE" sz="1600" b="1" dirty="0"/>
              <a:t>: </a:t>
            </a:r>
            <a:r>
              <a:rPr lang="en-US" sz="1600" dirty="0">
                <a:solidFill>
                  <a:srgbClr val="000000"/>
                </a:solidFill>
                <a:ea typeface="Lucida Grande"/>
                <a:cs typeface="Lucida Grande"/>
              </a:rPr>
              <a:t>Mohamed ElBaradei shares a laugh with Tim Sebastian, former BBC </a:t>
            </a:r>
            <a:r>
              <a:rPr lang="en-US" sz="1600" dirty="0" err="1">
                <a:solidFill>
                  <a:srgbClr val="000000"/>
                </a:solidFill>
                <a:ea typeface="Lucida Grande"/>
                <a:cs typeface="Lucida Grande"/>
              </a:rPr>
              <a:t>Hardtalk</a:t>
            </a:r>
            <a:r>
              <a:rPr lang="en-US" sz="1600" dirty="0">
                <a:solidFill>
                  <a:srgbClr val="000000"/>
                </a:solidFill>
                <a:ea typeface="Lucida Grande"/>
                <a:cs typeface="Lucida Grande"/>
              </a:rPr>
              <a:t> anchorman, before an interview. Vienna, Austria, 28 September 2004, </a:t>
            </a:r>
            <a:r>
              <a:rPr lang="en-US" sz="1600" dirty="0"/>
              <a:t>© 1998–2014 </a:t>
            </a:r>
            <a:r>
              <a:rPr lang="en-US" sz="1600" dirty="0" err="1"/>
              <a:t>IAEA</a:t>
            </a:r>
            <a:r>
              <a:rPr lang="en-US" sz="1600" dirty="0" err="1" smtClean="0">
                <a:solidFill>
                  <a:srgbClr val="FF0000"/>
                </a:solidFill>
                <a:ea typeface="Lucida Grande"/>
                <a:cs typeface="Lucida Grande"/>
                <a:hlinkClick r:id="rId3"/>
              </a:rPr>
              <a:t>http</a:t>
            </a:r>
            <a:r>
              <a:rPr lang="en-US" sz="1600" dirty="0">
                <a:solidFill>
                  <a:srgbClr val="FF0000"/>
                </a:solidFill>
                <a:ea typeface="Lucida Grande"/>
                <a:cs typeface="Lucida Grande"/>
                <a:hlinkClick r:id="rId3"/>
              </a:rPr>
              <a:t>://www.iaea.org/NewsCenter/Multimedia/PhotoGallery/dgscorner/Album/images/0605web.jpg</a:t>
            </a:r>
            <a:r>
              <a:rPr lang="en-US" sz="1600" dirty="0">
                <a:solidFill>
                  <a:srgbClr val="5075BC"/>
                </a:solidFill>
                <a:ea typeface="Lucida Grande"/>
                <a:cs typeface="Lucida Grande"/>
              </a:rPr>
              <a:t>,</a:t>
            </a:r>
            <a:r>
              <a:rPr lang="en-US" sz="1600" dirty="0">
                <a:solidFill>
                  <a:srgbClr val="FF0000"/>
                </a:solidFill>
                <a:ea typeface="Lucida Grande"/>
                <a:cs typeface="Lucida Grande"/>
              </a:rPr>
              <a:t> </a:t>
            </a:r>
            <a:r>
              <a:rPr lang="en-US" sz="1600" dirty="0"/>
              <a:t>date accessed:  03.09.15</a:t>
            </a:r>
            <a:endParaRPr lang="en-US" sz="1600" dirty="0">
              <a:solidFill>
                <a:srgbClr val="FF0000"/>
              </a:solidFill>
              <a:ea typeface="Lucida Grande"/>
              <a:cs typeface="Lucida Grande"/>
            </a:endParaRPr>
          </a:p>
          <a:p>
            <a:pPr marL="0" indent="0">
              <a:buNone/>
            </a:pPr>
            <a:r>
              <a:rPr lang="el-GR" sz="1600" b="1" dirty="0"/>
              <a:t>Εικόνα 7</a:t>
            </a:r>
            <a:r>
              <a:rPr lang="el-GR" sz="1600" dirty="0"/>
              <a:t>:</a:t>
            </a:r>
            <a:r>
              <a:rPr lang="de-DE" sz="1600" dirty="0"/>
              <a:t> </a:t>
            </a:r>
            <a:r>
              <a:rPr lang="de-DE" sz="1600" dirty="0" err="1"/>
              <a:t>VisualSubSync</a:t>
            </a:r>
            <a:r>
              <a:rPr lang="de-DE" sz="1600" dirty="0"/>
              <a:t>, The </a:t>
            </a:r>
            <a:r>
              <a:rPr lang="de-DE" sz="1600" dirty="0" err="1"/>
              <a:t>subtitle</a:t>
            </a:r>
            <a:r>
              <a:rPr lang="de-DE" sz="1600" dirty="0"/>
              <a:t> </a:t>
            </a:r>
            <a:r>
              <a:rPr lang="de-DE" sz="1600" dirty="0" err="1"/>
              <a:t>program</a:t>
            </a:r>
            <a:r>
              <a:rPr lang="de-DE" sz="1600" dirty="0"/>
              <a:t> / </a:t>
            </a:r>
            <a:r>
              <a:rPr lang="de-DE" sz="1600" dirty="0" err="1"/>
              <a:t>subtitle</a:t>
            </a:r>
            <a:r>
              <a:rPr lang="de-DE" sz="1600" dirty="0"/>
              <a:t> </a:t>
            </a:r>
            <a:r>
              <a:rPr lang="de-DE" sz="1600" dirty="0" err="1"/>
              <a:t>editor</a:t>
            </a:r>
            <a:r>
              <a:rPr lang="de-DE" sz="1600" dirty="0"/>
              <a:t>,</a:t>
            </a:r>
            <a:r>
              <a:rPr lang="el-GR" sz="1600" dirty="0"/>
              <a:t> </a:t>
            </a:r>
            <a:r>
              <a:rPr lang="en-US" sz="1600" dirty="0">
                <a:hlinkClick r:id="rId4"/>
              </a:rPr>
              <a:t>http://www.visualsubsync.org/tutorials/making-transcript</a:t>
            </a:r>
            <a:r>
              <a:rPr lang="en-US" sz="1600" dirty="0"/>
              <a:t>, </a:t>
            </a:r>
            <a:r>
              <a:rPr lang="en-US" sz="1600" dirty="0">
                <a:hlinkClick r:id="rId5"/>
              </a:rPr>
              <a:t>http://www.visualsubsync.org/_media/tutorials/t01_03_maindialog.png</a:t>
            </a:r>
            <a:r>
              <a:rPr lang="en-US" sz="1600" dirty="0"/>
              <a:t>, tutorials/making-</a:t>
            </a:r>
            <a:r>
              <a:rPr lang="en-US" sz="1600" dirty="0" err="1"/>
              <a:t>transcript.txt</a:t>
            </a:r>
            <a:r>
              <a:rPr lang="en-US" sz="1600" dirty="0"/>
              <a:t> · Last modified: 2009/07/14 by </a:t>
            </a:r>
            <a:r>
              <a:rPr lang="en-US" sz="1600" dirty="0" err="1"/>
              <a:t>viswhat</a:t>
            </a:r>
            <a:r>
              <a:rPr lang="en-US" sz="1600" dirty="0"/>
              <a:t>, date accessed:  </a:t>
            </a:r>
            <a:r>
              <a:rPr lang="en-US" sz="1600" dirty="0" smtClean="0"/>
              <a:t>03.09.15</a:t>
            </a:r>
            <a:endParaRPr lang="el-GR" sz="1600" dirty="0" smtClean="0"/>
          </a:p>
          <a:p>
            <a:pPr marL="0" indent="0">
              <a:buNone/>
            </a:pPr>
            <a:r>
              <a:rPr lang="el-GR" sz="1600" b="1" dirty="0"/>
              <a:t>Εικόνα</a:t>
            </a:r>
            <a:r>
              <a:rPr lang="de-DE" sz="1600" b="1" dirty="0"/>
              <a:t> 8</a:t>
            </a:r>
            <a:r>
              <a:rPr lang="el-GR" sz="1600" b="1" dirty="0"/>
              <a:t>: </a:t>
            </a:r>
            <a:r>
              <a:rPr lang="en-US" sz="1600" dirty="0" err="1"/>
              <a:t>VisualSubSync</a:t>
            </a:r>
            <a:r>
              <a:rPr lang="en-US" sz="1600" dirty="0"/>
              <a:t>, The subtitle program / subtitle editor, http://</a:t>
            </a:r>
            <a:r>
              <a:rPr lang="en-US" sz="1600" dirty="0" err="1"/>
              <a:t>www.visualsubsync.org</a:t>
            </a:r>
            <a:r>
              <a:rPr lang="en-US" sz="1600" dirty="0"/>
              <a:t>/tutorials/making-transcript, </a:t>
            </a:r>
            <a:r>
              <a:rPr lang="el-GR" sz="1600" dirty="0"/>
              <a:t> </a:t>
            </a:r>
            <a:r>
              <a:rPr lang="en-US" sz="1600" dirty="0">
                <a:hlinkClick r:id="rId6"/>
              </a:rPr>
              <a:t>http://www.visualsubsync.org/_media/tutorials/t01_04_maindialog2.png</a:t>
            </a:r>
            <a:r>
              <a:rPr lang="de-DE" sz="1600" dirty="0"/>
              <a:t>, </a:t>
            </a:r>
            <a:r>
              <a:rPr lang="en-US" sz="1600" dirty="0"/>
              <a:t>Last modified: 2009/07/14 by </a:t>
            </a:r>
            <a:r>
              <a:rPr lang="en-US" sz="1600" dirty="0" err="1"/>
              <a:t>viswhat</a:t>
            </a:r>
            <a:r>
              <a:rPr lang="en-US" sz="1600" dirty="0"/>
              <a:t>, date accessed:  03.09.15</a:t>
            </a:r>
            <a:endParaRPr lang="de-DE" sz="1600" dirty="0"/>
          </a:p>
          <a:p>
            <a:pPr marL="0" indent="0">
              <a:buNone/>
            </a:pPr>
            <a:r>
              <a:rPr lang="el-GR" sz="1600" b="1" dirty="0"/>
              <a:t>Εικόνα </a:t>
            </a:r>
            <a:r>
              <a:rPr lang="de-DE" sz="1600" b="1" dirty="0"/>
              <a:t>9</a:t>
            </a:r>
            <a:r>
              <a:rPr lang="el-GR" sz="1600" b="1" dirty="0"/>
              <a:t>: </a:t>
            </a:r>
            <a:r>
              <a:rPr lang="en-US" sz="1600" dirty="0" err="1"/>
              <a:t>VisualSubSync</a:t>
            </a:r>
            <a:r>
              <a:rPr lang="en-US" sz="1600" dirty="0"/>
              <a:t>, The subtitle program / subtitle editor, </a:t>
            </a:r>
            <a:r>
              <a:rPr lang="en-US" sz="1600" dirty="0">
                <a:hlinkClick r:id="rId4"/>
              </a:rPr>
              <a:t>http://www.visualsubsync.org/tutorials/making-transcript</a:t>
            </a:r>
            <a:r>
              <a:rPr lang="en-US" sz="1600" dirty="0"/>
              <a:t>, </a:t>
            </a:r>
            <a:r>
              <a:rPr lang="en-US" sz="1600" dirty="0">
                <a:hlinkClick r:id="rId7"/>
              </a:rPr>
              <a:t>http://www.visualsubsync.org/_media/tutorials/t01_06_homepage.png</a:t>
            </a:r>
            <a:r>
              <a:rPr lang="en-US" sz="1600" dirty="0"/>
              <a:t>, </a:t>
            </a:r>
            <a:r>
              <a:rPr lang="de-DE" sz="1600" dirty="0"/>
              <a:t> </a:t>
            </a:r>
            <a:r>
              <a:rPr lang="en-US" sz="1600" dirty="0"/>
              <a:t>Last modified: 2009/07/14 by </a:t>
            </a:r>
            <a:r>
              <a:rPr lang="en-US" sz="1600" dirty="0" err="1"/>
              <a:t>viswhat</a:t>
            </a:r>
            <a:r>
              <a:rPr lang="en-US" sz="1600" dirty="0"/>
              <a:t>, date accessed:  03.09.15</a:t>
            </a:r>
            <a:endParaRPr lang="de-DE" sz="1600" dirty="0"/>
          </a:p>
          <a:p>
            <a:pPr marL="0" indent="0">
              <a:buNone/>
            </a:pPr>
            <a:endParaRPr lang="de-DE" sz="1600" dirty="0"/>
          </a:p>
          <a:p>
            <a:pPr marL="0" indent="0">
              <a:buNone/>
            </a:pPr>
            <a:endParaRPr lang="el-GR" sz="1200" dirty="0"/>
          </a:p>
        </p:txBody>
      </p:sp>
    </p:spTree>
    <p:extLst>
      <p:ext uri="{BB962C8B-B14F-4D97-AF65-F5344CB8AC3E}">
        <p14:creationId xmlns:p14="http://schemas.microsoft.com/office/powerpoint/2010/main" val="7068698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3</a:t>
            </a:r>
            <a:r>
              <a:rPr lang="en-US" dirty="0" smtClean="0"/>
              <a:t>/</a:t>
            </a:r>
            <a:r>
              <a:rPr lang="el-GR" dirty="0"/>
              <a:t>8</a:t>
            </a:r>
            <a:r>
              <a:rPr lang="en-US" dirty="0" smtClean="0"/>
              <a:t>)</a:t>
            </a:r>
            <a:endParaRPr lang="el-GR" dirty="0"/>
          </a:p>
        </p:txBody>
      </p:sp>
      <p:sp>
        <p:nvSpPr>
          <p:cNvPr id="3" name="Content Placeholder 2"/>
          <p:cNvSpPr>
            <a:spLocks noGrp="1"/>
          </p:cNvSpPr>
          <p:nvPr>
            <p:ph idx="1"/>
          </p:nvPr>
        </p:nvSpPr>
        <p:spPr>
          <a:xfrm>
            <a:off x="179512" y="764704"/>
            <a:ext cx="8784468" cy="4525963"/>
          </a:xfrm>
        </p:spPr>
        <p:txBody>
          <a:bodyPr>
            <a:noAutofit/>
          </a:bodyPr>
          <a:lstStyle/>
          <a:p>
            <a:pPr marL="0" indent="0">
              <a:lnSpc>
                <a:spcPct val="80000"/>
              </a:lnSpc>
              <a:buNone/>
            </a:pPr>
            <a:r>
              <a:rPr lang="el-GR" sz="1400" dirty="0" smtClean="0"/>
              <a:t>Το </a:t>
            </a:r>
            <a:r>
              <a:rPr lang="el-GR" sz="1400" dirty="0"/>
              <a:t>Έργο αυτό κάνει χρήση των ακόλουθων έργων:</a:t>
            </a:r>
          </a:p>
          <a:p>
            <a:pPr marL="0" indent="0">
              <a:buNone/>
            </a:pPr>
            <a:endParaRPr lang="el-GR" sz="1600" b="1" dirty="0" smtClean="0"/>
          </a:p>
          <a:p>
            <a:pPr marL="0" indent="0">
              <a:buNone/>
            </a:pPr>
            <a:r>
              <a:rPr lang="el-GR" sz="1600" b="1" dirty="0" smtClean="0"/>
              <a:t>Εικόνα </a:t>
            </a:r>
            <a:r>
              <a:rPr lang="de-DE" sz="1600" b="1" dirty="0" smtClean="0"/>
              <a:t>10</a:t>
            </a:r>
            <a:r>
              <a:rPr lang="el-GR" sz="1600" b="1" dirty="0" smtClean="0"/>
              <a:t>: </a:t>
            </a:r>
            <a:r>
              <a:rPr lang="en-US" sz="1600" dirty="0" err="1"/>
              <a:t>VisualSubSync</a:t>
            </a:r>
            <a:r>
              <a:rPr lang="en-US" sz="1600" dirty="0"/>
              <a:t>, The subtitle program / subtitle editor, </a:t>
            </a:r>
            <a:r>
              <a:rPr lang="en-US" sz="1600" dirty="0">
                <a:hlinkClick r:id="rId3"/>
              </a:rPr>
              <a:t>http://www.visualsubsync.org/tutorials/making-transcript</a:t>
            </a:r>
            <a:r>
              <a:rPr lang="en-US" sz="1600" dirty="0" smtClean="0"/>
              <a:t>,</a:t>
            </a:r>
            <a:r>
              <a:rPr lang="de-DE" sz="1600" dirty="0"/>
              <a:t> http://</a:t>
            </a:r>
            <a:r>
              <a:rPr lang="de-DE" sz="1600" dirty="0" err="1"/>
              <a:t>www.visualsubsync.org</a:t>
            </a:r>
            <a:r>
              <a:rPr lang="de-DE" sz="1600" dirty="0"/>
              <a:t>/_</a:t>
            </a:r>
            <a:r>
              <a:rPr lang="de-DE" sz="1600" dirty="0" err="1"/>
              <a:t>media</a:t>
            </a:r>
            <a:r>
              <a:rPr lang="de-DE" sz="1600" dirty="0"/>
              <a:t>/</a:t>
            </a:r>
            <a:r>
              <a:rPr lang="de-DE" sz="1600" dirty="0" err="1"/>
              <a:t>tutorials</a:t>
            </a:r>
            <a:r>
              <a:rPr lang="de-DE" sz="1600" dirty="0"/>
              <a:t>/t01_07_detailspage.png </a:t>
            </a:r>
            <a:r>
              <a:rPr lang="en-US" sz="1600" dirty="0"/>
              <a:t>Last modified: 2009/07/14 by </a:t>
            </a:r>
            <a:r>
              <a:rPr lang="en-US" sz="1600" dirty="0" err="1"/>
              <a:t>viswhat</a:t>
            </a:r>
            <a:r>
              <a:rPr lang="en-US" sz="1600" dirty="0"/>
              <a:t>, date accessed:  03.09.15</a:t>
            </a:r>
            <a:endParaRPr lang="de-DE" sz="1600" dirty="0"/>
          </a:p>
          <a:p>
            <a:pPr marL="0" indent="0">
              <a:buNone/>
            </a:pPr>
            <a:r>
              <a:rPr lang="el-GR" sz="1600" b="1" dirty="0" smtClean="0">
                <a:solidFill>
                  <a:srgbClr val="000000"/>
                </a:solidFill>
              </a:rPr>
              <a:t>Εικόνα </a:t>
            </a:r>
            <a:r>
              <a:rPr lang="de-DE" sz="1600" b="1" dirty="0" smtClean="0">
                <a:solidFill>
                  <a:srgbClr val="000000"/>
                </a:solidFill>
              </a:rPr>
              <a:t>11</a:t>
            </a:r>
            <a:r>
              <a:rPr lang="el-GR" sz="1600" b="1" dirty="0" smtClean="0">
                <a:solidFill>
                  <a:srgbClr val="000000"/>
                </a:solidFill>
              </a:rPr>
              <a:t>: </a:t>
            </a:r>
            <a:r>
              <a:rPr lang="en-US" sz="1600" dirty="0"/>
              <a:t>The New York </a:t>
            </a:r>
            <a:r>
              <a:rPr lang="en-US" sz="1600" dirty="0" smtClean="0"/>
              <a:t>Times, </a:t>
            </a:r>
            <a:r>
              <a:rPr lang="en-US" sz="1600" dirty="0"/>
              <a:t>Interactive User interface by the New York Times: for analyzing the most recent Democratic </a:t>
            </a:r>
            <a:r>
              <a:rPr lang="en-US" sz="1600" dirty="0"/>
              <a:t>Debate, http://</a:t>
            </a:r>
            <a:r>
              <a:rPr lang="en-US" sz="1600" dirty="0" err="1"/>
              <a:t>www.nytimes.com</a:t>
            </a:r>
            <a:r>
              <a:rPr lang="en-US" sz="1600" dirty="0"/>
              <a:t>/content/help/rights/copyright/copyright-</a:t>
            </a:r>
            <a:r>
              <a:rPr lang="en-US" sz="1600" dirty="0" err="1" smtClean="0"/>
              <a:t>notice.htm</a:t>
            </a:r>
            <a:r>
              <a:rPr lang="en-US" sz="1600" dirty="0" err="1" smtClean="0">
                <a:hlinkClick r:id="rId4"/>
              </a:rPr>
              <a:t>http</a:t>
            </a:r>
            <a:r>
              <a:rPr lang="en-US" sz="1600" dirty="0">
                <a:hlinkClick r:id="rId4"/>
              </a:rPr>
              <a:t>://www.nytimes.com/interactive/2008/02/21/us/politics/20080221_DEBATE_GRAPHIC.html?_r=</a:t>
            </a:r>
            <a:r>
              <a:rPr lang="en-US" sz="1600" dirty="0" smtClean="0">
                <a:hlinkClick r:id="rId4"/>
              </a:rPr>
              <a:t>0</a:t>
            </a:r>
            <a:r>
              <a:rPr lang="en-US" sz="1600" dirty="0" smtClean="0"/>
              <a:t> </a:t>
            </a:r>
            <a:r>
              <a:rPr lang="en-US" sz="1600" dirty="0" smtClean="0">
                <a:solidFill>
                  <a:srgbClr val="000000"/>
                </a:solidFill>
              </a:rPr>
              <a:t>, </a:t>
            </a:r>
            <a:r>
              <a:rPr lang="en-US" sz="1600" dirty="0" smtClean="0">
                <a:solidFill>
                  <a:srgbClr val="000000"/>
                </a:solidFill>
              </a:rPr>
              <a:t>Date published:  </a:t>
            </a:r>
            <a:r>
              <a:rPr lang="en-US" sz="1600" dirty="0">
                <a:solidFill>
                  <a:srgbClr val="000000"/>
                </a:solidFill>
              </a:rPr>
              <a:t>January 31, </a:t>
            </a:r>
            <a:r>
              <a:rPr lang="en-US" sz="1600" dirty="0" smtClean="0">
                <a:solidFill>
                  <a:srgbClr val="000000"/>
                </a:solidFill>
              </a:rPr>
              <a:t>2008, </a:t>
            </a:r>
            <a:r>
              <a:rPr lang="en-US" sz="1600" dirty="0"/>
              <a:t>date accessed:  03.09.15 </a:t>
            </a:r>
          </a:p>
          <a:p>
            <a:pPr marL="0" indent="0">
              <a:buNone/>
            </a:pPr>
            <a:r>
              <a:rPr lang="en-US" sz="1600" b="1" dirty="0" smtClean="0">
                <a:solidFill>
                  <a:srgbClr val="000000"/>
                </a:solidFill>
              </a:rPr>
              <a:t> </a:t>
            </a:r>
            <a:r>
              <a:rPr lang="el-GR" sz="1600" b="1" dirty="0" smtClean="0">
                <a:solidFill>
                  <a:srgbClr val="000000"/>
                </a:solidFill>
              </a:rPr>
              <a:t>Εικόνα </a:t>
            </a:r>
            <a:r>
              <a:rPr lang="de-DE" sz="1600" b="1" dirty="0" smtClean="0">
                <a:solidFill>
                  <a:srgbClr val="000000"/>
                </a:solidFill>
              </a:rPr>
              <a:t>12</a:t>
            </a:r>
            <a:r>
              <a:rPr lang="el-GR" sz="1600" b="1" dirty="0" smtClean="0">
                <a:solidFill>
                  <a:srgbClr val="000000"/>
                </a:solidFill>
              </a:rPr>
              <a:t>: </a:t>
            </a:r>
            <a:r>
              <a:rPr lang="en-US" sz="1600" dirty="0"/>
              <a:t>Subtitling Services by </a:t>
            </a:r>
            <a:r>
              <a:rPr lang="en-US" sz="1600" dirty="0" err="1"/>
              <a:t>Visualsubsync</a:t>
            </a:r>
            <a:r>
              <a:rPr lang="en-US" sz="1600" dirty="0"/>
              <a:t>: </a:t>
            </a:r>
            <a:r>
              <a:rPr lang="en-US" sz="1600" dirty="0">
                <a:hlinkClick r:id="rId5"/>
              </a:rPr>
              <a:t>http://www.visualsubsync.org</a:t>
            </a:r>
            <a:r>
              <a:rPr lang="en-US" sz="1600" dirty="0" smtClean="0">
                <a:hlinkClick r:id="rId5"/>
              </a:rPr>
              <a:t>/</a:t>
            </a:r>
            <a:r>
              <a:rPr lang="en-US" sz="1600" dirty="0" smtClean="0">
                <a:solidFill>
                  <a:srgbClr val="FF0000"/>
                </a:solidFill>
                <a:hlinkClick r:id="rId5"/>
              </a:rPr>
              <a:t>http</a:t>
            </a:r>
            <a:r>
              <a:rPr lang="en-US" sz="1600" dirty="0">
                <a:solidFill>
                  <a:srgbClr val="FF0000"/>
                </a:solidFill>
                <a:hlinkClick r:id="rId5"/>
              </a:rPr>
              <a:t>://futureofthebook.org/blog/archives/nytimesdebate2.</a:t>
            </a:r>
            <a:r>
              <a:rPr lang="en-US" sz="1600" dirty="0" smtClean="0">
                <a:solidFill>
                  <a:srgbClr val="FF0000"/>
                </a:solidFill>
                <a:hlinkClick r:id="rId5"/>
              </a:rPr>
              <a:t>jpg</a:t>
            </a:r>
            <a:r>
              <a:rPr lang="en-US" sz="1600" dirty="0">
                <a:solidFill>
                  <a:srgbClr val="FF0000"/>
                </a:solidFill>
              </a:rPr>
              <a:t> </a:t>
            </a:r>
            <a:r>
              <a:rPr lang="en-US" sz="1600" dirty="0">
                <a:solidFill>
                  <a:srgbClr val="000000"/>
                </a:solidFill>
              </a:rPr>
              <a:t>Date published:  January 31, 2008, </a:t>
            </a:r>
            <a:r>
              <a:rPr lang="en-US" sz="1600" dirty="0"/>
              <a:t>date accessed:  03.09.15 </a:t>
            </a:r>
            <a:endParaRPr lang="en-US" sz="1600" dirty="0" smtClean="0">
              <a:solidFill>
                <a:srgbClr val="FF0000"/>
              </a:solidFill>
            </a:endParaRPr>
          </a:p>
          <a:p>
            <a:pPr marL="0" indent="0">
              <a:buNone/>
            </a:pPr>
            <a:r>
              <a:rPr lang="el-GR" sz="1600" b="1" dirty="0">
                <a:solidFill>
                  <a:srgbClr val="000000"/>
                </a:solidFill>
              </a:rPr>
              <a:t>Εικόνα </a:t>
            </a:r>
            <a:r>
              <a:rPr lang="el-GR" sz="1600" b="1" dirty="0" smtClean="0">
                <a:solidFill>
                  <a:srgbClr val="000000"/>
                </a:solidFill>
              </a:rPr>
              <a:t>1</a:t>
            </a:r>
            <a:r>
              <a:rPr lang="de-DE" sz="1600" b="1" dirty="0" smtClean="0">
                <a:solidFill>
                  <a:srgbClr val="000000"/>
                </a:solidFill>
              </a:rPr>
              <a:t>3</a:t>
            </a:r>
            <a:r>
              <a:rPr lang="en-US" sz="1600" b="1" dirty="0" smtClean="0">
                <a:solidFill>
                  <a:srgbClr val="000000"/>
                </a:solidFill>
              </a:rPr>
              <a:t>: </a:t>
            </a:r>
            <a:r>
              <a:rPr lang="en-US" sz="1600" dirty="0" err="1"/>
              <a:t>Chikushi</a:t>
            </a:r>
            <a:r>
              <a:rPr lang="en-US" sz="1600" dirty="0"/>
              <a:t> Tetsuya, News anchorman, TBS news program “News 23″, TBS, </a:t>
            </a:r>
            <a:r>
              <a:rPr lang="en-US" sz="1600" dirty="0" err="1" smtClean="0"/>
              <a:t>Japan</a:t>
            </a:r>
            <a:r>
              <a:rPr lang="en-US" sz="1600" dirty="0" err="1">
                <a:solidFill>
                  <a:srgbClr val="000000"/>
                </a:solidFill>
              </a:rPr>
              <a:t>Copyright</a:t>
            </a:r>
            <a:r>
              <a:rPr lang="en-US" sz="1600" dirty="0">
                <a:solidFill>
                  <a:srgbClr val="000000"/>
                </a:solidFill>
              </a:rPr>
              <a:t>: </a:t>
            </a:r>
            <a:r>
              <a:rPr lang="en-US" sz="1600" dirty="0" err="1" smtClean="0">
                <a:solidFill>
                  <a:srgbClr val="000000"/>
                </a:solidFill>
              </a:rPr>
              <a:t>kojaproductions.com</a:t>
            </a:r>
            <a:r>
              <a:rPr lang="el-GR" sz="1600" dirty="0" smtClean="0">
                <a:solidFill>
                  <a:srgbClr val="000000"/>
                </a:solidFill>
              </a:rPr>
              <a:t>, </a:t>
            </a:r>
            <a:r>
              <a:rPr lang="en-US" sz="1600" dirty="0" smtClean="0">
                <a:solidFill>
                  <a:srgbClr val="000000"/>
                </a:solidFill>
                <a:hlinkClick r:id="rId6"/>
              </a:rPr>
              <a:t>http</a:t>
            </a:r>
            <a:r>
              <a:rPr lang="en-US" sz="1600" dirty="0">
                <a:solidFill>
                  <a:srgbClr val="000000"/>
                </a:solidFill>
                <a:hlinkClick r:id="rId6"/>
              </a:rPr>
              <a:t>://kojaproductions.wordpress.com/2008/11/07</a:t>
            </a:r>
            <a:r>
              <a:rPr lang="en-US" sz="1600" dirty="0" smtClean="0">
                <a:solidFill>
                  <a:srgbClr val="000000"/>
                </a:solidFill>
                <a:hlinkClick r:id="rId6"/>
              </a:rPr>
              <a:t>/</a:t>
            </a:r>
            <a:r>
              <a:rPr lang="el-GR" sz="1600" dirty="0" smtClean="0">
                <a:solidFill>
                  <a:srgbClr val="000000"/>
                </a:solidFill>
              </a:rPr>
              <a:t>, </a:t>
            </a:r>
            <a:r>
              <a:rPr lang="en-US" sz="1600" dirty="0"/>
              <a:t>accessed:  </a:t>
            </a:r>
            <a:r>
              <a:rPr lang="el-GR" sz="1600" dirty="0"/>
              <a:t>1</a:t>
            </a:r>
            <a:r>
              <a:rPr lang="en-US" sz="1600" dirty="0" smtClean="0"/>
              <a:t>3.</a:t>
            </a:r>
            <a:r>
              <a:rPr lang="el-GR" sz="1600" dirty="0" smtClean="0"/>
              <a:t>12</a:t>
            </a:r>
            <a:r>
              <a:rPr lang="en-US" sz="1600" dirty="0" smtClean="0"/>
              <a:t>.1</a:t>
            </a:r>
            <a:r>
              <a:rPr lang="el-GR" sz="1600" dirty="0" smtClean="0"/>
              <a:t>4</a:t>
            </a:r>
            <a:r>
              <a:rPr lang="en-US" sz="1600" dirty="0" smtClean="0"/>
              <a:t> </a:t>
            </a:r>
            <a:endParaRPr lang="el-GR" sz="1600" dirty="0" smtClean="0">
              <a:solidFill>
                <a:srgbClr val="000000"/>
              </a:solidFill>
            </a:endParaRPr>
          </a:p>
          <a:p>
            <a:pPr marL="0" indent="0">
              <a:buNone/>
            </a:pPr>
            <a:r>
              <a:rPr lang="en-US" sz="1600" b="1" dirty="0" err="1" smtClean="0">
                <a:solidFill>
                  <a:srgbClr val="000000"/>
                </a:solidFill>
              </a:rPr>
              <a:t>Εικόν</a:t>
            </a:r>
            <a:r>
              <a:rPr lang="en-US" sz="1600" b="1" dirty="0" smtClean="0">
                <a:solidFill>
                  <a:srgbClr val="000000"/>
                </a:solidFill>
              </a:rPr>
              <a:t>α </a:t>
            </a:r>
            <a:r>
              <a:rPr lang="en-US" sz="1600" b="1" dirty="0">
                <a:solidFill>
                  <a:srgbClr val="000000"/>
                </a:solidFill>
              </a:rPr>
              <a:t>14: </a:t>
            </a:r>
            <a:r>
              <a:rPr lang="en-US" sz="1600" dirty="0"/>
              <a:t>George </a:t>
            </a:r>
            <a:r>
              <a:rPr lang="en-US" sz="1600" dirty="0" err="1"/>
              <a:t>Alagiah</a:t>
            </a:r>
            <a:r>
              <a:rPr lang="en-US" sz="1600" dirty="0"/>
              <a:t>, BBC newsreader, </a:t>
            </a:r>
            <a:r>
              <a:rPr lang="en-US" sz="1600" dirty="0" smtClean="0">
                <a:solidFill>
                  <a:srgbClr val="000000"/>
                </a:solidFill>
              </a:rPr>
              <a:t>Copyright:</a:t>
            </a:r>
            <a:r>
              <a:rPr lang="el-GR" sz="1600" dirty="0" smtClean="0">
                <a:solidFill>
                  <a:srgbClr val="000000"/>
                </a:solidFill>
              </a:rPr>
              <a:t> </a:t>
            </a:r>
            <a:r>
              <a:rPr lang="en-US" sz="1600" dirty="0" smtClean="0"/>
              <a:t>BBC</a:t>
            </a:r>
            <a:r>
              <a:rPr lang="en-US" sz="1600" dirty="0"/>
              <a:t>, UK</a:t>
            </a:r>
            <a:r>
              <a:rPr lang="en-US" sz="1600" dirty="0">
                <a:solidFill>
                  <a:srgbClr val="000000"/>
                </a:solidFill>
              </a:rPr>
              <a:t> </a:t>
            </a:r>
            <a:r>
              <a:rPr lang="en-US" sz="1600" dirty="0">
                <a:solidFill>
                  <a:srgbClr val="000000"/>
                </a:solidFill>
                <a:hlinkClick r:id="rId7"/>
              </a:rPr>
              <a:t>http://news.bbc.co.uk/2/hi/entertainment/4390430.stm/2005/10/30</a:t>
            </a:r>
            <a:r>
              <a:rPr lang="en-US" sz="1600" dirty="0">
                <a:solidFill>
                  <a:srgbClr val="000000"/>
                </a:solidFill>
              </a:rPr>
              <a:t>, </a:t>
            </a:r>
            <a:r>
              <a:rPr lang="en-US" sz="1600" dirty="0"/>
              <a:t>date accessed:  </a:t>
            </a:r>
            <a:r>
              <a:rPr lang="el-GR" sz="1600" dirty="0"/>
              <a:t>1</a:t>
            </a:r>
            <a:r>
              <a:rPr lang="en-US" sz="1600" dirty="0" smtClean="0"/>
              <a:t>3.</a:t>
            </a:r>
            <a:r>
              <a:rPr lang="el-GR" sz="1600" dirty="0" smtClean="0"/>
              <a:t>12</a:t>
            </a:r>
            <a:r>
              <a:rPr lang="en-US" sz="1600" dirty="0" smtClean="0"/>
              <a:t>.1</a:t>
            </a:r>
            <a:r>
              <a:rPr lang="el-GR" sz="1600" dirty="0" smtClean="0"/>
              <a:t>4</a:t>
            </a:r>
            <a:r>
              <a:rPr lang="en-US" sz="1600" dirty="0" smtClean="0"/>
              <a:t> </a:t>
            </a:r>
            <a:endParaRPr lang="en-US" sz="1600" dirty="0"/>
          </a:p>
          <a:p>
            <a:pPr marL="0" indent="0">
              <a:buNone/>
            </a:pPr>
            <a:endParaRPr lang="en-US" sz="1600" dirty="0">
              <a:solidFill>
                <a:srgbClr val="000000"/>
              </a:solidFill>
            </a:endParaRPr>
          </a:p>
        </p:txBody>
      </p:sp>
    </p:spTree>
    <p:extLst>
      <p:ext uri="{BB962C8B-B14F-4D97-AF65-F5344CB8AC3E}">
        <p14:creationId xmlns:p14="http://schemas.microsoft.com/office/powerpoint/2010/main" val="224808621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4</a:t>
            </a:r>
            <a:r>
              <a:rPr lang="en-US" dirty="0" smtClean="0"/>
              <a:t>/</a:t>
            </a:r>
            <a:r>
              <a:rPr lang="el-GR" dirty="0"/>
              <a:t>8</a:t>
            </a:r>
            <a:r>
              <a:rPr lang="en-US" dirty="0" smtClean="0"/>
              <a:t>)</a:t>
            </a:r>
            <a:endParaRPr lang="el-GR" dirty="0"/>
          </a:p>
        </p:txBody>
      </p:sp>
      <p:sp>
        <p:nvSpPr>
          <p:cNvPr id="3" name="Content Placeholder 2"/>
          <p:cNvSpPr>
            <a:spLocks noGrp="1"/>
          </p:cNvSpPr>
          <p:nvPr>
            <p:ph idx="1"/>
          </p:nvPr>
        </p:nvSpPr>
        <p:spPr>
          <a:xfrm>
            <a:off x="0" y="83671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l-GR" sz="2000" dirty="0"/>
          </a:p>
          <a:p>
            <a:pPr marL="0" indent="0">
              <a:lnSpc>
                <a:spcPct val="90000"/>
              </a:lnSpc>
              <a:buNone/>
            </a:pPr>
            <a:r>
              <a:rPr lang="el-GR" sz="1600" b="1" dirty="0" smtClean="0">
                <a:solidFill>
                  <a:srgbClr val="000000"/>
                </a:solidFill>
              </a:rPr>
              <a:t>Εικόνα </a:t>
            </a:r>
            <a:r>
              <a:rPr lang="de-DE" sz="1600" b="1" dirty="0" smtClean="0">
                <a:solidFill>
                  <a:srgbClr val="000000"/>
                </a:solidFill>
              </a:rPr>
              <a:t>15: </a:t>
            </a:r>
            <a:r>
              <a:rPr lang="de-DE" sz="1600" dirty="0"/>
              <a:t>Mentoren können junge Journalistinnen ermuntern, sagt Lena Kampf (links) im Gespräch mit Moderatorin Annette </a:t>
            </a:r>
            <a:r>
              <a:rPr lang="de-DE" sz="1600" dirty="0" err="1"/>
              <a:t>Leiterer</a:t>
            </a:r>
            <a:r>
              <a:rPr lang="de-DE" sz="1600" dirty="0"/>
              <a:t>. Foto: Wulf Rohwedder</a:t>
            </a:r>
            <a:r>
              <a:rPr lang="en-US" sz="1600" dirty="0" smtClean="0">
                <a:solidFill>
                  <a:srgbClr val="000000"/>
                </a:solidFill>
                <a:ea typeface="Lucida Grande"/>
                <a:cs typeface="Lucida Grande"/>
              </a:rPr>
              <a:t>150703_K3_Investigativmaennlich_wr_17a.jpg</a:t>
            </a:r>
            <a:r>
              <a:rPr lang="en-US" sz="1600" dirty="0">
                <a:solidFill>
                  <a:srgbClr val="000000"/>
                </a:solidFill>
                <a:ea typeface="Lucida Grande"/>
                <a:cs typeface="Lucida Grande"/>
              </a:rPr>
              <a:t>, </a:t>
            </a:r>
            <a:r>
              <a:rPr lang="en-US" sz="1600" dirty="0">
                <a:solidFill>
                  <a:srgbClr val="000000"/>
                </a:solidFill>
                <a:ea typeface="Lucida Grande"/>
                <a:cs typeface="Lucida Grande"/>
                <a:hlinkClick r:id="rId3"/>
              </a:rPr>
              <a:t>https://netzwerkrecherche.org/wp-content/uploads/2015/07/</a:t>
            </a:r>
            <a:r>
              <a:rPr lang="en-US" sz="1600" dirty="0" smtClean="0">
                <a:solidFill>
                  <a:srgbClr val="000000"/>
                </a:solidFill>
                <a:ea typeface="Lucida Grande"/>
                <a:cs typeface="Lucida Grande"/>
                <a:hlinkClick r:id="rId3"/>
              </a:rPr>
              <a:t>150703_K3_Investigativmaennlich_wr_17a.jpg</a:t>
            </a:r>
            <a:r>
              <a:rPr lang="en-US" sz="1600" dirty="0" smtClean="0">
                <a:solidFill>
                  <a:srgbClr val="000000"/>
                </a:solidFill>
                <a:ea typeface="Lucida Grande"/>
                <a:cs typeface="Lucida Grande"/>
              </a:rPr>
              <a:t> </a:t>
            </a:r>
            <a:r>
              <a:rPr lang="en-US" sz="1600" dirty="0"/>
              <a:t>Datum: </a:t>
            </a:r>
            <a:r>
              <a:rPr lang="en-US" sz="1600" dirty="0" smtClean="0"/>
              <a:t>04.07.2015, accessed: 15.09. 2015</a:t>
            </a:r>
            <a:endParaRPr lang="en-US" sz="1600" dirty="0" smtClean="0">
              <a:solidFill>
                <a:srgbClr val="000000"/>
              </a:solidFill>
              <a:ea typeface="Lucida Grande"/>
              <a:cs typeface="Lucida Grande"/>
            </a:endParaRPr>
          </a:p>
          <a:p>
            <a:pPr marL="0" indent="0">
              <a:lnSpc>
                <a:spcPct val="90000"/>
              </a:lnSpc>
              <a:buNone/>
            </a:pPr>
            <a:r>
              <a:rPr lang="el-GR" sz="1600" b="1" dirty="0" smtClean="0"/>
              <a:t>Εικόνα </a:t>
            </a:r>
            <a:r>
              <a:rPr lang="de-DE" sz="1600" b="1" dirty="0" smtClean="0"/>
              <a:t>16</a:t>
            </a:r>
            <a:r>
              <a:rPr lang="el-GR" sz="1600" b="1" dirty="0" smtClean="0"/>
              <a:t>: </a:t>
            </a:r>
            <a:r>
              <a:rPr lang="en-US" sz="1600" dirty="0"/>
              <a:t>Miriam </a:t>
            </a:r>
            <a:r>
              <a:rPr lang="en-US" sz="1600" dirty="0" err="1" smtClean="0"/>
              <a:t>Zimba</a:t>
            </a:r>
            <a:r>
              <a:rPr lang="en-US" sz="1600" dirty="0" smtClean="0"/>
              <a:t>, </a:t>
            </a:r>
            <a:r>
              <a:rPr lang="en-US" sz="1600" dirty="0"/>
              <a:t>Miriam </a:t>
            </a:r>
            <a:r>
              <a:rPr lang="en-US" sz="1600" dirty="0" err="1"/>
              <a:t>Zimba</a:t>
            </a:r>
            <a:r>
              <a:rPr lang="en-US" sz="1600" dirty="0"/>
              <a:t> of the Times of Zambia interviews </a:t>
            </a:r>
            <a:r>
              <a:rPr lang="en-US" sz="1600" dirty="0" err="1"/>
              <a:t>Branislav</a:t>
            </a:r>
            <a:r>
              <a:rPr lang="en-US" sz="1600" dirty="0"/>
              <a:t> </a:t>
            </a:r>
            <a:r>
              <a:rPr lang="en-US" sz="1600" dirty="0" err="1"/>
              <a:t>Kapetanovic</a:t>
            </a:r>
            <a:r>
              <a:rPr lang="en-US" sz="1600" dirty="0"/>
              <a:t>, CMC spokesperson and cluster </a:t>
            </a:r>
            <a:r>
              <a:rPr lang="en-US" sz="1600" dirty="0" err="1"/>
              <a:t>munition</a:t>
            </a:r>
            <a:r>
              <a:rPr lang="en-US" sz="1600" dirty="0"/>
              <a:t> survivor, </a:t>
            </a:r>
            <a:r>
              <a:rPr lang="en-US" sz="1600" dirty="0">
                <a:hlinkClick r:id="rId4"/>
              </a:rPr>
              <a:t>https://www.flickr.com/photos/clustermunitioncoalition/</a:t>
            </a:r>
            <a:r>
              <a:rPr lang="en-US" sz="1600" dirty="0" smtClean="0">
                <a:hlinkClick r:id="rId4"/>
              </a:rPr>
              <a:t>9783598534</a:t>
            </a:r>
            <a:r>
              <a:rPr lang="en-US" sz="1600" dirty="0" smtClean="0"/>
              <a:t>, Taken </a:t>
            </a:r>
            <a:r>
              <a:rPr lang="en-US" sz="1600" dirty="0"/>
              <a:t>on September 10, 2013 </a:t>
            </a:r>
            <a:r>
              <a:rPr lang="en-US" sz="1600" dirty="0" smtClean="0"/>
              <a:t>, </a:t>
            </a:r>
            <a:r>
              <a:rPr lang="en-US" sz="1600" dirty="0" smtClean="0">
                <a:hlinkClick r:id="rId5"/>
              </a:rPr>
              <a:t>Some </a:t>
            </a:r>
            <a:r>
              <a:rPr lang="en-US" sz="1600" dirty="0">
                <a:hlinkClick r:id="rId5"/>
              </a:rPr>
              <a:t>rights reserved </a:t>
            </a:r>
            <a:r>
              <a:rPr lang="en-US" sz="1600" dirty="0" smtClean="0"/>
              <a:t>, accessed</a:t>
            </a:r>
            <a:r>
              <a:rPr lang="en-US" sz="1600" dirty="0"/>
              <a:t>: 15.09. </a:t>
            </a:r>
            <a:r>
              <a:rPr lang="en-US" sz="1600" dirty="0" smtClean="0"/>
              <a:t>2015</a:t>
            </a:r>
          </a:p>
          <a:p>
            <a:pPr marL="0" indent="0">
              <a:lnSpc>
                <a:spcPct val="90000"/>
              </a:lnSpc>
              <a:buNone/>
            </a:pPr>
            <a:r>
              <a:rPr lang="el-GR" sz="1600" b="1" dirty="0" smtClean="0"/>
              <a:t>Εικόνα </a:t>
            </a:r>
            <a:r>
              <a:rPr lang="de-DE" sz="1600" b="1" dirty="0" smtClean="0"/>
              <a:t>17</a:t>
            </a:r>
            <a:r>
              <a:rPr lang="el-GR" sz="1600" b="1" dirty="0" smtClean="0"/>
              <a:t>: </a:t>
            </a:r>
            <a:r>
              <a:rPr lang="en-US" sz="1600" dirty="0" smtClean="0">
                <a:solidFill>
                  <a:srgbClr val="000000"/>
                </a:solidFill>
                <a:ea typeface="Lucida Grande"/>
                <a:cs typeface="Lucida Grande"/>
              </a:rPr>
              <a:t>Amanda Bennett</a:t>
            </a:r>
            <a:r>
              <a:rPr lang="en-US" sz="1600" dirty="0">
                <a:solidFill>
                  <a:srgbClr val="000000"/>
                </a:solidFill>
                <a:ea typeface="Lucida Grande"/>
                <a:cs typeface="Lucida Grande"/>
              </a:rPr>
              <a:t>. When death is the enemy, what is victory</a:t>
            </a:r>
            <a:r>
              <a:rPr lang="en-US" sz="1600" dirty="0" smtClean="0">
                <a:solidFill>
                  <a:srgbClr val="000000"/>
                </a:solidFill>
                <a:ea typeface="Lucida Grande"/>
                <a:cs typeface="Lucida Grande"/>
              </a:rPr>
              <a:t>? 2013 </a:t>
            </a:r>
            <a:r>
              <a:rPr lang="en-US" sz="1600" dirty="0">
                <a:solidFill>
                  <a:srgbClr val="000000"/>
                </a:solidFill>
                <a:ea typeface="Lucida Grande"/>
                <a:cs typeface="Lucida Grande"/>
                <a:hlinkClick r:id="rId6"/>
              </a:rPr>
              <a:t>http://www.tedmed.com/speakers/show?id=</a:t>
            </a:r>
            <a:r>
              <a:rPr lang="en-US" sz="1600" dirty="0" smtClean="0">
                <a:solidFill>
                  <a:srgbClr val="000000"/>
                </a:solidFill>
                <a:ea typeface="Lucida Grande"/>
                <a:cs typeface="Lucida Grande"/>
                <a:hlinkClick r:id="rId6"/>
              </a:rPr>
              <a:t>75322</a:t>
            </a:r>
            <a:r>
              <a:rPr lang="el-GR" sz="1600" dirty="0" smtClean="0">
                <a:solidFill>
                  <a:srgbClr val="000000"/>
                </a:solidFill>
                <a:ea typeface="Lucida Grande"/>
                <a:cs typeface="Lucida Grande"/>
              </a:rPr>
              <a:t> </a:t>
            </a:r>
            <a:r>
              <a:rPr lang="en-US" sz="1600" dirty="0" smtClean="0">
                <a:solidFill>
                  <a:srgbClr val="000000"/>
                </a:solidFill>
                <a:ea typeface="Lucida Grande"/>
                <a:cs typeface="Lucida Grande"/>
              </a:rPr>
              <a:t>, </a:t>
            </a:r>
            <a:r>
              <a:rPr lang="en-US" sz="1600" dirty="0"/>
              <a:t>accessed: 15.09. </a:t>
            </a:r>
            <a:r>
              <a:rPr lang="en-US" sz="1600" dirty="0" smtClean="0"/>
              <a:t>2015</a:t>
            </a:r>
            <a:endParaRPr lang="en-US" sz="1600" dirty="0">
              <a:solidFill>
                <a:srgbClr val="000000"/>
              </a:solidFill>
              <a:ea typeface="Lucida Grande"/>
              <a:cs typeface="Lucida Grande"/>
            </a:endParaRPr>
          </a:p>
          <a:p>
            <a:pPr marL="0" indent="0">
              <a:lnSpc>
                <a:spcPct val="90000"/>
              </a:lnSpc>
              <a:buNone/>
            </a:pPr>
            <a:r>
              <a:rPr lang="el-GR" sz="1600" b="1" dirty="0" smtClean="0">
                <a:solidFill>
                  <a:srgbClr val="000000"/>
                </a:solidFill>
              </a:rPr>
              <a:t>Εικόνα </a:t>
            </a:r>
            <a:r>
              <a:rPr lang="de-DE" sz="1600" b="1" dirty="0" smtClean="0">
                <a:solidFill>
                  <a:srgbClr val="000000"/>
                </a:solidFill>
              </a:rPr>
              <a:t>18</a:t>
            </a:r>
            <a:r>
              <a:rPr lang="el-GR" sz="1600" b="1" dirty="0" smtClean="0">
                <a:solidFill>
                  <a:srgbClr val="000000"/>
                </a:solidFill>
              </a:rPr>
              <a:t>: </a:t>
            </a:r>
            <a:r>
              <a:rPr lang="en-US" sz="1600" dirty="0"/>
              <a:t>Photo: Andrea Wenzel/</a:t>
            </a:r>
            <a:r>
              <a:rPr lang="en-US" sz="1600" dirty="0" err="1"/>
              <a:t>Internews</a:t>
            </a:r>
            <a:r>
              <a:rPr lang="en-US" sz="1600" dirty="0"/>
              <a:t> . SRI LANKA: Journalists practice interview techniques during a workshop at the East Media House in </a:t>
            </a:r>
            <a:r>
              <a:rPr lang="en-US" sz="1600" dirty="0" err="1"/>
              <a:t>Ampara</a:t>
            </a:r>
            <a:r>
              <a:rPr lang="en-US" sz="1600" dirty="0"/>
              <a:t>, established by </a:t>
            </a:r>
            <a:r>
              <a:rPr lang="en-US" sz="1600" dirty="0" err="1"/>
              <a:t>Internews</a:t>
            </a:r>
            <a:r>
              <a:rPr lang="en-US" sz="1600" dirty="0"/>
              <a:t> in early 2007. </a:t>
            </a:r>
            <a:r>
              <a:rPr lang="en-US" sz="1600" dirty="0" smtClean="0"/>
              <a:t>Kamala</a:t>
            </a:r>
            <a:r>
              <a:rPr lang="el-GR" sz="1600" dirty="0" smtClean="0"/>
              <a:t> </a:t>
            </a:r>
            <a:r>
              <a:rPr lang="en-US" sz="1600" dirty="0"/>
              <a:t>R</a:t>
            </a:r>
            <a:r>
              <a:rPr lang="en-US" sz="1600" dirty="0" smtClean="0"/>
              <a:t>ani </a:t>
            </a:r>
            <a:r>
              <a:rPr lang="en-US" sz="1600" dirty="0" err="1"/>
              <a:t>Saravanan</a:t>
            </a:r>
            <a:r>
              <a:rPr lang="en-US" sz="1600" dirty="0"/>
              <a:t>, Journalist, </a:t>
            </a:r>
            <a:r>
              <a:rPr lang="en-US" sz="1600" dirty="0" err="1"/>
              <a:t>Ampara</a:t>
            </a:r>
            <a:r>
              <a:rPr lang="en-US" sz="1600" dirty="0"/>
              <a:t> district </a:t>
            </a:r>
          </a:p>
          <a:p>
            <a:pPr marL="0" indent="0">
              <a:lnSpc>
                <a:spcPct val="90000"/>
              </a:lnSpc>
              <a:buNone/>
            </a:pPr>
            <a:r>
              <a:rPr lang="el-GR" sz="1600" b="1" dirty="0" smtClean="0">
                <a:solidFill>
                  <a:srgbClr val="000000"/>
                </a:solidFill>
              </a:rPr>
              <a:t>Εικόνα </a:t>
            </a:r>
            <a:r>
              <a:rPr lang="de-DE" sz="1600" b="1" dirty="0" smtClean="0">
                <a:solidFill>
                  <a:srgbClr val="000000"/>
                </a:solidFill>
              </a:rPr>
              <a:t>19</a:t>
            </a:r>
            <a:r>
              <a:rPr lang="el-GR" sz="1600" b="1" dirty="0" smtClean="0">
                <a:solidFill>
                  <a:srgbClr val="000000"/>
                </a:solidFill>
              </a:rPr>
              <a:t>: </a:t>
            </a:r>
            <a:r>
              <a:rPr lang="en-US" sz="1600" dirty="0"/>
              <a:t>Cheryl Casone,’</a:t>
            </a:r>
            <a:r>
              <a:rPr lang="en-US" sz="1600" dirty="0" smtClean="0"/>
              <a:t>92, </a:t>
            </a:r>
            <a:r>
              <a:rPr lang="en-US" sz="1600" dirty="0"/>
              <a:t>© 2015 Arizona Board of Regents</a:t>
            </a:r>
            <a:r>
              <a:rPr lang="en-US" sz="1600" b="1" dirty="0"/>
              <a:t>. </a:t>
            </a:r>
            <a:r>
              <a:rPr lang="en-US" sz="1600" dirty="0"/>
              <a:t>Northern Arizona University, Flagstaff, </a:t>
            </a:r>
            <a:r>
              <a:rPr lang="en-US" sz="1600" dirty="0" err="1" smtClean="0"/>
              <a:t>Arizona</a:t>
            </a:r>
            <a:r>
              <a:rPr lang="en-US" sz="1600" dirty="0" err="1" smtClean="0">
                <a:solidFill>
                  <a:srgbClr val="000000"/>
                </a:solidFill>
                <a:hlinkClick r:id="rId7"/>
              </a:rPr>
              <a:t>https</a:t>
            </a:r>
            <a:r>
              <a:rPr lang="en-US" sz="1600" dirty="0">
                <a:solidFill>
                  <a:srgbClr val="000000"/>
                </a:solidFill>
                <a:hlinkClick r:id="rId7"/>
              </a:rPr>
              <a:t>://www.nau.edu/uploadedImages/Administrative/University_Advancement_Sites/Alumni/_Media/Nov_2012_Facetime/Cheryl%20Casone,%E2%80%9992%</a:t>
            </a:r>
            <a:r>
              <a:rPr lang="en-US" sz="1600" dirty="0" smtClean="0">
                <a:solidFill>
                  <a:srgbClr val="000000"/>
                </a:solidFill>
                <a:hlinkClick r:id="rId7"/>
              </a:rPr>
              <a:t>20BS.jpg</a:t>
            </a:r>
            <a:r>
              <a:rPr lang="en-US" sz="1600" dirty="0" smtClean="0">
                <a:solidFill>
                  <a:srgbClr val="000000"/>
                </a:solidFill>
              </a:rPr>
              <a:t>, </a:t>
            </a:r>
            <a:r>
              <a:rPr lang="en-US" sz="1600" dirty="0"/>
              <a:t>accessed: 15.09. 2015</a:t>
            </a:r>
            <a:endParaRPr lang="en-US" sz="1600" dirty="0">
              <a:solidFill>
                <a:srgbClr val="000000"/>
              </a:solidFill>
              <a:ea typeface="Lucida Grande"/>
              <a:cs typeface="Lucida Grande"/>
            </a:endParaRPr>
          </a:p>
          <a:p>
            <a:pPr marL="0" indent="0">
              <a:buNone/>
            </a:pPr>
            <a:endParaRPr lang="el-GR" sz="1400" dirty="0" smtClean="0">
              <a:solidFill>
                <a:srgbClr val="000000"/>
              </a:solidFill>
            </a:endParaRPr>
          </a:p>
          <a:p>
            <a:pPr marL="0" indent="0">
              <a:buNone/>
            </a:pPr>
            <a:endParaRPr lang="el-GR" sz="1400" dirty="0">
              <a:solidFill>
                <a:srgbClr val="000000"/>
              </a:solidFill>
            </a:endParaRPr>
          </a:p>
        </p:txBody>
      </p:sp>
    </p:spTree>
    <p:extLst>
      <p:ext uri="{BB962C8B-B14F-4D97-AF65-F5344CB8AC3E}">
        <p14:creationId xmlns:p14="http://schemas.microsoft.com/office/powerpoint/2010/main" val="397933198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5</a:t>
            </a:r>
            <a:r>
              <a:rPr lang="en-US" dirty="0" smtClean="0"/>
              <a:t>/</a:t>
            </a:r>
            <a:r>
              <a:rPr lang="el-GR" dirty="0"/>
              <a:t>8</a:t>
            </a:r>
            <a:r>
              <a:rPr lang="en-US" dirty="0" smtClean="0"/>
              <a:t>)</a:t>
            </a:r>
            <a:endParaRPr lang="el-GR" dirty="0"/>
          </a:p>
        </p:txBody>
      </p:sp>
      <p:sp>
        <p:nvSpPr>
          <p:cNvPr id="3" name="Content Placeholder 2"/>
          <p:cNvSpPr>
            <a:spLocks noGrp="1"/>
          </p:cNvSpPr>
          <p:nvPr>
            <p:ph idx="1"/>
          </p:nvPr>
        </p:nvSpPr>
        <p:spPr>
          <a:xfrm>
            <a:off x="179512" y="83671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lnSpc>
                <a:spcPct val="90000"/>
              </a:lnSpc>
              <a:buNone/>
            </a:pPr>
            <a:r>
              <a:rPr lang="el-GR" sz="1600" b="1" dirty="0" smtClean="0"/>
              <a:t>Εικόνα </a:t>
            </a:r>
            <a:r>
              <a:rPr lang="de-DE" sz="1600" b="1" dirty="0" smtClean="0"/>
              <a:t>20</a:t>
            </a:r>
            <a:r>
              <a:rPr lang="el-GR" sz="1600" b="1" dirty="0" smtClean="0"/>
              <a:t>: </a:t>
            </a:r>
            <a:r>
              <a:rPr lang="en-US" sz="1600" dirty="0" err="1" smtClean="0"/>
              <a:t>Internews</a:t>
            </a:r>
            <a:r>
              <a:rPr lang="en-US" sz="1600" dirty="0" smtClean="0"/>
              <a:t> </a:t>
            </a:r>
            <a:r>
              <a:rPr lang="en-US" sz="1600" dirty="0" smtClean="0"/>
              <a:t>Pakistan- Afghan </a:t>
            </a:r>
            <a:r>
              <a:rPr lang="en-US" sz="1600" dirty="0"/>
              <a:t>journalist </a:t>
            </a:r>
            <a:r>
              <a:rPr lang="en-US" sz="1600" dirty="0" err="1"/>
              <a:t>Friba</a:t>
            </a:r>
            <a:r>
              <a:rPr lang="en-US" sz="1600" dirty="0"/>
              <a:t> </a:t>
            </a:r>
            <a:r>
              <a:rPr lang="en-US" sz="1600" dirty="0" err="1"/>
              <a:t>Chalkhi</a:t>
            </a:r>
            <a:r>
              <a:rPr lang="en-US" sz="1600" dirty="0"/>
              <a:t> </a:t>
            </a:r>
            <a:r>
              <a:rPr lang="en-US" sz="1600" dirty="0" err="1"/>
              <a:t>Habib</a:t>
            </a:r>
            <a:r>
              <a:rPr lang="en-US" sz="1600" dirty="0"/>
              <a:t> (L) speaks with Member of Parliament (MP) </a:t>
            </a:r>
            <a:r>
              <a:rPr lang="en-US" sz="1600" dirty="0" err="1"/>
              <a:t>Nafisa</a:t>
            </a:r>
            <a:r>
              <a:rPr lang="en-US" sz="1600" dirty="0"/>
              <a:t> </a:t>
            </a:r>
            <a:r>
              <a:rPr lang="en-US" sz="1600" dirty="0" err="1"/>
              <a:t>Sultani</a:t>
            </a:r>
            <a:r>
              <a:rPr lang="en-US" sz="1600" dirty="0"/>
              <a:t> during the "Face the Nation," television </a:t>
            </a:r>
            <a:r>
              <a:rPr lang="en-US" sz="1600" dirty="0" err="1"/>
              <a:t>programme</a:t>
            </a:r>
            <a:r>
              <a:rPr lang="en-US" sz="1600" dirty="0"/>
              <a:t> on public Channel RTA, in Kabul, 12 July 2007. AFP PHOTO/SHAH </a:t>
            </a:r>
            <a:r>
              <a:rPr lang="en-US" sz="1600" dirty="0" err="1"/>
              <a:t>Marai</a:t>
            </a:r>
            <a:r>
              <a:rPr lang="en-US" sz="1600" dirty="0"/>
              <a:t> (Photo credit should read SHAH MARAI/AFP/Getty Images)</a:t>
            </a:r>
          </a:p>
          <a:p>
            <a:pPr marL="0" indent="0">
              <a:lnSpc>
                <a:spcPct val="90000"/>
              </a:lnSpc>
              <a:buNone/>
            </a:pPr>
            <a:r>
              <a:rPr lang="el-GR" sz="1600" b="1" dirty="0" smtClean="0"/>
              <a:t>Εικόνα </a:t>
            </a:r>
            <a:r>
              <a:rPr lang="de-DE" sz="1600" b="1" dirty="0" smtClean="0"/>
              <a:t>21</a:t>
            </a:r>
            <a:r>
              <a:rPr lang="el-GR" sz="1600" b="1" dirty="0" smtClean="0"/>
              <a:t>: </a:t>
            </a:r>
            <a:r>
              <a:rPr lang="en-US" sz="1600" dirty="0"/>
              <a:t>Democratic future fades for </a:t>
            </a:r>
            <a:r>
              <a:rPr lang="en-US" sz="1600" dirty="0" smtClean="0"/>
              <a:t>Fiji</a:t>
            </a:r>
            <a:r>
              <a:rPr lang="el-GR" sz="1600" dirty="0" smtClean="0"/>
              <a:t>, </a:t>
            </a:r>
            <a:r>
              <a:rPr lang="en-US" sz="1600" dirty="0"/>
              <a:t>Copyright © 2015 </a:t>
            </a:r>
            <a:r>
              <a:rPr lang="en-US" sz="1600" dirty="0" smtClean="0"/>
              <a:t>BBC</a:t>
            </a:r>
            <a:r>
              <a:rPr lang="el-GR" sz="1600" dirty="0" smtClean="0"/>
              <a:t>, </a:t>
            </a:r>
            <a:r>
              <a:rPr lang="en-US" sz="1600" dirty="0" smtClean="0">
                <a:hlinkClick r:id="rId3"/>
              </a:rPr>
              <a:t>http</a:t>
            </a:r>
            <a:r>
              <a:rPr lang="en-US" sz="1600" dirty="0">
                <a:hlinkClick r:id="rId3"/>
              </a:rPr>
              <a:t>://news.bbc.co.uk/2/hi/asia-pacific/7996581.</a:t>
            </a:r>
            <a:r>
              <a:rPr lang="en-US" sz="1600" dirty="0" smtClean="0">
                <a:hlinkClick r:id="rId3"/>
              </a:rPr>
              <a:t>stm</a:t>
            </a:r>
            <a:r>
              <a:rPr lang="el-GR" sz="1600" dirty="0" smtClean="0"/>
              <a:t>, </a:t>
            </a:r>
            <a:r>
              <a:rPr lang="en-US" sz="1600" dirty="0" err="1" smtClean="0"/>
              <a:t>bbc</a:t>
            </a:r>
            <a:r>
              <a:rPr lang="en-US" sz="1600" dirty="0" smtClean="0"/>
              <a:t>, day published</a:t>
            </a:r>
            <a:r>
              <a:rPr lang="el-GR" sz="1600" dirty="0" smtClean="0"/>
              <a:t>: 13. 04. 2009, </a:t>
            </a:r>
            <a:r>
              <a:rPr lang="en-US" sz="1600" dirty="0" smtClean="0"/>
              <a:t>date accessed</a:t>
            </a:r>
            <a:r>
              <a:rPr lang="el-GR" sz="1600" dirty="0" smtClean="0"/>
              <a:t>: 04.09.2015</a:t>
            </a:r>
            <a:endParaRPr lang="en-US" sz="1600" dirty="0" smtClean="0"/>
          </a:p>
          <a:p>
            <a:pPr marL="0" indent="0">
              <a:lnSpc>
                <a:spcPct val="90000"/>
              </a:lnSpc>
              <a:buNone/>
            </a:pPr>
            <a:r>
              <a:rPr lang="el-GR" sz="1600" b="1" dirty="0" smtClean="0"/>
              <a:t>Εικόνα </a:t>
            </a:r>
            <a:r>
              <a:rPr lang="de-DE" sz="1600" b="1" dirty="0" smtClean="0"/>
              <a:t>22</a:t>
            </a:r>
            <a:r>
              <a:rPr lang="el-GR" sz="1600" b="1" dirty="0" smtClean="0"/>
              <a:t>: </a:t>
            </a:r>
            <a:r>
              <a:rPr lang="de-DE" sz="1600" dirty="0"/>
              <a:t>Dieter </a:t>
            </a:r>
            <a:r>
              <a:rPr lang="de-DE" sz="1600" dirty="0" smtClean="0"/>
              <a:t>Althaus</a:t>
            </a:r>
            <a:r>
              <a:rPr lang="el-GR" sz="1600" dirty="0" smtClean="0"/>
              <a:t>, </a:t>
            </a:r>
            <a:r>
              <a:rPr lang="de-DE" sz="1600" dirty="0" smtClean="0"/>
              <a:t>Bildquelle dpa</a:t>
            </a:r>
            <a:r>
              <a:rPr lang="en-US" sz="1600" dirty="0" smtClean="0"/>
              <a:t>© </a:t>
            </a:r>
            <a:r>
              <a:rPr lang="en-US" sz="1600" dirty="0"/>
              <a:t>RP Digital </a:t>
            </a:r>
            <a:r>
              <a:rPr lang="en-US" sz="1600" dirty="0" smtClean="0">
                <a:hlinkClick r:id="rId4"/>
              </a:rPr>
              <a:t>http</a:t>
            </a:r>
            <a:r>
              <a:rPr lang="en-US" sz="1600" dirty="0">
                <a:hlinkClick r:id="rId4"/>
              </a:rPr>
              <a:t>://bc02.rp-online.de/polopoly_fs/thueringische-ministerpraesident-dietalth110-tage-sschweren-skiunfall-1.2234035.1317768757!httpImage/3079373202.jpg_gen/derivatives/d540x303/3079373202.</a:t>
            </a:r>
            <a:r>
              <a:rPr lang="en-US" sz="1600" dirty="0" smtClean="0">
                <a:hlinkClick r:id="rId4"/>
              </a:rPr>
              <a:t>jpg</a:t>
            </a:r>
            <a:r>
              <a:rPr lang="el-GR" sz="1600" dirty="0"/>
              <a:t>, , </a:t>
            </a:r>
            <a:r>
              <a:rPr lang="en-US" sz="1600" dirty="0"/>
              <a:t>date accessed</a:t>
            </a:r>
            <a:r>
              <a:rPr lang="el-GR" sz="1600" dirty="0"/>
              <a:t>: </a:t>
            </a:r>
            <a:r>
              <a:rPr lang="el-GR" sz="1600" dirty="0" smtClean="0"/>
              <a:t>04.09.2015</a:t>
            </a:r>
          </a:p>
          <a:p>
            <a:pPr marL="0" indent="0">
              <a:lnSpc>
                <a:spcPct val="90000"/>
              </a:lnSpc>
              <a:buNone/>
            </a:pPr>
            <a:r>
              <a:rPr lang="el-GR" sz="1600" b="1" dirty="0" smtClean="0"/>
              <a:t>Εικόνα </a:t>
            </a:r>
            <a:r>
              <a:rPr lang="de-DE" sz="1600" b="1" dirty="0" smtClean="0"/>
              <a:t>23</a:t>
            </a:r>
            <a:r>
              <a:rPr lang="el-GR" sz="1600" b="1" dirty="0" smtClean="0"/>
              <a:t>: </a:t>
            </a:r>
            <a:r>
              <a:rPr lang="en-US" sz="1600" dirty="0" err="1"/>
              <a:t>Botschafter</a:t>
            </a:r>
            <a:r>
              <a:rPr lang="en-US" sz="1600" dirty="0"/>
              <a:t> zu </a:t>
            </a:r>
            <a:r>
              <a:rPr lang="en-US" sz="1600" dirty="0" err="1"/>
              <a:t>manipulierter</a:t>
            </a:r>
            <a:r>
              <a:rPr lang="en-US" sz="1600" dirty="0"/>
              <a:t> </a:t>
            </a:r>
            <a:r>
              <a:rPr lang="en-US" sz="1600" dirty="0" err="1"/>
              <a:t>ts.de-Umfrage</a:t>
            </a:r>
            <a:r>
              <a:rPr lang="en-US" sz="1600" dirty="0"/>
              <a:t> </a:t>
            </a:r>
            <a:r>
              <a:rPr lang="en-US" sz="1600" dirty="0" smtClean="0"/>
              <a:t>, 15.04.08</a:t>
            </a:r>
            <a:r>
              <a:rPr lang="el-GR" sz="1600" dirty="0" smtClean="0"/>
              <a:t>, </a:t>
            </a:r>
            <a:r>
              <a:rPr lang="en-US" sz="1600" dirty="0" smtClean="0"/>
              <a:t>http</a:t>
            </a:r>
            <a:r>
              <a:rPr lang="en-US" sz="1600" dirty="0"/>
              <a:t>://</a:t>
            </a:r>
            <a:r>
              <a:rPr lang="en-US" sz="1600" dirty="0" err="1"/>
              <a:t>www.tagesschau.de</a:t>
            </a:r>
            <a:r>
              <a:rPr lang="en-US" sz="1600" dirty="0"/>
              <a:t>/</a:t>
            </a:r>
            <a:r>
              <a:rPr lang="en-US" sz="1600" dirty="0" err="1"/>
              <a:t>ausland</a:t>
            </a:r>
            <a:r>
              <a:rPr lang="en-US" sz="1600" dirty="0"/>
              <a:t>/china128~magnifier_pos-0.</a:t>
            </a:r>
            <a:r>
              <a:rPr lang="en-US" sz="1600" dirty="0" smtClean="0"/>
              <a:t>html</a:t>
            </a:r>
            <a:r>
              <a:rPr lang="el-GR" sz="1600" dirty="0" smtClean="0"/>
              <a:t>, </a:t>
            </a:r>
            <a:r>
              <a:rPr lang="en-US" sz="1600" dirty="0"/>
              <a:t>Ma </a:t>
            </a:r>
            <a:r>
              <a:rPr lang="en-US" sz="1600" dirty="0" err="1"/>
              <a:t>Canrong</a:t>
            </a:r>
            <a:r>
              <a:rPr lang="en-US" sz="1600" dirty="0"/>
              <a:t>: "</a:t>
            </a:r>
            <a:r>
              <a:rPr lang="en-US" sz="1600" dirty="0" err="1"/>
              <a:t>Enttäuschung</a:t>
            </a:r>
            <a:r>
              <a:rPr lang="en-US" sz="1600" dirty="0"/>
              <a:t> </a:t>
            </a:r>
            <a:r>
              <a:rPr lang="en-US" sz="1600" dirty="0" err="1"/>
              <a:t>über</a:t>
            </a:r>
            <a:r>
              <a:rPr lang="en-US" sz="1600" dirty="0"/>
              <a:t> </a:t>
            </a:r>
            <a:r>
              <a:rPr lang="en-US" sz="1600" dirty="0" err="1"/>
              <a:t>einseitige</a:t>
            </a:r>
            <a:r>
              <a:rPr lang="en-US" sz="1600" dirty="0"/>
              <a:t> </a:t>
            </a:r>
            <a:r>
              <a:rPr lang="en-US" sz="1600" dirty="0" err="1"/>
              <a:t>Berichterstattung</a:t>
            </a:r>
            <a:r>
              <a:rPr lang="en-US" sz="1600" dirty="0"/>
              <a:t> der </a:t>
            </a:r>
            <a:r>
              <a:rPr lang="en-US" sz="1600" dirty="0" err="1"/>
              <a:t>hiesigen</a:t>
            </a:r>
            <a:r>
              <a:rPr lang="en-US" sz="1600" dirty="0"/>
              <a:t> </a:t>
            </a:r>
            <a:r>
              <a:rPr lang="en-US" sz="1600" dirty="0" err="1"/>
              <a:t>Medien</a:t>
            </a:r>
            <a:r>
              <a:rPr lang="en-US" sz="1600" dirty="0"/>
              <a:t>" | </a:t>
            </a:r>
            <a:r>
              <a:rPr lang="en-US" sz="1600" dirty="0" err="1"/>
              <a:t>Bildquelle</a:t>
            </a:r>
            <a:r>
              <a:rPr lang="en-US" sz="1600" dirty="0"/>
              <a:t>: picture-alliance / </a:t>
            </a:r>
            <a:r>
              <a:rPr lang="en-US" sz="1600" dirty="0" err="1" smtClean="0"/>
              <a:t>dpa</a:t>
            </a:r>
            <a:r>
              <a:rPr lang="el-GR" sz="1600" dirty="0"/>
              <a:t>, , </a:t>
            </a:r>
            <a:r>
              <a:rPr lang="en-US" sz="1600" dirty="0"/>
              <a:t>date accessed</a:t>
            </a:r>
            <a:r>
              <a:rPr lang="el-GR" sz="1600" dirty="0"/>
              <a:t>: </a:t>
            </a:r>
            <a:r>
              <a:rPr lang="el-GR" sz="1600" dirty="0" smtClean="0"/>
              <a:t>04.09.2015</a:t>
            </a:r>
          </a:p>
          <a:p>
            <a:pPr marL="0" indent="0">
              <a:lnSpc>
                <a:spcPct val="90000"/>
              </a:lnSpc>
              <a:buNone/>
            </a:pPr>
            <a:r>
              <a:rPr lang="el-GR" sz="1600" b="1" dirty="0" smtClean="0"/>
              <a:t>Εικόνα </a:t>
            </a:r>
            <a:r>
              <a:rPr lang="de-DE" sz="1600" b="1" dirty="0" smtClean="0"/>
              <a:t>24</a:t>
            </a:r>
            <a:r>
              <a:rPr lang="el-GR" sz="1600" dirty="0" smtClean="0"/>
              <a:t>: </a:t>
            </a:r>
            <a:r>
              <a:rPr lang="en-US" sz="1600" dirty="0"/>
              <a:t>Stephen Smith</a:t>
            </a:r>
            <a:br>
              <a:rPr lang="en-US" sz="1600" dirty="0"/>
            </a:br>
            <a:r>
              <a:rPr lang="en-US" sz="1600" dirty="0"/>
              <a:t>Australian Foreign </a:t>
            </a:r>
            <a:r>
              <a:rPr lang="en-US" sz="1600" dirty="0" smtClean="0"/>
              <a:t>Minister</a:t>
            </a:r>
            <a:r>
              <a:rPr lang="el-GR" sz="1600" dirty="0" smtClean="0"/>
              <a:t>, </a:t>
            </a:r>
            <a:r>
              <a:rPr lang="en-US" sz="1600" dirty="0"/>
              <a:t>Copyright © 2015 </a:t>
            </a:r>
            <a:r>
              <a:rPr lang="en-US" sz="1600" dirty="0" smtClean="0"/>
              <a:t>BBC</a:t>
            </a:r>
            <a:r>
              <a:rPr lang="el-GR" sz="1600" dirty="0" smtClean="0"/>
              <a:t>, </a:t>
            </a:r>
            <a:r>
              <a:rPr lang="en-US" sz="1600" dirty="0" smtClean="0">
                <a:solidFill>
                  <a:srgbClr val="000000"/>
                </a:solidFill>
                <a:ea typeface="Lucida Grande"/>
                <a:cs typeface="Lucida Grande"/>
              </a:rPr>
              <a:t>Australian </a:t>
            </a:r>
            <a:r>
              <a:rPr lang="en-US" sz="1600" dirty="0">
                <a:solidFill>
                  <a:srgbClr val="000000"/>
                </a:solidFill>
                <a:ea typeface="Lucida Grande"/>
                <a:cs typeface="Lucida Grande"/>
              </a:rPr>
              <a:t>Foreign Minister Stephen </a:t>
            </a:r>
            <a:r>
              <a:rPr lang="en-US" sz="1600" dirty="0" smtClean="0">
                <a:solidFill>
                  <a:srgbClr val="000000"/>
                </a:solidFill>
                <a:ea typeface="Lucida Grande"/>
                <a:cs typeface="Lucida Grande"/>
              </a:rPr>
              <a:t>Smith</a:t>
            </a:r>
            <a:r>
              <a:rPr lang="el-GR" sz="1600" dirty="0" smtClean="0">
                <a:solidFill>
                  <a:srgbClr val="000000"/>
                </a:solidFill>
                <a:ea typeface="Lucida Grande"/>
                <a:cs typeface="Lucida Grande"/>
              </a:rPr>
              <a:t>, </a:t>
            </a:r>
            <a:r>
              <a:rPr lang="en-US" sz="1600" dirty="0" smtClean="0">
                <a:solidFill>
                  <a:srgbClr val="000000"/>
                </a:solidFill>
                <a:ea typeface="Lucida Grande"/>
                <a:cs typeface="Lucida Grande"/>
              </a:rPr>
              <a:t>date published</a:t>
            </a:r>
            <a:r>
              <a:rPr lang="el-GR" sz="1600" dirty="0" smtClean="0">
                <a:solidFill>
                  <a:srgbClr val="000000"/>
                </a:solidFill>
                <a:ea typeface="Lucida Grande"/>
                <a:cs typeface="Lucida Grande"/>
              </a:rPr>
              <a:t>: </a:t>
            </a:r>
            <a:r>
              <a:rPr lang="el-GR" sz="1600" dirty="0"/>
              <a:t>13 April </a:t>
            </a:r>
            <a:r>
              <a:rPr lang="el-GR" sz="1600" dirty="0" smtClean="0"/>
              <a:t>2009, </a:t>
            </a:r>
            <a:r>
              <a:rPr lang="en-US" sz="1600" dirty="0"/>
              <a:t>date accessed</a:t>
            </a:r>
            <a:r>
              <a:rPr lang="el-GR" sz="1600" dirty="0"/>
              <a:t>: </a:t>
            </a:r>
            <a:r>
              <a:rPr lang="el-GR" sz="1600" dirty="0" smtClean="0"/>
              <a:t>04.09.2015</a:t>
            </a:r>
            <a:endParaRPr lang="el-GR" sz="1600" dirty="0" smtClean="0">
              <a:solidFill>
                <a:srgbClr val="000000"/>
              </a:solidFill>
              <a:ea typeface="Lucida Grande"/>
              <a:cs typeface="Lucida Grande"/>
            </a:endParaRPr>
          </a:p>
        </p:txBody>
      </p:sp>
    </p:spTree>
    <p:extLst>
      <p:ext uri="{BB962C8B-B14F-4D97-AF65-F5344CB8AC3E}">
        <p14:creationId xmlns:p14="http://schemas.microsoft.com/office/powerpoint/2010/main" val="283670855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6</a:t>
            </a:r>
            <a:r>
              <a:rPr lang="en-US" dirty="0" smtClean="0"/>
              <a:t>/</a:t>
            </a:r>
            <a:r>
              <a:rPr lang="el-GR" dirty="0"/>
              <a:t>8</a:t>
            </a:r>
            <a:r>
              <a:rPr lang="en-US" dirty="0" smtClean="0"/>
              <a:t>)</a:t>
            </a:r>
            <a:endParaRPr lang="el-GR" dirty="0"/>
          </a:p>
        </p:txBody>
      </p:sp>
      <p:sp>
        <p:nvSpPr>
          <p:cNvPr id="3" name="Content Placeholder 2"/>
          <p:cNvSpPr>
            <a:spLocks noGrp="1"/>
          </p:cNvSpPr>
          <p:nvPr>
            <p:ph idx="1"/>
          </p:nvPr>
        </p:nvSpPr>
        <p:spPr>
          <a:xfrm>
            <a:off x="179512" y="764704"/>
            <a:ext cx="8856984" cy="4525963"/>
          </a:xfrm>
        </p:spPr>
        <p:txBody>
          <a:bodyPr>
            <a:noAutofit/>
          </a:bodyPr>
          <a:lstStyle/>
          <a:p>
            <a:pPr marL="0" indent="0">
              <a:lnSpc>
                <a:spcPct val="90000"/>
              </a:lnSpc>
              <a:buNone/>
            </a:pPr>
            <a:r>
              <a:rPr lang="el-GR" sz="2000" dirty="0" smtClean="0"/>
              <a:t>Το </a:t>
            </a:r>
            <a:r>
              <a:rPr lang="el-GR" sz="2000" dirty="0"/>
              <a:t>Έργο αυτό κάνει χρήση των ακόλουθων έργων</a:t>
            </a:r>
            <a:r>
              <a:rPr lang="el-GR" sz="2000" dirty="0" smtClean="0"/>
              <a:t>:</a:t>
            </a:r>
            <a:endParaRPr lang="el-GR" sz="2000" dirty="0"/>
          </a:p>
          <a:p>
            <a:pPr marL="0" indent="0">
              <a:lnSpc>
                <a:spcPct val="90000"/>
              </a:lnSpc>
              <a:buNone/>
            </a:pPr>
            <a:endParaRPr lang="el-GR" sz="1600" b="1" dirty="0" smtClean="0"/>
          </a:p>
          <a:p>
            <a:pPr marL="0" indent="0">
              <a:lnSpc>
                <a:spcPct val="90000"/>
              </a:lnSpc>
              <a:buNone/>
            </a:pPr>
            <a:r>
              <a:rPr lang="el-GR" sz="1600" b="1" dirty="0" smtClean="0"/>
              <a:t>Εικόνα </a:t>
            </a:r>
            <a:r>
              <a:rPr lang="de-DE" sz="1600" b="1" dirty="0"/>
              <a:t>25</a:t>
            </a:r>
            <a:r>
              <a:rPr lang="el-GR" sz="1600" b="1" dirty="0"/>
              <a:t>: </a:t>
            </a:r>
            <a:r>
              <a:rPr lang="en-US" sz="1600" dirty="0" err="1"/>
              <a:t>Mr</a:t>
            </a:r>
            <a:r>
              <a:rPr lang="en-US" sz="1600" dirty="0"/>
              <a:t> Obama appears to stand head and shoulders above other leaders. © BBC 2015, </a:t>
            </a:r>
            <a:r>
              <a:rPr lang="en-US" sz="1600" dirty="0">
                <a:hlinkClick r:id="rId3"/>
              </a:rPr>
              <a:t>http://news.bbc.co.uk/2/hi/7989433.stm</a:t>
            </a:r>
            <a:r>
              <a:rPr lang="en-US" sz="1600" dirty="0"/>
              <a:t>, Published: 2009/04/09, </a:t>
            </a:r>
            <a:r>
              <a:rPr lang="el-GR" sz="1600" dirty="0"/>
              <a:t>, </a:t>
            </a:r>
            <a:r>
              <a:rPr lang="en-US" sz="1600" dirty="0"/>
              <a:t>date accessed</a:t>
            </a:r>
            <a:r>
              <a:rPr lang="el-GR" sz="1600" dirty="0"/>
              <a:t>: </a:t>
            </a:r>
            <a:r>
              <a:rPr lang="el-GR" sz="1600" dirty="0" smtClean="0"/>
              <a:t>04.09.2015</a:t>
            </a:r>
            <a:endParaRPr lang="el-GR" sz="1600" b="1" dirty="0" smtClean="0"/>
          </a:p>
          <a:p>
            <a:pPr marL="0" indent="0">
              <a:lnSpc>
                <a:spcPct val="80000"/>
              </a:lnSpc>
              <a:buNone/>
            </a:pPr>
            <a:r>
              <a:rPr lang="el-GR" sz="1600" b="1" dirty="0" smtClean="0"/>
              <a:t>Εικόνα </a:t>
            </a:r>
            <a:r>
              <a:rPr lang="de-DE" sz="1600" b="1" dirty="0" smtClean="0"/>
              <a:t>26</a:t>
            </a:r>
            <a:r>
              <a:rPr lang="el-GR" sz="1600" b="1" dirty="0" smtClean="0"/>
              <a:t>: </a:t>
            </a:r>
            <a:r>
              <a:rPr lang="en-US" sz="1600" dirty="0" err="1"/>
              <a:t>Applaus</a:t>
            </a:r>
            <a:r>
              <a:rPr lang="en-US" sz="1600" dirty="0"/>
              <a:t> von </a:t>
            </a:r>
            <a:r>
              <a:rPr lang="en-US" sz="1600" dirty="0" err="1"/>
              <a:t>Russlands</a:t>
            </a:r>
            <a:r>
              <a:rPr lang="en-US" sz="1600" dirty="0"/>
              <a:t> </a:t>
            </a:r>
            <a:r>
              <a:rPr lang="en-US" sz="1600" dirty="0" err="1"/>
              <a:t>Präsident</a:t>
            </a:r>
            <a:r>
              <a:rPr lang="en-US" sz="1600" dirty="0"/>
              <a:t> Putin und </a:t>
            </a:r>
            <a:r>
              <a:rPr lang="en-US" sz="1600" dirty="0" err="1"/>
              <a:t>Bundeskanzlerin</a:t>
            </a:r>
            <a:r>
              <a:rPr lang="en-US" sz="1600" dirty="0"/>
              <a:t> Merkel: Die </a:t>
            </a:r>
            <a:r>
              <a:rPr lang="en-US" sz="1600" dirty="0" err="1"/>
              <a:t>Geschäfte</a:t>
            </a:r>
            <a:r>
              <a:rPr lang="en-US" sz="1600" dirty="0"/>
              <a:t> </a:t>
            </a:r>
            <a:r>
              <a:rPr lang="en-US" sz="1600" dirty="0" err="1"/>
              <a:t>unter</a:t>
            </a:r>
            <a:r>
              <a:rPr lang="en-US" sz="1600" dirty="0"/>
              <a:t> </a:t>
            </a:r>
            <a:r>
              <a:rPr lang="en-US" sz="1600" dirty="0" err="1"/>
              <a:t>Dach</a:t>
            </a:r>
            <a:r>
              <a:rPr lang="en-US" sz="1600" dirty="0"/>
              <a:t> und </a:t>
            </a:r>
            <a:r>
              <a:rPr lang="en-US" sz="1600" dirty="0" err="1"/>
              <a:t>Fach</a:t>
            </a:r>
            <a:r>
              <a:rPr lang="en-US" sz="1600" dirty="0"/>
              <a:t> (BASF-Chef Jürgen Hambrecht (li) und Gazprom-Chef Miller (re) in Tomsk) </a:t>
            </a:r>
            <a:r>
              <a:rPr lang="en-US" sz="1600" dirty="0" smtClean="0"/>
              <a:t>, </a:t>
            </a:r>
            <a:r>
              <a:rPr lang="en-US" sz="1600" dirty="0"/>
              <a:t>© ARD-</a:t>
            </a:r>
            <a:r>
              <a:rPr lang="en-US" sz="1600" dirty="0" err="1"/>
              <a:t>aktuell</a:t>
            </a:r>
            <a:r>
              <a:rPr lang="en-US" sz="1600" dirty="0"/>
              <a:t> / </a:t>
            </a:r>
            <a:r>
              <a:rPr lang="en-US" sz="1600" dirty="0" err="1" smtClean="0"/>
              <a:t>tagesschau.de</a:t>
            </a:r>
            <a:r>
              <a:rPr lang="en-US" sz="1600" dirty="0" smtClean="0"/>
              <a:t>, </a:t>
            </a:r>
            <a:r>
              <a:rPr lang="en-US" sz="1600" dirty="0" smtClean="0">
                <a:hlinkClick r:id="rId4"/>
              </a:rPr>
              <a:t>https</a:t>
            </a:r>
            <a:r>
              <a:rPr lang="en-US" sz="1600" dirty="0">
                <a:hlinkClick r:id="rId4"/>
              </a:rPr>
              <a:t>://www.tagesschau.de/wirtschaft/meldung92714~magnifier_pos-2.</a:t>
            </a:r>
            <a:r>
              <a:rPr lang="en-US" sz="1600" dirty="0" smtClean="0">
                <a:hlinkClick r:id="rId4"/>
              </a:rPr>
              <a:t>html</a:t>
            </a:r>
            <a:r>
              <a:rPr lang="en-US" sz="1600" dirty="0"/>
              <a:t>, </a:t>
            </a:r>
            <a:r>
              <a:rPr lang="en-US" sz="1600" dirty="0" err="1"/>
              <a:t>Bildquelle</a:t>
            </a:r>
            <a:r>
              <a:rPr lang="en-US" sz="1600" dirty="0"/>
              <a:t>: </a:t>
            </a:r>
            <a:r>
              <a:rPr lang="en-US" sz="1600" dirty="0" smtClean="0"/>
              <a:t>REUTERS, </a:t>
            </a:r>
            <a:r>
              <a:rPr lang="de-DE" sz="1600" dirty="0"/>
              <a:t>Stand: </a:t>
            </a:r>
            <a:r>
              <a:rPr lang="de-DE" sz="1600" dirty="0" smtClean="0"/>
              <a:t>06.05.2006, </a:t>
            </a:r>
            <a:r>
              <a:rPr lang="de-DE" sz="1600" dirty="0" err="1" smtClean="0"/>
              <a:t>accessed</a:t>
            </a:r>
            <a:r>
              <a:rPr lang="el-GR" sz="1600" dirty="0" smtClean="0"/>
              <a:t>: </a:t>
            </a:r>
            <a:r>
              <a:rPr lang="en-US" sz="1600" dirty="0" smtClean="0"/>
              <a:t>05.09.2015</a:t>
            </a:r>
            <a:endParaRPr lang="en-US" sz="1600" dirty="0"/>
          </a:p>
          <a:p>
            <a:pPr marL="0" indent="0">
              <a:lnSpc>
                <a:spcPct val="80000"/>
              </a:lnSpc>
              <a:buNone/>
            </a:pPr>
            <a:r>
              <a:rPr lang="el-GR" sz="1600" b="1" dirty="0" smtClean="0"/>
              <a:t>Εικόνα </a:t>
            </a:r>
            <a:r>
              <a:rPr lang="de-DE" sz="1600" b="1" dirty="0" smtClean="0"/>
              <a:t>27</a:t>
            </a:r>
            <a:r>
              <a:rPr lang="el-GR" sz="1600" b="1" dirty="0" smtClean="0"/>
              <a:t>: </a:t>
            </a:r>
            <a:r>
              <a:rPr lang="en-US" sz="1600" dirty="0" err="1"/>
              <a:t>Bundeskanzlerin</a:t>
            </a:r>
            <a:r>
              <a:rPr lang="en-US" sz="1600" dirty="0"/>
              <a:t> Angela Merkel und der </a:t>
            </a:r>
            <a:r>
              <a:rPr lang="en-US" sz="1600" dirty="0" err="1"/>
              <a:t>russische</a:t>
            </a:r>
            <a:r>
              <a:rPr lang="en-US" sz="1600" dirty="0"/>
              <a:t> </a:t>
            </a:r>
            <a:r>
              <a:rPr lang="en-US" sz="1600" dirty="0" err="1"/>
              <a:t>Präsident</a:t>
            </a:r>
            <a:r>
              <a:rPr lang="en-US" sz="1600" dirty="0"/>
              <a:t> </a:t>
            </a:r>
            <a:r>
              <a:rPr lang="en-US" sz="1600" dirty="0" err="1"/>
              <a:t>Wladimir</a:t>
            </a:r>
            <a:r>
              <a:rPr lang="en-US" sz="1600" dirty="0"/>
              <a:t> Putin in </a:t>
            </a:r>
            <a:r>
              <a:rPr lang="en-US" sz="1600" dirty="0" err="1" smtClean="0"/>
              <a:t>Heiligendamm</a:t>
            </a:r>
            <a:r>
              <a:rPr lang="el-GR" sz="1600" dirty="0" smtClean="0"/>
              <a:t>, </a:t>
            </a:r>
            <a:r>
              <a:rPr lang="en-US" sz="1600" dirty="0"/>
              <a:t>© Press and Information Office of the Federal </a:t>
            </a:r>
            <a:r>
              <a:rPr lang="en-US" sz="1600" dirty="0" err="1"/>
              <a:t>Government</a:t>
            </a:r>
            <a:r>
              <a:rPr lang="en-US" sz="1600" dirty="0" err="1" smtClean="0">
                <a:hlinkClick r:id="rId5"/>
              </a:rPr>
              <a:t>http</a:t>
            </a:r>
            <a:r>
              <a:rPr lang="en-US" sz="1600" dirty="0">
                <a:hlinkClick r:id="rId5"/>
              </a:rPr>
              <a:t>://www.g-8.de/Webs/G8/EN/Media/FotoDownload/blaettern028c.html?id=</a:t>
            </a:r>
            <a:r>
              <a:rPr lang="en-US" sz="1600" dirty="0" smtClean="0">
                <a:hlinkClick r:id="rId5"/>
              </a:rPr>
              <a:t>219354</a:t>
            </a:r>
            <a:r>
              <a:rPr lang="en-US" sz="1600" dirty="0"/>
              <a:t>, Photo: </a:t>
            </a:r>
            <a:r>
              <a:rPr lang="en-US" sz="1600" dirty="0" err="1"/>
              <a:t>REGIERUNGonline</a:t>
            </a:r>
            <a:r>
              <a:rPr lang="en-US" sz="1600" dirty="0"/>
              <a:t> / </a:t>
            </a:r>
            <a:r>
              <a:rPr lang="en-US" sz="1600" dirty="0" err="1" smtClean="0"/>
              <a:t>Kühler</a:t>
            </a:r>
            <a:r>
              <a:rPr lang="el-GR" sz="1600" dirty="0" smtClean="0"/>
              <a:t>, </a:t>
            </a:r>
            <a:r>
              <a:rPr lang="en-US" sz="1600" dirty="0" smtClean="0"/>
              <a:t>published</a:t>
            </a:r>
            <a:r>
              <a:rPr lang="el-GR" sz="1600" dirty="0" smtClean="0"/>
              <a:t>: 06.06.2007</a:t>
            </a:r>
            <a:r>
              <a:rPr lang="en-US" sz="1600" dirty="0" smtClean="0"/>
              <a:t> </a:t>
            </a:r>
            <a:r>
              <a:rPr lang="de-DE" sz="1600" dirty="0"/>
              <a:t>, </a:t>
            </a:r>
            <a:r>
              <a:rPr lang="de-DE" sz="1600" dirty="0" err="1"/>
              <a:t>accessed</a:t>
            </a:r>
            <a:r>
              <a:rPr lang="el-GR" sz="1600" dirty="0"/>
              <a:t>: </a:t>
            </a:r>
            <a:r>
              <a:rPr lang="en-US" sz="1600" dirty="0" smtClean="0"/>
              <a:t>05.09.2015</a:t>
            </a:r>
            <a:endParaRPr lang="el-GR" sz="1600" b="1" dirty="0"/>
          </a:p>
          <a:p>
            <a:pPr marL="0" indent="0">
              <a:lnSpc>
                <a:spcPct val="80000"/>
              </a:lnSpc>
              <a:buNone/>
            </a:pPr>
            <a:r>
              <a:rPr lang="el-GR" sz="1600" b="1" dirty="0" smtClean="0"/>
              <a:t>Εικόνα </a:t>
            </a:r>
            <a:r>
              <a:rPr lang="de-DE" sz="1600" b="1" dirty="0" smtClean="0"/>
              <a:t>28</a:t>
            </a:r>
            <a:r>
              <a:rPr lang="el-GR" sz="1600" b="1" dirty="0" smtClean="0"/>
              <a:t>: </a:t>
            </a:r>
            <a:r>
              <a:rPr lang="en-US" sz="1600" dirty="0"/>
              <a:t>CNBC Mad Money's host Jim Cramer in an interview with Comedy Central's The Daily Show's Host John </a:t>
            </a:r>
            <a:r>
              <a:rPr lang="en-US" sz="1600" dirty="0" smtClean="0"/>
              <a:t>Stewart</a:t>
            </a:r>
            <a:r>
              <a:rPr lang="el-GR" sz="1600" dirty="0" smtClean="0"/>
              <a:t>,</a:t>
            </a:r>
            <a:r>
              <a:rPr lang="de-DE" sz="1600" dirty="0" smtClean="0"/>
              <a:t> </a:t>
            </a:r>
            <a:r>
              <a:rPr lang="en-US" sz="1600" dirty="0"/>
              <a:t>Copyright © 2015 </a:t>
            </a:r>
            <a:r>
              <a:rPr lang="en-US" sz="1600" dirty="0" err="1"/>
              <a:t>TheHuffingtonPost.com</a:t>
            </a:r>
            <a:r>
              <a:rPr lang="en-US" sz="1600" dirty="0"/>
              <a:t>, Inc.</a:t>
            </a:r>
            <a:r>
              <a:rPr lang="en-US" sz="1600" dirty="0" smtClean="0"/>
              <a:t> </a:t>
            </a:r>
            <a:r>
              <a:rPr lang="en-US" sz="1600" dirty="0"/>
              <a:t>http://</a:t>
            </a:r>
            <a:r>
              <a:rPr lang="en-US" sz="1600" dirty="0" err="1"/>
              <a:t>www.huffingtonpost.com</a:t>
            </a:r>
            <a:r>
              <a:rPr lang="en-US" sz="1600" dirty="0"/>
              <a:t>/the-news/2009/04/14</a:t>
            </a:r>
            <a:r>
              <a:rPr lang="en-US" sz="1600" dirty="0" smtClean="0"/>
              <a:t>/</a:t>
            </a:r>
            <a:r>
              <a:rPr lang="el-GR" sz="1600" dirty="0" smtClean="0"/>
              <a:t>, </a:t>
            </a:r>
            <a:r>
              <a:rPr lang="en-US" sz="1600" dirty="0"/>
              <a:t>Huffington </a:t>
            </a:r>
            <a:r>
              <a:rPr lang="en-US" sz="1600" dirty="0" smtClean="0"/>
              <a:t>Post</a:t>
            </a:r>
            <a:r>
              <a:rPr lang="el-GR" sz="1600" dirty="0" smtClean="0"/>
              <a:t>, </a:t>
            </a:r>
            <a:r>
              <a:rPr lang="en-US" sz="1600" dirty="0" smtClean="0"/>
              <a:t>Courtesy</a:t>
            </a:r>
            <a:r>
              <a:rPr lang="en-US" sz="1600" dirty="0"/>
              <a:t>, CNBC</a:t>
            </a:r>
            <a:r>
              <a:rPr lang="de-DE" sz="1600" dirty="0" smtClean="0"/>
              <a:t>,</a:t>
            </a:r>
            <a:r>
              <a:rPr lang="en-US" sz="1600" dirty="0" smtClean="0"/>
              <a:t>published</a:t>
            </a:r>
            <a:r>
              <a:rPr lang="el-GR" sz="1600" dirty="0" smtClean="0"/>
              <a:t>: </a:t>
            </a:r>
            <a:r>
              <a:rPr lang="en-US" sz="1600" dirty="0" smtClean="0"/>
              <a:t> </a:t>
            </a:r>
            <a:r>
              <a:rPr lang="en-US" sz="1600" dirty="0"/>
              <a:t>May 15, 2009 </a:t>
            </a:r>
            <a:r>
              <a:rPr lang="de-DE" sz="1600" dirty="0" smtClean="0"/>
              <a:t> </a:t>
            </a:r>
            <a:r>
              <a:rPr lang="de-DE" sz="1600" dirty="0" err="1"/>
              <a:t>accessed</a:t>
            </a:r>
            <a:r>
              <a:rPr lang="el-GR" sz="1600" dirty="0"/>
              <a:t>: </a:t>
            </a:r>
            <a:r>
              <a:rPr lang="en-US" sz="1600" dirty="0"/>
              <a:t>05.09.2015</a:t>
            </a:r>
            <a:endParaRPr lang="el-GR" sz="1600" b="1" dirty="0"/>
          </a:p>
          <a:p>
            <a:pPr marL="0" indent="0">
              <a:lnSpc>
                <a:spcPct val="80000"/>
              </a:lnSpc>
              <a:buNone/>
            </a:pPr>
            <a:r>
              <a:rPr lang="el-GR" sz="1600" b="1" dirty="0" smtClean="0">
                <a:solidFill>
                  <a:srgbClr val="000000"/>
                </a:solidFill>
              </a:rPr>
              <a:t>Εικόνα </a:t>
            </a:r>
            <a:r>
              <a:rPr lang="de-DE" sz="1600" b="1" dirty="0" smtClean="0">
                <a:solidFill>
                  <a:srgbClr val="000000"/>
                </a:solidFill>
              </a:rPr>
              <a:t>29</a:t>
            </a:r>
            <a:r>
              <a:rPr lang="el-GR" sz="1600" dirty="0" smtClean="0">
                <a:solidFill>
                  <a:srgbClr val="000000"/>
                </a:solidFill>
              </a:rPr>
              <a:t>: </a:t>
            </a:r>
            <a:r>
              <a:rPr lang="en-US" sz="1600" dirty="0">
                <a:solidFill>
                  <a:srgbClr val="000000"/>
                </a:solidFill>
              </a:rPr>
              <a:t>"Angela Merkel (2008)" by </a:t>
            </a:r>
            <a:r>
              <a:rPr lang="en-US" sz="1600" dirty="0" err="1">
                <a:solidFill>
                  <a:srgbClr val="000000"/>
                </a:solidFill>
              </a:rPr>
              <a:t>א</a:t>
            </a:r>
            <a:r>
              <a:rPr lang="en-US" sz="1600" dirty="0">
                <a:solidFill>
                  <a:srgbClr val="000000"/>
                </a:solidFill>
              </a:rPr>
              <a:t> (Aleph) - Own work. Licensed under CC BY-SA 2.5 via Commons - </a:t>
            </a:r>
            <a:r>
              <a:rPr lang="en-US" sz="1600" dirty="0">
                <a:solidFill>
                  <a:srgbClr val="000000"/>
                </a:solidFill>
                <a:hlinkClick r:id="rId6"/>
              </a:rPr>
              <a:t>https://commons.wikimedia.org/wiki/File:Angela_Merkel_(2008).jpg#/media/File:Angela_Merkel_(2008).</a:t>
            </a:r>
            <a:r>
              <a:rPr lang="en-US" sz="1600" dirty="0" smtClean="0">
                <a:solidFill>
                  <a:srgbClr val="000000"/>
                </a:solidFill>
                <a:hlinkClick r:id="rId6"/>
              </a:rPr>
              <a:t>jpg</a:t>
            </a:r>
            <a:r>
              <a:rPr lang="en-US" sz="1600" dirty="0" smtClean="0">
                <a:solidFill>
                  <a:srgbClr val="000000"/>
                </a:solidFill>
              </a:rPr>
              <a:t>, </a:t>
            </a:r>
            <a:r>
              <a:rPr lang="de-DE" sz="1600" dirty="0" err="1">
                <a:solidFill>
                  <a:srgbClr val="000000"/>
                </a:solidFill>
              </a:rPr>
              <a:t>accessed</a:t>
            </a:r>
            <a:r>
              <a:rPr lang="el-GR" sz="1600" dirty="0">
                <a:solidFill>
                  <a:srgbClr val="000000"/>
                </a:solidFill>
              </a:rPr>
              <a:t>: </a:t>
            </a:r>
            <a:r>
              <a:rPr lang="en-US" sz="1600" dirty="0" smtClean="0">
                <a:solidFill>
                  <a:srgbClr val="000000"/>
                </a:solidFill>
              </a:rPr>
              <a:t>05.09.2015</a:t>
            </a:r>
            <a:endParaRPr lang="en-US" sz="1600" dirty="0" smtClean="0">
              <a:solidFill>
                <a:srgbClr val="FF0000"/>
              </a:solidFill>
            </a:endParaRPr>
          </a:p>
          <a:p>
            <a:pPr marL="0" indent="0">
              <a:buNone/>
            </a:pPr>
            <a:endParaRPr lang="el-GR" sz="1600" dirty="0"/>
          </a:p>
        </p:txBody>
      </p:sp>
    </p:spTree>
    <p:extLst>
      <p:ext uri="{BB962C8B-B14F-4D97-AF65-F5344CB8AC3E}">
        <p14:creationId xmlns:p14="http://schemas.microsoft.com/office/powerpoint/2010/main" val="277177021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solidFill>
                  <a:srgbClr val="4F81BD"/>
                </a:solidFill>
              </a:rPr>
              <a:t>(</a:t>
            </a:r>
            <a:r>
              <a:rPr lang="el-GR" dirty="0" smtClean="0"/>
              <a:t>7/8</a:t>
            </a:r>
            <a:r>
              <a:rPr lang="en-US" dirty="0" smtClean="0">
                <a:solidFill>
                  <a:srgbClr val="4F81BD"/>
                </a:solidFill>
              </a:rPr>
              <a:t>)</a:t>
            </a:r>
            <a:endParaRPr lang="el-GR" dirty="0">
              <a:solidFill>
                <a:srgbClr val="4F81BD"/>
              </a:solidFill>
            </a:endParaRPr>
          </a:p>
        </p:txBody>
      </p:sp>
      <p:sp>
        <p:nvSpPr>
          <p:cNvPr id="3" name="Content Placeholder 2"/>
          <p:cNvSpPr>
            <a:spLocks noGrp="1"/>
          </p:cNvSpPr>
          <p:nvPr>
            <p:ph idx="1"/>
          </p:nvPr>
        </p:nvSpPr>
        <p:spPr>
          <a:xfrm>
            <a:off x="106996" y="980728"/>
            <a:ext cx="8856984" cy="5112568"/>
          </a:xfrm>
        </p:spPr>
        <p:txBody>
          <a:bodyPr>
            <a:noAutofit/>
          </a:bodyPr>
          <a:lstStyle/>
          <a:p>
            <a:pPr marL="0" indent="0">
              <a:buNone/>
            </a:pPr>
            <a:r>
              <a:rPr lang="el-GR" sz="2000" dirty="0" smtClean="0"/>
              <a:t>Το </a:t>
            </a:r>
            <a:r>
              <a:rPr lang="el-GR" sz="1600" dirty="0"/>
              <a:t>Έργο αυτό κάνει χρήση των ακόλουθων έργων:</a:t>
            </a:r>
          </a:p>
          <a:p>
            <a:pPr marL="0" indent="0">
              <a:lnSpc>
                <a:spcPct val="80000"/>
              </a:lnSpc>
              <a:buNone/>
            </a:pPr>
            <a:r>
              <a:rPr lang="el-GR" sz="1600" b="1" dirty="0" smtClean="0">
                <a:solidFill>
                  <a:srgbClr val="000000"/>
                </a:solidFill>
              </a:rPr>
              <a:t>Εικόνα </a:t>
            </a:r>
            <a:r>
              <a:rPr lang="de-DE" sz="1600" b="1" dirty="0">
                <a:solidFill>
                  <a:srgbClr val="000000"/>
                </a:solidFill>
              </a:rPr>
              <a:t>30</a:t>
            </a:r>
            <a:r>
              <a:rPr lang="el-GR" sz="1600" b="1" dirty="0">
                <a:solidFill>
                  <a:srgbClr val="000000"/>
                </a:solidFill>
              </a:rPr>
              <a:t>: </a:t>
            </a:r>
            <a:r>
              <a:rPr lang="en-US" sz="1600" dirty="0" err="1"/>
              <a:t>Kanzlerin</a:t>
            </a:r>
            <a:r>
              <a:rPr lang="en-US" sz="1600" dirty="0"/>
              <a:t> Angela Merkel </a:t>
            </a:r>
            <a:r>
              <a:rPr lang="en-US" sz="1600" dirty="0" err="1"/>
              <a:t>wirbt</a:t>
            </a:r>
            <a:r>
              <a:rPr lang="en-US" sz="1600" dirty="0"/>
              <a:t> </a:t>
            </a:r>
            <a:r>
              <a:rPr lang="en-US" sz="1600" dirty="0" err="1"/>
              <a:t>bei</a:t>
            </a:r>
            <a:r>
              <a:rPr lang="en-US" sz="1600" dirty="0"/>
              <a:t> einem </a:t>
            </a:r>
            <a:r>
              <a:rPr lang="en-US" sz="1600" dirty="0" err="1"/>
              <a:t>Bürgerdialog</a:t>
            </a:r>
            <a:r>
              <a:rPr lang="en-US" sz="1600" dirty="0"/>
              <a:t> </a:t>
            </a:r>
            <a:r>
              <a:rPr lang="en-US" sz="1600" dirty="0" err="1"/>
              <a:t>im</a:t>
            </a:r>
            <a:r>
              <a:rPr lang="en-US" sz="1600" dirty="0"/>
              <a:t> </a:t>
            </a:r>
            <a:r>
              <a:rPr lang="en-US" sz="1600" dirty="0" err="1"/>
              <a:t>Duisburger</a:t>
            </a:r>
            <a:r>
              <a:rPr lang="en-US" sz="1600" dirty="0"/>
              <a:t> </a:t>
            </a:r>
            <a:r>
              <a:rPr lang="en-US" sz="1600" dirty="0" err="1"/>
              <a:t>Problemviertel</a:t>
            </a:r>
            <a:r>
              <a:rPr lang="en-US" sz="1600" dirty="0"/>
              <a:t> </a:t>
            </a:r>
            <a:r>
              <a:rPr lang="en-US" sz="1600" dirty="0" err="1"/>
              <a:t>Marxloh</a:t>
            </a:r>
            <a:r>
              <a:rPr lang="en-US" sz="1600" dirty="0"/>
              <a:t> </a:t>
            </a:r>
            <a:r>
              <a:rPr lang="en-US" sz="1600" dirty="0" err="1"/>
              <a:t>dafür</a:t>
            </a:r>
            <a:r>
              <a:rPr lang="en-US" sz="1600" dirty="0"/>
              <a:t>, </a:t>
            </a:r>
            <a:r>
              <a:rPr lang="en-US" sz="1600" dirty="0" err="1"/>
              <a:t>Migranten</a:t>
            </a:r>
            <a:r>
              <a:rPr lang="en-US" sz="1600" dirty="0"/>
              <a:t> </a:t>
            </a:r>
            <a:r>
              <a:rPr lang="en-US" sz="1600" dirty="0" err="1"/>
              <a:t>besser</a:t>
            </a:r>
            <a:r>
              <a:rPr lang="en-US" sz="1600" dirty="0"/>
              <a:t> zu </a:t>
            </a:r>
            <a:r>
              <a:rPr lang="en-US" sz="1600" dirty="0" err="1"/>
              <a:t>integrieren</a:t>
            </a:r>
            <a:r>
              <a:rPr lang="en-US" sz="1600" dirty="0"/>
              <a:t> und Deutschland </a:t>
            </a:r>
            <a:r>
              <a:rPr lang="en-US" sz="1600" dirty="0" err="1"/>
              <a:t>auch</a:t>
            </a:r>
            <a:r>
              <a:rPr lang="en-US" sz="1600" dirty="0"/>
              <a:t> </a:t>
            </a:r>
            <a:r>
              <a:rPr lang="en-US" sz="1600" dirty="0" err="1"/>
              <a:t>als</a:t>
            </a:r>
            <a:r>
              <a:rPr lang="en-US" sz="1600" dirty="0"/>
              <a:t> </a:t>
            </a:r>
            <a:r>
              <a:rPr lang="en-US" sz="1600" dirty="0" err="1"/>
              <a:t>deren</a:t>
            </a:r>
            <a:r>
              <a:rPr lang="en-US" sz="1600" dirty="0"/>
              <a:t> </a:t>
            </a:r>
            <a:r>
              <a:rPr lang="en-US" sz="1600" dirty="0" err="1"/>
              <a:t>Heimatland</a:t>
            </a:r>
            <a:r>
              <a:rPr lang="en-US" sz="1600" dirty="0"/>
              <a:t> </a:t>
            </a:r>
            <a:r>
              <a:rPr lang="en-US" sz="1600" dirty="0" err="1"/>
              <a:t>anzuerkennen</a:t>
            </a:r>
            <a:r>
              <a:rPr lang="en-US" sz="1600" dirty="0"/>
              <a:t>. </a:t>
            </a:r>
            <a:r>
              <a:rPr lang="en-US" sz="1600" dirty="0" err="1"/>
              <a:t>Quelle</a:t>
            </a:r>
            <a:r>
              <a:rPr lang="en-US" sz="1600" dirty="0"/>
              <a:t>: N24</a:t>
            </a:r>
            <a:r>
              <a:rPr lang="en-US" sz="1600" dirty="0">
                <a:solidFill>
                  <a:srgbClr val="000000"/>
                </a:solidFill>
                <a:hlinkClick r:id="rId3"/>
              </a:rPr>
              <a:t>http://img.welt.de/img/videos/crop145623711/0779403078-ci16x9-w780/German-Chancellor-Angela-Merkel-At-The-Living-Well-In-Germany-Event-In-Marxloh.jpg</a:t>
            </a:r>
            <a:endParaRPr lang="en-US" sz="1600" dirty="0">
              <a:solidFill>
                <a:srgbClr val="000000"/>
              </a:solidFill>
            </a:endParaRPr>
          </a:p>
          <a:p>
            <a:pPr marL="0" indent="0">
              <a:lnSpc>
                <a:spcPct val="80000"/>
              </a:lnSpc>
              <a:buNone/>
            </a:pPr>
            <a:r>
              <a:rPr lang="el-GR" sz="1600" b="1" dirty="0">
                <a:solidFill>
                  <a:srgbClr val="000000"/>
                </a:solidFill>
              </a:rPr>
              <a:t>Εικόνα </a:t>
            </a:r>
            <a:r>
              <a:rPr lang="de-DE" sz="1600" b="1" dirty="0">
                <a:solidFill>
                  <a:srgbClr val="000000"/>
                </a:solidFill>
              </a:rPr>
              <a:t>31</a:t>
            </a:r>
            <a:r>
              <a:rPr lang="el-GR" sz="1600" b="1" dirty="0">
                <a:solidFill>
                  <a:srgbClr val="000000"/>
                </a:solidFill>
              </a:rPr>
              <a:t>: </a:t>
            </a:r>
            <a:r>
              <a:rPr lang="de-DE" sz="1600" dirty="0">
                <a:solidFill>
                  <a:srgbClr val="000000"/>
                </a:solidFill>
              </a:rPr>
              <a:t>Angela Merkel, Business Insider Inc. </a:t>
            </a:r>
            <a:r>
              <a:rPr lang="en-US" sz="1600" dirty="0"/>
              <a:t>Copyright © 2015 Business Insider </a:t>
            </a:r>
            <a:r>
              <a:rPr lang="en-US" sz="1600" dirty="0" err="1"/>
              <a:t>Inc</a:t>
            </a:r>
            <a:r>
              <a:rPr lang="de-DE" sz="1600" dirty="0" smtClean="0">
                <a:solidFill>
                  <a:srgbClr val="000000"/>
                </a:solidFill>
                <a:hlinkClick r:id="rId4"/>
              </a:rPr>
              <a:t>http</a:t>
            </a:r>
            <a:r>
              <a:rPr lang="de-DE" sz="1600" dirty="0">
                <a:solidFill>
                  <a:srgbClr val="000000"/>
                </a:solidFill>
                <a:hlinkClick r:id="rId4"/>
              </a:rPr>
              <a:t>://www.businessinsider.com/merkel-sarkozy-pact-for-stability-opposition-2011-2?IR=T</a:t>
            </a:r>
            <a:r>
              <a:rPr lang="en-US" sz="1600" dirty="0">
                <a:solidFill>
                  <a:srgbClr val="000000"/>
                </a:solidFill>
              </a:rPr>
              <a:t>, 06.02. 2011</a:t>
            </a:r>
            <a:r>
              <a:rPr lang="en-US" sz="1600" dirty="0" smtClean="0">
                <a:solidFill>
                  <a:srgbClr val="000000"/>
                </a:solidFill>
              </a:rPr>
              <a:t>,</a:t>
            </a:r>
            <a:r>
              <a:rPr lang="el-GR" sz="1600" dirty="0" smtClean="0">
                <a:solidFill>
                  <a:srgbClr val="000000"/>
                </a:solidFill>
              </a:rPr>
              <a:t> </a:t>
            </a:r>
            <a:r>
              <a:rPr lang="de-DE" sz="1600" dirty="0" err="1" smtClean="0">
                <a:solidFill>
                  <a:srgbClr val="000000"/>
                </a:solidFill>
              </a:rPr>
              <a:t>accessed</a:t>
            </a:r>
            <a:r>
              <a:rPr lang="el-GR" sz="1600" dirty="0">
                <a:solidFill>
                  <a:srgbClr val="000000"/>
                </a:solidFill>
              </a:rPr>
              <a:t>: </a:t>
            </a:r>
            <a:r>
              <a:rPr lang="en-US" sz="1600" dirty="0">
                <a:solidFill>
                  <a:srgbClr val="000000"/>
                </a:solidFill>
              </a:rPr>
              <a:t>05.09.2015</a:t>
            </a:r>
          </a:p>
          <a:p>
            <a:pPr marL="0" indent="0">
              <a:buNone/>
            </a:pPr>
            <a:r>
              <a:rPr lang="el-GR" sz="1600" b="1" dirty="0" smtClean="0"/>
              <a:t>Εικόνα </a:t>
            </a:r>
            <a:r>
              <a:rPr lang="de-DE" sz="1600" b="1" dirty="0" smtClean="0"/>
              <a:t>32</a:t>
            </a:r>
            <a:r>
              <a:rPr lang="el-GR" sz="1600" b="1" dirty="0" smtClean="0"/>
              <a:t>: </a:t>
            </a:r>
            <a:r>
              <a:rPr lang="en-US" sz="1600" dirty="0"/>
              <a:t>The real </a:t>
            </a:r>
            <a:r>
              <a:rPr lang="en-US" sz="1600" dirty="0" err="1"/>
              <a:t>Huw</a:t>
            </a:r>
            <a:r>
              <a:rPr lang="en-US" sz="1600" dirty="0"/>
              <a:t> Edwards </a:t>
            </a:r>
            <a:r>
              <a:rPr lang="el-GR" sz="1600" dirty="0" smtClean="0"/>
              <a:t>&lt;</a:t>
            </a:r>
            <a:r>
              <a:rPr lang="el-GR" sz="1600" dirty="0"/>
              <a:t>άδεια με την οποία </a:t>
            </a:r>
            <a:r>
              <a:rPr lang="el-GR" sz="1600" dirty="0" smtClean="0"/>
              <a:t>διατίθεται, </a:t>
            </a:r>
            <a:r>
              <a:rPr lang="en-US" sz="1600" dirty="0" smtClean="0"/>
              <a:t>http</a:t>
            </a:r>
            <a:r>
              <a:rPr lang="en-US" sz="1600" dirty="0"/>
              <a:t>://</a:t>
            </a:r>
            <a:r>
              <a:rPr lang="en-US" sz="1600" dirty="0" err="1"/>
              <a:t>news.bbc.co.uk</a:t>
            </a:r>
            <a:r>
              <a:rPr lang="en-US" sz="1600" dirty="0"/>
              <a:t>/2/hi/</a:t>
            </a:r>
            <a:r>
              <a:rPr lang="en-US" sz="1600" dirty="0" err="1"/>
              <a:t>programmes</a:t>
            </a:r>
            <a:r>
              <a:rPr lang="en-US" sz="1600" dirty="0"/>
              <a:t>/ten/2655339.</a:t>
            </a:r>
            <a:r>
              <a:rPr lang="en-US" sz="1600" dirty="0" smtClean="0"/>
              <a:t>stm, BBC </a:t>
            </a:r>
            <a:r>
              <a:rPr lang="en-US" sz="1600" dirty="0"/>
              <a:t>News </a:t>
            </a:r>
            <a:r>
              <a:rPr lang="en-US" sz="1600" dirty="0" smtClean="0"/>
              <a:t>Online</a:t>
            </a:r>
            <a:r>
              <a:rPr lang="el-GR" sz="1600" dirty="0" smtClean="0"/>
              <a:t>, </a:t>
            </a:r>
            <a:r>
              <a:rPr lang="en-US" sz="1600" dirty="0"/>
              <a:t>© BBC </a:t>
            </a:r>
            <a:r>
              <a:rPr lang="en-US" sz="1600" dirty="0" smtClean="0"/>
              <a:t>2015</a:t>
            </a:r>
            <a:r>
              <a:rPr lang="el-GR" sz="1600" dirty="0" smtClean="0"/>
              <a:t>, </a:t>
            </a:r>
            <a:r>
              <a:rPr lang="en-US" sz="1600" i="1" dirty="0" smtClean="0"/>
              <a:t>Photographs </a:t>
            </a:r>
            <a:r>
              <a:rPr lang="en-US" sz="1600" i="1" dirty="0"/>
              <a:t>by Phil </a:t>
            </a:r>
            <a:r>
              <a:rPr lang="en-US" sz="1600" i="1" dirty="0" err="1" smtClean="0"/>
              <a:t>Coomes</a:t>
            </a:r>
            <a:r>
              <a:rPr lang="en-US" sz="1600" i="1" dirty="0" smtClean="0"/>
              <a:t>, published</a:t>
            </a:r>
            <a:r>
              <a:rPr lang="el-GR" sz="1600" i="1" dirty="0" smtClean="0"/>
              <a:t>: </a:t>
            </a:r>
            <a:r>
              <a:rPr lang="en-US" sz="1600" dirty="0" smtClean="0"/>
              <a:t>18.12.2003</a:t>
            </a:r>
            <a:r>
              <a:rPr lang="el-GR" sz="1600" dirty="0" smtClean="0"/>
              <a:t>, </a:t>
            </a:r>
            <a:r>
              <a:rPr lang="en-US" sz="1600" dirty="0" smtClean="0"/>
              <a:t>date accessed</a:t>
            </a:r>
            <a:r>
              <a:rPr lang="el-GR" sz="1600" dirty="0" smtClean="0"/>
              <a:t>: </a:t>
            </a:r>
            <a:r>
              <a:rPr lang="en-US" sz="1600" dirty="0" smtClean="0"/>
              <a:t>02.09.2015</a:t>
            </a:r>
            <a:endParaRPr lang="en-US" sz="1600" i="1" dirty="0" smtClean="0"/>
          </a:p>
          <a:p>
            <a:pPr marL="0" indent="0">
              <a:buNone/>
            </a:pPr>
            <a:r>
              <a:rPr lang="el-GR" sz="1600" b="1" dirty="0" smtClean="0"/>
              <a:t>Εικόνα </a:t>
            </a:r>
            <a:r>
              <a:rPr lang="de-DE" sz="1600" b="1" dirty="0" smtClean="0"/>
              <a:t>33</a:t>
            </a:r>
            <a:r>
              <a:rPr lang="el-GR" sz="1600" b="1" dirty="0" smtClean="0"/>
              <a:t>: </a:t>
            </a:r>
            <a:r>
              <a:rPr lang="en-US" sz="1600" dirty="0"/>
              <a:t>The real </a:t>
            </a:r>
            <a:r>
              <a:rPr lang="en-US" sz="1600" dirty="0" err="1"/>
              <a:t>Huw</a:t>
            </a:r>
            <a:r>
              <a:rPr lang="en-US" sz="1600" dirty="0"/>
              <a:t> Edwards </a:t>
            </a:r>
            <a:r>
              <a:rPr lang="el-GR" sz="1600" dirty="0" smtClean="0"/>
              <a:t>&lt;</a:t>
            </a:r>
            <a:r>
              <a:rPr lang="el-GR" sz="1600" dirty="0"/>
              <a:t>άδεια με την οποία </a:t>
            </a:r>
            <a:r>
              <a:rPr lang="el-GR" sz="1600" dirty="0" smtClean="0"/>
              <a:t>διατίθεται, </a:t>
            </a:r>
            <a:r>
              <a:rPr lang="en-US" sz="1600" dirty="0" smtClean="0"/>
              <a:t>http</a:t>
            </a:r>
            <a:r>
              <a:rPr lang="en-US" sz="1600" dirty="0"/>
              <a:t>://</a:t>
            </a:r>
            <a:r>
              <a:rPr lang="en-US" sz="1600" dirty="0" err="1"/>
              <a:t>news.bbc.co.uk</a:t>
            </a:r>
            <a:r>
              <a:rPr lang="en-US" sz="1600" dirty="0"/>
              <a:t>/2/hi/</a:t>
            </a:r>
            <a:r>
              <a:rPr lang="en-US" sz="1600" dirty="0" err="1"/>
              <a:t>programmes</a:t>
            </a:r>
            <a:r>
              <a:rPr lang="en-US" sz="1600" dirty="0"/>
              <a:t>/ten/2655339.</a:t>
            </a:r>
            <a:r>
              <a:rPr lang="en-US" sz="1600" dirty="0" smtClean="0"/>
              <a:t>stm</a:t>
            </a:r>
            <a:r>
              <a:rPr lang="el-GR" sz="1600" dirty="0" smtClean="0"/>
              <a:t>, </a:t>
            </a:r>
            <a:r>
              <a:rPr lang="en-US" sz="1600" dirty="0" smtClean="0"/>
              <a:t>BBC </a:t>
            </a:r>
            <a:r>
              <a:rPr lang="en-US" sz="1600" dirty="0"/>
              <a:t>News </a:t>
            </a:r>
            <a:r>
              <a:rPr lang="en-US" sz="1600" dirty="0" smtClean="0"/>
              <a:t>Online</a:t>
            </a:r>
            <a:r>
              <a:rPr lang="el-GR" sz="1600" dirty="0" smtClean="0"/>
              <a:t>, </a:t>
            </a:r>
            <a:r>
              <a:rPr lang="en-US" sz="1600" dirty="0"/>
              <a:t>© BBC </a:t>
            </a:r>
            <a:r>
              <a:rPr lang="en-US" sz="1600" dirty="0" smtClean="0"/>
              <a:t>2015</a:t>
            </a:r>
            <a:r>
              <a:rPr lang="el-GR" sz="1600" dirty="0" smtClean="0"/>
              <a:t>, </a:t>
            </a:r>
            <a:r>
              <a:rPr lang="en-US" sz="1600" i="1" dirty="0" smtClean="0"/>
              <a:t>Photographs </a:t>
            </a:r>
            <a:r>
              <a:rPr lang="en-US" sz="1600" i="1" dirty="0"/>
              <a:t>by Phil </a:t>
            </a:r>
            <a:r>
              <a:rPr lang="en-US" sz="1600" i="1" dirty="0" err="1" smtClean="0"/>
              <a:t>Coomes</a:t>
            </a:r>
            <a:r>
              <a:rPr lang="en-US" sz="1600" i="1" dirty="0" smtClean="0"/>
              <a:t>, </a:t>
            </a:r>
            <a:r>
              <a:rPr lang="en-US" sz="1600" i="1" dirty="0"/>
              <a:t>published</a:t>
            </a:r>
            <a:r>
              <a:rPr lang="el-GR" sz="1600" i="1" dirty="0"/>
              <a:t>: </a:t>
            </a:r>
            <a:r>
              <a:rPr lang="en-US" sz="1600" dirty="0" smtClean="0"/>
              <a:t>18.12.2003. date </a:t>
            </a:r>
            <a:r>
              <a:rPr lang="en-US" sz="1600" dirty="0"/>
              <a:t>accessed</a:t>
            </a:r>
            <a:r>
              <a:rPr lang="el-GR" sz="1600" dirty="0"/>
              <a:t>: </a:t>
            </a:r>
            <a:r>
              <a:rPr lang="en-US" sz="1600" dirty="0"/>
              <a:t>02.09.2015</a:t>
            </a:r>
            <a:endParaRPr lang="en-US" sz="1600" i="1" dirty="0" smtClean="0"/>
          </a:p>
          <a:p>
            <a:pPr marL="0" indent="0">
              <a:buNone/>
            </a:pPr>
            <a:r>
              <a:rPr lang="el-GR" sz="1600" b="1" dirty="0" smtClean="0"/>
              <a:t>Εικόνα </a:t>
            </a:r>
            <a:r>
              <a:rPr lang="de-DE" sz="1600" b="1" dirty="0" smtClean="0"/>
              <a:t>34</a:t>
            </a:r>
            <a:r>
              <a:rPr lang="el-GR" sz="1600" b="1" dirty="0" smtClean="0"/>
              <a:t>: </a:t>
            </a:r>
            <a:r>
              <a:rPr lang="en-US" sz="1600" dirty="0"/>
              <a:t>The real </a:t>
            </a:r>
            <a:r>
              <a:rPr lang="en-US" sz="1600" dirty="0" err="1"/>
              <a:t>Huw</a:t>
            </a:r>
            <a:r>
              <a:rPr lang="en-US" sz="1600" dirty="0"/>
              <a:t> </a:t>
            </a:r>
            <a:r>
              <a:rPr lang="en-US" sz="1600" dirty="0" smtClean="0"/>
              <a:t>Edwards</a:t>
            </a:r>
            <a:r>
              <a:rPr lang="el-GR" sz="1600" dirty="0" smtClean="0"/>
              <a:t>, </a:t>
            </a:r>
            <a:r>
              <a:rPr lang="en-US" sz="1600" dirty="0" smtClean="0">
                <a:hlinkClick r:id="rId5"/>
              </a:rPr>
              <a:t>http</a:t>
            </a:r>
            <a:r>
              <a:rPr lang="en-US" sz="1600" dirty="0">
                <a:hlinkClick r:id="rId5"/>
              </a:rPr>
              <a:t>://news.bbc.co.uk/2/hi/programmes/ten/2655339.</a:t>
            </a:r>
            <a:r>
              <a:rPr lang="en-US" sz="1600" dirty="0" smtClean="0">
                <a:hlinkClick r:id="rId5"/>
              </a:rPr>
              <a:t>stm</a:t>
            </a:r>
            <a:r>
              <a:rPr lang="el-GR" sz="1600" dirty="0" smtClean="0"/>
              <a:t>, </a:t>
            </a:r>
            <a:r>
              <a:rPr lang="en-US" sz="1600" dirty="0" smtClean="0"/>
              <a:t>BBC </a:t>
            </a:r>
            <a:r>
              <a:rPr lang="en-US" sz="1600" dirty="0"/>
              <a:t>News </a:t>
            </a:r>
            <a:r>
              <a:rPr lang="en-US" sz="1600" dirty="0" smtClean="0"/>
              <a:t>Online</a:t>
            </a:r>
            <a:r>
              <a:rPr lang="el-GR" sz="1600" dirty="0" smtClean="0"/>
              <a:t>, </a:t>
            </a:r>
            <a:r>
              <a:rPr lang="en-US" sz="1600" dirty="0"/>
              <a:t>© BBC </a:t>
            </a:r>
            <a:r>
              <a:rPr lang="en-US" sz="1600" dirty="0" smtClean="0"/>
              <a:t>2015</a:t>
            </a:r>
            <a:r>
              <a:rPr lang="el-GR" sz="1600" dirty="0" smtClean="0"/>
              <a:t>, </a:t>
            </a:r>
            <a:r>
              <a:rPr lang="en-US" sz="1600" i="1" dirty="0" smtClean="0"/>
              <a:t>Photographs </a:t>
            </a:r>
            <a:r>
              <a:rPr lang="en-US" sz="1600" i="1" dirty="0"/>
              <a:t>by Phil </a:t>
            </a:r>
            <a:r>
              <a:rPr lang="en-US" sz="1600" i="1" dirty="0" err="1" smtClean="0"/>
              <a:t>Coomes</a:t>
            </a:r>
            <a:r>
              <a:rPr lang="en-US" sz="1600" i="1" dirty="0" smtClean="0"/>
              <a:t>, </a:t>
            </a:r>
            <a:r>
              <a:rPr lang="en-US" sz="1600" i="1" dirty="0"/>
              <a:t>published</a:t>
            </a:r>
            <a:r>
              <a:rPr lang="el-GR" sz="1600" i="1" dirty="0"/>
              <a:t>: </a:t>
            </a:r>
            <a:r>
              <a:rPr lang="en-US" sz="1600" dirty="0" smtClean="0"/>
              <a:t>18.12.2003, </a:t>
            </a:r>
            <a:r>
              <a:rPr lang="en-US" sz="1600" dirty="0"/>
              <a:t>date accessed</a:t>
            </a:r>
            <a:r>
              <a:rPr lang="el-GR" sz="1600" dirty="0"/>
              <a:t>: </a:t>
            </a:r>
            <a:r>
              <a:rPr lang="en-US" sz="1600" dirty="0"/>
              <a:t>02.09.2015</a:t>
            </a:r>
            <a:endParaRPr lang="en-US" sz="1600" i="1" dirty="0" smtClean="0"/>
          </a:p>
          <a:p>
            <a:pPr marL="0" indent="0">
              <a:buNone/>
            </a:pPr>
            <a:endParaRPr lang="el-GR" sz="1400" dirty="0"/>
          </a:p>
        </p:txBody>
      </p:sp>
    </p:spTree>
    <p:extLst>
      <p:ext uri="{BB962C8B-B14F-4D97-AF65-F5344CB8AC3E}">
        <p14:creationId xmlns:p14="http://schemas.microsoft.com/office/powerpoint/2010/main" val="10364697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8</a:t>
            </a:r>
            <a:r>
              <a:rPr lang="en-US" dirty="0" smtClean="0"/>
              <a:t>/</a:t>
            </a:r>
            <a:r>
              <a:rPr lang="el-GR" dirty="0"/>
              <a:t>8</a:t>
            </a:r>
            <a:r>
              <a:rPr lang="en-US" dirty="0" smtClean="0"/>
              <a:t>)</a:t>
            </a:r>
            <a:endParaRPr lang="el-GR" dirty="0"/>
          </a:p>
        </p:txBody>
      </p:sp>
      <p:sp>
        <p:nvSpPr>
          <p:cNvPr id="3" name="Content Placeholder 2"/>
          <p:cNvSpPr>
            <a:spLocks noGrp="1"/>
          </p:cNvSpPr>
          <p:nvPr>
            <p:ph idx="1"/>
          </p:nvPr>
        </p:nvSpPr>
        <p:spPr>
          <a:xfrm>
            <a:off x="107504" y="692696"/>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l-GR" sz="1600" b="1" dirty="0" smtClean="0"/>
          </a:p>
          <a:p>
            <a:pPr marL="0" indent="0">
              <a:buNone/>
            </a:pPr>
            <a:r>
              <a:rPr lang="el-GR" sz="1600" b="1" dirty="0"/>
              <a:t>Εικόνα </a:t>
            </a:r>
            <a:r>
              <a:rPr lang="de-DE" sz="1600" b="1" dirty="0"/>
              <a:t>35</a:t>
            </a:r>
            <a:r>
              <a:rPr lang="el-GR" sz="1600" b="1" dirty="0"/>
              <a:t>: </a:t>
            </a:r>
            <a:r>
              <a:rPr lang="en-US" sz="1600" dirty="0"/>
              <a:t>Sting interview - part two - Parkinson – BBC, Standard YouTube License://</a:t>
            </a:r>
            <a:r>
              <a:rPr lang="en-US" sz="1600" dirty="0" err="1"/>
              <a:t>www.youtube.com</a:t>
            </a:r>
            <a:r>
              <a:rPr lang="en-US" sz="1600" dirty="0"/>
              <a:t>/</a:t>
            </a:r>
            <a:r>
              <a:rPr lang="en-US" sz="1600" dirty="0" err="1"/>
              <a:t>watch?v</a:t>
            </a:r>
            <a:r>
              <a:rPr lang="en-US" sz="1600" dirty="0"/>
              <a:t>=HWID3OUgufk</a:t>
            </a:r>
            <a:r>
              <a:rPr lang="el-GR" sz="1600" dirty="0"/>
              <a:t>, </a:t>
            </a:r>
            <a:r>
              <a:rPr lang="de-DE" sz="1600" dirty="0"/>
              <a:t>YouTube, </a:t>
            </a:r>
            <a:r>
              <a:rPr lang="en-US" sz="1600" dirty="0">
                <a:hlinkClick r:id="rId3"/>
              </a:rPr>
              <a:t>BBCWorldwide</a:t>
            </a:r>
            <a:r>
              <a:rPr lang="en-US" sz="1600" dirty="0"/>
              <a:t>, Uploaded on Dec 12, 2007, date accessed</a:t>
            </a:r>
            <a:r>
              <a:rPr lang="el-GR" sz="1600" dirty="0"/>
              <a:t>: </a:t>
            </a:r>
            <a:r>
              <a:rPr lang="en-US" sz="1600" dirty="0"/>
              <a:t>02.09.2015</a:t>
            </a:r>
            <a:endParaRPr lang="el-GR" sz="1600" dirty="0"/>
          </a:p>
          <a:p>
            <a:pPr marL="0" indent="0">
              <a:buNone/>
            </a:pPr>
            <a:r>
              <a:rPr lang="el-GR" sz="1600" b="1" dirty="0" smtClean="0"/>
              <a:t>Εικόνα </a:t>
            </a:r>
            <a:r>
              <a:rPr lang="de-DE" sz="1600" b="1" dirty="0"/>
              <a:t>36</a:t>
            </a:r>
            <a:r>
              <a:rPr lang="el-GR" sz="1600" b="1" dirty="0"/>
              <a:t>: </a:t>
            </a:r>
            <a:r>
              <a:rPr lang="en-US" sz="1600" dirty="0"/>
              <a:t>Parkinson: Michael Palin on the Origin of Monty Python</a:t>
            </a:r>
            <a:br>
              <a:rPr lang="en-US" sz="1600" dirty="0"/>
            </a:br>
            <a:r>
              <a:rPr lang="en-US" sz="1600" dirty="0">
                <a:hlinkClick r:id="rId4"/>
              </a:rPr>
              <a:t>http://www.liveleak.com/view?i=b4c_1289366453#bffebdrhhWj1X5CZ.99</a:t>
            </a:r>
            <a:r>
              <a:rPr lang="en-US" sz="1600" dirty="0"/>
              <a:t>, </a:t>
            </a:r>
            <a:r>
              <a:rPr lang="en-US" sz="1600" dirty="0">
                <a:hlinkClick r:id="rId5"/>
              </a:rPr>
              <a:t>http://www.liveleak.com/copyright</a:t>
            </a:r>
            <a:r>
              <a:rPr lang="el-GR" sz="1600" dirty="0"/>
              <a:t>, </a:t>
            </a:r>
            <a:r>
              <a:rPr lang="en-US" sz="1600" dirty="0">
                <a:hlinkClick r:id="rId6"/>
              </a:rPr>
              <a:t>http://www.liveleak.com/view?i=b4c_1289366453</a:t>
            </a:r>
            <a:r>
              <a:rPr lang="en-US" sz="1600" dirty="0"/>
              <a:t>, published</a:t>
            </a:r>
            <a:r>
              <a:rPr lang="el-GR" sz="1600" dirty="0"/>
              <a:t>: Nov-10-2010 , </a:t>
            </a:r>
            <a:r>
              <a:rPr lang="en-US" sz="1600" dirty="0"/>
              <a:t>date accessed</a:t>
            </a:r>
            <a:r>
              <a:rPr lang="el-GR" sz="1600" dirty="0"/>
              <a:t>: </a:t>
            </a:r>
            <a:r>
              <a:rPr lang="en-US" sz="1600" dirty="0"/>
              <a:t>02.09.2015</a:t>
            </a:r>
            <a:endParaRPr lang="en-US" sz="1600" i="1" dirty="0"/>
          </a:p>
          <a:p>
            <a:pPr marL="0" indent="0">
              <a:buNone/>
            </a:pPr>
            <a:r>
              <a:rPr lang="el-GR" sz="1600" b="1" dirty="0"/>
              <a:t>Εικόνα </a:t>
            </a:r>
            <a:r>
              <a:rPr lang="de-DE" sz="1600" b="1" dirty="0"/>
              <a:t>37</a:t>
            </a:r>
            <a:r>
              <a:rPr lang="el-GR" sz="1600" b="1" dirty="0"/>
              <a:t>: </a:t>
            </a:r>
            <a:r>
              <a:rPr lang="en-US" sz="1600" dirty="0"/>
              <a:t>Patrick </a:t>
            </a:r>
            <a:r>
              <a:rPr lang="en-US" sz="1600" dirty="0" err="1"/>
              <a:t>Poivre</a:t>
            </a:r>
            <a:r>
              <a:rPr lang="en-US" sz="1600" dirty="0"/>
              <a:t> </a:t>
            </a:r>
            <a:r>
              <a:rPr lang="en-US" sz="1600" dirty="0" err="1"/>
              <a:t>d'Arvor</a:t>
            </a:r>
            <a:r>
              <a:rPr lang="en-US" sz="1600" dirty="0"/>
              <a:t> , TF1 France, © 2008 AFP, </a:t>
            </a:r>
            <a:r>
              <a:rPr lang="en-US" sz="1600" dirty="0">
                <a:hlinkClick r:id="rId7"/>
              </a:rPr>
              <a:t>http://www.ladepeche.fr/article/2008/07/10/463637-le-dernier-journal-televise-de-ppda.html</a:t>
            </a:r>
            <a:r>
              <a:rPr lang="en-US" sz="1600" dirty="0"/>
              <a:t>, ©</a:t>
            </a:r>
            <a:r>
              <a:rPr lang="en-US" sz="1600" dirty="0" err="1"/>
              <a:t>ladepeche.fr</a:t>
            </a:r>
            <a:r>
              <a:rPr lang="en-US" sz="1600" dirty="0"/>
              <a:t>, </a:t>
            </a:r>
            <a:r>
              <a:rPr lang="de-DE" sz="1600" dirty="0" err="1"/>
              <a:t>date</a:t>
            </a:r>
            <a:r>
              <a:rPr lang="de-DE" sz="1600" dirty="0"/>
              <a:t> </a:t>
            </a:r>
            <a:r>
              <a:rPr lang="de-DE" sz="1600" dirty="0" err="1"/>
              <a:t>publishe</a:t>
            </a:r>
            <a:r>
              <a:rPr lang="de-DE" sz="1600" dirty="0"/>
              <a:t>: 10/07/2008, </a:t>
            </a:r>
            <a:r>
              <a:rPr lang="en-US" sz="1600" dirty="0"/>
              <a:t>date accessed</a:t>
            </a:r>
            <a:r>
              <a:rPr lang="el-GR" sz="1600" dirty="0"/>
              <a:t>: </a:t>
            </a:r>
            <a:r>
              <a:rPr lang="en-US" sz="1600" dirty="0" smtClean="0"/>
              <a:t>02.09.2015</a:t>
            </a:r>
          </a:p>
          <a:p>
            <a:pPr marL="0" indent="0">
              <a:buNone/>
            </a:pPr>
            <a:r>
              <a:rPr lang="el-GR" sz="1600" b="1" dirty="0" smtClean="0">
                <a:solidFill>
                  <a:srgbClr val="000000"/>
                </a:solidFill>
              </a:rPr>
              <a:t>Εικόνα </a:t>
            </a:r>
            <a:r>
              <a:rPr lang="de-DE" sz="1600" b="1" dirty="0" smtClean="0">
                <a:solidFill>
                  <a:srgbClr val="000000"/>
                </a:solidFill>
              </a:rPr>
              <a:t>38: </a:t>
            </a:r>
            <a:r>
              <a:rPr lang="en-US" sz="1600" dirty="0" smtClean="0">
                <a:solidFill>
                  <a:srgbClr val="000000"/>
                </a:solidFill>
              </a:rPr>
              <a:t>Caroline </a:t>
            </a:r>
            <a:r>
              <a:rPr lang="en-US" sz="1600" dirty="0" smtClean="0">
                <a:solidFill>
                  <a:srgbClr val="000000"/>
                </a:solidFill>
              </a:rPr>
              <a:t>Shively, </a:t>
            </a:r>
            <a:r>
              <a:rPr lang="en-US" sz="1600" dirty="0"/>
              <a:t>© 2003-2015 TV </a:t>
            </a:r>
            <a:r>
              <a:rPr lang="en-US" sz="1600" dirty="0" err="1"/>
              <a:t>Newsroom</a:t>
            </a:r>
            <a:r>
              <a:rPr lang="en-US" sz="1600" dirty="0" err="1" smtClean="0">
                <a:solidFill>
                  <a:srgbClr val="000000"/>
                </a:solidFill>
                <a:hlinkClick r:id="rId8"/>
              </a:rPr>
              <a:t>http</a:t>
            </a:r>
            <a:r>
              <a:rPr lang="en-US" sz="1600" dirty="0">
                <a:solidFill>
                  <a:srgbClr val="000000"/>
                </a:solidFill>
                <a:hlinkClick r:id="rId8"/>
              </a:rPr>
              <a:t>://tvnewsroom.org/images/news-staff/caroline-shively/caroline-shively-Image-001.</a:t>
            </a:r>
            <a:r>
              <a:rPr lang="en-US" sz="1600" dirty="0" smtClean="0">
                <a:solidFill>
                  <a:srgbClr val="000000"/>
                </a:solidFill>
                <a:hlinkClick r:id="rId8"/>
              </a:rPr>
              <a:t>jpg</a:t>
            </a:r>
            <a:r>
              <a:rPr lang="en-US" sz="1600" dirty="0" smtClean="0">
                <a:solidFill>
                  <a:srgbClr val="000000"/>
                </a:solidFill>
              </a:rPr>
              <a:t>, </a:t>
            </a:r>
            <a:r>
              <a:rPr lang="en-US" sz="1600" dirty="0"/>
              <a:t>date accessed</a:t>
            </a:r>
            <a:r>
              <a:rPr lang="el-GR" sz="1600" dirty="0"/>
              <a:t>: </a:t>
            </a:r>
            <a:r>
              <a:rPr lang="en-US" sz="1600" dirty="0" smtClean="0"/>
              <a:t>02.09.2015</a:t>
            </a:r>
            <a:endParaRPr lang="en-US" sz="1600" dirty="0" smtClean="0">
              <a:solidFill>
                <a:srgbClr val="000000"/>
              </a:solidFill>
            </a:endParaRPr>
          </a:p>
          <a:p>
            <a:pPr marL="0" indent="0">
              <a:buNone/>
            </a:pPr>
            <a:r>
              <a:rPr lang="el-GR" sz="1600" b="1" dirty="0" smtClean="0">
                <a:solidFill>
                  <a:srgbClr val="000000"/>
                </a:solidFill>
              </a:rPr>
              <a:t>Εικόνα </a:t>
            </a:r>
            <a:r>
              <a:rPr lang="de-DE" sz="1600" b="1" dirty="0" smtClean="0">
                <a:solidFill>
                  <a:srgbClr val="000000"/>
                </a:solidFill>
              </a:rPr>
              <a:t>39</a:t>
            </a:r>
            <a:r>
              <a:rPr lang="el-GR" sz="1600" b="1" dirty="0" smtClean="0">
                <a:solidFill>
                  <a:srgbClr val="000000"/>
                </a:solidFill>
              </a:rPr>
              <a:t>: </a:t>
            </a:r>
            <a:r>
              <a:rPr lang="en-US" sz="1600" dirty="0">
                <a:solidFill>
                  <a:srgbClr val="000000"/>
                </a:solidFill>
              </a:rPr>
              <a:t>Donna </a:t>
            </a:r>
            <a:r>
              <a:rPr lang="en-US" sz="1600" dirty="0" err="1" smtClean="0">
                <a:solidFill>
                  <a:srgbClr val="000000"/>
                </a:solidFill>
              </a:rPr>
              <a:t>Fiducia</a:t>
            </a:r>
            <a:r>
              <a:rPr lang="en-US" sz="1600" dirty="0">
                <a:solidFill>
                  <a:srgbClr val="000000"/>
                </a:solidFill>
              </a:rPr>
              <a:t>, </a:t>
            </a:r>
            <a:r>
              <a:rPr lang="en-US" sz="1600" dirty="0">
                <a:solidFill>
                  <a:srgbClr val="000000"/>
                </a:solidFill>
                <a:hlinkClick r:id="rId9"/>
              </a:rPr>
              <a:t>http://www.kapturedforyou.com/May02/053002/</a:t>
            </a:r>
            <a:r>
              <a:rPr lang="en-US" sz="1600" dirty="0" smtClean="0">
                <a:solidFill>
                  <a:srgbClr val="000000"/>
                </a:solidFill>
                <a:hlinkClick r:id="rId9"/>
              </a:rPr>
              <a:t>donna0530b.jpg</a:t>
            </a:r>
            <a:r>
              <a:rPr lang="en-US" sz="1600" dirty="0" smtClean="0">
                <a:solidFill>
                  <a:srgbClr val="000000"/>
                </a:solidFill>
              </a:rPr>
              <a:t>, </a:t>
            </a:r>
            <a:r>
              <a:rPr lang="en-US" sz="1600" dirty="0">
                <a:solidFill>
                  <a:srgbClr val="000000"/>
                </a:solidFill>
              </a:rPr>
              <a:t>modified: May 27, </a:t>
            </a:r>
            <a:r>
              <a:rPr lang="en-US" sz="1600" dirty="0" smtClean="0">
                <a:solidFill>
                  <a:srgbClr val="000000"/>
                </a:solidFill>
              </a:rPr>
              <a:t>2011, </a:t>
            </a:r>
            <a:r>
              <a:rPr lang="en-US" sz="1600" dirty="0" smtClean="0"/>
              <a:t>date </a:t>
            </a:r>
            <a:r>
              <a:rPr lang="en-US" sz="1600" dirty="0"/>
              <a:t>accessed</a:t>
            </a:r>
            <a:r>
              <a:rPr lang="el-GR" sz="1600" dirty="0"/>
              <a:t>: </a:t>
            </a:r>
            <a:r>
              <a:rPr lang="en-US" sz="1600" dirty="0" smtClean="0"/>
              <a:t>02.09.2015</a:t>
            </a:r>
            <a:endParaRPr lang="en-US" sz="1600" dirty="0" smtClean="0">
              <a:solidFill>
                <a:srgbClr val="000000"/>
              </a:solidFill>
            </a:endParaRPr>
          </a:p>
          <a:p>
            <a:pPr marL="0" indent="0">
              <a:buNone/>
            </a:pPr>
            <a:r>
              <a:rPr lang="el-GR" sz="1600" b="1" dirty="0" smtClean="0">
                <a:solidFill>
                  <a:srgbClr val="000000"/>
                </a:solidFill>
              </a:rPr>
              <a:t>Εικόνα </a:t>
            </a:r>
            <a:r>
              <a:rPr lang="de-DE" sz="1600" b="1" dirty="0" smtClean="0">
                <a:solidFill>
                  <a:srgbClr val="000000"/>
                </a:solidFill>
              </a:rPr>
              <a:t>40</a:t>
            </a:r>
            <a:r>
              <a:rPr lang="el-GR" sz="1600" b="1" dirty="0" smtClean="0">
                <a:solidFill>
                  <a:srgbClr val="000000"/>
                </a:solidFill>
              </a:rPr>
              <a:t>: </a:t>
            </a:r>
            <a:r>
              <a:rPr lang="en-US" sz="1600" dirty="0">
                <a:solidFill>
                  <a:srgbClr val="000000"/>
                </a:solidFill>
              </a:rPr>
              <a:t>Brigitte Quinn, </a:t>
            </a:r>
            <a:r>
              <a:rPr lang="en-US" sz="1600" dirty="0"/>
              <a:t>© Copyright 2015 </a:t>
            </a:r>
            <a:r>
              <a:rPr lang="en-US" sz="1600" dirty="0" err="1" smtClean="0"/>
              <a:t>NYDailyNews.com,</a:t>
            </a:r>
            <a:r>
              <a:rPr lang="en-US" sz="1600" dirty="0" err="1" smtClean="0">
                <a:solidFill>
                  <a:srgbClr val="000000"/>
                </a:solidFill>
                <a:hlinkClick r:id="rId10"/>
              </a:rPr>
              <a:t>http</a:t>
            </a:r>
            <a:r>
              <a:rPr lang="en-US" sz="1600" dirty="0">
                <a:solidFill>
                  <a:srgbClr val="000000"/>
                </a:solidFill>
                <a:hlinkClick r:id="rId10"/>
              </a:rPr>
              <a:t>://www.nydailynews.com/news/national/murdered-reporters-job-hides-danger-article-</a:t>
            </a:r>
            <a:r>
              <a:rPr lang="en-US" sz="1600" dirty="0" smtClean="0">
                <a:solidFill>
                  <a:srgbClr val="000000"/>
                </a:solidFill>
                <a:hlinkClick r:id="rId10"/>
              </a:rPr>
              <a:t>1.2338485</a:t>
            </a:r>
            <a:r>
              <a:rPr lang="en-US" sz="1600" dirty="0" smtClean="0">
                <a:solidFill>
                  <a:srgbClr val="000000"/>
                </a:solidFill>
              </a:rPr>
              <a:t>, </a:t>
            </a:r>
            <a:r>
              <a:rPr lang="en-US" sz="1600" dirty="0"/>
              <a:t>date accessed</a:t>
            </a:r>
            <a:r>
              <a:rPr lang="el-GR" sz="1600" dirty="0"/>
              <a:t>: </a:t>
            </a:r>
            <a:r>
              <a:rPr lang="en-US" sz="1600" dirty="0" smtClean="0"/>
              <a:t>22.09.2015</a:t>
            </a:r>
            <a:endParaRPr lang="en-US" sz="1600" dirty="0">
              <a:solidFill>
                <a:srgbClr val="000000"/>
              </a:solidFill>
            </a:endParaRPr>
          </a:p>
          <a:p>
            <a:pPr marL="0" indent="0">
              <a:buNone/>
            </a:pPr>
            <a:endParaRPr lang="el-GR" sz="2000" dirty="0">
              <a:solidFill>
                <a:srgbClr val="000000"/>
              </a:solidFill>
            </a:endParaRPr>
          </a:p>
        </p:txBody>
      </p:sp>
    </p:spTree>
    <p:extLst>
      <p:ext uri="{BB962C8B-B14F-4D97-AF65-F5344CB8AC3E}">
        <p14:creationId xmlns:p14="http://schemas.microsoft.com/office/powerpoint/2010/main" val="156298698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endParaRPr lang="el-GR" sz="2000" dirty="0">
              <a:solidFill>
                <a:srgbClr val="FF0000"/>
              </a:solidFill>
            </a:endParaRPr>
          </a:p>
        </p:txBody>
      </p:sp>
    </p:spTree>
    <p:extLst>
      <p:ext uri="{BB962C8B-B14F-4D97-AF65-F5344CB8AC3E}">
        <p14:creationId xmlns:p14="http://schemas.microsoft.com/office/powerpoint/2010/main" val="36811373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b="1" dirty="0">
                <a:latin typeface="Arial" charset="0"/>
                <a:cs typeface="Arial" charset="0"/>
              </a:rPr>
              <a:t>REPORT…..</a:t>
            </a:r>
            <a:endParaRPr lang="el-GR" b="1" dirty="0"/>
          </a:p>
        </p:txBody>
      </p:sp>
      <p:pic>
        <p:nvPicPr>
          <p:cNvPr id="6" name="Picture 4" descr="In this image taken from television, weekend anchor Ravi Baichwal reacts on-air as a vehicle crashes into the TV station's studio in Chicago, Ill. on Sunday, Dec. 23, 2007." title="Car crashes into WLS stu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3518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020" y="5949280"/>
            <a:ext cx="8424936" cy="400110"/>
          </a:xfrm>
          <a:prstGeom prst="rect">
            <a:avLst/>
          </a:prstGeom>
        </p:spPr>
        <p:txBody>
          <a:bodyPr wrap="square">
            <a:spAutoFit/>
          </a:bodyPr>
          <a:lstStyle/>
          <a:p>
            <a:pPr algn="ctr"/>
            <a:r>
              <a:rPr lang="el-GR" sz="2000" dirty="0"/>
              <a:t>Εικόνα </a:t>
            </a:r>
            <a:r>
              <a:rPr lang="de-DE" sz="2000" dirty="0" smtClean="0"/>
              <a:t>3</a:t>
            </a:r>
            <a:r>
              <a:rPr lang="el-GR" sz="2000" dirty="0" smtClean="0"/>
              <a:t>:</a:t>
            </a:r>
            <a:r>
              <a:rPr lang="de-DE" sz="2000" dirty="0" smtClean="0"/>
              <a:t> </a:t>
            </a:r>
            <a:r>
              <a:rPr lang="en-US" sz="2000" dirty="0">
                <a:solidFill>
                  <a:srgbClr val="000000"/>
                </a:solidFill>
                <a:ea typeface="Lucida Grande"/>
                <a:cs typeface="Lucida Grande"/>
              </a:rPr>
              <a:t>Car crashes into WLS studio</a:t>
            </a:r>
            <a:endParaRPr lang="en-US" sz="2000" dirty="0"/>
          </a:p>
        </p:txBody>
      </p:sp>
    </p:spTree>
    <p:extLst>
      <p:ext uri="{BB962C8B-B14F-4D97-AF65-F5344CB8AC3E}">
        <p14:creationId xmlns:p14="http://schemas.microsoft.com/office/powerpoint/2010/main" val="3587526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b="1" dirty="0"/>
              <a:t>CONVERSATION </a:t>
            </a:r>
            <a:endParaRPr lang="el-GR" b="1" dirty="0"/>
          </a:p>
        </p:txBody>
      </p:sp>
      <p:pic>
        <p:nvPicPr>
          <p:cNvPr id="6" name="Picture 8" descr="ZDF-Moderator Bublath verlässt die Ufo-Talkrunde&#10;ZDF-Wissenschaftsmoderator Joachim Bublath verlässt das Studio, nachdem ihn Nina Hagen (l.) mit ihren Thesen genervt hat&#10;" title="Eklat bei Maischbe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600" y="1340768"/>
            <a:ext cx="7129463" cy="4464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9592" y="5805264"/>
            <a:ext cx="7272808" cy="369332"/>
          </a:xfrm>
          <a:prstGeom prst="rect">
            <a:avLst/>
          </a:prstGeom>
        </p:spPr>
        <p:txBody>
          <a:bodyPr wrap="square">
            <a:spAutoFit/>
          </a:bodyPr>
          <a:lstStyle/>
          <a:p>
            <a:pPr algn="ctr"/>
            <a:r>
              <a:rPr lang="el-GR" b="1" dirty="0"/>
              <a:t>Εικόνα </a:t>
            </a:r>
            <a:r>
              <a:rPr lang="de-DE" b="1" dirty="0" smtClean="0"/>
              <a:t>4</a:t>
            </a:r>
            <a:r>
              <a:rPr lang="el-GR" b="1" dirty="0" smtClean="0"/>
              <a:t>:</a:t>
            </a:r>
            <a:r>
              <a:rPr lang="de-DE" b="1" dirty="0" smtClean="0"/>
              <a:t> </a:t>
            </a:r>
            <a:r>
              <a:rPr lang="en-US" dirty="0" smtClean="0"/>
              <a:t>Joachim </a:t>
            </a:r>
            <a:r>
              <a:rPr lang="en-US" dirty="0" err="1" smtClean="0"/>
              <a:t>Bublath</a:t>
            </a:r>
            <a:endParaRPr lang="en-US" dirty="0"/>
          </a:p>
        </p:txBody>
      </p:sp>
    </p:spTree>
    <p:extLst>
      <p:ext uri="{BB962C8B-B14F-4D97-AF65-F5344CB8AC3E}">
        <p14:creationId xmlns:p14="http://schemas.microsoft.com/office/powerpoint/2010/main" val="36220758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3200" b="1" dirty="0"/>
              <a:t>Relation of Media Type, Sociolinguistic Features and Paralinguistic Features </a:t>
            </a:r>
            <a:br>
              <a:rPr lang="en-US" sz="3200" b="1" dirty="0"/>
            </a:br>
            <a:r>
              <a:rPr lang="en-US" sz="3200" b="1" dirty="0"/>
              <a:t>in Spoken Journalistic Texts</a:t>
            </a:r>
            <a:endParaRPr lang="el-GR" sz="3200" dirty="0"/>
          </a:p>
        </p:txBody>
      </p:sp>
      <p:sp>
        <p:nvSpPr>
          <p:cNvPr id="6" name="Rectangle 3"/>
          <p:cNvSpPr txBox="1">
            <a:spLocks noChangeArrowheads="1"/>
          </p:cNvSpPr>
          <p:nvPr/>
        </p:nvSpPr>
        <p:spPr>
          <a:xfrm>
            <a:off x="468313" y="1628775"/>
            <a:ext cx="8229600" cy="453072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 typeface="Arial"/>
              <a:buChar char="•"/>
              <a:defRPr/>
            </a:pPr>
            <a:r>
              <a:rPr lang="en-GB" sz="2800" dirty="0" smtClean="0"/>
              <a:t>A. MEDIA TYPE (MEDIEN-ART)</a:t>
            </a:r>
          </a:p>
          <a:p>
            <a:pPr marL="0" indent="0">
              <a:lnSpc>
                <a:spcPct val="110000"/>
              </a:lnSpc>
              <a:buNone/>
              <a:defRPr/>
            </a:pPr>
            <a:endParaRPr lang="en-GB" sz="2800" dirty="0" smtClean="0"/>
          </a:p>
          <a:p>
            <a:pPr>
              <a:lnSpc>
                <a:spcPct val="110000"/>
              </a:lnSpc>
              <a:buFont typeface="Arial"/>
              <a:buChar char="•"/>
              <a:defRPr/>
            </a:pPr>
            <a:endParaRPr lang="en-GB" sz="2800" dirty="0" smtClean="0"/>
          </a:p>
          <a:p>
            <a:pPr>
              <a:lnSpc>
                <a:spcPct val="110000"/>
              </a:lnSpc>
              <a:buFont typeface="Arial"/>
              <a:buChar char="•"/>
              <a:defRPr/>
            </a:pPr>
            <a:r>
              <a:rPr lang="en-GB" sz="2800" dirty="0" smtClean="0"/>
              <a:t>G.    SOCIOLINGUISTIC FEATURES        	(SOZIOLINGUISTISCHE MERKMALE)     </a:t>
            </a:r>
          </a:p>
          <a:p>
            <a:pPr>
              <a:lnSpc>
                <a:spcPct val="110000"/>
              </a:lnSpc>
              <a:buFont typeface="Arial"/>
              <a:buChar char="•"/>
              <a:defRPr/>
            </a:pPr>
            <a:endParaRPr lang="en-GB" sz="2800" dirty="0" smtClean="0"/>
          </a:p>
          <a:p>
            <a:pPr>
              <a:lnSpc>
                <a:spcPct val="110000"/>
              </a:lnSpc>
              <a:buFont typeface="Arial"/>
              <a:buChar char="•"/>
              <a:defRPr/>
            </a:pPr>
            <a:endParaRPr lang="en-GB" sz="2800" dirty="0" smtClean="0"/>
          </a:p>
          <a:p>
            <a:pPr>
              <a:lnSpc>
                <a:spcPct val="110000"/>
              </a:lnSpc>
              <a:buFont typeface="Arial"/>
              <a:buChar char="•"/>
              <a:defRPr/>
            </a:pPr>
            <a:r>
              <a:rPr lang="en-GB" sz="2800" dirty="0" smtClean="0"/>
              <a:t>H. PARALINGUISTIC FEATURES</a:t>
            </a:r>
          </a:p>
          <a:p>
            <a:pPr marL="0" indent="0">
              <a:lnSpc>
                <a:spcPct val="110000"/>
              </a:lnSpc>
              <a:buNone/>
              <a:defRPr/>
            </a:pPr>
            <a:r>
              <a:rPr lang="en-US" sz="2800" dirty="0" smtClean="0"/>
              <a:t>        (PARALINGUISTISCHE MERKMALE)</a:t>
            </a:r>
            <a:endParaRPr lang="el-GR" sz="2800" dirty="0" smtClean="0"/>
          </a:p>
        </p:txBody>
      </p:sp>
      <p:cxnSp>
        <p:nvCxnSpPr>
          <p:cNvPr id="3" name="Straight Arrow Connector 2"/>
          <p:cNvCxnSpPr/>
          <p:nvPr/>
        </p:nvCxnSpPr>
        <p:spPr>
          <a:xfrm>
            <a:off x="1331640" y="2060848"/>
            <a:ext cx="0" cy="3024336"/>
          </a:xfrm>
          <a:prstGeom prst="straightConnector1">
            <a:avLst/>
          </a:prstGeom>
          <a:ln w="127000" cmpd="sng">
            <a:solidFill>
              <a:srgbClr val="4F81B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99792" y="3933056"/>
            <a:ext cx="0" cy="1080120"/>
          </a:xfrm>
          <a:prstGeom prst="straightConnector1">
            <a:avLst/>
          </a:prstGeom>
          <a:ln w="127000" cmpd="sng">
            <a:solidFill>
              <a:srgbClr val="4F81B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699792" y="2060848"/>
            <a:ext cx="0" cy="1080120"/>
          </a:xfrm>
          <a:prstGeom prst="straightConnector1">
            <a:avLst/>
          </a:prstGeom>
          <a:ln w="127000" cmpd="sng">
            <a:solidFill>
              <a:srgbClr val="4F81BD"/>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9609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3731</TotalTime>
  <Words>5402</Words>
  <Application>Microsoft Macintosh PowerPoint</Application>
  <PresentationFormat>On-screen Show (4:3)</PresentationFormat>
  <Paragraphs>525</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Θέμα του Office</vt:lpstr>
      <vt:lpstr>Empirische Sprachforschung</vt:lpstr>
      <vt:lpstr>Information Management  in the Media</vt:lpstr>
      <vt:lpstr>Informationssteuerung in den Medien: Beziehung zwischen Faktoren und Text</vt:lpstr>
      <vt:lpstr>H. PARALINGUISTISCHE MERKMALE</vt:lpstr>
      <vt:lpstr>G. SOZIOLINGUISTISCHE MERKMALE </vt:lpstr>
      <vt:lpstr>SHORT NEWS - HEADLINES</vt:lpstr>
      <vt:lpstr>REPORT…..</vt:lpstr>
      <vt:lpstr>CONVERSATION </vt:lpstr>
      <vt:lpstr>Relation of Media Type, Sociolinguistic Features and Paralinguistic Features  in Spoken Journalistic Texts</vt:lpstr>
      <vt:lpstr>Discourse Structure in Conversations (PRAGMATISCHE STRUKTUR DER DISKUSSIONEN)</vt:lpstr>
      <vt:lpstr>Discourse Structure -Speech Acts</vt:lpstr>
      <vt:lpstr>Discourse Structure -Speech Acts</vt:lpstr>
      <vt:lpstr>Sources</vt:lpstr>
      <vt:lpstr>Example of a transcription tool: www.visualsubsync.org</vt:lpstr>
      <vt:lpstr>Adding subtitles </vt:lpstr>
      <vt:lpstr>“special feature for people who's native language is different from the original video” </vt:lpstr>
      <vt:lpstr>“special feature for people who's native language is different from the original video”</vt:lpstr>
      <vt:lpstr>Released on Feb 26th, NY Times offers an interactive user interface for analyzing the most recent Democratic Debate: Video Transcript </vt:lpstr>
      <vt:lpstr>Transcript Analyzer: </vt:lpstr>
      <vt:lpstr>Speakers</vt:lpstr>
      <vt:lpstr>Speaker Categorization </vt:lpstr>
      <vt:lpstr>Formal Analysis of Speech Act  Topic &amp; Content</vt:lpstr>
      <vt:lpstr>Figure 1:  Speech Corpus example  (Translation parallel to the Greek Text)  (Alexandris and Fotinea, 2004)</vt:lpstr>
      <vt:lpstr> Figure 2:  Analysis in respect to the Speech Acts (Alexandris and Fotinea, 2004) </vt:lpstr>
      <vt:lpstr>Classifying Extra-Linguistic Markers  in the Spoken Corpus</vt:lpstr>
      <vt:lpstr>Classifying Extra-Linguistic Markers  in the Spoken Corpus</vt:lpstr>
      <vt:lpstr>Type of Extra-Linguistic Markers in Respect to Speech Act and Speaker </vt:lpstr>
      <vt:lpstr>  Figure 3: Distribution of Type of Extra-Linguistic Markers (E: Emphasis, H: Hesitation, P: Pause) in Respect to Speech Act and Speaker Category (Alexandris and Fotinea, 2004) </vt:lpstr>
      <vt:lpstr>GENDER</vt:lpstr>
      <vt:lpstr>Women Journalists</vt:lpstr>
      <vt:lpstr>Gender- Gender in Doctor-Patient Dialogues [Forrester (1996)].</vt:lpstr>
      <vt:lpstr>Discourse – Pragmatics</vt:lpstr>
      <vt:lpstr>PowerPoint Presentation</vt:lpstr>
      <vt:lpstr>Phonology-Prosody</vt:lpstr>
      <vt:lpstr>Vocabulary</vt:lpstr>
      <vt:lpstr> “Men’s speech usually provides the norm against which women’s speech is judged.” (Wardhaugh, 1998)</vt:lpstr>
      <vt:lpstr>“…a woman being advised to speak more like a man…”</vt:lpstr>
      <vt:lpstr>Texts – Sources</vt:lpstr>
      <vt:lpstr> DISCUSSION:  Gestures -Paralinguistic Features  Zoom-In / Zoom-Out</vt:lpstr>
      <vt:lpstr>Gestures -Paralinguistic Features Zoom-In / Zoom-Out</vt:lpstr>
      <vt:lpstr>Example</vt:lpstr>
      <vt:lpstr>PowerPoint Presentation</vt:lpstr>
      <vt:lpstr>PowerPoint Presentation</vt:lpstr>
      <vt:lpstr>PowerPoint Presentation</vt:lpstr>
      <vt:lpstr>PowerPoint Presentation</vt:lpstr>
      <vt:lpstr>PowerPoint Presentation</vt:lpstr>
      <vt:lpstr>PowerPoint Presentation</vt:lpstr>
      <vt:lpstr>Texts-1</vt:lpstr>
      <vt:lpstr>Texts-2</vt:lpstr>
      <vt:lpstr>Journalists</vt:lpstr>
      <vt:lpstr>References</vt:lpstr>
      <vt:lpstr>Tools</vt:lpstr>
      <vt:lpstr>Links</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(1/8)</vt:lpstr>
      <vt:lpstr>Σημείωμα Χρήσης Έργων Τρίτων (2/8)</vt:lpstr>
      <vt:lpstr>Σημείωμα Χρήσης Έργων Τρίτων (3/8)</vt:lpstr>
      <vt:lpstr>Σημείωμα Χρήσης Έργων Τρίτων (4/8)</vt:lpstr>
      <vt:lpstr>Σημείωμα Χρήσης Έργων Τρίτων (5/8)</vt:lpstr>
      <vt:lpstr>Σημείωμα Χρήσης Έργων Τρίτων (6/8)</vt:lpstr>
      <vt:lpstr>Σημείωμα Χρήσης Έργων Τρίτων (7/8)</vt:lpstr>
      <vt:lpstr>Σημείωμα Χρήσης Έργων Τρίτων (8/8)</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Polina</cp:lastModifiedBy>
  <cp:revision>535</cp:revision>
  <dcterms:created xsi:type="dcterms:W3CDTF">2012-09-06T09:03:05Z</dcterms:created>
  <dcterms:modified xsi:type="dcterms:W3CDTF">2015-09-30T06:52:49Z</dcterms:modified>
</cp:coreProperties>
</file>