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1" r:id="rId2"/>
    <p:sldId id="266" r:id="rId3"/>
    <p:sldId id="265" r:id="rId4"/>
    <p:sldId id="33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32" r:id="rId13"/>
    <p:sldId id="309" r:id="rId14"/>
    <p:sldId id="310" r:id="rId15"/>
    <p:sldId id="311" r:id="rId16"/>
    <p:sldId id="312" r:id="rId17"/>
    <p:sldId id="313" r:id="rId18"/>
    <p:sldId id="314" r:id="rId19"/>
    <p:sldId id="333" r:id="rId20"/>
    <p:sldId id="317" r:id="rId21"/>
    <p:sldId id="318" r:id="rId22"/>
    <p:sldId id="319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293" r:id="rId31"/>
    <p:sldId id="300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6"/>
            <p14:sldId id="265"/>
            <p14:sldId id="331"/>
            <p14:sldId id="302"/>
            <p14:sldId id="303"/>
            <p14:sldId id="304"/>
            <p14:sldId id="305"/>
            <p14:sldId id="306"/>
            <p14:sldId id="307"/>
            <p14:sldId id="308"/>
            <p14:sldId id="332"/>
            <p14:sldId id="309"/>
            <p14:sldId id="310"/>
            <p14:sldId id="311"/>
            <p14:sldId id="312"/>
            <p14:sldId id="313"/>
            <p14:sldId id="314"/>
            <p14:sldId id="333"/>
            <p14:sldId id="317"/>
            <p14:sldId id="318"/>
            <p14:sldId id="319"/>
            <p14:sldId id="334"/>
            <p14:sldId id="335"/>
            <p14:sldId id="336"/>
            <p14:sldId id="337"/>
            <p14:sldId id="338"/>
            <p14:sldId id="339"/>
            <p14:sldId id="340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98" d="100"/>
          <a:sy n="98" d="100"/>
        </p:scale>
        <p:origin x="-104" y="-8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9/29/15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4F81BD"/>
                </a:solidFill>
              </a:rPr>
              <a:t>Discourse  Grammar</a:t>
            </a:r>
            <a:endParaRPr lang="en-US" sz="1000" dirty="0">
              <a:solidFill>
                <a:srgbClr val="4F81BD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accent1"/>
                </a:solidFill>
              </a:rPr>
              <a:t>Discourse  Grammar</a:t>
            </a:r>
            <a:endParaRPr lang="en-US" sz="1000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4F81BD"/>
                </a:solidFill>
              </a:rPr>
              <a:t>Discourse  Grammar</a:t>
            </a:r>
            <a:endParaRPr lang="en-US" sz="1000" dirty="0">
              <a:solidFill>
                <a:srgbClr val="4F81BD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4F81BD"/>
                </a:solidFill>
              </a:rPr>
              <a:t>Discourse  Grammar</a:t>
            </a:r>
            <a:endParaRPr lang="en-US" sz="1000" dirty="0">
              <a:solidFill>
                <a:srgbClr val="4F81BD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4F81BD"/>
                </a:solidFill>
              </a:rPr>
              <a:t>Discourse  Grammar</a:t>
            </a:r>
            <a:endParaRPr lang="en-US" sz="1000" dirty="0">
              <a:solidFill>
                <a:srgbClr val="4F81BD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4F81BD"/>
                </a:solidFill>
              </a:rPr>
              <a:t>Discourse  Grammar</a:t>
            </a:r>
            <a:endParaRPr lang="en-US" sz="1000" dirty="0">
              <a:solidFill>
                <a:srgbClr val="4F81BD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4F81BD"/>
                </a:solidFill>
              </a:rPr>
              <a:t>Discourse  Grammar</a:t>
            </a:r>
            <a:endParaRPr lang="en-US" sz="1000" dirty="0">
              <a:solidFill>
                <a:srgbClr val="4F81BD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eclass.uoa.gr/courses/GS208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5075BC"/>
                </a:solidFill>
              </a:rPr>
              <a:t>Empirische</a:t>
            </a:r>
            <a:r>
              <a:rPr lang="en-US" b="1" dirty="0" smtClean="0">
                <a:solidFill>
                  <a:srgbClr val="5075BC"/>
                </a:solidFill>
              </a:rPr>
              <a:t> </a:t>
            </a:r>
            <a:r>
              <a:rPr lang="en-US" b="1" dirty="0" err="1" smtClean="0">
                <a:solidFill>
                  <a:srgbClr val="5075BC"/>
                </a:solidFill>
              </a:rPr>
              <a:t>Sprachforschung</a:t>
            </a:r>
            <a:endParaRPr lang="el-GR" b="1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4F81BD"/>
                </a:solidFill>
              </a:rPr>
              <a:t>Lehreinheit</a:t>
            </a:r>
            <a:r>
              <a:rPr lang="en-US" sz="2800" dirty="0" smtClean="0">
                <a:solidFill>
                  <a:srgbClr val="4F81BD"/>
                </a:solidFill>
              </a:rPr>
              <a:t> 5: </a:t>
            </a:r>
            <a:r>
              <a:rPr lang="en-US" sz="2800" dirty="0" smtClean="0"/>
              <a:t>Discourse </a:t>
            </a:r>
            <a:r>
              <a:rPr lang="en-US" sz="2800" dirty="0" smtClean="0"/>
              <a:t>Grammar</a:t>
            </a:r>
            <a:endParaRPr lang="en-US" sz="2800" dirty="0" smtClean="0"/>
          </a:p>
          <a:p>
            <a:endParaRPr lang="en-US" sz="2800" dirty="0" smtClean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Dr. Christina </a:t>
            </a:r>
            <a:r>
              <a:rPr lang="en-US" sz="2800" dirty="0" err="1">
                <a:latin typeface="Calibri" charset="0"/>
              </a:rPr>
              <a:t>Alexandris</a:t>
            </a:r>
            <a:r>
              <a:rPr lang="en-US" sz="2800" dirty="0">
                <a:latin typeface="Calibri" charset="0"/>
              </a:rPr>
              <a:t> </a:t>
            </a:r>
            <a:endParaRPr lang="el-GR" sz="2800" dirty="0">
              <a:latin typeface="Calibri" charset="0"/>
            </a:endParaRPr>
          </a:p>
          <a:p>
            <a:r>
              <a:rPr lang="en-US" sz="2800" dirty="0" err="1">
                <a:latin typeface="Calibri" charset="0"/>
              </a:rPr>
              <a:t>Nationale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Universität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Athen</a:t>
            </a:r>
            <a:endParaRPr lang="en-US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Deutsche </a:t>
            </a:r>
            <a:r>
              <a:rPr lang="en-US" sz="2800" dirty="0" err="1">
                <a:latin typeface="Calibri" charset="0"/>
              </a:rPr>
              <a:t>Sprache</a:t>
            </a:r>
            <a:r>
              <a:rPr lang="en-US" sz="2800" dirty="0">
                <a:latin typeface="Calibri" charset="0"/>
              </a:rPr>
              <a:t> und </a:t>
            </a:r>
            <a:r>
              <a:rPr lang="en-US" sz="2800" dirty="0" err="1">
                <a:latin typeface="Calibri" charset="0"/>
              </a:rPr>
              <a:t>Literatur</a:t>
            </a:r>
            <a:endParaRPr lang="el-GR" sz="2800" dirty="0">
              <a:latin typeface="Calibri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404852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Cohesion: Conjunction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Basic options for conjunction (Martin and Rose, 2007):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1. </a:t>
            </a:r>
            <a:r>
              <a:rPr lang="en-US" sz="2000" b="1" i="1" dirty="0">
                <a:solidFill>
                  <a:srgbClr val="00B050"/>
                </a:solidFill>
              </a:rPr>
              <a:t>Logical Relation</a:t>
            </a:r>
            <a:r>
              <a:rPr lang="en-US" sz="2000" b="1" dirty="0">
                <a:solidFill>
                  <a:srgbClr val="00B050"/>
                </a:solidFill>
              </a:rPr>
              <a:t>:  </a:t>
            </a:r>
            <a:r>
              <a:rPr lang="en-US" sz="2000" b="1" dirty="0">
                <a:solidFill>
                  <a:srgbClr val="00682F"/>
                </a:solidFill>
              </a:rPr>
              <a:t>addition</a:t>
            </a:r>
            <a:r>
              <a:rPr lang="en-US" sz="2000" b="1" dirty="0">
                <a:solidFill>
                  <a:srgbClr val="00B050"/>
                </a:solidFill>
              </a:rPr>
              <a:t>  </a:t>
            </a:r>
            <a:r>
              <a:rPr lang="en-US" sz="2000" b="1" i="1" dirty="0">
                <a:solidFill>
                  <a:srgbClr val="FF0000"/>
                </a:solidFill>
              </a:rPr>
              <a:t>Meaning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>
                <a:solidFill>
                  <a:srgbClr val="C00000"/>
                </a:solidFill>
              </a:rPr>
              <a:t>addition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81F67"/>
                </a:solidFill>
              </a:rPr>
              <a:t>Examples</a:t>
            </a:r>
            <a:r>
              <a:rPr lang="en-US" sz="2000" dirty="0"/>
              <a:t>: and, besides, in addition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2. </a:t>
            </a:r>
            <a:r>
              <a:rPr lang="en-US" sz="2000" b="1" i="1" dirty="0">
                <a:solidFill>
                  <a:srgbClr val="00B050"/>
                </a:solidFill>
              </a:rPr>
              <a:t>Logical Relation</a:t>
            </a:r>
            <a:r>
              <a:rPr lang="en-US" sz="2000" b="1" dirty="0">
                <a:solidFill>
                  <a:srgbClr val="00B050"/>
                </a:solidFill>
              </a:rPr>
              <a:t>: </a:t>
            </a:r>
            <a:r>
              <a:rPr lang="en-US" sz="2000" b="1" dirty="0">
                <a:solidFill>
                  <a:srgbClr val="00682F"/>
                </a:solidFill>
              </a:rPr>
              <a:t>comparison</a:t>
            </a:r>
            <a:r>
              <a:rPr lang="en-US" sz="2000" b="1" dirty="0">
                <a:solidFill>
                  <a:srgbClr val="00B050"/>
                </a:solidFill>
              </a:rPr>
              <a:t>   </a:t>
            </a:r>
            <a:r>
              <a:rPr lang="en-US" sz="2000" b="1" i="1" dirty="0">
                <a:solidFill>
                  <a:srgbClr val="FF0000"/>
                </a:solidFill>
              </a:rPr>
              <a:t>Meaning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>
                <a:solidFill>
                  <a:srgbClr val="C00000"/>
                </a:solidFill>
              </a:rPr>
              <a:t>similarity/ contrast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81F67"/>
                </a:solidFill>
              </a:rPr>
              <a:t>Examples</a:t>
            </a:r>
            <a:r>
              <a:rPr lang="en-US" sz="2000" dirty="0"/>
              <a:t>: like, as if, similarly / but, whereas, on the other hand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3. </a:t>
            </a:r>
            <a:r>
              <a:rPr lang="en-US" sz="2000" b="1" i="1" dirty="0">
                <a:solidFill>
                  <a:srgbClr val="00B050"/>
                </a:solidFill>
              </a:rPr>
              <a:t>Logical Relation</a:t>
            </a:r>
            <a:r>
              <a:rPr lang="en-US" sz="2000" b="1" dirty="0">
                <a:solidFill>
                  <a:srgbClr val="00B050"/>
                </a:solidFill>
              </a:rPr>
              <a:t>: </a:t>
            </a:r>
            <a:r>
              <a:rPr lang="en-US" sz="2000" b="1" dirty="0">
                <a:solidFill>
                  <a:srgbClr val="00682F"/>
                </a:solidFill>
              </a:rPr>
              <a:t>time</a:t>
            </a:r>
            <a:r>
              <a:rPr lang="en-US" sz="2000" b="1" dirty="0">
                <a:solidFill>
                  <a:srgbClr val="00B050"/>
                </a:solidFill>
              </a:rPr>
              <a:t>   </a:t>
            </a:r>
            <a:r>
              <a:rPr lang="en-US" sz="2000" b="1" i="1" dirty="0">
                <a:solidFill>
                  <a:srgbClr val="FF0000"/>
                </a:solidFill>
              </a:rPr>
              <a:t>Meaning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>
                <a:solidFill>
                  <a:srgbClr val="C00000"/>
                </a:solidFill>
              </a:rPr>
              <a:t>successive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81F67"/>
                </a:solidFill>
              </a:rPr>
              <a:t>Examples</a:t>
            </a:r>
            <a:r>
              <a:rPr lang="en-US" sz="2000" dirty="0"/>
              <a:t>: then, after, subsequently, before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4. </a:t>
            </a:r>
            <a:r>
              <a:rPr lang="en-US" sz="2000" b="1" i="1" dirty="0">
                <a:solidFill>
                  <a:srgbClr val="00B050"/>
                </a:solidFill>
              </a:rPr>
              <a:t>Logical Relation</a:t>
            </a:r>
            <a:r>
              <a:rPr lang="en-US" sz="2000" b="1" dirty="0">
                <a:solidFill>
                  <a:srgbClr val="00B050"/>
                </a:solidFill>
              </a:rPr>
              <a:t>: </a:t>
            </a:r>
            <a:r>
              <a:rPr lang="en-US" sz="2000" b="1" dirty="0">
                <a:solidFill>
                  <a:srgbClr val="00682F"/>
                </a:solidFill>
              </a:rPr>
              <a:t>consequence</a:t>
            </a:r>
            <a:r>
              <a:rPr lang="en-US" sz="2000" b="1" dirty="0">
                <a:solidFill>
                  <a:srgbClr val="00B050"/>
                </a:solidFill>
              </a:rPr>
              <a:t>   </a:t>
            </a:r>
            <a:r>
              <a:rPr lang="en-US" sz="2000" b="1" i="1" dirty="0">
                <a:solidFill>
                  <a:srgbClr val="FF0000"/>
                </a:solidFill>
              </a:rPr>
              <a:t>Meaning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>
                <a:solidFill>
                  <a:srgbClr val="C00000"/>
                </a:solidFill>
              </a:rPr>
              <a:t>cause / means</a:t>
            </a:r>
            <a:r>
              <a:rPr lang="en-US" sz="2000" b="1" dirty="0">
                <a:solidFill>
                  <a:srgbClr val="FF0000"/>
                </a:solidFill>
              </a:rPr>
              <a:t> / </a:t>
            </a:r>
            <a:r>
              <a:rPr lang="en-US" sz="2000" b="1" dirty="0">
                <a:solidFill>
                  <a:srgbClr val="C00000"/>
                </a:solidFill>
              </a:rPr>
              <a:t>condition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81F67"/>
                </a:solidFill>
              </a:rPr>
              <a:t>Examples</a:t>
            </a:r>
            <a:r>
              <a:rPr lang="en-US" sz="2000" dirty="0"/>
              <a:t>: so, because, since, therefore / by, thus, by this means /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if, provided that, unless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sz="2000" dirty="0"/>
              <a:t>                                                                             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5075BC"/>
                </a:solidFill>
              </a:rPr>
              <a:t>Brian </a:t>
            </a:r>
            <a:r>
              <a:rPr lang="en-US" sz="2000" dirty="0" err="1">
                <a:solidFill>
                  <a:srgbClr val="5075BC"/>
                </a:solidFill>
              </a:rPr>
              <a:t>Paltridge</a:t>
            </a:r>
            <a:r>
              <a:rPr lang="en-US" sz="2000" dirty="0">
                <a:solidFill>
                  <a:srgbClr val="5075BC"/>
                </a:solidFill>
              </a:rPr>
              <a:t>, 2012 </a:t>
            </a:r>
          </a:p>
        </p:txBody>
      </p:sp>
    </p:spTree>
    <p:extLst>
      <p:ext uri="{BB962C8B-B14F-4D97-AF65-F5344CB8AC3E}">
        <p14:creationId xmlns:p14="http://schemas.microsoft.com/office/powerpoint/2010/main" val="30230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Cohesion: Substitution and Ellipsis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166018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b="1" dirty="0"/>
              <a:t>Substitution</a:t>
            </a:r>
            <a:r>
              <a:rPr lang="en-US" sz="20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Try reading this book. That </a:t>
            </a:r>
            <a:r>
              <a:rPr lang="en-US" sz="2000" i="1" dirty="0"/>
              <a:t>one’s</a:t>
            </a:r>
            <a:r>
              <a:rPr lang="en-US" sz="2000" dirty="0"/>
              <a:t> not very good.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A: Has he had dinner yet? B: He must have </a:t>
            </a:r>
            <a:r>
              <a:rPr lang="en-US" sz="2000" i="1" dirty="0"/>
              <a:t>done</a:t>
            </a:r>
            <a:r>
              <a:rPr lang="en-US" sz="2000" dirty="0"/>
              <a:t>. There’s no food in the fridge.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A: That’s great to hear you’re still happy. B: Oh yes very much </a:t>
            </a:r>
            <a:r>
              <a:rPr lang="en-US" sz="2000" i="1" dirty="0"/>
              <a:t>so</a:t>
            </a:r>
            <a:r>
              <a:rPr lang="en-US" sz="2000" dirty="0"/>
              <a:t>.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sz="2000" b="1" dirty="0"/>
              <a:t>Ellipsis</a:t>
            </a:r>
            <a:r>
              <a:rPr lang="en-US" sz="2000" dirty="0"/>
              <a:t>:</a:t>
            </a:r>
          </a:p>
          <a:p>
            <a:pPr marL="742950" lvl="2" indent="-342900">
              <a:lnSpc>
                <a:spcPct val="80000"/>
              </a:lnSpc>
              <a:buNone/>
            </a:pPr>
            <a:r>
              <a:rPr lang="en-US" sz="2000" dirty="0"/>
              <a:t>Announcer: Gary, what did you want to say to Allison tonight?</a:t>
            </a:r>
          </a:p>
          <a:p>
            <a:pPr marL="742950" lvl="2" indent="-342900">
              <a:lnSpc>
                <a:spcPct val="80000"/>
              </a:lnSpc>
              <a:buNone/>
            </a:pPr>
            <a:r>
              <a:rPr lang="en-US" sz="2000" dirty="0"/>
              <a:t>Caller: [I want to say] that I’m very sorry for the fight we had the other night.</a:t>
            </a:r>
          </a:p>
          <a:p>
            <a:pPr marL="742950" lvl="2" indent="-342900">
              <a:lnSpc>
                <a:spcPct val="80000"/>
              </a:lnSpc>
              <a:buNone/>
            </a:pPr>
            <a:r>
              <a:rPr lang="en-US" sz="2000" dirty="0"/>
              <a:t>Announcer: What was that over?</a:t>
            </a:r>
          </a:p>
          <a:p>
            <a:pPr marL="742950" lvl="2" indent="-342900">
              <a:lnSpc>
                <a:spcPct val="80000"/>
              </a:lnSpc>
              <a:buNone/>
            </a:pPr>
            <a:r>
              <a:rPr lang="en-US" sz="2000" dirty="0"/>
              <a:t>Caller: [It was over] something rather silly actually</a:t>
            </a:r>
          </a:p>
          <a:p>
            <a:pPr marL="742950" lvl="2" indent="-342900">
              <a:lnSpc>
                <a:spcPct val="80000"/>
              </a:lnSpc>
              <a:buNone/>
            </a:pPr>
            <a:r>
              <a:rPr lang="en-US" sz="2000" dirty="0"/>
              <a:t>Announcer: They usually are, aren’t they?</a:t>
            </a:r>
          </a:p>
          <a:p>
            <a:pPr marL="742950" lvl="2" indent="-342900">
              <a:lnSpc>
                <a:spcPct val="80000"/>
              </a:lnSpc>
              <a:buNone/>
            </a:pPr>
            <a:r>
              <a:rPr lang="en-US" sz="2000" dirty="0"/>
              <a:t>Caller: Yeah [they usually are silly] and [I want to say] that I love her very much and [I want to say]  we’ll have to stick it through, you know?</a:t>
            </a:r>
          </a:p>
          <a:p>
            <a:pPr marL="742950" lvl="2" indent="-342900">
              <a:lnSpc>
                <a:spcPct val="80000"/>
              </a:lnSpc>
              <a:buNone/>
            </a:pPr>
            <a:r>
              <a:rPr lang="en-US" sz="2000" dirty="0">
                <a:solidFill>
                  <a:srgbClr val="FFC000"/>
                </a:solidFill>
              </a:rPr>
              <a:t>                                                                                            </a:t>
            </a:r>
            <a:r>
              <a:rPr lang="en-US" sz="2000" dirty="0">
                <a:solidFill>
                  <a:srgbClr val="5075BC"/>
                </a:solidFill>
              </a:rPr>
              <a:t> </a:t>
            </a:r>
            <a:r>
              <a:rPr lang="en-US" sz="2000" dirty="0" smtClean="0">
                <a:solidFill>
                  <a:srgbClr val="5075BC"/>
                </a:solidFill>
              </a:rPr>
              <a:t>Brian </a:t>
            </a:r>
            <a:r>
              <a:rPr lang="en-US" sz="2000" dirty="0" err="1">
                <a:solidFill>
                  <a:srgbClr val="5075BC"/>
                </a:solidFill>
              </a:rPr>
              <a:t>Paltridge</a:t>
            </a:r>
            <a:r>
              <a:rPr lang="en-US" sz="2000" dirty="0">
                <a:solidFill>
                  <a:srgbClr val="5075BC"/>
                </a:solidFill>
              </a:rPr>
              <a:t>, 2012 </a:t>
            </a:r>
          </a:p>
        </p:txBody>
      </p:sp>
    </p:spTree>
    <p:extLst>
      <p:ext uri="{BB962C8B-B14F-4D97-AF65-F5344CB8AC3E}">
        <p14:creationId xmlns:p14="http://schemas.microsoft.com/office/powerpoint/2010/main" val="331292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Thematic Progression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Theme and </a:t>
            </a:r>
            <a:r>
              <a:rPr lang="en-US" sz="4400" dirty="0" err="1"/>
              <a:t>Rheme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9937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Theme and </a:t>
            </a:r>
            <a:r>
              <a:rPr lang="en-US" b="1" dirty="0" err="1"/>
              <a:t>Rheme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Theme</a:t>
            </a:r>
            <a:r>
              <a:rPr lang="en-US" sz="2800" dirty="0">
                <a:solidFill>
                  <a:srgbClr val="FFCC66"/>
                </a:solidFill>
              </a:rPr>
              <a:t> </a:t>
            </a:r>
            <a:r>
              <a:rPr lang="en-US" sz="2800" dirty="0"/>
              <a:t>is the starting point of the clause, what the clause is “about”, the “element which serves as the point of departure of the message” (</a:t>
            </a:r>
            <a:r>
              <a:rPr lang="en-US" sz="2800" dirty="0" err="1"/>
              <a:t>Halliday</a:t>
            </a:r>
            <a:r>
              <a:rPr lang="en-US" sz="2800" dirty="0"/>
              <a:t>, 1985: 38)</a:t>
            </a:r>
          </a:p>
          <a:p>
            <a:r>
              <a:rPr lang="en-US" sz="2800" dirty="0"/>
              <a:t>The remainder of the clause is the </a:t>
            </a:r>
            <a:r>
              <a:rPr lang="en-US" sz="2800" b="1" dirty="0" err="1">
                <a:solidFill>
                  <a:srgbClr val="C0504D"/>
                </a:solidFill>
              </a:rPr>
              <a:t>rheme</a:t>
            </a:r>
            <a:endParaRPr lang="en-US" sz="2800" b="1" dirty="0">
              <a:solidFill>
                <a:srgbClr val="C0504D"/>
              </a:solidFill>
            </a:endParaRPr>
          </a:p>
          <a:p>
            <a:endParaRPr lang="en-US" sz="2800" b="1" dirty="0">
              <a:solidFill>
                <a:srgbClr val="FFCC66"/>
              </a:solidFill>
            </a:endParaRPr>
          </a:p>
          <a:p>
            <a:endParaRPr lang="en-US" sz="2800" b="1" dirty="0">
              <a:solidFill>
                <a:srgbClr val="FFCC66"/>
              </a:solidFill>
            </a:endParaRPr>
          </a:p>
          <a:p>
            <a:pPr marL="0" lvl="1" indent="0" algn="r">
              <a:buNone/>
            </a:pPr>
            <a:r>
              <a:rPr lang="en-US" dirty="0">
                <a:solidFill>
                  <a:srgbClr val="5075BC"/>
                </a:solidFill>
              </a:rPr>
              <a:t>Brian </a:t>
            </a:r>
            <a:r>
              <a:rPr lang="en-US" dirty="0" err="1">
                <a:solidFill>
                  <a:srgbClr val="5075BC"/>
                </a:solidFill>
              </a:rPr>
              <a:t>Paltridge</a:t>
            </a:r>
            <a:r>
              <a:rPr lang="en-US" dirty="0">
                <a:solidFill>
                  <a:srgbClr val="5075BC"/>
                </a:solidFill>
              </a:rPr>
              <a:t>, 2012 </a:t>
            </a:r>
          </a:p>
          <a:p>
            <a:endParaRPr lang="en-US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6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theme and </a:t>
            </a:r>
            <a:r>
              <a:rPr lang="en-US" b="1" dirty="0" err="1"/>
              <a:t>rheme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000" b="1" dirty="0">
                <a:solidFill>
                  <a:schemeClr val="accent6"/>
                </a:solidFill>
              </a:rPr>
              <a:t>Topical  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3"/>
                </a:solidFill>
              </a:rPr>
              <a:t>Textual 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6"/>
                </a:solidFill>
              </a:rPr>
              <a:t>Topical:   </a:t>
            </a:r>
            <a:r>
              <a:rPr lang="en-US" sz="2000" b="1" dirty="0" smtClean="0">
                <a:solidFill>
                  <a:schemeClr val="accent6"/>
                </a:solidFill>
              </a:rPr>
              <a:t>  </a:t>
            </a:r>
            <a:r>
              <a:rPr lang="en-US" sz="2000" b="1" dirty="0" err="1" smtClean="0">
                <a:solidFill>
                  <a:srgbClr val="C0504D"/>
                </a:solidFill>
              </a:rPr>
              <a:t>Rheme</a:t>
            </a:r>
            <a:r>
              <a:rPr lang="en-US" sz="2000" b="1" dirty="0">
                <a:solidFill>
                  <a:srgbClr val="C0504D"/>
                </a:solidFill>
              </a:rPr>
              <a:t>: 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79646"/>
                </a:solidFill>
              </a:rPr>
              <a:t>theme:   </a:t>
            </a:r>
            <a:r>
              <a:rPr lang="en-US" sz="2000" b="1" dirty="0" smtClean="0">
                <a:solidFill>
                  <a:srgbClr val="F79646"/>
                </a:solidFill>
              </a:rPr>
              <a:t> </a:t>
            </a:r>
            <a:r>
              <a:rPr lang="en-US" sz="2000" b="1" dirty="0" smtClean="0">
                <a:solidFill>
                  <a:srgbClr val="9BBB59"/>
                </a:solidFill>
              </a:rPr>
              <a:t>theme</a:t>
            </a:r>
            <a:r>
              <a:rPr lang="en-US" sz="2000" b="1" dirty="0">
                <a:solidFill>
                  <a:srgbClr val="9BBB59"/>
                </a:solidFill>
              </a:rPr>
              <a:t>: </a:t>
            </a:r>
            <a:r>
              <a:rPr lang="en-US" sz="2000" b="1" dirty="0" smtClean="0">
                <a:solidFill>
                  <a:srgbClr val="9BBB59"/>
                </a:solidFill>
              </a:rPr>
              <a:t> </a:t>
            </a:r>
            <a:r>
              <a:rPr lang="en-US" sz="2000" b="1" dirty="0">
                <a:solidFill>
                  <a:srgbClr val="F79646"/>
                </a:solidFill>
              </a:rPr>
              <a:t>theme:</a:t>
            </a:r>
          </a:p>
          <a:p>
            <a:pPr marL="2963863" indent="-2963863">
              <a:lnSpc>
                <a:spcPct val="80000"/>
              </a:lnSpc>
              <a:buNone/>
            </a:pPr>
            <a:r>
              <a:rPr lang="en-US" sz="2000" dirty="0">
                <a:solidFill>
                  <a:srgbClr val="F79646"/>
                </a:solidFill>
              </a:rPr>
              <a:t>Genre  </a:t>
            </a:r>
            <a:r>
              <a:rPr lang="en-US" sz="2000" dirty="0"/>
              <a:t>            -              </a:t>
            </a:r>
            <a:r>
              <a:rPr lang="en-US" sz="2000" dirty="0">
                <a:solidFill>
                  <a:schemeClr val="accent2"/>
                </a:solidFill>
              </a:rPr>
              <a:t>-          is a term in widespread use to indicate </a:t>
            </a:r>
            <a:r>
              <a:rPr lang="en-US" sz="2000" dirty="0" smtClean="0">
                <a:solidFill>
                  <a:schemeClr val="accent2"/>
                </a:solidFill>
              </a:rPr>
              <a:t>an	approach </a:t>
            </a:r>
            <a:r>
              <a:rPr lang="en-US" sz="2000" dirty="0" err="1" smtClean="0">
                <a:solidFill>
                  <a:schemeClr val="accent2"/>
                </a:solidFill>
              </a:rPr>
              <a:t>to,communication</a:t>
            </a:r>
            <a:r>
              <a:rPr lang="en-US" sz="2000" dirty="0">
                <a:solidFill>
                  <a:schemeClr val="accent2"/>
                </a:solidFill>
              </a:rPr>
              <a:t>, which emphasizes social function  </a:t>
            </a:r>
            <a:r>
              <a:rPr lang="en-US" sz="2000" dirty="0" smtClean="0">
                <a:solidFill>
                  <a:schemeClr val="accent2"/>
                </a:solidFill>
              </a:rPr>
              <a:t>and</a:t>
            </a:r>
            <a:r>
              <a:rPr lang="en-US" sz="2000" dirty="0">
                <a:solidFill>
                  <a:schemeClr val="accent2"/>
                </a:solidFill>
              </a:rPr>
              <a:t> purpose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  <a:endParaRPr lang="en-US" sz="2000" dirty="0">
              <a:solidFill>
                <a:schemeClr val="accent2"/>
              </a:solidFill>
            </a:endParaRPr>
          </a:p>
          <a:p>
            <a:pPr marL="2963863" indent="-2963863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F79646"/>
                </a:solidFill>
              </a:rPr>
              <a:t>Significant     </a:t>
            </a:r>
            <a:r>
              <a:rPr lang="en-US" sz="2000" dirty="0" smtClean="0"/>
              <a:t>  </a:t>
            </a:r>
            <a:r>
              <a:rPr lang="en-US" sz="2000" dirty="0"/>
              <a:t>-             </a:t>
            </a:r>
            <a:r>
              <a:rPr lang="en-US" sz="2000" dirty="0">
                <a:solidFill>
                  <a:srgbClr val="C0504D"/>
                </a:solidFill>
              </a:rPr>
              <a:t>-        </a:t>
            </a:r>
            <a:r>
              <a:rPr lang="en-US" sz="2000" dirty="0" smtClean="0">
                <a:solidFill>
                  <a:srgbClr val="C0504D"/>
                </a:solidFill>
              </a:rPr>
              <a:t>  surrounds </a:t>
            </a:r>
            <a:r>
              <a:rPr lang="en-US" sz="2000" dirty="0">
                <a:solidFill>
                  <a:srgbClr val="C0504D"/>
                </a:solidFill>
              </a:rPr>
              <a:t>the definition of genre, particularly the extent</a:t>
            </a:r>
          </a:p>
          <a:p>
            <a:pPr marL="2963863" indent="-2963863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F79646"/>
                </a:solidFill>
              </a:rPr>
              <a:t>debate    </a:t>
            </a:r>
            <a:r>
              <a:rPr lang="en-US" sz="2000" dirty="0" smtClean="0"/>
              <a:t>                                   </a:t>
            </a:r>
            <a:r>
              <a:rPr lang="en-US" sz="2000" dirty="0">
                <a:solidFill>
                  <a:srgbClr val="C0504D"/>
                </a:solidFill>
              </a:rPr>
              <a:t>to which it refers to texts or activities in which texts </a:t>
            </a:r>
            <a:r>
              <a:rPr lang="en-US" sz="2000" dirty="0" smtClean="0">
                <a:solidFill>
                  <a:srgbClr val="C0504D"/>
                </a:solidFill>
              </a:rPr>
              <a:t>are </a:t>
            </a:r>
            <a:r>
              <a:rPr lang="en-US" sz="2000" dirty="0" smtClean="0">
                <a:solidFill>
                  <a:schemeClr val="accent2"/>
                </a:solidFill>
              </a:rPr>
              <a:t>embedded.</a:t>
            </a:r>
            <a:endParaRPr lang="en-US" sz="2000" dirty="0">
              <a:solidFill>
                <a:srgbClr val="C0504D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F79646"/>
                </a:solidFill>
              </a:rPr>
              <a:t>It  </a:t>
            </a:r>
            <a:r>
              <a:rPr lang="en-US" sz="2000" dirty="0" smtClean="0"/>
              <a:t>                   </a:t>
            </a:r>
            <a:r>
              <a:rPr lang="en-US" sz="2000" dirty="0"/>
              <a:t>-               -       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C0504D"/>
                </a:solidFill>
              </a:rPr>
              <a:t>is </a:t>
            </a:r>
            <a:r>
              <a:rPr lang="en-US" sz="2000" dirty="0">
                <a:solidFill>
                  <a:srgbClr val="C0504D"/>
                </a:solidFill>
              </a:rPr>
              <a:t>often vaguely defined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/>
              <a:t>                 </a:t>
            </a:r>
            <a:r>
              <a:rPr lang="en-US" sz="2000" dirty="0">
                <a:solidFill>
                  <a:schemeClr val="accent3"/>
                </a:solidFill>
              </a:rPr>
              <a:t>  but          </a:t>
            </a:r>
            <a:r>
              <a:rPr lang="en-US" sz="2000" dirty="0">
                <a:solidFill>
                  <a:srgbClr val="F79646"/>
                </a:solidFill>
              </a:rPr>
              <a:t>several</a:t>
            </a:r>
          </a:p>
          <a:p>
            <a:pPr marL="2867025" indent="-2867025">
              <a:lnSpc>
                <a:spcPct val="80000"/>
              </a:lnSpc>
              <a:buNone/>
            </a:pPr>
            <a:r>
              <a:rPr lang="en-US" sz="2000" dirty="0"/>
              <a:t>                            </a:t>
            </a:r>
            <a:r>
              <a:rPr lang="en-US" sz="2000" dirty="0">
                <a:solidFill>
                  <a:srgbClr val="F79646"/>
                </a:solidFill>
              </a:rPr>
              <a:t> </a:t>
            </a:r>
            <a:r>
              <a:rPr lang="en-US" sz="2000" dirty="0" smtClean="0">
                <a:solidFill>
                  <a:srgbClr val="F79646"/>
                </a:solidFill>
              </a:rPr>
              <a:t>uses </a:t>
            </a:r>
            <a:r>
              <a:rPr lang="en-US" sz="2000" dirty="0">
                <a:solidFill>
                  <a:srgbClr val="F79646"/>
                </a:solidFill>
              </a:rPr>
              <a:t>of this  </a:t>
            </a:r>
            <a:r>
              <a:rPr lang="en-US" sz="2000" dirty="0" smtClean="0">
                <a:solidFill>
                  <a:srgbClr val="C0504D"/>
                </a:solidFill>
              </a:rPr>
              <a:t>can </a:t>
            </a:r>
            <a:r>
              <a:rPr lang="en-US" sz="2000" dirty="0">
                <a:solidFill>
                  <a:srgbClr val="C0504D"/>
                </a:solidFill>
              </a:rPr>
              <a:t>be identified which are illustrated </a:t>
            </a:r>
            <a:r>
              <a:rPr lang="en-US" sz="2000" dirty="0" smtClean="0">
                <a:solidFill>
                  <a:srgbClr val="C0504D"/>
                </a:solidFill>
              </a:rPr>
              <a:t>in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different</a:t>
            </a:r>
            <a:r>
              <a:rPr lang="en-US" sz="2000" dirty="0" smtClean="0">
                <a:solidFill>
                  <a:srgbClr val="9BBB59"/>
                </a:solidFill>
              </a:rPr>
              <a:t> </a:t>
            </a:r>
            <a:endParaRPr lang="en-US" sz="2000" dirty="0">
              <a:solidFill>
                <a:srgbClr val="9BBB59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dirty="0"/>
              <a:t>                                  </a:t>
            </a:r>
            <a:r>
              <a:rPr lang="en-US" sz="2000" dirty="0">
                <a:solidFill>
                  <a:srgbClr val="F79646"/>
                </a:solidFill>
              </a:rPr>
              <a:t>  </a:t>
            </a:r>
            <a:r>
              <a:rPr lang="en-US" sz="2000" dirty="0" smtClean="0">
                <a:solidFill>
                  <a:srgbClr val="F79646"/>
                </a:solidFill>
              </a:rPr>
              <a:t>  term    </a:t>
            </a:r>
            <a:r>
              <a:rPr lang="en-US" sz="2000" dirty="0" smtClean="0">
                <a:solidFill>
                  <a:srgbClr val="C0504D"/>
                </a:solidFill>
              </a:rPr>
              <a:t>types </a:t>
            </a:r>
            <a:r>
              <a:rPr lang="en-US" sz="2000" dirty="0">
                <a:solidFill>
                  <a:srgbClr val="C0504D"/>
                </a:solidFill>
              </a:rPr>
              <a:t>of genre analysis.</a:t>
            </a:r>
          </a:p>
          <a:p>
            <a:pPr marL="342900" lvl="1" indent="-342900" algn="r">
              <a:lnSpc>
                <a:spcPct val="80000"/>
              </a:lnSpc>
              <a:buNone/>
            </a:pPr>
            <a:r>
              <a:rPr lang="en-US" sz="2000" dirty="0">
                <a:solidFill>
                  <a:srgbClr val="5075BC"/>
                </a:solidFill>
              </a:rPr>
              <a:t>Brian </a:t>
            </a:r>
            <a:r>
              <a:rPr lang="en-US" sz="2000" dirty="0" err="1">
                <a:solidFill>
                  <a:srgbClr val="5075BC"/>
                </a:solidFill>
              </a:rPr>
              <a:t>Paltridge</a:t>
            </a:r>
            <a:r>
              <a:rPr lang="en-US" sz="2000" dirty="0">
                <a:solidFill>
                  <a:srgbClr val="5075BC"/>
                </a:solidFill>
              </a:rPr>
              <a:t>, 2012 </a:t>
            </a:r>
          </a:p>
          <a:p>
            <a:pPr marL="0" indent="0">
              <a:lnSpc>
                <a:spcPct val="50000"/>
              </a:lnSpc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9511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Interpersonal Theme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000" dirty="0"/>
              <a:t>Refers to an item that comes before the </a:t>
            </a:r>
            <a:r>
              <a:rPr lang="en-US" sz="2000" dirty="0" err="1"/>
              <a:t>rheme</a:t>
            </a:r>
            <a:r>
              <a:rPr lang="en-US" sz="2000" dirty="0"/>
              <a:t> which indicates the relationship between the participants and the text.</a:t>
            </a:r>
          </a:p>
          <a:p>
            <a:pPr>
              <a:lnSpc>
                <a:spcPct val="70000"/>
              </a:lnSpc>
            </a:pPr>
            <a:endParaRPr lang="en-US" sz="2000" dirty="0">
              <a:solidFill>
                <a:schemeClr val="accent6"/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en-US" sz="2000" b="1" dirty="0">
                <a:solidFill>
                  <a:schemeClr val="accent3"/>
                </a:solidFill>
              </a:rPr>
              <a:t>Textual </a:t>
            </a:r>
            <a:r>
              <a:rPr lang="en-US" sz="2000" b="1" dirty="0">
                <a:solidFill>
                  <a:schemeClr val="accent6"/>
                </a:solidFill>
              </a:rPr>
              <a:t>  </a:t>
            </a:r>
            <a:r>
              <a:rPr lang="en-US" sz="2000" b="1" dirty="0" smtClean="0">
                <a:solidFill>
                  <a:schemeClr val="accent6"/>
                </a:solidFill>
              </a:rPr>
              <a:t> 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Interpersonal   </a:t>
            </a:r>
            <a:r>
              <a:rPr lang="en-US" sz="2000" b="1" dirty="0" smtClean="0">
                <a:solidFill>
                  <a:schemeClr val="accent6"/>
                </a:solidFill>
              </a:rPr>
              <a:t>       </a:t>
            </a:r>
            <a:r>
              <a:rPr lang="en-US" sz="2000" b="1" dirty="0">
                <a:solidFill>
                  <a:schemeClr val="accent6"/>
                </a:solidFill>
              </a:rPr>
              <a:t>Topical   </a:t>
            </a:r>
            <a:r>
              <a:rPr lang="en-US" sz="2000" b="1" dirty="0" smtClean="0">
                <a:solidFill>
                  <a:schemeClr val="accent6"/>
                </a:solidFill>
              </a:rPr>
              <a:t>    </a:t>
            </a:r>
            <a:r>
              <a:rPr lang="en-US" sz="2000" b="1" dirty="0" err="1" smtClean="0">
                <a:solidFill>
                  <a:srgbClr val="C0504D"/>
                </a:solidFill>
              </a:rPr>
              <a:t>Rheme</a:t>
            </a:r>
            <a:r>
              <a:rPr lang="en-US" sz="2000" b="1" dirty="0">
                <a:solidFill>
                  <a:srgbClr val="C0504D"/>
                </a:solidFill>
              </a:rPr>
              <a:t>: </a:t>
            </a:r>
          </a:p>
          <a:p>
            <a:pPr>
              <a:lnSpc>
                <a:spcPct val="70000"/>
              </a:lnSpc>
              <a:buNone/>
            </a:pPr>
            <a:r>
              <a:rPr lang="en-US" sz="2000" b="1" dirty="0">
                <a:solidFill>
                  <a:srgbClr val="9BBB59"/>
                </a:solidFill>
              </a:rPr>
              <a:t>theme</a:t>
            </a:r>
            <a:r>
              <a:rPr lang="en-US" sz="2000" b="1" dirty="0"/>
              <a:t>:  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558ED5"/>
                </a:solidFill>
              </a:rPr>
              <a:t>theme</a:t>
            </a:r>
            <a:r>
              <a:rPr lang="en-US" sz="2000" b="1" dirty="0"/>
              <a:t>:                    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F79646"/>
                </a:solidFill>
              </a:rPr>
              <a:t>theme</a:t>
            </a:r>
            <a:r>
              <a:rPr lang="en-US" sz="2000" b="1" dirty="0" smtClean="0"/>
              <a:t>:</a:t>
            </a:r>
          </a:p>
          <a:p>
            <a:pPr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9BBB59"/>
                </a:solidFill>
              </a:rPr>
              <a:t>However  </a:t>
            </a:r>
            <a:r>
              <a:rPr lang="en-US" sz="2000" dirty="0" smtClean="0">
                <a:solidFill>
                  <a:srgbClr val="558ED5"/>
                </a:solidFill>
              </a:rPr>
              <a:t>it </a:t>
            </a:r>
            <a:r>
              <a:rPr lang="en-US" sz="2000" dirty="0">
                <a:solidFill>
                  <a:srgbClr val="558ED5"/>
                </a:solidFill>
              </a:rPr>
              <a:t>seems unlikely     </a:t>
            </a:r>
            <a:r>
              <a:rPr lang="en-US" sz="2000" dirty="0">
                <a:solidFill>
                  <a:srgbClr val="F79646"/>
                </a:solidFill>
              </a:rPr>
              <a:t>Descartes  </a:t>
            </a:r>
            <a:r>
              <a:rPr lang="en-US" sz="2000" dirty="0" smtClean="0">
                <a:solidFill>
                  <a:srgbClr val="F79646"/>
                </a:solidFill>
              </a:rPr>
              <a:t> </a:t>
            </a:r>
            <a:r>
              <a:rPr lang="en-US" sz="2000" dirty="0" smtClean="0">
                <a:solidFill>
                  <a:srgbClr val="C0504D"/>
                </a:solidFill>
              </a:rPr>
              <a:t>would </a:t>
            </a:r>
            <a:r>
              <a:rPr lang="en-US" sz="2000" dirty="0">
                <a:solidFill>
                  <a:srgbClr val="C0504D"/>
                </a:solidFill>
              </a:rPr>
              <a:t>deliberately change</a:t>
            </a:r>
          </a:p>
          <a:p>
            <a:pPr marL="904875" indent="-904875">
              <a:lnSpc>
                <a:spcPct val="70000"/>
              </a:lnSpc>
              <a:buNone/>
            </a:pPr>
            <a:r>
              <a:rPr lang="en-US" sz="2000" dirty="0">
                <a:solidFill>
                  <a:srgbClr val="FFFF00"/>
                </a:solidFill>
              </a:rPr>
              <a:t>               </a:t>
            </a:r>
            <a:r>
              <a:rPr lang="en-US" sz="2000" dirty="0" smtClean="0">
                <a:solidFill>
                  <a:srgbClr val="FFFF00"/>
                </a:solidFill>
              </a:rPr>
              <a:t>    </a:t>
            </a:r>
            <a:r>
              <a:rPr lang="en-US" sz="2000" dirty="0">
                <a:solidFill>
                  <a:srgbClr val="558ED5"/>
                </a:solidFill>
              </a:rPr>
              <a:t>that    </a:t>
            </a:r>
            <a:r>
              <a:rPr lang="en-US" sz="2000" dirty="0"/>
              <a:t>          -              -           </a:t>
            </a:r>
            <a:r>
              <a:rPr lang="en-US" sz="2000" dirty="0" smtClean="0"/>
              <a:t>     </a:t>
            </a:r>
            <a:r>
              <a:rPr lang="en-US" sz="2000" dirty="0">
                <a:solidFill>
                  <a:srgbClr val="C0504D"/>
                </a:solidFill>
              </a:rPr>
              <a:t>church</a:t>
            </a:r>
          </a:p>
          <a:p>
            <a:pPr>
              <a:lnSpc>
                <a:spcPct val="70000"/>
              </a:lnSpc>
              <a:buNone/>
            </a:pPr>
            <a:endParaRPr lang="en-US" sz="2000" dirty="0">
              <a:solidFill>
                <a:srgbClr val="FFCC66"/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en-US" sz="2000" dirty="0">
                <a:solidFill>
                  <a:srgbClr val="558ED5"/>
                </a:solidFill>
              </a:rPr>
              <a:t>Expresses probability (perhaps), </a:t>
            </a:r>
            <a:r>
              <a:rPr lang="en-US" sz="2000" dirty="0" err="1">
                <a:solidFill>
                  <a:srgbClr val="558ED5"/>
                </a:solidFill>
              </a:rPr>
              <a:t>usuality</a:t>
            </a:r>
            <a:r>
              <a:rPr lang="en-US" sz="2000" dirty="0">
                <a:solidFill>
                  <a:srgbClr val="558ED5"/>
                </a:solidFill>
              </a:rPr>
              <a:t> (sometimes), typicality (generally),</a:t>
            </a:r>
          </a:p>
          <a:p>
            <a:pPr>
              <a:lnSpc>
                <a:spcPct val="70000"/>
              </a:lnSpc>
              <a:buNone/>
            </a:pPr>
            <a:r>
              <a:rPr lang="en-US" sz="2000" dirty="0">
                <a:solidFill>
                  <a:srgbClr val="558ED5"/>
                </a:solidFill>
              </a:rPr>
              <a:t>obviousness (surely), opinion (to my mind), admission (frankly), </a:t>
            </a:r>
          </a:p>
          <a:p>
            <a:pPr>
              <a:lnSpc>
                <a:spcPct val="70000"/>
              </a:lnSpc>
              <a:buNone/>
            </a:pPr>
            <a:r>
              <a:rPr lang="en-US" sz="2000" dirty="0">
                <a:solidFill>
                  <a:srgbClr val="558ED5"/>
                </a:solidFill>
              </a:rPr>
              <a:t>persuasion (believe me), entreaty (kindly), presumption (no doubt),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>
                <a:solidFill>
                  <a:srgbClr val="558ED5"/>
                </a:solidFill>
              </a:rPr>
              <a:t>desirability (hopefully), prediction (as expected) (</a:t>
            </a:r>
            <a:r>
              <a:rPr lang="en-US" sz="2000" dirty="0" err="1">
                <a:solidFill>
                  <a:srgbClr val="558ED5"/>
                </a:solidFill>
              </a:rPr>
              <a:t>Halliday</a:t>
            </a:r>
            <a:r>
              <a:rPr lang="en-US" sz="2000" dirty="0">
                <a:solidFill>
                  <a:srgbClr val="558ED5"/>
                </a:solidFill>
              </a:rPr>
              <a:t> and </a:t>
            </a:r>
            <a:r>
              <a:rPr lang="en-US" sz="2000" dirty="0" err="1">
                <a:solidFill>
                  <a:srgbClr val="558ED5"/>
                </a:solidFill>
              </a:rPr>
              <a:t>Matthiessen</a:t>
            </a:r>
            <a:r>
              <a:rPr lang="en-US" sz="2000" dirty="0">
                <a:solidFill>
                  <a:srgbClr val="558ED5"/>
                </a:solidFill>
              </a:rPr>
              <a:t>, 2004</a:t>
            </a:r>
            <a:r>
              <a:rPr lang="en-US" sz="2000" dirty="0" smtClean="0">
                <a:solidFill>
                  <a:srgbClr val="558ED5"/>
                </a:solidFill>
              </a:rPr>
              <a:t>)</a:t>
            </a:r>
          </a:p>
          <a:p>
            <a:pPr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						</a:t>
            </a:r>
            <a:r>
              <a:rPr lang="en-US" sz="2000" dirty="0" smtClean="0">
                <a:solidFill>
                  <a:srgbClr val="5075BC"/>
                </a:solidFill>
              </a:rPr>
              <a:t>Brian </a:t>
            </a:r>
            <a:r>
              <a:rPr lang="en-US" sz="2000" dirty="0" err="1">
                <a:solidFill>
                  <a:srgbClr val="5075BC"/>
                </a:solidFill>
              </a:rPr>
              <a:t>Paltridge</a:t>
            </a:r>
            <a:r>
              <a:rPr lang="en-US" sz="2000" dirty="0">
                <a:solidFill>
                  <a:srgbClr val="5075BC"/>
                </a:solidFill>
              </a:rPr>
              <a:t>, 2012 </a:t>
            </a:r>
          </a:p>
          <a:p>
            <a:pPr>
              <a:lnSpc>
                <a:spcPct val="70000"/>
              </a:lnSpc>
              <a:buNone/>
            </a:pPr>
            <a:endParaRPr lang="en-US" sz="2000" dirty="0">
              <a:solidFill>
                <a:srgbClr val="00B0F0"/>
              </a:solidFill>
            </a:endParaRPr>
          </a:p>
          <a:p>
            <a:pPr marL="342900" lvl="1" indent="-342900">
              <a:lnSpc>
                <a:spcPct val="70000"/>
              </a:lnSpc>
              <a:buNone/>
            </a:pPr>
            <a:r>
              <a:rPr lang="en-US" sz="2000" dirty="0">
                <a:solidFill>
                  <a:srgbClr val="FFC000"/>
                </a:solidFill>
              </a:rPr>
              <a:t>                                                                          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9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Multiple Theme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83628" y="1556792"/>
            <a:ext cx="8860372" cy="4525963"/>
          </a:xfrm>
        </p:spPr>
        <p:txBody>
          <a:bodyPr>
            <a:noAutofit/>
          </a:bodyPr>
          <a:lstStyle/>
          <a:p>
            <a:r>
              <a:rPr lang="en-US" sz="2400" dirty="0"/>
              <a:t>More than one single thematic element in the Theme component of the clause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b="1" dirty="0">
                <a:solidFill>
                  <a:srgbClr val="92D050"/>
                </a:solidFill>
              </a:rPr>
              <a:t>Textual</a:t>
            </a:r>
            <a:r>
              <a:rPr lang="en-US" sz="2400" b="1" dirty="0"/>
              <a:t>  </a:t>
            </a:r>
            <a:r>
              <a:rPr lang="en-US" sz="2400" b="1" dirty="0">
                <a:solidFill>
                  <a:srgbClr val="5075BC"/>
                </a:solidFill>
              </a:rPr>
              <a:t> Interpersonal    </a:t>
            </a:r>
            <a:r>
              <a:rPr lang="en-US" sz="2400" b="1" dirty="0" smtClean="0">
                <a:solidFill>
                  <a:schemeClr val="accent6"/>
                </a:solidFill>
              </a:rPr>
              <a:t>Topical </a:t>
            </a:r>
            <a:r>
              <a:rPr lang="en-US" sz="2400" b="1" dirty="0" smtClean="0"/>
              <a:t>   	</a:t>
            </a:r>
            <a:r>
              <a:rPr lang="en-US" sz="2400" b="1" dirty="0" err="1" smtClean="0">
                <a:solidFill>
                  <a:srgbClr val="C0504D"/>
                </a:solidFill>
              </a:rPr>
              <a:t>Rheme</a:t>
            </a:r>
            <a:r>
              <a:rPr lang="en-US" sz="2400" b="1" dirty="0"/>
              <a:t>: </a:t>
            </a:r>
          </a:p>
          <a:p>
            <a:pPr>
              <a:buNone/>
            </a:pPr>
            <a:r>
              <a:rPr lang="en-US" sz="2400" b="1" dirty="0">
                <a:solidFill>
                  <a:srgbClr val="92D050"/>
                </a:solidFill>
              </a:rPr>
              <a:t>theme</a:t>
            </a:r>
            <a:r>
              <a:rPr lang="en-US" sz="2400" b="1" dirty="0"/>
              <a:t>:   </a:t>
            </a:r>
            <a:r>
              <a:rPr lang="en-US" sz="2400" b="1" dirty="0" smtClean="0">
                <a:solidFill>
                  <a:srgbClr val="5075BC"/>
                </a:solidFill>
              </a:rPr>
              <a:t>theme</a:t>
            </a:r>
            <a:r>
              <a:rPr lang="en-US" sz="2400" b="1" dirty="0"/>
              <a:t>:                </a:t>
            </a:r>
            <a:r>
              <a:rPr lang="en-US" sz="2400" b="1" dirty="0" smtClean="0">
                <a:solidFill>
                  <a:srgbClr val="F79646"/>
                </a:solidFill>
              </a:rPr>
              <a:t>theme</a:t>
            </a:r>
            <a:r>
              <a:rPr lang="en-US" sz="2400" b="1" dirty="0"/>
              <a:t>:</a:t>
            </a:r>
          </a:p>
          <a:p>
            <a:pPr>
              <a:buNone/>
            </a:pPr>
            <a:r>
              <a:rPr lang="en-US" sz="2400" dirty="0">
                <a:solidFill>
                  <a:srgbClr val="92D050"/>
                </a:solidFill>
              </a:rPr>
              <a:t>Because,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5075BC"/>
                </a:solidFill>
              </a:rPr>
              <a:t>of </a:t>
            </a:r>
            <a:r>
              <a:rPr lang="en-US" sz="2400" dirty="0">
                <a:solidFill>
                  <a:srgbClr val="5075BC"/>
                </a:solidFill>
              </a:rPr>
              <a:t>course,          </a:t>
            </a:r>
            <a:r>
              <a:rPr lang="en-US" sz="2400" dirty="0" smtClean="0">
                <a:solidFill>
                  <a:srgbClr val="5075BC"/>
                </a:solidFill>
              </a:rPr>
              <a:t> </a:t>
            </a:r>
            <a:r>
              <a:rPr lang="en-US" sz="2400" dirty="0" smtClean="0">
                <a:solidFill>
                  <a:srgbClr val="F79646"/>
                </a:solidFill>
              </a:rPr>
              <a:t>the </a:t>
            </a:r>
            <a:r>
              <a:rPr lang="en-US" sz="2400" dirty="0">
                <a:solidFill>
                  <a:srgbClr val="F79646"/>
                </a:solidFill>
              </a:rPr>
              <a:t>dating  </a:t>
            </a:r>
            <a:r>
              <a:rPr lang="en-US" sz="2400" dirty="0">
                <a:solidFill>
                  <a:srgbClr val="C0504D"/>
                </a:solidFill>
              </a:rPr>
              <a:t>is a clumsy dance of </a:t>
            </a:r>
            <a:r>
              <a:rPr lang="en-US" sz="2400" dirty="0" smtClean="0">
                <a:solidFill>
                  <a:srgbClr val="C0504D"/>
                </a:solidFill>
              </a:rPr>
              <a:t>blunders</a:t>
            </a:r>
            <a:endParaRPr lang="en-US" sz="2400" dirty="0">
              <a:solidFill>
                <a:srgbClr val="C0504D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FFFF00"/>
                </a:solidFill>
              </a:rPr>
              <a:t>                                          </a:t>
            </a:r>
            <a:r>
              <a:rPr lang="en-US" sz="2400" dirty="0" smtClean="0">
                <a:solidFill>
                  <a:srgbClr val="FFFF00"/>
                </a:solidFill>
              </a:rPr>
              <a:t>    </a:t>
            </a:r>
            <a:r>
              <a:rPr lang="en-US" sz="2400" dirty="0" smtClean="0">
                <a:solidFill>
                  <a:schemeClr val="accent6"/>
                </a:solidFill>
              </a:rPr>
              <a:t>game   </a:t>
            </a:r>
            <a:r>
              <a:rPr lang="en-US" sz="2400" dirty="0" smtClean="0">
                <a:solidFill>
                  <a:srgbClr val="C0504D"/>
                </a:solidFill>
              </a:rPr>
              <a:t>       </a:t>
            </a:r>
            <a:r>
              <a:rPr lang="en-US" sz="2400" dirty="0">
                <a:solidFill>
                  <a:srgbClr val="C0504D"/>
                </a:solidFill>
              </a:rPr>
              <a:t>and </a:t>
            </a:r>
            <a:r>
              <a:rPr lang="en-US" sz="2400" dirty="0" smtClean="0">
                <a:solidFill>
                  <a:srgbClr val="C0504D"/>
                </a:solidFill>
              </a:rPr>
              <a:t>misunderstandings</a:t>
            </a:r>
          </a:p>
          <a:p>
            <a:pPr>
              <a:buNone/>
            </a:pPr>
            <a:r>
              <a:rPr lang="en-US" sz="2400" dirty="0">
                <a:solidFill>
                  <a:srgbClr val="C0504D"/>
                </a:solidFill>
              </a:rPr>
              <a:t>	</a:t>
            </a:r>
            <a:r>
              <a:rPr lang="en-US" sz="2400" dirty="0" smtClean="0">
                <a:solidFill>
                  <a:srgbClr val="C0504D"/>
                </a:solidFill>
              </a:rPr>
              <a:t>							</a:t>
            </a:r>
          </a:p>
          <a:p>
            <a:pPr>
              <a:buNone/>
            </a:pPr>
            <a:r>
              <a:rPr lang="en-US" sz="2400" dirty="0">
                <a:solidFill>
                  <a:srgbClr val="C0504D"/>
                </a:solidFill>
              </a:rPr>
              <a:t>	</a:t>
            </a:r>
            <a:r>
              <a:rPr lang="en-US" sz="2400" dirty="0" smtClean="0">
                <a:solidFill>
                  <a:srgbClr val="C0504D"/>
                </a:solidFill>
              </a:rPr>
              <a:t>						</a:t>
            </a:r>
            <a:r>
              <a:rPr lang="en-US" sz="2000" dirty="0" smtClean="0">
                <a:solidFill>
                  <a:srgbClr val="5075BC"/>
                </a:solidFill>
              </a:rPr>
              <a:t>Brian </a:t>
            </a:r>
            <a:r>
              <a:rPr lang="en-US" sz="2000" dirty="0" err="1">
                <a:solidFill>
                  <a:srgbClr val="5075BC"/>
                </a:solidFill>
              </a:rPr>
              <a:t>Paltridge</a:t>
            </a:r>
            <a:r>
              <a:rPr lang="en-US" sz="2000" dirty="0">
                <a:solidFill>
                  <a:srgbClr val="5075BC"/>
                </a:solidFill>
              </a:rPr>
              <a:t>, 2012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5422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Thematic Progression </a:t>
            </a:r>
            <a:r>
              <a:rPr lang="en-US" b="1" dirty="0" smtClean="0"/>
              <a:t>= </a:t>
            </a:r>
            <a:br>
              <a:rPr lang="en-US" b="1" dirty="0" smtClean="0"/>
            </a:br>
            <a:r>
              <a:rPr lang="en-US" b="1" dirty="0" smtClean="0"/>
              <a:t>method </a:t>
            </a:r>
            <a:r>
              <a:rPr lang="en-US" b="1" dirty="0"/>
              <a:t>of development of </a:t>
            </a:r>
            <a:r>
              <a:rPr lang="en-US" b="1" dirty="0" smtClean="0"/>
              <a:t>text 1/2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51520" y="1556792"/>
            <a:ext cx="8679844" cy="452596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None/>
            </a:pPr>
            <a:r>
              <a:rPr lang="en-US" sz="1800" b="1" dirty="0">
                <a:solidFill>
                  <a:srgbClr val="5075BC"/>
                </a:solidFill>
              </a:rPr>
              <a:t>Constant Theme:    </a:t>
            </a:r>
            <a:endParaRPr lang="en-US" sz="1800" b="1" dirty="0" smtClean="0">
              <a:solidFill>
                <a:srgbClr val="5075BC"/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en-US" sz="1800" b="1" dirty="0" smtClean="0">
                <a:solidFill>
                  <a:srgbClr val="77933C"/>
                </a:solidFill>
              </a:rPr>
              <a:t>Textual </a:t>
            </a:r>
            <a:r>
              <a:rPr lang="en-US" sz="1800" b="1" dirty="0">
                <a:solidFill>
                  <a:srgbClr val="77933C"/>
                </a:solidFill>
              </a:rPr>
              <a:t>theme</a:t>
            </a:r>
            <a:r>
              <a:rPr lang="en-US" sz="1800" b="1" dirty="0"/>
              <a:t> :   </a:t>
            </a:r>
            <a:r>
              <a:rPr lang="en-US" sz="1800" b="1" dirty="0" smtClean="0"/>
              <a:t>          </a:t>
            </a:r>
            <a:r>
              <a:rPr lang="en-US" sz="1800" b="1" dirty="0" err="1" smtClean="0">
                <a:solidFill>
                  <a:schemeClr val="accent2"/>
                </a:solidFill>
              </a:rPr>
              <a:t>Rheme</a:t>
            </a:r>
            <a:r>
              <a:rPr lang="en-US" sz="1800" b="1" dirty="0">
                <a:solidFill>
                  <a:schemeClr val="accent2"/>
                </a:solidFill>
              </a:rPr>
              <a:t>: </a:t>
            </a:r>
          </a:p>
          <a:p>
            <a:pPr>
              <a:lnSpc>
                <a:spcPct val="70000"/>
              </a:lnSpc>
              <a:buNone/>
            </a:pPr>
            <a:r>
              <a:rPr lang="en-US" sz="1800" i="1" u="sng" dirty="0">
                <a:solidFill>
                  <a:srgbClr val="77933C"/>
                </a:solidFill>
              </a:rPr>
              <a:t>Text</a:t>
            </a:r>
            <a:r>
              <a:rPr lang="en-US" sz="1800" dirty="0">
                <a:solidFill>
                  <a:srgbClr val="77933C"/>
                </a:solidFill>
              </a:rPr>
              <a:t>,                </a:t>
            </a:r>
            <a:r>
              <a:rPr lang="en-US" sz="1800" dirty="0" smtClean="0">
                <a:solidFill>
                  <a:srgbClr val="77933C"/>
                </a:solidFill>
              </a:rPr>
              <a:t>                 </a:t>
            </a:r>
            <a:r>
              <a:rPr lang="en-US" sz="1800" dirty="0" smtClean="0">
                <a:solidFill>
                  <a:srgbClr val="C0504D"/>
                </a:solidFill>
              </a:rPr>
              <a:t>can </a:t>
            </a:r>
            <a:r>
              <a:rPr lang="en-US" sz="1800" dirty="0">
                <a:solidFill>
                  <a:srgbClr val="C0504D"/>
                </a:solidFill>
              </a:rPr>
              <a:t>be used for spoken and written language</a:t>
            </a:r>
            <a:r>
              <a:rPr lang="en-US" sz="1800" dirty="0" smtClean="0">
                <a:solidFill>
                  <a:srgbClr val="C0504D"/>
                </a:solidFill>
              </a:rPr>
              <a:t>.</a:t>
            </a:r>
          </a:p>
          <a:p>
            <a:pPr marL="2157413" indent="-2157413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 </a:t>
            </a:r>
            <a:r>
              <a:rPr lang="en-US" sz="1800" dirty="0" smtClean="0">
                <a:solidFill>
                  <a:srgbClr val="77933C"/>
                </a:solidFill>
              </a:rPr>
              <a:t>It</a:t>
            </a:r>
            <a:r>
              <a:rPr lang="en-US" sz="1800" dirty="0" smtClean="0">
                <a:solidFill>
                  <a:srgbClr val="92D050"/>
                </a:solidFill>
              </a:rPr>
              <a:t>                                      </a:t>
            </a:r>
            <a:r>
              <a:rPr lang="en-US" sz="1800" dirty="0" smtClean="0">
                <a:solidFill>
                  <a:srgbClr val="C0504D"/>
                </a:solidFill>
              </a:rPr>
              <a:t>usually refers to a stretch, an exact or complete piece of writing or  speech.</a:t>
            </a:r>
          </a:p>
          <a:p>
            <a:pPr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77933C"/>
                </a:solidFill>
              </a:rPr>
              <a:t>Discourse    </a:t>
            </a:r>
            <a:r>
              <a:rPr lang="en-US" sz="1800" dirty="0" smtClean="0">
                <a:solidFill>
                  <a:srgbClr val="FFFF00"/>
                </a:solidFill>
              </a:rPr>
              <a:t>                    </a:t>
            </a:r>
            <a:r>
              <a:rPr lang="en-US" sz="1800" dirty="0">
                <a:solidFill>
                  <a:srgbClr val="C0504D"/>
                </a:solidFill>
              </a:rPr>
              <a:t>is a much wider term.</a:t>
            </a:r>
          </a:p>
          <a:p>
            <a:pPr>
              <a:lnSpc>
                <a:spcPct val="70000"/>
              </a:lnSpc>
              <a:buNone/>
            </a:pPr>
            <a:r>
              <a:rPr lang="en-US" sz="1800" dirty="0">
                <a:solidFill>
                  <a:srgbClr val="77933C"/>
                </a:solidFill>
              </a:rPr>
              <a:t>It        </a:t>
            </a:r>
            <a:r>
              <a:rPr lang="en-US" sz="1800" dirty="0">
                <a:solidFill>
                  <a:srgbClr val="FFFF00"/>
                </a:solidFill>
              </a:rPr>
              <a:t>              </a:t>
            </a:r>
            <a:r>
              <a:rPr lang="en-US" sz="1800" dirty="0" smtClean="0">
                <a:solidFill>
                  <a:srgbClr val="FFFF00"/>
                </a:solidFill>
              </a:rPr>
              <a:t>                 </a:t>
            </a:r>
            <a:r>
              <a:rPr lang="en-US" sz="1800" dirty="0" smtClean="0">
                <a:solidFill>
                  <a:srgbClr val="C0504D"/>
                </a:solidFill>
              </a:rPr>
              <a:t>can </a:t>
            </a:r>
            <a:r>
              <a:rPr lang="en-US" sz="1800" dirty="0">
                <a:solidFill>
                  <a:srgbClr val="C0504D"/>
                </a:solidFill>
              </a:rPr>
              <a:t>be used to refer to language in action, such as legal </a:t>
            </a:r>
          </a:p>
          <a:p>
            <a:pPr>
              <a:lnSpc>
                <a:spcPct val="70000"/>
              </a:lnSpc>
              <a:buNone/>
            </a:pPr>
            <a:r>
              <a:rPr lang="en-US" sz="1800" dirty="0">
                <a:solidFill>
                  <a:srgbClr val="F79646"/>
                </a:solidFill>
              </a:rPr>
              <a:t>                        </a:t>
            </a:r>
            <a:r>
              <a:rPr lang="en-US" sz="1800" dirty="0" smtClean="0">
                <a:solidFill>
                  <a:srgbClr val="F79646"/>
                </a:solidFill>
              </a:rPr>
              <a:t>                 </a:t>
            </a:r>
            <a:r>
              <a:rPr lang="en-US" sz="1800" dirty="0" smtClean="0">
                <a:solidFill>
                  <a:srgbClr val="C0504D"/>
                </a:solidFill>
              </a:rPr>
              <a:t>discourse</a:t>
            </a:r>
            <a:r>
              <a:rPr lang="en-US" sz="1800" dirty="0">
                <a:solidFill>
                  <a:srgbClr val="C0504D"/>
                </a:solidFill>
              </a:rPr>
              <a:t>, which has characteristic patterns of language.</a:t>
            </a:r>
          </a:p>
          <a:p>
            <a:pPr>
              <a:lnSpc>
                <a:spcPct val="70000"/>
              </a:lnSpc>
              <a:buNone/>
            </a:pPr>
            <a:r>
              <a:rPr lang="en-US" sz="1800" b="1" dirty="0">
                <a:solidFill>
                  <a:srgbClr val="5075BC"/>
                </a:solidFill>
              </a:rPr>
              <a:t>Linear Theme: </a:t>
            </a:r>
          </a:p>
          <a:p>
            <a:pPr>
              <a:lnSpc>
                <a:spcPct val="70000"/>
              </a:lnSpc>
              <a:buNone/>
            </a:pPr>
            <a:r>
              <a:rPr lang="en-US" sz="1800" b="1" dirty="0">
                <a:solidFill>
                  <a:srgbClr val="77933C"/>
                </a:solidFill>
              </a:rPr>
              <a:t>Textual </a:t>
            </a:r>
            <a:r>
              <a:rPr lang="en-US" sz="1800" b="1" dirty="0" smtClean="0">
                <a:solidFill>
                  <a:srgbClr val="77933C"/>
                </a:solidFill>
              </a:rPr>
              <a:t>theme</a:t>
            </a:r>
            <a:r>
              <a:rPr lang="en-US" sz="1800" b="1" dirty="0" smtClean="0"/>
              <a:t>:             </a:t>
            </a:r>
            <a:r>
              <a:rPr lang="en-US" sz="1800" b="1" dirty="0" err="1" smtClean="0">
                <a:solidFill>
                  <a:srgbClr val="C0504D"/>
                </a:solidFill>
              </a:rPr>
              <a:t>Rheme</a:t>
            </a:r>
            <a:r>
              <a:rPr lang="en-US" sz="1800" b="1" dirty="0">
                <a:solidFill>
                  <a:srgbClr val="C0504D"/>
                </a:solidFill>
              </a:rPr>
              <a:t>: </a:t>
            </a:r>
          </a:p>
          <a:p>
            <a:pPr>
              <a:lnSpc>
                <a:spcPct val="70000"/>
              </a:lnSpc>
              <a:buNone/>
            </a:pPr>
            <a:r>
              <a:rPr lang="en-US" sz="1800" dirty="0">
                <a:solidFill>
                  <a:srgbClr val="77933C"/>
                </a:solidFill>
              </a:rPr>
              <a:t>The term ‘</a:t>
            </a:r>
            <a:r>
              <a:rPr lang="en-US" sz="1800" i="1" u="sng" dirty="0">
                <a:solidFill>
                  <a:srgbClr val="77933C"/>
                </a:solidFill>
              </a:rPr>
              <a:t>modality</a:t>
            </a:r>
            <a:r>
              <a:rPr lang="en-US" sz="1800" dirty="0">
                <a:solidFill>
                  <a:srgbClr val="77933C"/>
                </a:solidFill>
              </a:rPr>
              <a:t>’, </a:t>
            </a:r>
            <a:r>
              <a:rPr lang="en-US" sz="1800" dirty="0" smtClean="0">
                <a:solidFill>
                  <a:srgbClr val="FFFF00"/>
                </a:solidFill>
              </a:rPr>
              <a:t>   </a:t>
            </a:r>
            <a:r>
              <a:rPr lang="en-US" sz="1800" dirty="0" smtClean="0">
                <a:solidFill>
                  <a:srgbClr val="C0504D"/>
                </a:solidFill>
              </a:rPr>
              <a:t>describes </a:t>
            </a:r>
            <a:r>
              <a:rPr lang="en-US" sz="1800" dirty="0">
                <a:solidFill>
                  <a:srgbClr val="C0504D"/>
                </a:solidFill>
              </a:rPr>
              <a:t>a range of grammatical resources used to </a:t>
            </a:r>
          </a:p>
          <a:p>
            <a:pPr>
              <a:lnSpc>
                <a:spcPct val="70000"/>
              </a:lnSpc>
              <a:buNone/>
            </a:pPr>
            <a:r>
              <a:rPr lang="en-US" sz="1800" dirty="0">
                <a:solidFill>
                  <a:srgbClr val="F79646"/>
                </a:solidFill>
              </a:rPr>
              <a:t>                                 </a:t>
            </a:r>
            <a:r>
              <a:rPr lang="en-US" sz="1800" dirty="0" smtClean="0">
                <a:solidFill>
                  <a:srgbClr val="F79646"/>
                </a:solidFill>
              </a:rPr>
              <a:t>        </a:t>
            </a:r>
            <a:r>
              <a:rPr lang="en-US" sz="1800" dirty="0" smtClean="0">
                <a:solidFill>
                  <a:srgbClr val="C0504D"/>
                </a:solidFill>
              </a:rPr>
              <a:t>express </a:t>
            </a:r>
            <a:r>
              <a:rPr lang="en-US" sz="1800" dirty="0">
                <a:solidFill>
                  <a:srgbClr val="C0504D"/>
                </a:solidFill>
              </a:rPr>
              <a:t>probability or obligation.</a:t>
            </a:r>
          </a:p>
          <a:p>
            <a:pPr>
              <a:lnSpc>
                <a:spcPct val="70000"/>
              </a:lnSpc>
              <a:buNone/>
            </a:pPr>
            <a:r>
              <a:rPr lang="en-US" sz="1800" dirty="0">
                <a:solidFill>
                  <a:srgbClr val="77933C"/>
                </a:solidFill>
              </a:rPr>
              <a:t>Generally, </a:t>
            </a:r>
            <a:r>
              <a:rPr lang="en-US" sz="1800" i="1" u="sng" dirty="0" smtClean="0">
                <a:solidFill>
                  <a:srgbClr val="77933C"/>
                </a:solidFill>
              </a:rPr>
              <a:t>obligation   </a:t>
            </a:r>
            <a:r>
              <a:rPr lang="en-US" sz="1800" dirty="0" smtClean="0">
                <a:solidFill>
                  <a:srgbClr val="77933C"/>
                </a:solidFill>
              </a:rPr>
              <a:t> </a:t>
            </a:r>
            <a:r>
              <a:rPr lang="en-US" sz="1800" dirty="0">
                <a:solidFill>
                  <a:srgbClr val="C0504D"/>
                </a:solidFill>
              </a:rPr>
              <a:t>is used in speech, speech especially when wanting to get</a:t>
            </a:r>
          </a:p>
          <a:p>
            <a:pPr>
              <a:lnSpc>
                <a:spcPct val="70000"/>
              </a:lnSpc>
              <a:buNone/>
            </a:pPr>
            <a:r>
              <a:rPr lang="en-US" sz="1800" dirty="0">
                <a:solidFill>
                  <a:srgbClr val="FFCC66"/>
                </a:solidFill>
              </a:rPr>
              <a:t>                                  </a:t>
            </a:r>
            <a:r>
              <a:rPr lang="en-US" sz="1800" dirty="0" smtClean="0">
                <a:solidFill>
                  <a:srgbClr val="FFCC66"/>
                </a:solidFill>
              </a:rPr>
              <a:t>       </a:t>
            </a:r>
            <a:r>
              <a:rPr lang="en-US" sz="1800" dirty="0" smtClean="0">
                <a:solidFill>
                  <a:srgbClr val="C0504D"/>
                </a:solidFill>
              </a:rPr>
              <a:t>things </a:t>
            </a:r>
            <a:r>
              <a:rPr lang="en-US" sz="1800" dirty="0">
                <a:solidFill>
                  <a:srgbClr val="C0504D"/>
                </a:solidFill>
              </a:rPr>
              <a:t>done such as ‘You should keep your room tidy’.</a:t>
            </a:r>
          </a:p>
          <a:p>
            <a:pPr marL="342900" lvl="1" indent="-342900" algn="r">
              <a:lnSpc>
                <a:spcPct val="70000"/>
              </a:lnSpc>
              <a:buNone/>
            </a:pPr>
            <a:r>
              <a:rPr lang="en-US" sz="1800" dirty="0">
                <a:solidFill>
                  <a:srgbClr val="5075BC"/>
                </a:solidFill>
              </a:rPr>
              <a:t>Brian </a:t>
            </a:r>
            <a:r>
              <a:rPr lang="en-US" sz="1800" dirty="0" err="1">
                <a:solidFill>
                  <a:srgbClr val="5075BC"/>
                </a:solidFill>
              </a:rPr>
              <a:t>Paltridge</a:t>
            </a:r>
            <a:r>
              <a:rPr lang="en-US" sz="1800" dirty="0">
                <a:solidFill>
                  <a:srgbClr val="5075BC"/>
                </a:solidFill>
              </a:rPr>
              <a:t>, 2012 </a:t>
            </a:r>
          </a:p>
          <a:p>
            <a:pPr marL="0" indent="0">
              <a:buNone/>
            </a:pPr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192695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Thematic Progression =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method </a:t>
            </a:r>
            <a:r>
              <a:rPr lang="en-US" b="1" dirty="0"/>
              <a:t>of   development of  text </a:t>
            </a:r>
            <a:r>
              <a:rPr lang="en-US" b="1" dirty="0" smtClean="0"/>
              <a:t>2/2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556792"/>
            <a:ext cx="8500332" cy="452596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None/>
            </a:pPr>
            <a:r>
              <a:rPr lang="en-US" sz="2000" b="1" dirty="0">
                <a:solidFill>
                  <a:srgbClr val="5075BC"/>
                </a:solidFill>
              </a:rPr>
              <a:t>Multiple Theme / Split Theme:    </a:t>
            </a:r>
          </a:p>
          <a:p>
            <a:pPr>
              <a:lnSpc>
                <a:spcPct val="70000"/>
              </a:lnSpc>
              <a:buNone/>
            </a:pPr>
            <a:r>
              <a:rPr lang="en-US" sz="2000" b="1" dirty="0">
                <a:solidFill>
                  <a:srgbClr val="77933C"/>
                </a:solidFill>
              </a:rPr>
              <a:t>Textual theme </a:t>
            </a:r>
            <a:r>
              <a:rPr lang="en-US" sz="2000" b="1" dirty="0"/>
              <a:t>:                 </a:t>
            </a:r>
            <a:r>
              <a:rPr lang="en-US" sz="2000" b="1" dirty="0" err="1" smtClean="0">
                <a:solidFill>
                  <a:schemeClr val="accent2"/>
                </a:solidFill>
              </a:rPr>
              <a:t>Rheme</a:t>
            </a:r>
            <a:r>
              <a:rPr lang="en-US" sz="2000" b="1" dirty="0"/>
              <a:t>: </a:t>
            </a:r>
          </a:p>
          <a:p>
            <a:pPr>
              <a:lnSpc>
                <a:spcPct val="70000"/>
              </a:lnSpc>
              <a:buNone/>
            </a:pPr>
            <a:r>
              <a:rPr lang="en-US" sz="2000" dirty="0">
                <a:solidFill>
                  <a:srgbClr val="77933C"/>
                </a:solidFill>
              </a:rPr>
              <a:t>When </a:t>
            </a:r>
            <a:r>
              <a:rPr lang="en-US" sz="2000" i="1" u="sng" dirty="0">
                <a:solidFill>
                  <a:srgbClr val="77933C"/>
                </a:solidFill>
              </a:rPr>
              <a:t>Japanese </a:t>
            </a:r>
            <a:r>
              <a:rPr lang="en-US" sz="2000" i="1" u="sng" dirty="0" smtClean="0">
                <a:solidFill>
                  <a:srgbClr val="77933C"/>
                </a:solidFill>
              </a:rPr>
              <a:t>people</a:t>
            </a:r>
            <a:r>
              <a:rPr lang="en-US" sz="2000" dirty="0" smtClean="0">
                <a:solidFill>
                  <a:srgbClr val="77933C"/>
                </a:solidFill>
              </a:rPr>
              <a:t>,   </a:t>
            </a:r>
            <a:r>
              <a:rPr lang="en-US" sz="2000" dirty="0" smtClean="0">
                <a:solidFill>
                  <a:srgbClr val="C0504D"/>
                </a:solidFill>
              </a:rPr>
              <a:t>write </a:t>
            </a:r>
            <a:r>
              <a:rPr lang="en-US" sz="2000" dirty="0">
                <a:solidFill>
                  <a:srgbClr val="C0504D"/>
                </a:solidFill>
              </a:rPr>
              <a:t>their language.</a:t>
            </a:r>
          </a:p>
          <a:p>
            <a:pPr>
              <a:lnSpc>
                <a:spcPct val="70000"/>
              </a:lnSpc>
              <a:buNone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they                                     </a:t>
            </a:r>
            <a:r>
              <a:rPr lang="en-US" sz="2000" dirty="0" smtClean="0">
                <a:solidFill>
                  <a:srgbClr val="C0504D"/>
                </a:solidFill>
              </a:rPr>
              <a:t>use </a:t>
            </a:r>
            <a:r>
              <a:rPr lang="en-US" sz="2000" dirty="0">
                <a:solidFill>
                  <a:srgbClr val="C0504D"/>
                </a:solidFill>
              </a:rPr>
              <a:t>a combination of  </a:t>
            </a:r>
            <a:r>
              <a:rPr lang="en-US" sz="2000" u="sng" dirty="0">
                <a:solidFill>
                  <a:srgbClr val="C0504D"/>
                </a:solidFill>
              </a:rPr>
              <a:t>two separate alphabets</a:t>
            </a:r>
          </a:p>
          <a:p>
            <a:pPr>
              <a:lnSpc>
                <a:spcPct val="70000"/>
              </a:lnSpc>
              <a:buNone/>
            </a:pPr>
            <a:r>
              <a:rPr lang="en-US" sz="2000" dirty="0">
                <a:solidFill>
                  <a:srgbClr val="C0504D"/>
                </a:solidFill>
              </a:rPr>
              <a:t>                                             </a:t>
            </a:r>
            <a:r>
              <a:rPr lang="en-US" sz="2000" dirty="0" smtClean="0">
                <a:solidFill>
                  <a:srgbClr val="C0504D"/>
                </a:solidFill>
              </a:rPr>
              <a:t> as </a:t>
            </a:r>
            <a:r>
              <a:rPr lang="en-US" sz="2000" dirty="0">
                <a:solidFill>
                  <a:srgbClr val="C0504D"/>
                </a:solidFill>
              </a:rPr>
              <a:t>well as </a:t>
            </a:r>
            <a:r>
              <a:rPr lang="en-US" sz="2000" u="sng" dirty="0">
                <a:solidFill>
                  <a:srgbClr val="C0504D"/>
                </a:solidFill>
              </a:rPr>
              <a:t>ideograms</a:t>
            </a:r>
            <a:r>
              <a:rPr lang="en-US" sz="2000" dirty="0">
                <a:solidFill>
                  <a:srgbClr val="C0504D"/>
                </a:solidFill>
              </a:rPr>
              <a:t> borrowed from Chinese.</a:t>
            </a:r>
          </a:p>
          <a:p>
            <a:pPr>
              <a:lnSpc>
                <a:spcPct val="70000"/>
              </a:lnSpc>
              <a:buNone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en-US" sz="2000" i="1" u="sng" dirty="0">
                <a:solidFill>
                  <a:schemeClr val="accent3">
                    <a:lumMod val="50000"/>
                  </a:schemeClr>
                </a:solidFill>
              </a:rPr>
              <a:t> two alphabets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C0504D"/>
                </a:solidFill>
              </a:rPr>
              <a:t>are </a:t>
            </a:r>
            <a:r>
              <a:rPr lang="en-US" sz="2000" dirty="0">
                <a:solidFill>
                  <a:srgbClr val="C0504D"/>
                </a:solidFill>
              </a:rPr>
              <a:t>called </a:t>
            </a:r>
            <a:r>
              <a:rPr lang="en-US" sz="2000" u="sng" dirty="0">
                <a:solidFill>
                  <a:srgbClr val="C0504D"/>
                </a:solidFill>
              </a:rPr>
              <a:t>hiragana</a:t>
            </a:r>
            <a:r>
              <a:rPr lang="en-US" sz="2000" dirty="0">
                <a:solidFill>
                  <a:srgbClr val="C0504D"/>
                </a:solidFill>
              </a:rPr>
              <a:t> and </a:t>
            </a:r>
            <a:r>
              <a:rPr lang="en-US" sz="2000" u="sng" dirty="0">
                <a:solidFill>
                  <a:srgbClr val="C0504D"/>
                </a:solidFill>
              </a:rPr>
              <a:t>katakana</a:t>
            </a:r>
            <a:r>
              <a:rPr lang="en-US" sz="2000" dirty="0">
                <a:solidFill>
                  <a:srgbClr val="C0504D"/>
                </a:solidFill>
              </a:rPr>
              <a:t>. </a:t>
            </a:r>
          </a:p>
          <a:p>
            <a:pPr>
              <a:lnSpc>
                <a:spcPct val="70000"/>
              </a:lnSpc>
              <a:buNone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sz="2000" i="1" u="sng" dirty="0">
                <a:solidFill>
                  <a:schemeClr val="accent3">
                    <a:lumMod val="75000"/>
                  </a:schemeClr>
                </a:solidFill>
              </a:rPr>
              <a:t>Chinese ideograms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en-US" sz="2000" dirty="0" smtClean="0">
                <a:solidFill>
                  <a:srgbClr val="C0504D"/>
                </a:solidFill>
              </a:rPr>
              <a:t>are </a:t>
            </a:r>
            <a:r>
              <a:rPr lang="en-US" sz="2000" dirty="0">
                <a:solidFill>
                  <a:srgbClr val="C0504D"/>
                </a:solidFill>
              </a:rPr>
              <a:t>called </a:t>
            </a:r>
            <a:r>
              <a:rPr lang="en-US" sz="2000" u="sng" dirty="0">
                <a:solidFill>
                  <a:srgbClr val="C0504D"/>
                </a:solidFill>
              </a:rPr>
              <a:t>Kanji</a:t>
            </a:r>
            <a:r>
              <a:rPr lang="en-US" sz="2000" dirty="0">
                <a:solidFill>
                  <a:srgbClr val="C0504D"/>
                </a:solidFill>
              </a:rPr>
              <a:t>.</a:t>
            </a:r>
          </a:p>
          <a:p>
            <a:pPr>
              <a:lnSpc>
                <a:spcPct val="70000"/>
              </a:lnSpc>
              <a:buNone/>
            </a:pPr>
            <a:r>
              <a:rPr lang="en-US" sz="2000" i="1" u="sng" dirty="0">
                <a:solidFill>
                  <a:schemeClr val="accent3">
                    <a:lumMod val="50000"/>
                  </a:schemeClr>
                </a:solidFill>
              </a:rPr>
              <a:t>Hiragana  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en-US" sz="2000" i="1" dirty="0">
                <a:solidFill>
                  <a:srgbClr val="00AC4E"/>
                </a:solidFill>
              </a:rPr>
              <a:t>                       </a:t>
            </a:r>
            <a:r>
              <a:rPr lang="en-US" sz="2000" dirty="0">
                <a:solidFill>
                  <a:srgbClr val="C0504D"/>
                </a:solidFill>
              </a:rPr>
              <a:t>represents the 46 basic sounds that are made in</a:t>
            </a:r>
          </a:p>
          <a:p>
            <a:pPr>
              <a:lnSpc>
                <a:spcPct val="70000"/>
              </a:lnSpc>
              <a:buNone/>
            </a:pPr>
            <a:r>
              <a:rPr lang="en-US" sz="2000" dirty="0">
                <a:solidFill>
                  <a:srgbClr val="FFCC66"/>
                </a:solidFill>
              </a:rPr>
              <a:t>                                              </a:t>
            </a:r>
            <a:r>
              <a:rPr lang="en-US" sz="2000" dirty="0">
                <a:solidFill>
                  <a:srgbClr val="C0504D"/>
                </a:solidFill>
              </a:rPr>
              <a:t>the Japanese language.</a:t>
            </a:r>
          </a:p>
          <a:p>
            <a:pPr>
              <a:lnSpc>
                <a:spcPct val="70000"/>
              </a:lnSpc>
              <a:buNone/>
            </a:pPr>
            <a:r>
              <a:rPr lang="en-US" sz="2000" i="1" u="sng" dirty="0" err="1">
                <a:solidFill>
                  <a:srgbClr val="4F6228"/>
                </a:solidFill>
              </a:rPr>
              <a:t>Katagana</a:t>
            </a:r>
            <a:r>
              <a:rPr lang="en-US" sz="2000" i="1" u="sng" dirty="0">
                <a:solidFill>
                  <a:srgbClr val="4F6228"/>
                </a:solidFill>
              </a:rPr>
              <a:t>  </a:t>
            </a:r>
            <a:r>
              <a:rPr lang="en-US" sz="2000" i="1" dirty="0">
                <a:solidFill>
                  <a:srgbClr val="4F6228"/>
                </a:solidFill>
              </a:rPr>
              <a:t>      </a:t>
            </a:r>
            <a:r>
              <a:rPr lang="en-US" sz="2000" i="1" dirty="0">
                <a:solidFill>
                  <a:srgbClr val="00AC4E"/>
                </a:solidFill>
              </a:rPr>
              <a:t>                     </a:t>
            </a:r>
            <a:r>
              <a:rPr lang="en-US" sz="2000" dirty="0" smtClean="0">
                <a:solidFill>
                  <a:srgbClr val="C0504D"/>
                </a:solidFill>
              </a:rPr>
              <a:t>represents </a:t>
            </a:r>
            <a:r>
              <a:rPr lang="en-US" sz="2000" dirty="0">
                <a:solidFill>
                  <a:srgbClr val="C0504D"/>
                </a:solidFill>
              </a:rPr>
              <a:t>the same sounds as </a:t>
            </a:r>
            <a:r>
              <a:rPr lang="en-US" sz="2000" dirty="0" err="1">
                <a:solidFill>
                  <a:srgbClr val="C0504D"/>
                </a:solidFill>
              </a:rPr>
              <a:t>hirgana</a:t>
            </a:r>
            <a:endParaRPr lang="en-US" sz="2000" dirty="0">
              <a:solidFill>
                <a:srgbClr val="C0504D"/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en-US" sz="2000" dirty="0">
                <a:solidFill>
                  <a:srgbClr val="4F6228"/>
                </a:solidFill>
              </a:rPr>
              <a:t>but (Katakana)                    </a:t>
            </a:r>
            <a:r>
              <a:rPr lang="en-US" sz="2000" dirty="0" smtClean="0">
                <a:solidFill>
                  <a:srgbClr val="C0504D"/>
                </a:solidFill>
              </a:rPr>
              <a:t>is </a:t>
            </a:r>
            <a:r>
              <a:rPr lang="en-US" sz="2000" dirty="0">
                <a:solidFill>
                  <a:srgbClr val="C0504D"/>
                </a:solidFill>
              </a:rPr>
              <a:t>used many for words borrowed from foreign </a:t>
            </a:r>
          </a:p>
          <a:p>
            <a:pPr>
              <a:lnSpc>
                <a:spcPct val="70000"/>
              </a:lnSpc>
              <a:buNone/>
            </a:pPr>
            <a:r>
              <a:rPr lang="en-US" sz="2000" dirty="0">
                <a:solidFill>
                  <a:srgbClr val="FFCC66"/>
                </a:solidFill>
              </a:rPr>
              <a:t>                                            </a:t>
            </a:r>
            <a:r>
              <a:rPr lang="en-US" sz="2000" dirty="0" smtClean="0">
                <a:solidFill>
                  <a:srgbClr val="FFCC66"/>
                </a:solidFill>
              </a:rPr>
              <a:t>  </a:t>
            </a:r>
            <a:r>
              <a:rPr lang="en-US" sz="2000" dirty="0">
                <a:solidFill>
                  <a:srgbClr val="C0504D"/>
                </a:solidFill>
              </a:rPr>
              <a:t>languages and for sound effects.</a:t>
            </a:r>
          </a:p>
          <a:p>
            <a:pPr>
              <a:lnSpc>
                <a:spcPct val="70000"/>
              </a:lnSpc>
              <a:buNone/>
            </a:pPr>
            <a:r>
              <a:rPr lang="en-US" sz="2000" u="sng" dirty="0">
                <a:solidFill>
                  <a:srgbClr val="77933C"/>
                </a:solidFill>
              </a:rPr>
              <a:t>Kanji </a:t>
            </a:r>
            <a:r>
              <a:rPr lang="en-US" sz="2000" dirty="0">
                <a:solidFill>
                  <a:srgbClr val="77933C"/>
                </a:solidFill>
              </a:rPr>
              <a:t>     </a:t>
            </a:r>
            <a:r>
              <a:rPr lang="en-US" sz="2000" dirty="0">
                <a:solidFill>
                  <a:srgbClr val="FFCC66"/>
                </a:solidFill>
              </a:rPr>
              <a:t>                            </a:t>
            </a:r>
            <a:r>
              <a:rPr lang="en-US" sz="2000" dirty="0" smtClean="0">
                <a:solidFill>
                  <a:srgbClr val="FFCC66"/>
                </a:solidFill>
              </a:rPr>
              <a:t> </a:t>
            </a:r>
            <a:r>
              <a:rPr lang="en-US" sz="2000" dirty="0" smtClean="0">
                <a:solidFill>
                  <a:srgbClr val="C0504D"/>
                </a:solidFill>
              </a:rPr>
              <a:t>  </a:t>
            </a:r>
            <a:r>
              <a:rPr lang="en-US" sz="2000" dirty="0">
                <a:solidFill>
                  <a:srgbClr val="C0504D"/>
                </a:solidFill>
              </a:rPr>
              <a:t>are used to communicate an idea rather than a </a:t>
            </a:r>
            <a:r>
              <a:rPr lang="en-US" sz="2000" dirty="0" smtClean="0">
                <a:solidFill>
                  <a:srgbClr val="C0504D"/>
                </a:solidFill>
              </a:rPr>
              <a:t>sound</a:t>
            </a:r>
            <a:endParaRPr lang="en-US" sz="2000" dirty="0">
              <a:solidFill>
                <a:srgbClr val="C0504D"/>
              </a:solidFill>
            </a:endParaRPr>
          </a:p>
          <a:p>
            <a:pPr marL="342900" lvl="1" indent="-342900">
              <a:lnSpc>
                <a:spcPct val="70000"/>
              </a:lnSpc>
              <a:buNone/>
            </a:pPr>
            <a:r>
              <a:rPr lang="en-US" sz="2000" dirty="0">
                <a:solidFill>
                  <a:srgbClr val="FFC000"/>
                </a:solidFill>
              </a:rPr>
              <a:t>                                                                             </a:t>
            </a:r>
            <a:r>
              <a:rPr lang="en-US" sz="2000" dirty="0">
                <a:solidFill>
                  <a:srgbClr val="C0504D"/>
                </a:solidFill>
              </a:rPr>
              <a:t>       </a:t>
            </a:r>
            <a:r>
              <a:rPr lang="en-US" sz="2000" dirty="0" smtClean="0">
                <a:solidFill>
                  <a:srgbClr val="C0504D"/>
                </a:solidFill>
              </a:rPr>
              <a:t>                   </a:t>
            </a:r>
            <a:r>
              <a:rPr lang="en-US" sz="2000" dirty="0">
                <a:solidFill>
                  <a:srgbClr val="5075BC"/>
                </a:solidFill>
              </a:rPr>
              <a:t>Brian </a:t>
            </a:r>
            <a:r>
              <a:rPr lang="en-US" sz="2000" dirty="0" err="1">
                <a:solidFill>
                  <a:srgbClr val="5075BC"/>
                </a:solidFill>
              </a:rPr>
              <a:t>Paltridge</a:t>
            </a:r>
            <a:r>
              <a:rPr lang="en-US" sz="2000" dirty="0">
                <a:solidFill>
                  <a:srgbClr val="5075BC"/>
                </a:solidFill>
              </a:rPr>
              <a:t>, 2012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9404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Grammar and Engagement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Attitude and Grammar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6825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Material</a:t>
            </a:r>
            <a:r>
              <a:rPr lang="fr-FR" dirty="0"/>
              <a:t>: </a:t>
            </a:r>
            <a:r>
              <a:rPr lang="fr-FR" dirty="0" err="1"/>
              <a:t>Discourse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, An Introduction 2nd Edition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 </a:t>
            </a:r>
            <a:r>
              <a:rPr lang="en-US" dirty="0" err="1"/>
              <a:t>Paltridge</a:t>
            </a:r>
            <a:r>
              <a:rPr lang="en-US" dirty="0"/>
              <a:t>, 2012 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Attitude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51520" y="1340768"/>
            <a:ext cx="8679844" cy="45979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Attitude refers to resources used to make either a positive or a negative evaluation of phenomena (</a:t>
            </a:r>
            <a:r>
              <a:rPr lang="en-US" sz="2000" dirty="0" err="1"/>
              <a:t>Droga</a:t>
            </a:r>
            <a:r>
              <a:rPr lang="en-US" sz="2000" dirty="0"/>
              <a:t> and Humphrey, 2007:75)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“</a:t>
            </a:r>
            <a:r>
              <a:rPr lang="en-US" sz="2000" i="1" dirty="0">
                <a:solidFill>
                  <a:srgbClr val="77933C"/>
                </a:solidFill>
              </a:rPr>
              <a:t>appalling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/>
              <a:t>terrorist attacks”, “Tuesday’s </a:t>
            </a:r>
            <a:r>
              <a:rPr lang="en-US" sz="2000" i="1" dirty="0">
                <a:solidFill>
                  <a:srgbClr val="77933C"/>
                </a:solidFill>
              </a:rPr>
              <a:t>terrible</a:t>
            </a:r>
            <a:r>
              <a:rPr lang="en-US" sz="2000" i="1" dirty="0"/>
              <a:t> </a:t>
            </a:r>
            <a:r>
              <a:rPr lang="en-US" sz="2000" dirty="0"/>
              <a:t>tragedy”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“Nothing would be more </a:t>
            </a:r>
            <a:r>
              <a:rPr lang="en-US" sz="2000" i="1" dirty="0">
                <a:solidFill>
                  <a:srgbClr val="77933C"/>
                </a:solidFill>
              </a:rPr>
              <a:t>foolish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/>
              <a:t>than to think it is </a:t>
            </a:r>
            <a:r>
              <a:rPr lang="en-US" sz="2000" i="1" dirty="0">
                <a:solidFill>
                  <a:srgbClr val="77933C"/>
                </a:solidFill>
              </a:rPr>
              <a:t>smart</a:t>
            </a:r>
            <a:r>
              <a:rPr lang="en-US" sz="2000" dirty="0">
                <a:solidFill>
                  <a:srgbClr val="77933C"/>
                </a:solidFill>
              </a:rPr>
              <a:t> </a:t>
            </a:r>
            <a:r>
              <a:rPr lang="en-US" sz="2000" dirty="0"/>
              <a:t>to keep out the </a:t>
            </a:r>
            <a:r>
              <a:rPr lang="en-US" sz="2000" dirty="0" smtClean="0"/>
              <a:t>  Afghans</a:t>
            </a:r>
            <a:r>
              <a:rPr lang="en-US" sz="2000" dirty="0"/>
              <a:t>”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“in some </a:t>
            </a:r>
            <a:r>
              <a:rPr lang="en-US" sz="2000" i="1" dirty="0">
                <a:solidFill>
                  <a:srgbClr val="77933C"/>
                </a:solidFill>
              </a:rPr>
              <a:t>mysterious</a:t>
            </a:r>
            <a:r>
              <a:rPr lang="en-US" sz="2000" dirty="0"/>
              <a:t> way linked to Islamic politics”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77933C"/>
                </a:solidFill>
              </a:rPr>
              <a:t>Attitude- main categories: </a:t>
            </a:r>
          </a:p>
          <a:p>
            <a:pPr lvl="2">
              <a:lnSpc>
                <a:spcPct val="70000"/>
              </a:lnSpc>
            </a:pPr>
            <a:r>
              <a:rPr lang="en-US" sz="2000" dirty="0">
                <a:solidFill>
                  <a:srgbClr val="77933C"/>
                </a:solidFill>
              </a:rPr>
              <a:t>Affect</a:t>
            </a:r>
          </a:p>
          <a:p>
            <a:pPr lvl="2">
              <a:lnSpc>
                <a:spcPct val="70000"/>
              </a:lnSpc>
            </a:pPr>
            <a:r>
              <a:rPr lang="en-US" sz="2000" dirty="0" err="1">
                <a:solidFill>
                  <a:srgbClr val="77933C"/>
                </a:solidFill>
              </a:rPr>
              <a:t>Judgement</a:t>
            </a:r>
            <a:endParaRPr lang="en-US" sz="2000" dirty="0">
              <a:solidFill>
                <a:srgbClr val="77933C"/>
              </a:solidFill>
            </a:endParaRPr>
          </a:p>
          <a:p>
            <a:pPr lvl="2">
              <a:lnSpc>
                <a:spcPct val="70000"/>
              </a:lnSpc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Appreciation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Attitude may have </a:t>
            </a:r>
          </a:p>
          <a:p>
            <a:pPr lvl="1">
              <a:lnSpc>
                <a:spcPct val="70000"/>
              </a:lnSpc>
            </a:pPr>
            <a:r>
              <a:rPr lang="en-US" sz="2000" i="1" dirty="0">
                <a:solidFill>
                  <a:srgbClr val="5075BC"/>
                </a:solidFill>
              </a:rPr>
              <a:t>double coding </a:t>
            </a:r>
            <a:r>
              <a:rPr lang="en-US" sz="2000" dirty="0"/>
              <a:t>due to culture, gender etc. or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 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double layered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interpretation </a:t>
            </a:r>
            <a:r>
              <a:rPr lang="en-US" sz="2000" dirty="0"/>
              <a:t>,drawing on more than one subsystem of the appraisal network at the same time (</a:t>
            </a:r>
            <a:r>
              <a:rPr lang="en-US" sz="2000" dirty="0" err="1"/>
              <a:t>Rothery</a:t>
            </a:r>
            <a:r>
              <a:rPr lang="en-US" sz="2000" dirty="0"/>
              <a:t> and </a:t>
            </a:r>
            <a:r>
              <a:rPr lang="en-US" sz="2000" dirty="0" err="1"/>
              <a:t>Stenglin</a:t>
            </a:r>
            <a:r>
              <a:rPr lang="en-US" sz="2000" dirty="0"/>
              <a:t>, 2000) </a:t>
            </a:r>
          </a:p>
          <a:p>
            <a:pPr lvl="1">
              <a:lnSpc>
                <a:spcPct val="70000"/>
              </a:lnSpc>
              <a:buNone/>
            </a:pPr>
            <a:r>
              <a:rPr lang="en-US" sz="2000" dirty="0">
                <a:solidFill>
                  <a:srgbClr val="C0504D"/>
                </a:solidFill>
              </a:rPr>
              <a:t>                                                                              </a:t>
            </a:r>
            <a:r>
              <a:rPr lang="en-US" sz="2000" dirty="0" smtClean="0">
                <a:solidFill>
                  <a:srgbClr val="C0504D"/>
                </a:solidFill>
              </a:rPr>
              <a:t>                   </a:t>
            </a:r>
            <a:r>
              <a:rPr lang="en-US" sz="2000" dirty="0" smtClean="0">
                <a:solidFill>
                  <a:srgbClr val="5075BC"/>
                </a:solidFill>
              </a:rPr>
              <a:t>Brian </a:t>
            </a:r>
            <a:r>
              <a:rPr lang="en-US" sz="2000" dirty="0" err="1">
                <a:solidFill>
                  <a:srgbClr val="5075BC"/>
                </a:solidFill>
              </a:rPr>
              <a:t>Paltridge</a:t>
            </a:r>
            <a:r>
              <a:rPr lang="en-US" sz="2000" dirty="0">
                <a:solidFill>
                  <a:srgbClr val="5075BC"/>
                </a:solidFill>
              </a:rPr>
              <a:t>, 2012 </a:t>
            </a:r>
          </a:p>
        </p:txBody>
      </p:sp>
    </p:spTree>
    <p:extLst>
      <p:ext uri="{BB962C8B-B14F-4D97-AF65-F5344CB8AC3E}">
        <p14:creationId xmlns:p14="http://schemas.microsoft.com/office/powerpoint/2010/main" val="332455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Engagement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Engagement is concerned with the sourcing of attitude and acknowledgement of alternative voices (Martin, 2002:58)</a:t>
            </a:r>
          </a:p>
          <a:p>
            <a:pPr lvl="1">
              <a:buNone/>
            </a:pPr>
            <a:r>
              <a:rPr lang="en-US" sz="2000" dirty="0"/>
              <a:t>Example: “…is similar to The Rules, which infuriated women with its </a:t>
            </a:r>
            <a:r>
              <a:rPr lang="en-US" sz="2000" i="1" dirty="0">
                <a:solidFill>
                  <a:srgbClr val="92D050"/>
                </a:solidFill>
              </a:rPr>
              <a:t>old-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fashioned</a:t>
            </a:r>
            <a:r>
              <a:rPr lang="en-US" sz="2000" dirty="0"/>
              <a:t> on passive, compliant female behavior, Jen </a:t>
            </a:r>
            <a:r>
              <a:rPr lang="en-US" sz="2000" dirty="0" err="1"/>
              <a:t>Abydeera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77933C"/>
                </a:solidFill>
              </a:rPr>
              <a:t>agrees</a:t>
            </a:r>
            <a:r>
              <a:rPr lang="en-US" sz="2000" dirty="0"/>
              <a:t>….”</a:t>
            </a:r>
          </a:p>
          <a:p>
            <a:pPr lvl="1"/>
            <a:r>
              <a:rPr lang="en-US" sz="2000" dirty="0"/>
              <a:t>Engagement-main ways of expression:</a:t>
            </a:r>
          </a:p>
          <a:p>
            <a:pPr lvl="2"/>
            <a:r>
              <a:rPr lang="en-US" sz="2000" b="1" dirty="0">
                <a:solidFill>
                  <a:srgbClr val="77933C"/>
                </a:solidFill>
              </a:rPr>
              <a:t>Attribution</a:t>
            </a:r>
            <a:r>
              <a:rPr lang="en-US" sz="2000" b="1" dirty="0">
                <a:solidFill>
                  <a:srgbClr val="92D050"/>
                </a:solidFill>
              </a:rPr>
              <a:t> </a:t>
            </a:r>
            <a:r>
              <a:rPr lang="en-US" sz="2000" dirty="0"/>
              <a:t>(‘say’ (non-endorsement), ‘claim’ (</a:t>
            </a:r>
            <a:r>
              <a:rPr lang="en-US" sz="2000" dirty="0" err="1"/>
              <a:t>disendorsement</a:t>
            </a:r>
            <a:r>
              <a:rPr lang="en-US" sz="2000" dirty="0"/>
              <a:t>), ‘claim’ (endorsement), ‘always’ (certainty), ‘normally’ (</a:t>
            </a:r>
            <a:r>
              <a:rPr lang="en-US" sz="2000" dirty="0" err="1"/>
              <a:t>usuality</a:t>
            </a:r>
            <a:r>
              <a:rPr lang="en-US" sz="2000" dirty="0"/>
              <a:t>), ‘possibly’ (probability), ‘controversial’, ‘biased’, ‘questionable’ )</a:t>
            </a:r>
          </a:p>
          <a:p>
            <a:pPr lvl="2"/>
            <a:r>
              <a:rPr lang="en-US" sz="2000" b="1" dirty="0">
                <a:solidFill>
                  <a:srgbClr val="77933C"/>
                </a:solidFill>
              </a:rPr>
              <a:t>Disclaimers</a:t>
            </a:r>
            <a:r>
              <a:rPr lang="en-US" sz="2000" dirty="0"/>
              <a:t> (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reject</a:t>
            </a:r>
            <a:r>
              <a:rPr lang="en-US" sz="2000" dirty="0"/>
              <a:t> outside source)</a:t>
            </a:r>
          </a:p>
          <a:p>
            <a:pPr lvl="2"/>
            <a:r>
              <a:rPr lang="en-US" sz="2000" b="1" dirty="0">
                <a:solidFill>
                  <a:srgbClr val="77933C"/>
                </a:solidFill>
              </a:rPr>
              <a:t>Proclaimers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/>
              <a:t> (</a:t>
            </a:r>
            <a:r>
              <a:rPr lang="en-US" sz="2000" dirty="0">
                <a:solidFill>
                  <a:schemeClr val="accent4"/>
                </a:solidFill>
              </a:rPr>
              <a:t>challenge</a:t>
            </a:r>
            <a:r>
              <a:rPr lang="en-US" sz="2000" dirty="0"/>
              <a:t> outside source)</a:t>
            </a:r>
          </a:p>
          <a:p>
            <a:pPr marL="342900" lvl="1" indent="-342900">
              <a:buFontTx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                                                                        </a:t>
            </a:r>
            <a:r>
              <a:rPr lang="en-US" sz="2000" dirty="0">
                <a:solidFill>
                  <a:schemeClr val="accent2"/>
                </a:solidFill>
              </a:rPr>
              <a:t>   </a:t>
            </a:r>
            <a:r>
              <a:rPr lang="en-US" sz="2000" dirty="0" smtClean="0">
                <a:solidFill>
                  <a:schemeClr val="accent2"/>
                </a:solidFill>
              </a:rPr>
              <a:t>               </a:t>
            </a:r>
            <a:r>
              <a:rPr lang="en-US" sz="2000" dirty="0">
                <a:solidFill>
                  <a:srgbClr val="5075BC"/>
                </a:solidFill>
              </a:rPr>
              <a:t>Brian </a:t>
            </a:r>
            <a:r>
              <a:rPr lang="en-US" sz="2000" dirty="0" err="1">
                <a:solidFill>
                  <a:srgbClr val="5075BC"/>
                </a:solidFill>
              </a:rPr>
              <a:t>Paltridge</a:t>
            </a:r>
            <a:r>
              <a:rPr lang="en-US" sz="2000" dirty="0">
                <a:solidFill>
                  <a:srgbClr val="5075BC"/>
                </a:solidFill>
              </a:rPr>
              <a:t>, 2012 </a:t>
            </a:r>
          </a:p>
        </p:txBody>
      </p:sp>
    </p:spTree>
    <p:extLst>
      <p:ext uri="{BB962C8B-B14F-4D97-AF65-F5344CB8AC3E}">
        <p14:creationId xmlns:p14="http://schemas.microsoft.com/office/powerpoint/2010/main" val="180379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Paltridge</a:t>
            </a:r>
            <a:r>
              <a:rPr lang="en-US" sz="2400" dirty="0"/>
              <a:t>, B. (2012): Discourse Analysis, An Introduction. 2</a:t>
            </a:r>
            <a:r>
              <a:rPr lang="en-US" sz="2400" baseline="30000" dirty="0"/>
              <a:t>nd</a:t>
            </a:r>
            <a:r>
              <a:rPr lang="en-US" sz="2400" dirty="0"/>
              <a:t> edition. London, Bloomsbury.</a:t>
            </a:r>
          </a:p>
          <a:p>
            <a:r>
              <a:rPr lang="en-US" sz="2400" dirty="0"/>
              <a:t>(Detailed References in handout)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818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01919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0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Σημειώματα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265912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5395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</a:t>
            </a:r>
            <a:r>
              <a:rPr lang="el-GR" sz="2000" dirty="0" smtClean="0">
                <a:latin typeface="Calibri" charset="0"/>
              </a:rPr>
              <a:t>«Εμπειρική Γλωσσολογική Έρευνα:</a:t>
            </a:r>
            <a:r>
              <a:rPr lang="en-US" sz="2000">
                <a:latin typeface="Calibri" charset="0"/>
              </a:rPr>
              <a:t> </a:t>
            </a:r>
            <a:r>
              <a:rPr lang="en-US" sz="2000"/>
              <a:t>Discourse  Grammar</a:t>
            </a:r>
            <a:r>
              <a:rPr lang="el-GR" sz="2000" smtClean="0">
                <a:latin typeface="Calibri" charset="0"/>
              </a:rPr>
              <a:t>»</a:t>
            </a:r>
            <a:r>
              <a:rPr lang="el-GR" sz="2000" dirty="0">
                <a:latin typeface="Calibri" charset="0"/>
              </a:rPr>
              <a:t>. Έκδοση: 1.0. Αθήνα 2015. Διαθέσιμο από τη δικτυακή διεύθυνση: 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charset="0"/>
                <a:hlinkClick r:id="rId3"/>
              </a:rPr>
              <a:t>http://eclass.uoa.gr/courses/GS208</a:t>
            </a:r>
            <a:r>
              <a:rPr lang="en-US" sz="2000" dirty="0" smtClean="0">
                <a:latin typeface="Calibri" charset="0"/>
                <a:hlinkClick r:id="rId3"/>
              </a:rPr>
              <a:t>/</a:t>
            </a:r>
            <a:endParaRPr lang="en-US" sz="2000" dirty="0" smtClean="0">
              <a:latin typeface="Calibri" charset="0"/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2144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029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7658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Texture of Text 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Cohesion and Discourse (</a:t>
            </a:r>
            <a:r>
              <a:rPr lang="en-US" sz="2000" dirty="0" err="1"/>
              <a:t>Kohäsion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Textkohäsion</a:t>
            </a:r>
            <a:r>
              <a:rPr lang="en-US" sz="2000" dirty="0"/>
              <a:t> )</a:t>
            </a:r>
          </a:p>
          <a:p>
            <a:pPr lvl="1"/>
            <a:r>
              <a:rPr lang="en-US" sz="2000" dirty="0"/>
              <a:t>Reference</a:t>
            </a:r>
          </a:p>
          <a:p>
            <a:pPr lvl="1"/>
            <a:r>
              <a:rPr lang="en-US" sz="2000" dirty="0"/>
              <a:t>Lexical Cohesion</a:t>
            </a:r>
          </a:p>
          <a:p>
            <a:pPr lvl="1"/>
            <a:r>
              <a:rPr lang="en-US" sz="2000" dirty="0"/>
              <a:t>Collocation</a:t>
            </a:r>
          </a:p>
          <a:p>
            <a:pPr lvl="1"/>
            <a:r>
              <a:rPr lang="en-US" sz="2000" dirty="0"/>
              <a:t>Conjunction</a:t>
            </a:r>
          </a:p>
          <a:p>
            <a:pPr lvl="1"/>
            <a:r>
              <a:rPr lang="en-US" sz="2000" dirty="0"/>
              <a:t>Substitution and Ellipsis (Substitution und  </a:t>
            </a:r>
            <a:r>
              <a:rPr lang="en-US" sz="2000" dirty="0">
                <a:solidFill>
                  <a:srgbClr val="4F81BD"/>
                </a:solidFill>
              </a:rPr>
              <a:t>Ellipse)</a:t>
            </a:r>
          </a:p>
          <a:p>
            <a:r>
              <a:rPr lang="en-US" sz="2000" dirty="0"/>
              <a:t>Theme and </a:t>
            </a:r>
            <a:r>
              <a:rPr lang="en-US" sz="2000" dirty="0" err="1"/>
              <a:t>Rheme</a:t>
            </a:r>
            <a:endParaRPr lang="en-US" sz="2000" dirty="0"/>
          </a:p>
          <a:p>
            <a:pPr lvl="1"/>
            <a:r>
              <a:rPr lang="en-US" sz="2000" dirty="0"/>
              <a:t>Thematic Progression</a:t>
            </a:r>
          </a:p>
          <a:p>
            <a:r>
              <a:rPr lang="en-US" sz="2000" dirty="0"/>
              <a:t>Attitude and Grammar</a:t>
            </a:r>
          </a:p>
          <a:p>
            <a:pPr lvl="1"/>
            <a:r>
              <a:rPr lang="en-US" sz="2000" dirty="0" smtClean="0"/>
              <a:t>Grammar and Engagement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</a:t>
            </a:r>
            <a:r>
              <a:rPr lang="it-IT" sz="2000" dirty="0" smtClean="0">
                <a:solidFill>
                  <a:srgbClr val="4F81BD"/>
                </a:solidFill>
              </a:rPr>
              <a:t>Brian </a:t>
            </a:r>
            <a:r>
              <a:rPr lang="it-IT" sz="2000" dirty="0" err="1">
                <a:solidFill>
                  <a:srgbClr val="4F81BD"/>
                </a:solidFill>
              </a:rPr>
              <a:t>Paltridge</a:t>
            </a:r>
            <a:r>
              <a:rPr lang="it-IT" sz="2000" dirty="0">
                <a:solidFill>
                  <a:srgbClr val="4F81BD"/>
                </a:solidFill>
              </a:rPr>
              <a:t>, 2012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Texture of Text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Cohesion and Discourse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69609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Cohesion and Discourse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Cohesion and Discourse</a:t>
            </a:r>
          </a:p>
          <a:p>
            <a:pPr lvl="1"/>
            <a:r>
              <a:rPr lang="en-US" sz="2400" dirty="0"/>
              <a:t>Reference  (</a:t>
            </a:r>
            <a:r>
              <a:rPr lang="en-US" sz="2400" dirty="0" err="1"/>
              <a:t>Referenz</a:t>
            </a:r>
            <a:r>
              <a:rPr lang="en-US" sz="2400" dirty="0"/>
              <a:t>) </a:t>
            </a:r>
          </a:p>
          <a:p>
            <a:pPr lvl="1"/>
            <a:r>
              <a:rPr lang="en-US" sz="2400" dirty="0"/>
              <a:t>Lexical Cohesion</a:t>
            </a:r>
          </a:p>
          <a:p>
            <a:pPr lvl="1"/>
            <a:r>
              <a:rPr lang="en-US" sz="2400" dirty="0"/>
              <a:t>Collocation</a:t>
            </a:r>
          </a:p>
          <a:p>
            <a:pPr lvl="1"/>
            <a:r>
              <a:rPr lang="en-US" sz="2400" dirty="0"/>
              <a:t>Conjunction</a:t>
            </a:r>
          </a:p>
          <a:p>
            <a:pPr lvl="1"/>
            <a:r>
              <a:rPr lang="en-US" sz="2400" dirty="0"/>
              <a:t>Substitution and </a:t>
            </a:r>
            <a:r>
              <a:rPr lang="en-US" sz="2400" dirty="0" smtClean="0"/>
              <a:t>Ellipsis</a:t>
            </a:r>
          </a:p>
          <a:p>
            <a:pPr lvl="1"/>
            <a:endParaRPr lang="en-US" sz="2400" dirty="0"/>
          </a:p>
          <a:p>
            <a:pPr marL="457200" lvl="1" indent="-92075">
              <a:buNone/>
            </a:pPr>
            <a:r>
              <a:rPr lang="en-US" sz="2400" dirty="0"/>
              <a:t> </a:t>
            </a:r>
            <a:r>
              <a:rPr lang="en-US" sz="2400" dirty="0" smtClean="0"/>
              <a:t>Brian </a:t>
            </a:r>
            <a:r>
              <a:rPr lang="en-US" sz="2400" dirty="0" err="1"/>
              <a:t>Paltridge</a:t>
            </a:r>
            <a:r>
              <a:rPr lang="en-US" sz="2400" dirty="0"/>
              <a:t>, 2012 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133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Texture of text</a:t>
            </a:r>
            <a:endParaRPr lang="el-GR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Unity of structure (combination of patterns to create information structure, focus and flow in text, schematic structure in text)</a:t>
            </a:r>
          </a:p>
          <a:p>
            <a:r>
              <a:rPr lang="en-US" dirty="0"/>
              <a:t>Unity of texture (patterns of cohesion)</a:t>
            </a:r>
          </a:p>
          <a:p>
            <a:pPr lvl="1"/>
            <a:r>
              <a:rPr lang="en-US" dirty="0"/>
              <a:t>Cohesion: Relationship between items in text (words, phrases, clauses) and items such as pronouns, nouns, conjunctions.</a:t>
            </a:r>
          </a:p>
          <a:p>
            <a:pPr lvl="1"/>
            <a:r>
              <a:rPr lang="en-US" dirty="0"/>
              <a:t>Relationship between: </a:t>
            </a:r>
          </a:p>
          <a:p>
            <a:pPr lvl="1"/>
            <a:r>
              <a:rPr lang="en-US" dirty="0"/>
              <a:t>words and pronouns that refer to that word (reference items)</a:t>
            </a:r>
          </a:p>
          <a:p>
            <a:pPr lvl="1"/>
            <a:r>
              <a:rPr lang="en-US" dirty="0"/>
              <a:t>words that commonly co-occur in texts (collocation)</a:t>
            </a:r>
          </a:p>
          <a:p>
            <a:pPr lvl="1"/>
            <a:r>
              <a:rPr lang="en-US" dirty="0"/>
              <a:t>words with similar, related and different meanings (lexical cohesion)</a:t>
            </a:r>
          </a:p>
          <a:p>
            <a:pPr lvl="1"/>
            <a:r>
              <a:rPr lang="en-US" dirty="0"/>
              <a:t>clauses and ways a semantic relationship is expressed (conjunctions)</a:t>
            </a:r>
          </a:p>
          <a:p>
            <a:pPr lvl="1"/>
            <a:r>
              <a:rPr lang="en-US" dirty="0"/>
              <a:t>substitution  and ellipsis of words and phrases (substitution, ellipsis)                                                           </a:t>
            </a:r>
            <a:endParaRPr lang="en-US" dirty="0" smtClean="0"/>
          </a:p>
          <a:p>
            <a:pPr marL="457200" lvl="1" indent="254000">
              <a:buNone/>
            </a:pPr>
            <a:r>
              <a:rPr lang="en-US" dirty="0" smtClean="0">
                <a:solidFill>
                  <a:srgbClr val="5075BC"/>
                </a:solidFill>
              </a:rPr>
              <a:t>						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l-GR" dirty="0" smtClean="0">
                <a:solidFill>
                  <a:srgbClr val="5075BC"/>
                </a:solidFill>
              </a:rPr>
              <a:t>   </a:t>
            </a:r>
            <a:r>
              <a:rPr lang="en-US" dirty="0" smtClean="0">
                <a:solidFill>
                  <a:srgbClr val="5075BC"/>
                </a:solidFill>
              </a:rPr>
              <a:t>Brian </a:t>
            </a:r>
            <a:r>
              <a:rPr lang="en-US" dirty="0" err="1">
                <a:solidFill>
                  <a:srgbClr val="5075BC"/>
                </a:solidFill>
              </a:rPr>
              <a:t>Paltridge</a:t>
            </a:r>
            <a:r>
              <a:rPr lang="en-US" dirty="0">
                <a:solidFill>
                  <a:srgbClr val="5075BC"/>
                </a:solidFill>
              </a:rPr>
              <a:t>, 2012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9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Cohesion: Reference items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80520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buNone/>
            </a:pPr>
            <a:r>
              <a:rPr lang="en-US" sz="2000" dirty="0"/>
              <a:t>Relationship between words and pronouns that refer to that word: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Anaphoric (back&lt;&lt;</a:t>
            </a:r>
            <a:r>
              <a:rPr lang="en-US" sz="2000" b="1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)</a:t>
            </a:r>
            <a:r>
              <a:rPr lang="en-US" sz="2000" dirty="0"/>
              <a:t>, </a:t>
            </a:r>
            <a:r>
              <a:rPr lang="en-US" sz="2000" b="1" i="1" dirty="0" err="1">
                <a:solidFill>
                  <a:srgbClr val="7030A0"/>
                </a:solidFill>
              </a:rPr>
              <a:t>Cataphoric</a:t>
            </a:r>
            <a:r>
              <a:rPr lang="en-US" sz="2000" b="1" i="1" dirty="0">
                <a:solidFill>
                  <a:srgbClr val="7030A0"/>
                </a:solidFill>
              </a:rPr>
              <a:t> (forward &gt;&gt;)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b="1" i="1" dirty="0" err="1">
                <a:solidFill>
                  <a:srgbClr val="00B050"/>
                </a:solidFill>
              </a:rPr>
              <a:t>Homophoric</a:t>
            </a:r>
            <a:r>
              <a:rPr lang="en-US" sz="2000" b="1" i="1" dirty="0">
                <a:solidFill>
                  <a:srgbClr val="00B050"/>
                </a:solidFill>
              </a:rPr>
              <a:t> (same =)</a:t>
            </a:r>
            <a:r>
              <a:rPr lang="en-US" sz="2000" dirty="0"/>
              <a:t>, </a:t>
            </a:r>
            <a:r>
              <a:rPr lang="en-US" sz="2000" b="1" i="1" dirty="0" err="1">
                <a:solidFill>
                  <a:srgbClr val="0070C0"/>
                </a:solidFill>
              </a:rPr>
              <a:t>Exophoric</a:t>
            </a:r>
            <a:r>
              <a:rPr lang="en-US" sz="2000" b="1" i="1" dirty="0">
                <a:solidFill>
                  <a:srgbClr val="0070C0"/>
                </a:solidFill>
              </a:rPr>
              <a:t> (outside </a:t>
            </a:r>
            <a:r>
              <a:rPr lang="en-US" sz="2000" b="1" i="1" dirty="0">
                <a:solidFill>
                  <a:srgbClr val="0070C0"/>
                </a:solidFill>
                <a:sym typeface="Wingdings" pitchFamily="2" charset="2"/>
              </a:rPr>
              <a:t>)</a:t>
            </a:r>
            <a:r>
              <a:rPr lang="en-US" sz="2000" dirty="0"/>
              <a:t>,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Comparative (mentioned *↑) </a:t>
            </a:r>
            <a:r>
              <a:rPr lang="en-US" sz="2000" dirty="0"/>
              <a:t>and </a:t>
            </a:r>
            <a:r>
              <a:rPr lang="en-US" sz="2000" b="1" i="1" dirty="0">
                <a:solidFill>
                  <a:srgbClr val="C00000"/>
                </a:solidFill>
              </a:rPr>
              <a:t>Bridging (inferred {…}) </a:t>
            </a:r>
            <a:r>
              <a:rPr lang="en-US" sz="2000" dirty="0"/>
              <a:t>reference: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/>
              <a:t>“It seems everyone’s read </a:t>
            </a:r>
            <a:r>
              <a:rPr lang="en-US" sz="2000" b="1" i="1" dirty="0">
                <a:solidFill>
                  <a:srgbClr val="7030A0"/>
                </a:solidFill>
              </a:rPr>
              <a:t>that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self-help book: Greg </a:t>
            </a:r>
            <a:r>
              <a:rPr lang="en-US" sz="2000" dirty="0" err="1"/>
              <a:t>Behrendt</a:t>
            </a:r>
            <a:r>
              <a:rPr lang="en-US" sz="2000" dirty="0"/>
              <a:t> and Liz </a:t>
            </a:r>
            <a:r>
              <a:rPr lang="en-US" sz="2000" dirty="0" err="1"/>
              <a:t>Tuccillo’s</a:t>
            </a:r>
            <a:r>
              <a:rPr lang="en-US" sz="2000" dirty="0"/>
              <a:t> He’s Just Not That Into You…First in </a:t>
            </a:r>
            <a:r>
              <a:rPr lang="en-US" sz="2000" b="1" i="1" dirty="0">
                <a:solidFill>
                  <a:srgbClr val="00B050"/>
                </a:solidFill>
              </a:rPr>
              <a:t>the</a:t>
            </a:r>
            <a:r>
              <a:rPr lang="en-US" sz="2000" dirty="0"/>
              <a:t> US, then all over </a:t>
            </a:r>
            <a:r>
              <a:rPr lang="en-US" sz="2000" b="1" i="1" dirty="0">
                <a:solidFill>
                  <a:srgbClr val="00B050"/>
                </a:solidFill>
              </a:rPr>
              <a:t>the</a:t>
            </a:r>
            <a:r>
              <a:rPr lang="en-US" sz="2000" dirty="0"/>
              <a:t> world, women became converts to the book’s tough-love message. When</a:t>
            </a:r>
            <a:r>
              <a:rPr lang="en-US" sz="2000" dirty="0">
                <a:solidFill>
                  <a:srgbClr val="E46C0A"/>
                </a:solidFill>
              </a:rPr>
              <a:t> </a:t>
            </a:r>
            <a:r>
              <a:rPr lang="en-US" sz="2000" b="1" i="1" dirty="0">
                <a:solidFill>
                  <a:srgbClr val="E46C0A"/>
                </a:solidFill>
              </a:rPr>
              <a:t>it</a:t>
            </a:r>
            <a:r>
              <a:rPr lang="en-US" sz="2000" b="1" dirty="0">
                <a:solidFill>
                  <a:srgbClr val="E46C0A"/>
                </a:solidFill>
              </a:rPr>
              <a:t> </a:t>
            </a:r>
            <a:r>
              <a:rPr lang="en-US" sz="2000" dirty="0"/>
              <a:t>was published late last year, Oprah sang </a:t>
            </a:r>
            <a:r>
              <a:rPr lang="en-US" sz="2000" b="1" i="1" dirty="0">
                <a:solidFill>
                  <a:srgbClr val="E46C0A"/>
                </a:solidFill>
              </a:rPr>
              <a:t>its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/>
              <a:t>praises, tearful women called</a:t>
            </a:r>
            <a:r>
              <a:rPr lang="en-US" sz="2000" dirty="0">
                <a:solidFill>
                  <a:srgbClr val="E46C0A"/>
                </a:solidFill>
              </a:rPr>
              <a:t> </a:t>
            </a:r>
            <a:r>
              <a:rPr lang="en-US" sz="2000" b="1" i="1" dirty="0">
                <a:solidFill>
                  <a:srgbClr val="E46C0A"/>
                </a:solidFill>
              </a:rPr>
              <a:t>it </a:t>
            </a:r>
            <a:r>
              <a:rPr lang="en-US" sz="2000" dirty="0"/>
              <a:t>‘the Bible’ and </a:t>
            </a:r>
            <a:r>
              <a:rPr lang="en-US" sz="2000" b="1" i="1" dirty="0">
                <a:solidFill>
                  <a:srgbClr val="FF0000"/>
                </a:solidFill>
              </a:rPr>
              <a:t>others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declared </a:t>
            </a:r>
            <a:r>
              <a:rPr lang="en-US" sz="2000" b="1" i="1" dirty="0">
                <a:solidFill>
                  <a:srgbClr val="E46C0A"/>
                </a:solidFill>
              </a:rPr>
              <a:t>it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/>
              <a:t>had changed their lives forever (Cooper, 2005:S38)”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/>
              <a:t>“Customer: What kind of book would </a:t>
            </a:r>
            <a:r>
              <a:rPr lang="en-US" sz="2000" b="1" i="1" dirty="0">
                <a:solidFill>
                  <a:srgbClr val="0070C0"/>
                </a:solidFill>
              </a:rPr>
              <a:t>you</a:t>
            </a:r>
            <a:r>
              <a:rPr lang="en-US" sz="2000" dirty="0"/>
              <a:t> say </a:t>
            </a:r>
            <a:r>
              <a:rPr lang="en-US" sz="2000" b="1" i="1" dirty="0">
                <a:solidFill>
                  <a:srgbClr val="0070C0"/>
                </a:solidFill>
              </a:rPr>
              <a:t>this</a:t>
            </a:r>
            <a:r>
              <a:rPr lang="en-US" sz="2000" dirty="0"/>
              <a:t> is? Where would </a:t>
            </a:r>
            <a:r>
              <a:rPr lang="en-US" sz="2000" b="1" i="1" dirty="0">
                <a:solidFill>
                  <a:srgbClr val="0070C0"/>
                </a:solidFill>
              </a:rPr>
              <a:t>you</a:t>
            </a:r>
            <a:r>
              <a:rPr lang="en-US" sz="2000" dirty="0"/>
              <a:t> put </a:t>
            </a:r>
            <a:r>
              <a:rPr lang="en-US" sz="2000" b="1" i="1" dirty="0">
                <a:solidFill>
                  <a:srgbClr val="0070C0"/>
                </a:solidFill>
              </a:rPr>
              <a:t>it</a:t>
            </a:r>
            <a:r>
              <a:rPr lang="en-US" sz="2000" dirty="0"/>
              <a:t> in </a:t>
            </a:r>
            <a:r>
              <a:rPr lang="en-US" sz="2000" b="1" i="1" dirty="0">
                <a:solidFill>
                  <a:srgbClr val="0070C0"/>
                </a:solidFill>
              </a:rPr>
              <a:t>your</a:t>
            </a:r>
            <a:r>
              <a:rPr lang="en-US" sz="2000" dirty="0"/>
              <a:t> bookshelves?”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/>
              <a:t>“Stuart agrees: ‘I was hopeless’, he says with a laugh. ‘I’m just not one of </a:t>
            </a:r>
            <a:r>
              <a:rPr lang="en-US" sz="2000" b="1" i="1" dirty="0">
                <a:solidFill>
                  <a:srgbClr val="C00000"/>
                </a:solidFill>
              </a:rPr>
              <a:t>those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blokes that find approaching women easy (Cooper, 2005:S38)”</a:t>
            </a:r>
          </a:p>
          <a:p>
            <a:pPr marL="0" lvl="1" indent="0" algn="r">
              <a:lnSpc>
                <a:spcPct val="80000"/>
              </a:lnSpc>
              <a:buNone/>
            </a:pPr>
            <a:r>
              <a:rPr lang="en-US" sz="2000" dirty="0">
                <a:solidFill>
                  <a:srgbClr val="5075BC"/>
                </a:solidFill>
              </a:rPr>
              <a:t>Brian </a:t>
            </a:r>
            <a:r>
              <a:rPr lang="en-US" sz="2000" dirty="0" err="1">
                <a:solidFill>
                  <a:srgbClr val="5075BC"/>
                </a:solidFill>
              </a:rPr>
              <a:t>Paltridge</a:t>
            </a:r>
            <a:r>
              <a:rPr lang="en-US" sz="2000" dirty="0">
                <a:solidFill>
                  <a:srgbClr val="5075BC"/>
                </a:solidFill>
              </a:rPr>
              <a:t>, 2012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7285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Cohesion: Lexical Cohesion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None/>
            </a:pPr>
            <a:r>
              <a:rPr lang="en-US" sz="2400" dirty="0"/>
              <a:t>Relationship between words with similar, related and different meanings: </a:t>
            </a:r>
          </a:p>
          <a:p>
            <a:pPr lvl="1">
              <a:buNone/>
            </a:pPr>
            <a:r>
              <a:rPr lang="en-US" sz="2400" b="1" dirty="0">
                <a:solidFill>
                  <a:srgbClr val="002060"/>
                </a:solidFill>
              </a:rPr>
              <a:t>Repetition</a:t>
            </a:r>
            <a:r>
              <a:rPr lang="en-US" sz="2400" dirty="0">
                <a:solidFill>
                  <a:srgbClr val="002060"/>
                </a:solidFill>
              </a:rPr>
              <a:t> (X, …x….x…)</a:t>
            </a:r>
          </a:p>
          <a:p>
            <a:pPr lvl="1">
              <a:buNone/>
            </a:pPr>
            <a:r>
              <a:rPr lang="en-US" sz="2400" b="1" dirty="0">
                <a:solidFill>
                  <a:srgbClr val="00B050"/>
                </a:solidFill>
              </a:rPr>
              <a:t>Synonymy</a:t>
            </a:r>
            <a:r>
              <a:rPr lang="en-US" sz="2400" dirty="0">
                <a:solidFill>
                  <a:srgbClr val="00B050"/>
                </a:solidFill>
              </a:rPr>
              <a:t> (X = Y): “blokes” = “men”</a:t>
            </a:r>
          </a:p>
          <a:p>
            <a:pPr lvl="1">
              <a:buNone/>
            </a:pPr>
            <a:r>
              <a:rPr lang="en-US" sz="2400" b="1" dirty="0" err="1">
                <a:solidFill>
                  <a:srgbClr val="7030A0"/>
                </a:solidFill>
              </a:rPr>
              <a:t>Antonymy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(X ≠ Y): “real players” vs. “</a:t>
            </a:r>
            <a:r>
              <a:rPr lang="en-US" sz="2400" dirty="0" err="1">
                <a:solidFill>
                  <a:srgbClr val="7030A0"/>
                </a:solidFill>
              </a:rPr>
              <a:t>boofheads</a:t>
            </a:r>
            <a:r>
              <a:rPr lang="en-US" sz="2400" dirty="0">
                <a:solidFill>
                  <a:srgbClr val="7030A0"/>
                </a:solidFill>
              </a:rPr>
              <a:t>”</a:t>
            </a:r>
          </a:p>
          <a:p>
            <a:pPr lvl="1">
              <a:buNone/>
            </a:pPr>
            <a:r>
              <a:rPr lang="en-US" sz="2400" b="1" dirty="0">
                <a:solidFill>
                  <a:srgbClr val="E46C0A"/>
                </a:solidFill>
              </a:rPr>
              <a:t>Hyponymy</a:t>
            </a:r>
            <a:r>
              <a:rPr lang="en-US" sz="2400" dirty="0">
                <a:solidFill>
                  <a:srgbClr val="E46C0A"/>
                </a:solidFill>
              </a:rPr>
              <a:t> (A: {</a:t>
            </a:r>
            <a:r>
              <a:rPr lang="en-US" sz="2400" dirty="0" err="1">
                <a:solidFill>
                  <a:srgbClr val="E46C0A"/>
                </a:solidFill>
              </a:rPr>
              <a:t>w,x,y,z</a:t>
            </a:r>
            <a:r>
              <a:rPr lang="en-US" sz="2400" dirty="0">
                <a:solidFill>
                  <a:srgbClr val="E46C0A"/>
                </a:solidFill>
              </a:rPr>
              <a:t>}): field grown crops (wheat, corn…)</a:t>
            </a:r>
          </a:p>
          <a:p>
            <a:pPr lvl="1">
              <a:buNone/>
            </a:pPr>
            <a:r>
              <a:rPr lang="en-US" sz="2400" dirty="0"/>
              <a:t>and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Meronymy</a:t>
            </a:r>
            <a:r>
              <a:rPr lang="en-US" sz="2400" dirty="0">
                <a:solidFill>
                  <a:srgbClr val="FF0000"/>
                </a:solidFill>
              </a:rPr>
              <a:t> (S = </a:t>
            </a:r>
            <a:r>
              <a:rPr lang="en-US" sz="2400" dirty="0" err="1">
                <a:solidFill>
                  <a:srgbClr val="FF0000"/>
                </a:solidFill>
              </a:rPr>
              <a:t>a+b+m+n</a:t>
            </a:r>
            <a:r>
              <a:rPr lang="en-US" sz="2400" dirty="0">
                <a:solidFill>
                  <a:srgbClr val="FF0000"/>
                </a:solidFill>
              </a:rPr>
              <a:t> ): (ear (</a:t>
            </a:r>
            <a:r>
              <a:rPr lang="en-US" sz="2400" dirty="0" err="1">
                <a:solidFill>
                  <a:srgbClr val="FF0000"/>
                </a:solidFill>
              </a:rPr>
              <a:t>kernel,silk</a:t>
            </a:r>
            <a:r>
              <a:rPr lang="en-US" sz="2400" dirty="0">
                <a:solidFill>
                  <a:srgbClr val="FF0000"/>
                </a:solidFill>
              </a:rPr>
              <a:t>), </a:t>
            </a:r>
            <a:r>
              <a:rPr lang="en-US" sz="2400" dirty="0" err="1">
                <a:solidFill>
                  <a:srgbClr val="FF0000"/>
                </a:solidFill>
              </a:rPr>
              <a:t>tassell</a:t>
            </a:r>
            <a:r>
              <a:rPr lang="en-US" sz="2400" dirty="0">
                <a:solidFill>
                  <a:srgbClr val="FF0000"/>
                </a:solidFill>
              </a:rPr>
              <a:t> (pollen)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None/>
            </a:pPr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lvl="1" algn="r">
              <a:buNone/>
            </a:pPr>
            <a:r>
              <a:rPr lang="en-US" sz="2400" dirty="0">
                <a:solidFill>
                  <a:srgbClr val="5075BC"/>
                </a:solidFill>
              </a:rPr>
              <a:t>Brian </a:t>
            </a:r>
            <a:r>
              <a:rPr lang="en-US" sz="2400" dirty="0" err="1">
                <a:solidFill>
                  <a:srgbClr val="5075BC"/>
                </a:solidFill>
              </a:rPr>
              <a:t>Paltridge</a:t>
            </a:r>
            <a:r>
              <a:rPr lang="en-US" sz="2400" dirty="0">
                <a:solidFill>
                  <a:srgbClr val="5075BC"/>
                </a:solidFill>
              </a:rPr>
              <a:t>, 2012 </a:t>
            </a:r>
          </a:p>
        </p:txBody>
      </p:sp>
    </p:spTree>
    <p:extLst>
      <p:ext uri="{BB962C8B-B14F-4D97-AF65-F5344CB8AC3E}">
        <p14:creationId xmlns:p14="http://schemas.microsoft.com/office/powerpoint/2010/main" val="183934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Cohesion: Collocation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sz="2200" dirty="0"/>
              <a:t>Relationship between words that commonly co-occur in texts: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sz="2200" dirty="0"/>
              <a:t>(A…</a:t>
            </a:r>
            <a:r>
              <a:rPr lang="el-GR" sz="2200" dirty="0"/>
              <a:t>Ψ</a:t>
            </a:r>
            <a:r>
              <a:rPr lang="en-US" sz="2200" dirty="0"/>
              <a:t>), (B...</a:t>
            </a:r>
            <a:r>
              <a:rPr lang="el-GR" sz="2200" dirty="0"/>
              <a:t>Ξ)</a:t>
            </a:r>
            <a:r>
              <a:rPr lang="en-US" sz="2200" dirty="0"/>
              <a:t>, (C…Z)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sz="2200" dirty="0"/>
              <a:t>Example: “real-estate agents”, “fresh fruit and vegetables”, “right direction”, “wasting time” (* “fresh real-estate agents”)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Expectancy</a:t>
            </a:r>
            <a:r>
              <a:rPr lang="en-US" sz="2200" dirty="0"/>
              <a:t> relation: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sz="2200" dirty="0"/>
              <a:t>(A→</a:t>
            </a:r>
            <a:r>
              <a:rPr lang="el-GR" sz="2200" dirty="0"/>
              <a:t>Ψ</a:t>
            </a:r>
            <a:r>
              <a:rPr lang="en-US" sz="2200" dirty="0"/>
              <a:t>), (B→</a:t>
            </a:r>
            <a:r>
              <a:rPr lang="el-GR" sz="2200" dirty="0"/>
              <a:t>Ξ)</a:t>
            </a:r>
            <a:r>
              <a:rPr lang="en-US" sz="2200" dirty="0"/>
              <a:t>, (C → Z)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sz="2200" dirty="0"/>
              <a:t>Example:  waste-time, online – dating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sz="2200" b="1" dirty="0">
                <a:solidFill>
                  <a:srgbClr val="7030A0"/>
                </a:solidFill>
              </a:rPr>
              <a:t>Lexical bundles: multiword combinations</a:t>
            </a:r>
            <a:r>
              <a:rPr lang="en-US" sz="2200" dirty="0"/>
              <a:t>: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sz="2200" dirty="0"/>
              <a:t>(AGE</a:t>
            </a:r>
            <a:r>
              <a:rPr lang="el-GR" sz="2200" dirty="0"/>
              <a:t>Ψ</a:t>
            </a:r>
            <a:r>
              <a:rPr lang="en-US" sz="2200" dirty="0"/>
              <a:t>), (BDI</a:t>
            </a:r>
            <a:r>
              <a:rPr lang="el-GR" sz="2200" dirty="0"/>
              <a:t>Ξ)</a:t>
            </a:r>
            <a:r>
              <a:rPr lang="en-US" sz="2200" dirty="0"/>
              <a:t>, (CK</a:t>
            </a:r>
            <a:r>
              <a:rPr lang="el-GR" sz="2200" dirty="0"/>
              <a:t>Ξ</a:t>
            </a:r>
            <a:r>
              <a:rPr lang="en-US" sz="2200" dirty="0"/>
              <a:t>Z)</a:t>
            </a:r>
          </a:p>
          <a:p>
            <a:pPr marL="742950" lvl="2" indent="-342900">
              <a:lnSpc>
                <a:spcPct val="80000"/>
              </a:lnSpc>
              <a:buNone/>
            </a:pPr>
            <a:r>
              <a:rPr lang="en-US" sz="2200" dirty="0"/>
              <a:t>“as a result of”, “in the other hand”, “I don’t think so”, “as shown in</a:t>
            </a:r>
            <a:r>
              <a:rPr lang="en-US" sz="2200" dirty="0" smtClean="0"/>
              <a:t>”</a:t>
            </a:r>
            <a:endParaRPr lang="en-US" sz="2200" dirty="0"/>
          </a:p>
          <a:p>
            <a:pPr marL="742950" lvl="2" indent="-342900">
              <a:lnSpc>
                <a:spcPct val="80000"/>
              </a:lnSpc>
              <a:buNone/>
            </a:pPr>
            <a:r>
              <a:rPr lang="en-US" sz="2200" dirty="0">
                <a:solidFill>
                  <a:srgbClr val="FFC000"/>
                </a:solidFill>
              </a:rPr>
              <a:t>                                                                                </a:t>
            </a:r>
            <a:r>
              <a:rPr lang="en-US" sz="2200" dirty="0" smtClean="0">
                <a:solidFill>
                  <a:srgbClr val="FFC000"/>
                </a:solidFill>
              </a:rPr>
              <a:t>  </a:t>
            </a:r>
            <a:r>
              <a:rPr lang="en-US" sz="2200" dirty="0">
                <a:solidFill>
                  <a:srgbClr val="5075BC"/>
                </a:solidFill>
              </a:rPr>
              <a:t>Brian </a:t>
            </a:r>
            <a:r>
              <a:rPr lang="en-US" sz="2200" dirty="0" err="1">
                <a:solidFill>
                  <a:srgbClr val="5075BC"/>
                </a:solidFill>
              </a:rPr>
              <a:t>Paltridge</a:t>
            </a:r>
            <a:r>
              <a:rPr lang="en-US" sz="2200" dirty="0">
                <a:solidFill>
                  <a:srgbClr val="5075BC"/>
                </a:solidFill>
              </a:rPr>
              <a:t>, 2012 </a:t>
            </a:r>
          </a:p>
        </p:txBody>
      </p:sp>
    </p:spTree>
    <p:extLst>
      <p:ext uri="{BB962C8B-B14F-4D97-AF65-F5344CB8AC3E}">
        <p14:creationId xmlns:p14="http://schemas.microsoft.com/office/powerpoint/2010/main" val="192797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2073</Words>
  <Application>Microsoft Macintosh PowerPoint</Application>
  <PresentationFormat>On-screen Show (4:3)</PresentationFormat>
  <Paragraphs>278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Θέμα του Office</vt:lpstr>
      <vt:lpstr>Empirische Sprachforschung</vt:lpstr>
      <vt:lpstr>Material: Discourse Analysis, An Introduction 2nd Edition</vt:lpstr>
      <vt:lpstr>Texture of Text </vt:lpstr>
      <vt:lpstr>Cohesion and Discourse</vt:lpstr>
      <vt:lpstr>Cohesion and Discourse</vt:lpstr>
      <vt:lpstr>Texture of text</vt:lpstr>
      <vt:lpstr>Cohesion: Reference items</vt:lpstr>
      <vt:lpstr>Cohesion: Lexical Cohesion</vt:lpstr>
      <vt:lpstr>Cohesion: Collocation</vt:lpstr>
      <vt:lpstr>Cohesion: Conjunction</vt:lpstr>
      <vt:lpstr>Cohesion: Substitution and Ellipsis</vt:lpstr>
      <vt:lpstr>Theme and Rheme</vt:lpstr>
      <vt:lpstr>Theme and Rheme</vt:lpstr>
      <vt:lpstr>Examples of theme and rheme</vt:lpstr>
      <vt:lpstr>Interpersonal Theme</vt:lpstr>
      <vt:lpstr>Multiple Theme</vt:lpstr>
      <vt:lpstr>Thematic Progression =  method of development of text 1/2</vt:lpstr>
      <vt:lpstr>Thematic Progression =  method of   development of  text 2/2</vt:lpstr>
      <vt:lpstr>Attitude and Grammar  </vt:lpstr>
      <vt:lpstr>Attitude</vt:lpstr>
      <vt:lpstr>Engagement</vt:lpstr>
      <vt:lpstr>References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Polina</cp:lastModifiedBy>
  <cp:revision>243</cp:revision>
  <dcterms:created xsi:type="dcterms:W3CDTF">2012-09-06T09:03:05Z</dcterms:created>
  <dcterms:modified xsi:type="dcterms:W3CDTF">2015-09-29T18:49:23Z</dcterms:modified>
</cp:coreProperties>
</file>