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01" r:id="rId2"/>
    <p:sldId id="262" r:id="rId3"/>
    <p:sldId id="266" r:id="rId4"/>
    <p:sldId id="265" r:id="rId5"/>
    <p:sldId id="274" r:id="rId6"/>
    <p:sldId id="302" r:id="rId7"/>
    <p:sldId id="303" r:id="rId8"/>
    <p:sldId id="304" r:id="rId9"/>
    <p:sldId id="305" r:id="rId10"/>
    <p:sldId id="306" r:id="rId11"/>
    <p:sldId id="307" r:id="rId12"/>
    <p:sldId id="308" r:id="rId13"/>
    <p:sldId id="309" r:id="rId14"/>
    <p:sldId id="293" r:id="rId15"/>
    <p:sldId id="300"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01"/>
            <p14:sldId id="262"/>
            <p14:sldId id="266"/>
            <p14:sldId id="265"/>
            <p14:sldId id="274"/>
            <p14:sldId id="302"/>
            <p14:sldId id="303"/>
            <p14:sldId id="304"/>
            <p14:sldId id="305"/>
            <p14:sldId id="306"/>
            <p14:sldId id="307"/>
            <p14:sldId id="308"/>
            <p14:sldId id="309"/>
          </p14:sldIdLst>
        </p14:section>
        <p14:section name="Untitled Section" id="{0F1CB131-A6BD-43D0-B8D4-1F27CEF7A05E}">
          <p14:sldIdLst>
            <p14:sldId id="293"/>
            <p14:sldId id="300"/>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98" d="100"/>
          <a:sy n="98" d="100"/>
        </p:scale>
        <p:origin x="-104" y="-888"/>
      </p:cViewPr>
      <p:guideLst>
        <p:guide orient="horz" pos="2160"/>
        <p:guide pos="385"/>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9/29/15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74972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r>
              <a:rPr lang="de-DE" sz="1000" dirty="0" smtClean="0">
                <a:solidFill>
                  <a:srgbClr val="4F81BD"/>
                </a:solidFill>
              </a:rPr>
              <a:t>Inselstreit: </a:t>
            </a:r>
            <a:r>
              <a:rPr lang="de-DE" sz="1000" dirty="0" smtClean="0"/>
              <a:t>China erhöht den Druck im Streit mit Japan</a:t>
            </a:r>
            <a:endParaRPr lang="de-DE" sz="1000" dirty="0"/>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r>
              <a:rPr lang="de-DE" sz="1000" dirty="0" smtClean="0">
                <a:solidFill>
                  <a:srgbClr val="4F81BD"/>
                </a:solidFill>
              </a:rPr>
              <a:t>Inselstreit: </a:t>
            </a:r>
            <a:r>
              <a:rPr lang="de-DE" sz="1000" dirty="0" smtClean="0"/>
              <a:t>China erhöht den Druck im Streit mit Japan</a:t>
            </a:r>
            <a:endParaRPr lang="de-DE" sz="1000" dirty="0"/>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r>
              <a:rPr lang="de-DE" sz="1000" dirty="0" smtClean="0">
                <a:solidFill>
                  <a:srgbClr val="4F81BD"/>
                </a:solidFill>
              </a:rPr>
              <a:t>Inselstreit: </a:t>
            </a:r>
            <a:r>
              <a:rPr lang="de-DE" sz="1000" dirty="0" smtClean="0"/>
              <a:t>China erhöht den Druck im Streit mit Japan</a:t>
            </a:r>
            <a:endParaRPr lang="de-DE" sz="1000" dirty="0"/>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r>
              <a:rPr lang="de-DE" sz="1000" dirty="0" smtClean="0">
                <a:solidFill>
                  <a:srgbClr val="4F81BD"/>
                </a:solidFill>
              </a:rPr>
              <a:t>Inselstreit: </a:t>
            </a:r>
            <a:r>
              <a:rPr lang="de-DE" sz="1000" dirty="0" smtClean="0"/>
              <a:t>China erhöht den Druck im Streit mit Japan</a:t>
            </a:r>
            <a:endParaRPr lang="de-DE" sz="1000" dirty="0"/>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r>
              <a:rPr lang="de-DE" sz="1000" dirty="0" smtClean="0">
                <a:solidFill>
                  <a:srgbClr val="4F81BD"/>
                </a:solidFill>
              </a:rPr>
              <a:t>Inselstreit: </a:t>
            </a:r>
            <a:r>
              <a:rPr lang="de-DE" sz="1000" dirty="0" smtClean="0"/>
              <a:t>China erhöht den Druck im Streit mit Japan</a:t>
            </a:r>
            <a:endParaRPr lang="de-DE" sz="1000" dirty="0"/>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r>
              <a:rPr lang="de-DE" sz="1000" dirty="0" smtClean="0">
                <a:solidFill>
                  <a:srgbClr val="4F81BD"/>
                </a:solidFill>
              </a:rPr>
              <a:t>Inselstreit: </a:t>
            </a:r>
            <a:r>
              <a:rPr lang="de-DE" sz="1000" dirty="0" smtClean="0"/>
              <a:t>China erhöht den Druck im Streit mit Japan</a:t>
            </a:r>
            <a:endParaRPr lang="de-DE" sz="1000" dirty="0"/>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r>
              <a:rPr lang="de-DE" sz="1000" dirty="0" smtClean="0">
                <a:solidFill>
                  <a:srgbClr val="4F81BD"/>
                </a:solidFill>
              </a:rPr>
              <a:t>Inselstreit: </a:t>
            </a:r>
            <a:r>
              <a:rPr lang="de-DE" sz="1000" dirty="0" smtClean="0"/>
              <a:t>China erhöht den Druck im Streit mit Japan</a:t>
            </a:r>
            <a:endParaRPr lang="de-DE" sz="1000" dirty="0"/>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eclass.uoa.gr/courses/GS208/"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handelsblatt.com/politik/international/inselstreit-china-erhoeht-den-druck-im-streit-mit-japan/8587070.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n-US" b="1" dirty="0" err="1" smtClean="0">
                <a:solidFill>
                  <a:srgbClr val="5075BC"/>
                </a:solidFill>
              </a:rPr>
              <a:t>Empirische</a:t>
            </a:r>
            <a:r>
              <a:rPr lang="en-US" b="1" dirty="0" smtClean="0">
                <a:solidFill>
                  <a:srgbClr val="5075BC"/>
                </a:solidFill>
              </a:rPr>
              <a:t> </a:t>
            </a:r>
            <a:r>
              <a:rPr lang="en-US" b="1" dirty="0" err="1" smtClean="0">
                <a:solidFill>
                  <a:srgbClr val="5075BC"/>
                </a:solidFill>
              </a:rPr>
              <a:t>Sprachforschung</a:t>
            </a:r>
            <a:endParaRPr lang="el-GR" b="1"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de-DE" sz="2800" dirty="0" smtClean="0">
                <a:solidFill>
                  <a:srgbClr val="4F81BD"/>
                </a:solidFill>
              </a:rPr>
              <a:t>Lehreinheit 5: </a:t>
            </a:r>
            <a:r>
              <a:rPr lang="de-DE" sz="2800" smtClean="0">
                <a:solidFill>
                  <a:srgbClr val="000000"/>
                </a:solidFill>
              </a:rPr>
              <a:t>Inselstreit – </a:t>
            </a:r>
            <a:r>
              <a:rPr lang="de-DE" sz="2800" smtClean="0"/>
              <a:t>China </a:t>
            </a:r>
            <a:r>
              <a:rPr lang="de-DE" sz="2800" dirty="0"/>
              <a:t>erhöht den Druck im Streit mit Japan</a:t>
            </a:r>
          </a:p>
          <a:p>
            <a:endParaRPr lang="en-US" sz="2800" dirty="0" smtClean="0">
              <a:latin typeface="Calibri" charset="0"/>
            </a:endParaRPr>
          </a:p>
          <a:p>
            <a:r>
              <a:rPr lang="en-US" sz="2800" dirty="0">
                <a:latin typeface="Calibri" charset="0"/>
              </a:rPr>
              <a:t>Dr. Christina </a:t>
            </a:r>
            <a:r>
              <a:rPr lang="en-US" sz="2800" dirty="0" err="1">
                <a:latin typeface="Calibri" charset="0"/>
              </a:rPr>
              <a:t>Alexandris</a:t>
            </a:r>
            <a:r>
              <a:rPr lang="en-US" sz="2800" dirty="0">
                <a:latin typeface="Calibri" charset="0"/>
              </a:rPr>
              <a:t> </a:t>
            </a:r>
            <a:endParaRPr lang="el-GR" sz="2800" dirty="0">
              <a:latin typeface="Calibri" charset="0"/>
            </a:endParaRPr>
          </a:p>
          <a:p>
            <a:r>
              <a:rPr lang="en-US" sz="2800" dirty="0" err="1">
                <a:latin typeface="Calibri" charset="0"/>
              </a:rPr>
              <a:t>Nationale</a:t>
            </a:r>
            <a:r>
              <a:rPr lang="en-US" sz="2800" dirty="0">
                <a:latin typeface="Calibri" charset="0"/>
              </a:rPr>
              <a:t> </a:t>
            </a:r>
            <a:r>
              <a:rPr lang="en-US" sz="2800" dirty="0" err="1">
                <a:latin typeface="Calibri" charset="0"/>
              </a:rPr>
              <a:t>Universität</a:t>
            </a:r>
            <a:r>
              <a:rPr lang="en-US" sz="2800" dirty="0">
                <a:latin typeface="Calibri" charset="0"/>
              </a:rPr>
              <a:t> </a:t>
            </a:r>
            <a:r>
              <a:rPr lang="en-US" sz="2800" dirty="0" err="1">
                <a:latin typeface="Calibri" charset="0"/>
              </a:rPr>
              <a:t>Athen</a:t>
            </a:r>
            <a:endParaRPr lang="en-US" sz="2800" dirty="0">
              <a:latin typeface="Calibri" charset="0"/>
            </a:endParaRPr>
          </a:p>
          <a:p>
            <a:r>
              <a:rPr lang="en-US" sz="2800" dirty="0">
                <a:latin typeface="Calibri" charset="0"/>
              </a:rPr>
              <a:t>Deutsche </a:t>
            </a:r>
            <a:r>
              <a:rPr lang="en-US" sz="2800" dirty="0" err="1">
                <a:latin typeface="Calibri" charset="0"/>
              </a:rPr>
              <a:t>Sprache</a:t>
            </a:r>
            <a:r>
              <a:rPr lang="en-US" sz="2800" dirty="0">
                <a:latin typeface="Calibri" charset="0"/>
              </a:rPr>
              <a:t> und </a:t>
            </a:r>
            <a:r>
              <a:rPr lang="en-US" sz="2800" dirty="0" err="1">
                <a:latin typeface="Calibri" charset="0"/>
              </a:rPr>
              <a:t>Literatur</a:t>
            </a:r>
            <a:endParaRPr lang="el-GR" sz="2800" dirty="0">
              <a:latin typeface="Calibri" charset="0"/>
            </a:endParaRPr>
          </a:p>
          <a:p>
            <a:endParaRPr lang="el-GR" sz="2800" dirty="0" smtClean="0"/>
          </a:p>
        </p:txBody>
      </p:sp>
    </p:spTree>
    <p:extLst>
      <p:ext uri="{BB962C8B-B14F-4D97-AF65-F5344CB8AC3E}">
        <p14:creationId xmlns:p14="http://schemas.microsoft.com/office/powerpoint/2010/main" val="2770106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b="1" dirty="0"/>
              <a:t>Σημείωμα Ιστορικού </a:t>
            </a:r>
            <a:r>
              <a:rPr lang="el-GR" b="1" dirty="0" smtClean="0"/>
              <a:t>Εκδόσεων</a:t>
            </a:r>
            <a:r>
              <a:rPr lang="en-US" b="1" dirty="0" smtClean="0"/>
              <a:t> </a:t>
            </a:r>
            <a:r>
              <a:rPr lang="el-GR" b="1" dirty="0" smtClean="0"/>
              <a:t>Έργου</a:t>
            </a:r>
            <a:endParaRPr lang="el-GR" b="1"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latin typeface="Calibri" charset="0"/>
              </a:rPr>
              <a:t>Το παρόν έργο αποτελεί την </a:t>
            </a:r>
            <a:r>
              <a:rPr lang="el-GR" sz="2000" dirty="0">
                <a:solidFill>
                  <a:srgbClr val="000000"/>
                </a:solidFill>
                <a:latin typeface="Calibri" charset="0"/>
              </a:rPr>
              <a:t>έκδοση </a:t>
            </a:r>
            <a:r>
              <a:rPr lang="en-US" sz="2000" dirty="0">
                <a:solidFill>
                  <a:srgbClr val="000000"/>
                </a:solidFill>
                <a:latin typeface="Calibri" charset="0"/>
              </a:rPr>
              <a:t>1.0</a:t>
            </a:r>
            <a:r>
              <a:rPr lang="el-GR" sz="2000" dirty="0">
                <a:solidFill>
                  <a:srgbClr val="000000"/>
                </a:solidFill>
                <a:latin typeface="Calibri" charset="0"/>
              </a:rPr>
              <a:t>.  </a:t>
            </a:r>
          </a:p>
          <a:p>
            <a:endParaRPr lang="el-GR" sz="2000" dirty="0"/>
          </a:p>
        </p:txBody>
      </p:sp>
    </p:spTree>
    <p:extLst>
      <p:ext uri="{BB962C8B-B14F-4D97-AF65-F5344CB8AC3E}">
        <p14:creationId xmlns:p14="http://schemas.microsoft.com/office/powerpoint/2010/main" val="22196436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t>Σημείωμα </a:t>
            </a:r>
            <a:r>
              <a:rPr lang="el-GR" b="1" dirty="0" smtClean="0"/>
              <a:t>Αναφοράς</a:t>
            </a:r>
            <a:endParaRPr lang="el-GR" b="1" dirty="0"/>
          </a:p>
        </p:txBody>
      </p:sp>
      <p:sp>
        <p:nvSpPr>
          <p:cNvPr id="3" name="Content Placeholder 2"/>
          <p:cNvSpPr>
            <a:spLocks noGrp="1"/>
          </p:cNvSpPr>
          <p:nvPr>
            <p:ph idx="1"/>
          </p:nvPr>
        </p:nvSpPr>
        <p:spPr/>
        <p:txBody>
          <a:bodyPr>
            <a:normAutofit/>
          </a:bodyPr>
          <a:lstStyle/>
          <a:p>
            <a:pPr marL="0" indent="0">
              <a:buNone/>
            </a:pPr>
            <a:r>
              <a:rPr lang="el-GR" sz="2000" dirty="0">
                <a:latin typeface="Calibri" charset="0"/>
              </a:rPr>
              <a:t>Copyright Εθνικόν και Καποδιστριακόν Πανεπιστήμιον Αθηνών</a:t>
            </a:r>
            <a:r>
              <a:rPr lang="en-US" sz="2000" dirty="0">
                <a:latin typeface="Calibri" charset="0"/>
              </a:rPr>
              <a:t>, </a:t>
            </a:r>
            <a:r>
              <a:rPr lang="el-GR" sz="2000" dirty="0">
                <a:latin typeface="Calibri" charset="0"/>
              </a:rPr>
              <a:t>Χριστίνα Αλεξανδρή. </a:t>
            </a:r>
            <a:r>
              <a:rPr lang="el-GR" sz="2000" dirty="0" smtClean="0">
                <a:latin typeface="Calibri" charset="0"/>
              </a:rPr>
              <a:t>«Εμπειρική Γλωσσολογική Έρευνα:</a:t>
            </a:r>
            <a:r>
              <a:rPr lang="en-US" sz="2000" dirty="0">
                <a:latin typeface="Calibri" charset="0"/>
              </a:rPr>
              <a:t> </a:t>
            </a:r>
            <a:r>
              <a:rPr lang="de-DE" sz="2000" dirty="0"/>
              <a:t>Inselstreit: China erhöht den Druck im Streit mit </a:t>
            </a:r>
            <a:r>
              <a:rPr lang="de-DE" sz="2000" dirty="0" smtClean="0"/>
              <a:t>Japan</a:t>
            </a:r>
            <a:r>
              <a:rPr lang="el-GR" sz="2000" dirty="0" smtClean="0">
                <a:latin typeface="Calibri" charset="0"/>
              </a:rPr>
              <a:t>»</a:t>
            </a:r>
            <a:r>
              <a:rPr lang="el-GR" sz="2000" dirty="0">
                <a:latin typeface="Calibri" charset="0"/>
              </a:rPr>
              <a:t>. Έκδοση: 1.0. Αθήνα 2015. Διαθέσιμο από τη δικτυακή διεύθυνση:  </a:t>
            </a:r>
            <a:endParaRPr lang="en-US" sz="2000" dirty="0">
              <a:latin typeface="Calibri" charset="0"/>
            </a:endParaRPr>
          </a:p>
          <a:p>
            <a:pPr marL="0" indent="0">
              <a:buNone/>
            </a:pPr>
            <a:r>
              <a:rPr lang="en-US" sz="2000" dirty="0">
                <a:latin typeface="Calibri" charset="0"/>
                <a:hlinkClick r:id="rId3"/>
              </a:rPr>
              <a:t>http://eclass.uoa.gr/courses/GS208</a:t>
            </a:r>
            <a:r>
              <a:rPr lang="en-US" sz="2000" dirty="0" smtClean="0">
                <a:latin typeface="Calibri" charset="0"/>
                <a:hlinkClick r:id="rId3"/>
              </a:rPr>
              <a:t>/</a:t>
            </a:r>
            <a:endParaRPr lang="en-US" sz="2000" dirty="0" smtClean="0">
              <a:latin typeface="Calibri" charset="0"/>
            </a:endParaRPr>
          </a:p>
          <a:p>
            <a:pPr marL="0" indent="0">
              <a:buNone/>
            </a:pPr>
            <a:endParaRPr lang="el-GR" sz="2000" dirty="0"/>
          </a:p>
        </p:txBody>
      </p:sp>
    </p:spTree>
    <p:extLst>
      <p:ext uri="{BB962C8B-B14F-4D97-AF65-F5344CB8AC3E}">
        <p14:creationId xmlns:p14="http://schemas.microsoft.com/office/powerpoint/2010/main" val="4428281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b="1" dirty="0"/>
              <a:t>Σημείωμα </a:t>
            </a:r>
            <a:r>
              <a:rPr lang="el-GR" b="1" dirty="0" smtClean="0"/>
              <a:t>Αδειοδότησης</a:t>
            </a:r>
            <a:endParaRPr lang="el-GR" b="1"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39290781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a:t>Διατήρηση </a:t>
            </a:r>
            <a:r>
              <a:rPr lang="el-GR" b="1" dirty="0" smtClean="0"/>
              <a:t>Σημειωμάτων</a:t>
            </a:r>
            <a:endParaRPr lang="el-GR" b="1"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2778634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b="1" dirty="0" smtClean="0"/>
              <a:t>Εικόνα 1: </a:t>
            </a:r>
            <a:r>
              <a:rPr lang="en-US" sz="2000" dirty="0" smtClean="0"/>
              <a:t>World </a:t>
            </a:r>
            <a:r>
              <a:rPr lang="en-US" sz="2000" dirty="0"/>
              <a:t>map on the abstract background - 3d </a:t>
            </a:r>
            <a:r>
              <a:rPr lang="en-US" sz="2000" dirty="0" smtClean="0"/>
              <a:t>render, Free </a:t>
            </a:r>
            <a:r>
              <a:rPr lang="en-US" sz="2000" dirty="0"/>
              <a:t>Stock </a:t>
            </a:r>
            <a:r>
              <a:rPr lang="en-US" sz="2000" dirty="0" smtClean="0"/>
              <a:t>Photography, http</a:t>
            </a:r>
            <a:r>
              <a:rPr lang="en-US" sz="2000" dirty="0"/>
              <a:t>://</a:t>
            </a:r>
            <a:r>
              <a:rPr lang="en-US" sz="2000" dirty="0" err="1"/>
              <a:t>www.dreamstime.com</a:t>
            </a:r>
            <a:r>
              <a:rPr lang="en-US" sz="2000" dirty="0"/>
              <a:t>/royalty-free-stock-photography-world-map-3d-render-</a:t>
            </a:r>
            <a:r>
              <a:rPr lang="en-US" sz="2000" dirty="0" smtClean="0"/>
              <a:t>image16425207, </a:t>
            </a:r>
            <a:r>
              <a:rPr lang="en-US" sz="2000" dirty="0" err="1" smtClean="0"/>
              <a:t>Dreamstime.com</a:t>
            </a:r>
            <a:r>
              <a:rPr lang="en-US" sz="2000" dirty="0" smtClean="0"/>
              <a:t>, </a:t>
            </a:r>
            <a:r>
              <a:rPr lang="de-DE" sz="2000" dirty="0" err="1">
                <a:solidFill>
                  <a:srgbClr val="000000"/>
                </a:solidFill>
                <a:ea typeface="Lucida Grande"/>
                <a:cs typeface="Lucida Grande"/>
              </a:rPr>
              <a:t>date</a:t>
            </a:r>
            <a:r>
              <a:rPr lang="de-DE" sz="2000" dirty="0">
                <a:solidFill>
                  <a:srgbClr val="000000"/>
                </a:solidFill>
                <a:ea typeface="Lucida Grande"/>
                <a:cs typeface="Lucida Grande"/>
              </a:rPr>
              <a:t> </a:t>
            </a:r>
            <a:r>
              <a:rPr lang="de-DE" sz="2000" dirty="0" err="1">
                <a:solidFill>
                  <a:srgbClr val="000000"/>
                </a:solidFill>
                <a:ea typeface="Lucida Grande"/>
                <a:cs typeface="Lucida Grande"/>
              </a:rPr>
              <a:t>accessed</a:t>
            </a:r>
            <a:r>
              <a:rPr lang="de-DE" sz="2000">
                <a:solidFill>
                  <a:srgbClr val="000000"/>
                </a:solidFill>
                <a:ea typeface="Lucida Grande"/>
                <a:cs typeface="Lucida Grande"/>
              </a:rPr>
              <a:t>: </a:t>
            </a:r>
            <a:r>
              <a:rPr lang="de-DE" sz="2000" smtClean="0">
                <a:solidFill>
                  <a:srgbClr val="000000"/>
                </a:solidFill>
                <a:ea typeface="Lucida Grande"/>
                <a:cs typeface="Lucida Grande"/>
              </a:rPr>
              <a:t>05.09.2015</a:t>
            </a:r>
            <a:endParaRPr lang="el-GR" sz="2000" dirty="0" smtClean="0"/>
          </a:p>
          <a:p>
            <a:pPr marL="0" indent="0">
              <a:buNone/>
            </a:pPr>
            <a:r>
              <a:rPr lang="el-GR" sz="2000" b="1" dirty="0"/>
              <a:t>Εικόνα </a:t>
            </a:r>
            <a:r>
              <a:rPr lang="el-GR" sz="2000" b="1" dirty="0" smtClean="0"/>
              <a:t>2: </a:t>
            </a:r>
            <a:r>
              <a:rPr lang="en-US" sz="2000" dirty="0" err="1">
                <a:solidFill>
                  <a:srgbClr val="000000"/>
                </a:solidFill>
                <a:ea typeface="Lucida Grande"/>
                <a:cs typeface="Lucida Grande"/>
              </a:rPr>
              <a:t>Senkaku</a:t>
            </a:r>
            <a:r>
              <a:rPr lang="en-US" sz="2000" dirty="0">
                <a:solidFill>
                  <a:srgbClr val="000000"/>
                </a:solidFill>
                <a:ea typeface="Lucida Grande"/>
                <a:cs typeface="Lucida Grande"/>
              </a:rPr>
              <a:t>/</a:t>
            </a:r>
            <a:r>
              <a:rPr lang="en-US" sz="2000" dirty="0" err="1">
                <a:solidFill>
                  <a:srgbClr val="000000"/>
                </a:solidFill>
                <a:ea typeface="Lucida Grande"/>
                <a:cs typeface="Lucida Grande"/>
              </a:rPr>
              <a:t>Diaoyu-Inseln</a:t>
            </a:r>
            <a:r>
              <a:rPr lang="en-US" sz="2000" dirty="0">
                <a:solidFill>
                  <a:srgbClr val="000000"/>
                </a:solidFill>
                <a:ea typeface="Lucida Grande"/>
                <a:cs typeface="Lucida Grande"/>
              </a:rPr>
              <a:t>: China </a:t>
            </a:r>
            <a:r>
              <a:rPr lang="en-US" sz="2000" dirty="0" err="1">
                <a:solidFill>
                  <a:srgbClr val="000000"/>
                </a:solidFill>
                <a:ea typeface="Lucida Grande"/>
                <a:cs typeface="Lucida Grande"/>
              </a:rPr>
              <a:t>schickt</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Patrouillenboote</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zu</a:t>
            </a:r>
            <a:r>
              <a:rPr lang="en-US" sz="2000" dirty="0">
                <a:solidFill>
                  <a:srgbClr val="000000"/>
                </a:solidFill>
                <a:ea typeface="Lucida Grande"/>
                <a:cs typeface="Lucida Grande"/>
              </a:rPr>
              <a:t> der </a:t>
            </a:r>
            <a:r>
              <a:rPr lang="en-US" sz="2000" dirty="0" err="1">
                <a:solidFill>
                  <a:srgbClr val="000000"/>
                </a:solidFill>
                <a:ea typeface="Lucida Grande"/>
                <a:cs typeface="Lucida Grande"/>
              </a:rPr>
              <a:t>Inselgruppe</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Quelle</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ap</a:t>
            </a:r>
            <a:r>
              <a:rPr lang="el-GR" sz="2000" dirty="0" smtClean="0">
                <a:solidFill>
                  <a:srgbClr val="000000"/>
                </a:solidFill>
                <a:ea typeface="Lucida Grande"/>
                <a:cs typeface="Lucida Grande"/>
              </a:rPr>
              <a:t>, </a:t>
            </a:r>
            <a:r>
              <a:rPr lang="en-US" sz="2000" dirty="0">
                <a:solidFill>
                  <a:srgbClr val="000000"/>
                </a:solidFill>
                <a:ea typeface="Lucida Grande"/>
                <a:cs typeface="Lucida Grande"/>
                <a:hlinkClick r:id="rId3"/>
              </a:rPr>
              <a:t>http://www.handelsblatt.com/politik/international/inselstreit-china-erhoeht-den-druck-im-streit-mit-japan/8587070.</a:t>
            </a:r>
            <a:r>
              <a:rPr lang="en-US" sz="2000" dirty="0" smtClean="0">
                <a:solidFill>
                  <a:srgbClr val="000000"/>
                </a:solidFill>
                <a:ea typeface="Lucida Grande"/>
                <a:cs typeface="Lucida Grande"/>
                <a:hlinkClick r:id="rId3"/>
              </a:rPr>
              <a:t>html</a:t>
            </a:r>
            <a:r>
              <a:rPr lang="el-GR" sz="2000" dirty="0">
                <a:solidFill>
                  <a:srgbClr val="000000"/>
                </a:solidFill>
                <a:ea typeface="Lucida Grande"/>
                <a:cs typeface="Lucida Grande"/>
              </a:rPr>
              <a:t>, </a:t>
            </a:r>
            <a:r>
              <a:rPr lang="de-DE" sz="2000" dirty="0" err="1" smtClean="0">
                <a:solidFill>
                  <a:srgbClr val="000000"/>
                </a:solidFill>
                <a:ea typeface="Lucida Grande"/>
                <a:cs typeface="Lucida Grande"/>
              </a:rPr>
              <a:t>date</a:t>
            </a:r>
            <a:r>
              <a:rPr lang="de-DE" sz="2000" dirty="0" smtClean="0">
                <a:solidFill>
                  <a:srgbClr val="000000"/>
                </a:solidFill>
                <a:ea typeface="Lucida Grande"/>
                <a:cs typeface="Lucida Grande"/>
              </a:rPr>
              <a:t> </a:t>
            </a:r>
            <a:r>
              <a:rPr lang="de-DE" sz="2000" dirty="0" err="1" smtClean="0">
                <a:solidFill>
                  <a:srgbClr val="000000"/>
                </a:solidFill>
                <a:ea typeface="Lucida Grande"/>
                <a:cs typeface="Lucida Grande"/>
              </a:rPr>
              <a:t>published</a:t>
            </a:r>
            <a:r>
              <a:rPr lang="de-DE" sz="2000" dirty="0" smtClean="0">
                <a:solidFill>
                  <a:srgbClr val="000000"/>
                </a:solidFill>
                <a:ea typeface="Lucida Grande"/>
                <a:cs typeface="Lucida Grande"/>
              </a:rPr>
              <a:t>: </a:t>
            </a:r>
            <a:r>
              <a:rPr lang="el-GR" sz="2000" dirty="0" smtClean="0">
                <a:solidFill>
                  <a:srgbClr val="000000"/>
                </a:solidFill>
                <a:ea typeface="Lucida Grande"/>
                <a:cs typeface="Lucida Grande"/>
              </a:rPr>
              <a:t>02.08.2013</a:t>
            </a:r>
            <a:r>
              <a:rPr lang="de-DE" sz="2000" dirty="0" smtClean="0">
                <a:solidFill>
                  <a:srgbClr val="000000"/>
                </a:solidFill>
                <a:ea typeface="Lucida Grande"/>
                <a:cs typeface="Lucida Grande"/>
              </a:rPr>
              <a:t>, </a:t>
            </a:r>
            <a:r>
              <a:rPr lang="de-DE" sz="2000" dirty="0" err="1" smtClean="0">
                <a:solidFill>
                  <a:srgbClr val="000000"/>
                </a:solidFill>
                <a:ea typeface="Lucida Grande"/>
                <a:cs typeface="Lucida Grande"/>
              </a:rPr>
              <a:t>date</a:t>
            </a:r>
            <a:r>
              <a:rPr lang="de-DE" sz="2000" dirty="0" smtClean="0">
                <a:solidFill>
                  <a:srgbClr val="000000"/>
                </a:solidFill>
                <a:ea typeface="Lucida Grande"/>
                <a:cs typeface="Lucida Grande"/>
              </a:rPr>
              <a:t> </a:t>
            </a:r>
            <a:r>
              <a:rPr lang="de-DE" sz="2000" dirty="0" err="1" smtClean="0">
                <a:solidFill>
                  <a:srgbClr val="000000"/>
                </a:solidFill>
                <a:ea typeface="Lucida Grande"/>
                <a:cs typeface="Lucida Grande"/>
              </a:rPr>
              <a:t>accessed</a:t>
            </a:r>
            <a:r>
              <a:rPr lang="de-DE" sz="2000" dirty="0" smtClean="0">
                <a:solidFill>
                  <a:srgbClr val="000000"/>
                </a:solidFill>
                <a:ea typeface="Lucida Grande"/>
                <a:cs typeface="Lucida Grande"/>
              </a:rPr>
              <a:t>: 05.09.2015</a:t>
            </a:r>
            <a:endParaRPr lang="el-GR" sz="2000" dirty="0" smtClean="0"/>
          </a:p>
        </p:txBody>
      </p:sp>
    </p:spTree>
    <p:extLst>
      <p:ext uri="{BB962C8B-B14F-4D97-AF65-F5344CB8AC3E}">
        <p14:creationId xmlns:p14="http://schemas.microsoft.com/office/powerpoint/2010/main" val="23530459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(2/2)</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smtClean="0"/>
              <a:t>Πίνακες</a:t>
            </a:r>
            <a:endParaRPr lang="el-GR" sz="2000" b="1" dirty="0" smtClean="0"/>
          </a:p>
        </p:txBody>
      </p:sp>
    </p:spTree>
    <p:extLst>
      <p:ext uri="{BB962C8B-B14F-4D97-AF65-F5344CB8AC3E}">
        <p14:creationId xmlns:p14="http://schemas.microsoft.com/office/powerpoint/2010/main" val="36811373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9" title="World map on the abstract background "/>
          <p:cNvPicPr>
            <a:picLocks noChangeAspect="1"/>
          </p:cNvPicPr>
          <p:nvPr/>
        </p:nvPicPr>
        <p:blipFill>
          <a:blip r:embed="rId3"/>
          <a:srcRect/>
          <a:stretch>
            <a:fillRect/>
          </a:stretch>
        </p:blipFill>
        <p:spPr bwMode="auto">
          <a:xfrm>
            <a:off x="1358770" y="1019077"/>
            <a:ext cx="6426460" cy="4819845"/>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de-DE" b="1" dirty="0" smtClean="0"/>
              <a:t/>
            </a:r>
            <a:br>
              <a:rPr lang="de-DE" b="1" dirty="0" smtClean="0"/>
            </a:br>
            <a:r>
              <a:rPr lang="de-DE" b="1" dirty="0" smtClean="0"/>
              <a:t>Inselstreit</a:t>
            </a:r>
            <a:r>
              <a:rPr lang="de-DE" b="1" dirty="0"/>
              <a:t>: China erhöht den Druck im Streit mit Japan</a:t>
            </a:r>
            <a:br>
              <a:rPr lang="de-DE" b="1" dirty="0"/>
            </a:br>
            <a:endParaRPr lang="el-GR" dirty="0"/>
          </a:p>
        </p:txBody>
      </p:sp>
      <p:sp>
        <p:nvSpPr>
          <p:cNvPr id="7" name="Rectangle 6"/>
          <p:cNvSpPr/>
          <p:nvPr/>
        </p:nvSpPr>
        <p:spPr>
          <a:xfrm>
            <a:off x="582126" y="5733256"/>
            <a:ext cx="8136904" cy="584776"/>
          </a:xfrm>
          <a:prstGeom prst="rect">
            <a:avLst/>
          </a:prstGeom>
        </p:spPr>
        <p:txBody>
          <a:bodyPr wrap="square">
            <a:spAutoFit/>
          </a:bodyPr>
          <a:lstStyle/>
          <a:p>
            <a:pPr defTabSz="801688"/>
            <a:r>
              <a:rPr lang="en-US" sz="1600" dirty="0"/>
              <a:t>http://</a:t>
            </a:r>
            <a:r>
              <a:rPr lang="en-US" sz="1600" dirty="0" err="1"/>
              <a:t>www.handelsblatt.com</a:t>
            </a:r>
            <a:r>
              <a:rPr lang="en-US" sz="1600" dirty="0"/>
              <a:t>/</a:t>
            </a:r>
            <a:r>
              <a:rPr lang="en-US" sz="1600" dirty="0" err="1"/>
              <a:t>politik</a:t>
            </a:r>
            <a:r>
              <a:rPr lang="en-US" sz="1600" dirty="0"/>
              <a:t>/international/</a:t>
            </a:r>
            <a:r>
              <a:rPr lang="en-US" sz="1600" dirty="0" err="1"/>
              <a:t>inselstreit</a:t>
            </a:r>
            <a:r>
              <a:rPr lang="en-US" sz="1600" dirty="0"/>
              <a:t>-china-</a:t>
            </a:r>
            <a:r>
              <a:rPr lang="en-US" sz="1600" dirty="0" err="1"/>
              <a:t>erhoeht</a:t>
            </a:r>
            <a:r>
              <a:rPr lang="en-US" sz="1600" dirty="0"/>
              <a:t>-den-</a:t>
            </a:r>
            <a:r>
              <a:rPr lang="en-US" sz="1600" dirty="0" err="1"/>
              <a:t>druck</a:t>
            </a:r>
            <a:r>
              <a:rPr lang="en-US" sz="1600" dirty="0"/>
              <a:t>-</a:t>
            </a:r>
            <a:r>
              <a:rPr lang="en-US" sz="1600" dirty="0" err="1"/>
              <a:t>im</a:t>
            </a:r>
            <a:r>
              <a:rPr lang="en-US" sz="1600" dirty="0"/>
              <a:t>-</a:t>
            </a:r>
            <a:r>
              <a:rPr lang="en-US" sz="1600" dirty="0" err="1"/>
              <a:t>streit</a:t>
            </a:r>
            <a:r>
              <a:rPr lang="en-US" sz="1600" dirty="0"/>
              <a:t>-</a:t>
            </a:r>
            <a:r>
              <a:rPr lang="en-US" sz="1600" dirty="0" err="1"/>
              <a:t>mit</a:t>
            </a:r>
            <a:r>
              <a:rPr lang="en-US" sz="1600" dirty="0"/>
              <a:t>-japan/8587070.html</a:t>
            </a:r>
          </a:p>
        </p:txBody>
      </p:sp>
      <p:sp>
        <p:nvSpPr>
          <p:cNvPr id="3" name="Rectangle 2"/>
          <p:cNvSpPr/>
          <p:nvPr/>
        </p:nvSpPr>
        <p:spPr>
          <a:xfrm>
            <a:off x="611188" y="5085184"/>
            <a:ext cx="2808684" cy="400110"/>
          </a:xfrm>
          <a:prstGeom prst="rect">
            <a:avLst/>
          </a:prstGeom>
        </p:spPr>
        <p:txBody>
          <a:bodyPr wrap="square">
            <a:spAutoFit/>
          </a:bodyPr>
          <a:lstStyle/>
          <a:p>
            <a:r>
              <a:rPr lang="el-GR" sz="2000" b="1" dirty="0"/>
              <a:t>Εικόνα 1: </a:t>
            </a:r>
            <a:r>
              <a:rPr lang="en-US" sz="2000" dirty="0"/>
              <a:t>World map </a:t>
            </a:r>
          </a:p>
        </p:txBody>
      </p:sp>
    </p:spTree>
    <p:extLst>
      <p:ext uri="{BB962C8B-B14F-4D97-AF65-F5344CB8AC3E}">
        <p14:creationId xmlns:p14="http://schemas.microsoft.com/office/powerpoint/2010/main" val="30382952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Υπότιτλος 4"/>
          <p:cNvSpPr>
            <a:spLocks noGrp="1"/>
          </p:cNvSpPr>
          <p:nvPr>
            <p:ph type="subTitle" idx="1"/>
          </p:nvPr>
        </p:nvSpPr>
        <p:spPr>
          <a:xfrm>
            <a:off x="467544" y="4581128"/>
            <a:ext cx="8208912" cy="1752600"/>
          </a:xfrm>
        </p:spPr>
        <p:txBody>
          <a:bodyPr>
            <a:normAutofit/>
          </a:bodyPr>
          <a:lstStyle/>
          <a:p>
            <a:pPr algn="l"/>
            <a:endParaRPr lang="en-US" sz="2000" dirty="0" smtClean="0"/>
          </a:p>
          <a:p>
            <a:r>
              <a:rPr lang="el-GR" sz="2000" b="1" dirty="0"/>
              <a:t>Εικόνα 2: </a:t>
            </a:r>
            <a:r>
              <a:rPr lang="en-US" sz="2000" dirty="0" err="1" smtClean="0"/>
              <a:t>Senkaku</a:t>
            </a:r>
            <a:r>
              <a:rPr lang="en-US" sz="2000" dirty="0"/>
              <a:t>/</a:t>
            </a:r>
            <a:r>
              <a:rPr lang="en-US" sz="2000" dirty="0" err="1"/>
              <a:t>Diaoyu-Inseln</a:t>
            </a:r>
            <a:r>
              <a:rPr lang="en-US" sz="2000" dirty="0"/>
              <a:t>: </a:t>
            </a:r>
            <a:endParaRPr lang="el-GR" sz="2000" dirty="0" smtClean="0"/>
          </a:p>
          <a:p>
            <a:r>
              <a:rPr lang="en-US" sz="2000" dirty="0" smtClean="0"/>
              <a:t>China </a:t>
            </a:r>
            <a:r>
              <a:rPr lang="en-US" sz="2000" dirty="0" err="1"/>
              <a:t>schickt</a:t>
            </a:r>
            <a:r>
              <a:rPr lang="en-US" sz="2000" dirty="0"/>
              <a:t> </a:t>
            </a:r>
            <a:r>
              <a:rPr lang="en-US" sz="2000" dirty="0" err="1"/>
              <a:t>Patrouillenboote</a:t>
            </a:r>
            <a:r>
              <a:rPr lang="en-US" sz="2000" dirty="0"/>
              <a:t> zu der </a:t>
            </a:r>
            <a:r>
              <a:rPr lang="en-US" sz="2000" dirty="0" err="1"/>
              <a:t>Inselgruppe</a:t>
            </a:r>
            <a:r>
              <a:rPr lang="en-US" sz="2000" dirty="0"/>
              <a:t>. </a:t>
            </a:r>
            <a:endParaRPr lang="en-US" sz="2000" dirty="0" smtClean="0"/>
          </a:p>
        </p:txBody>
      </p:sp>
      <p:pic>
        <p:nvPicPr>
          <p:cNvPr id="6" name="Picture 5" descr="Senkaku/Diaoyu-Inseln: China schickt Patrouillenboote zu der Inselgruppe. Quelle: ap" title="Εικόνα 2: Senkaku Diaoyu-Inseln "/>
          <p:cNvPicPr/>
          <p:nvPr/>
        </p:nvPicPr>
        <p:blipFill>
          <a:blip r:embed="rId3"/>
          <a:srcRect/>
          <a:stretch>
            <a:fillRect/>
          </a:stretch>
        </p:blipFill>
        <p:spPr bwMode="auto">
          <a:xfrm>
            <a:off x="476742" y="404664"/>
            <a:ext cx="8190515" cy="4275386"/>
          </a:xfrm>
          <a:prstGeom prst="rect">
            <a:avLst/>
          </a:prstGeom>
          <a:noFill/>
          <a:ln w="9525">
            <a:noFill/>
            <a:miter lim="800000"/>
            <a:headEnd/>
            <a:tailEnd/>
          </a:ln>
        </p:spPr>
      </p:pic>
    </p:spTree>
    <p:extLst>
      <p:ext uri="{BB962C8B-B14F-4D97-AF65-F5344CB8AC3E}">
        <p14:creationId xmlns:p14="http://schemas.microsoft.com/office/powerpoint/2010/main" val="446662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de-DE" b="1" i="1" dirty="0" smtClean="0"/>
              <a:t/>
            </a:r>
            <a:br>
              <a:rPr lang="de-DE" b="1" i="1" dirty="0" smtClean="0"/>
            </a:br>
            <a:r>
              <a:rPr lang="de-DE" b="1" dirty="0" smtClean="0"/>
              <a:t>Inselstreit</a:t>
            </a:r>
            <a:r>
              <a:rPr lang="de-DE" b="1" dirty="0"/>
              <a:t>: China erhöht den Druck im Streit mit </a:t>
            </a:r>
            <a:r>
              <a:rPr lang="de-DE" b="1" dirty="0" smtClean="0"/>
              <a:t>Japan 1/3</a:t>
            </a:r>
            <a:r>
              <a:rPr lang="de-DE" b="1" dirty="0"/>
              <a:t/>
            </a:r>
            <a:br>
              <a:rPr lang="de-DE" b="1" dirty="0"/>
            </a:br>
            <a:endParaRPr lang="el-GR" dirty="0"/>
          </a:p>
        </p:txBody>
      </p:sp>
      <p:sp>
        <p:nvSpPr>
          <p:cNvPr id="5" name="Θέση περιεχομένου 4"/>
          <p:cNvSpPr>
            <a:spLocks noGrp="1"/>
          </p:cNvSpPr>
          <p:nvPr>
            <p:ph idx="1"/>
          </p:nvPr>
        </p:nvSpPr>
        <p:spPr/>
        <p:txBody>
          <a:bodyPr>
            <a:noAutofit/>
          </a:bodyPr>
          <a:lstStyle/>
          <a:p>
            <a:r>
              <a:rPr lang="de-DE" sz="2000" b="1" dirty="0"/>
              <a:t>Peking</a:t>
            </a:r>
            <a:r>
              <a:rPr lang="de-DE" sz="2000" dirty="0"/>
              <a:t> Im Konflikt mit Japan um eine umstrittene Inselgruppe im Ostchinesischen Meer legt China nach. Erst erteilte Staats- und Parteichef </a:t>
            </a:r>
            <a:r>
              <a:rPr lang="de-DE" sz="2000" dirty="0" err="1"/>
              <a:t>Xi</a:t>
            </a:r>
            <a:r>
              <a:rPr lang="de-DE" sz="2000" dirty="0"/>
              <a:t> </a:t>
            </a:r>
            <a:r>
              <a:rPr lang="de-DE" sz="2000" dirty="0" err="1"/>
              <a:t>Jinping</a:t>
            </a:r>
            <a:r>
              <a:rPr lang="de-DE" sz="2000" dirty="0"/>
              <a:t> dem japanischen Wunsch nach einem Treffen mit dem rechtskonservativen Regierungschef </a:t>
            </a:r>
            <a:r>
              <a:rPr lang="de-DE" sz="2000" dirty="0" err="1"/>
              <a:t>Shinzo</a:t>
            </a:r>
            <a:r>
              <a:rPr lang="de-DE" sz="2000" dirty="0"/>
              <a:t> Abe Anfang der Woche eine deutliche Abfuhr. Dann schickte Peking am Freitag wieder Patrouillenboote zu den Gewässern, wie die amtliche Nachrichtenagentur Xinhua berichtete.</a:t>
            </a:r>
          </a:p>
          <a:p>
            <a:r>
              <a:rPr lang="de-DE" sz="2000" dirty="0"/>
              <a:t>Chinas Außenministerium hatte Japan am Donnerstag die Schuld für den Konflikt gegeben. „Die gegenwärtigen Beziehungen zwischen China und Japan stecken in einer schwierigen Situation, die Japan verursacht hat“, teilte Ministeriumssprecherin Hua </a:t>
            </a:r>
            <a:r>
              <a:rPr lang="de-DE" sz="2000" dirty="0" err="1"/>
              <a:t>Chunying</a:t>
            </a:r>
            <a:r>
              <a:rPr lang="de-DE" sz="2000" dirty="0"/>
              <a:t> mit. China werde seine Souveränität über die Inseln verteidigen.</a:t>
            </a:r>
          </a:p>
          <a:p>
            <a:pPr>
              <a:buNone/>
            </a:pPr>
            <a:endParaRPr lang="en-US" sz="2400" dirty="0"/>
          </a:p>
          <a:p>
            <a:endParaRPr lang="el-GR" sz="2400" dirty="0"/>
          </a:p>
        </p:txBody>
      </p:sp>
    </p:spTree>
    <p:extLst>
      <p:ext uri="{BB962C8B-B14F-4D97-AF65-F5344CB8AC3E}">
        <p14:creationId xmlns:p14="http://schemas.microsoft.com/office/powerpoint/2010/main" val="4999550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de-DE" b="1" dirty="0"/>
              <a:t>Inselstreit: China erhöht den Druck im Streit mit </a:t>
            </a:r>
            <a:r>
              <a:rPr lang="de-DE" b="1" dirty="0" smtClean="0"/>
              <a:t>Japan 2/3</a:t>
            </a:r>
            <a:endParaRPr lang="el-GR" dirty="0"/>
          </a:p>
        </p:txBody>
      </p:sp>
      <p:sp>
        <p:nvSpPr>
          <p:cNvPr id="3" name="Θέση περιεχομένου 2"/>
          <p:cNvSpPr>
            <a:spLocks noGrp="1"/>
          </p:cNvSpPr>
          <p:nvPr>
            <p:ph idx="1"/>
          </p:nvPr>
        </p:nvSpPr>
        <p:spPr/>
        <p:txBody>
          <a:bodyPr>
            <a:normAutofit fontScale="77500" lnSpcReduction="20000"/>
          </a:bodyPr>
          <a:lstStyle/>
          <a:p>
            <a:pPr>
              <a:lnSpc>
                <a:spcPct val="110000"/>
              </a:lnSpc>
            </a:pPr>
            <a:r>
              <a:rPr lang="de-DE" sz="2800" dirty="0"/>
              <a:t>Beide Nachbarländer streiten seit langem über die japanisch </a:t>
            </a:r>
            <a:r>
              <a:rPr lang="de-DE" sz="2800" dirty="0" err="1"/>
              <a:t>Senkaku</a:t>
            </a:r>
            <a:r>
              <a:rPr lang="de-DE" sz="2800" dirty="0"/>
              <a:t> und chinesisch </a:t>
            </a:r>
            <a:r>
              <a:rPr lang="de-DE" sz="2800" dirty="0" err="1"/>
              <a:t>Diaoyu</a:t>
            </a:r>
            <a:r>
              <a:rPr lang="de-DE" sz="2800" dirty="0"/>
              <a:t> genannte Inselgruppe. Die Gegend gilt als fischreich, außerdem werden im Meeresboden Rohstoffe vermutet. Der Streit weckt in China Erinnerungen an Japans Aggression während des Zweiten Weltkrieges. Auch beäugt China den durch einen Wahlsieg im Oberhaus gestärkten rechtskonservativen Regierungschef </a:t>
            </a:r>
            <a:r>
              <a:rPr lang="de-DE" sz="2800" dirty="0" err="1"/>
              <a:t>Shinzo</a:t>
            </a:r>
            <a:r>
              <a:rPr lang="de-DE" sz="2800" dirty="0"/>
              <a:t> Abe mit Misstrauen.</a:t>
            </a:r>
          </a:p>
          <a:p>
            <a:pPr>
              <a:lnSpc>
                <a:spcPct val="110000"/>
              </a:lnSpc>
            </a:pPr>
            <a:r>
              <a:rPr lang="de-DE" sz="2800" dirty="0"/>
              <a:t>Allerdings sind trotz des Disputes nicht alle Kontakte zwischen beiden Ländern eingefroren. Nach einem Bericht der japanischen Nachrichtenagentur </a:t>
            </a:r>
            <a:r>
              <a:rPr lang="de-DE" sz="2800" dirty="0" err="1"/>
              <a:t>Kyodo</a:t>
            </a:r>
            <a:r>
              <a:rPr lang="de-DE" sz="2800" dirty="0"/>
              <a:t> wird es kommende Woche ein Treffen zwischen Beamten aus beiden Ländern zu Nordkorea geben. Ein Vertreter des japanischen Außenministeriums werde von Sonntag bis Dienstag nach Peking reisen.</a:t>
            </a:r>
          </a:p>
        </p:txBody>
      </p:sp>
    </p:spTree>
    <p:extLst>
      <p:ext uri="{BB962C8B-B14F-4D97-AF65-F5344CB8AC3E}">
        <p14:creationId xmlns:p14="http://schemas.microsoft.com/office/powerpoint/2010/main" val="37987708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de-DE" b="1" dirty="0"/>
              <a:t>Inselstreit: China erhöht den Druck im Streit mit </a:t>
            </a:r>
            <a:r>
              <a:rPr lang="de-DE" b="1" dirty="0" smtClean="0"/>
              <a:t>Japan 3/3</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de-DE" sz="2800" dirty="0"/>
              <a:t>Die Regierung von Japans Ministerpräsident Abe strebt eine Revision der pazifistischen Nachkriegsverfassung an, um mit Blick auf China und Nordkorea das Militär zu stärken. In seiner Rede hatte es Abe auch als selbstverständlich bezeichnet, zum umstrittenen </a:t>
            </a:r>
            <a:r>
              <a:rPr lang="de-DE" sz="2800" dirty="0" err="1"/>
              <a:t>Yasukuni</a:t>
            </a:r>
            <a:r>
              <a:rPr lang="de-DE" sz="2800" dirty="0"/>
              <a:t>- Schrein in Tokio für Japans Kriegstote zu pilgern, wo auch verurteilte Kriegsverbrecher geehrt werden. Besuche japanischer Politiker in dem Schrein, wie sie auch am Jahrestag der Kapitulation Japans am 15. August wieder erwartet werden, lösen in China und Südkorea regelmäßig Proteste aus. Abe will nach japanischen Medienberichten auf einen Besuch des Heiligtums verzichten.</a:t>
            </a:r>
          </a:p>
        </p:txBody>
      </p:sp>
    </p:spTree>
    <p:extLst>
      <p:ext uri="{BB962C8B-B14F-4D97-AF65-F5344CB8AC3E}">
        <p14:creationId xmlns:p14="http://schemas.microsoft.com/office/powerpoint/2010/main" val="5740702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b="1" dirty="0" smtClean="0"/>
              <a:t>Τέλος Ενότητας</a:t>
            </a:r>
            <a:endParaRPr lang="el-GR" b="1" dirty="0"/>
          </a:p>
        </p:txBody>
      </p:sp>
    </p:spTree>
    <p:extLst>
      <p:ext uri="{BB962C8B-B14F-4D97-AF65-F5344CB8AC3E}">
        <p14:creationId xmlns:p14="http://schemas.microsoft.com/office/powerpoint/2010/main" val="36157253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Χρηματοδότηση</a:t>
            </a:r>
            <a:endParaRPr lang="el-GR" b="1"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3275233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b="1" dirty="0" smtClean="0"/>
              <a:t>Σημειώματα</a:t>
            </a:r>
            <a:endParaRPr lang="el-GR" sz="4400" b="1" dirty="0"/>
          </a:p>
        </p:txBody>
      </p:sp>
    </p:spTree>
    <p:extLst>
      <p:ext uri="{BB962C8B-B14F-4D97-AF65-F5344CB8AC3E}">
        <p14:creationId xmlns:p14="http://schemas.microsoft.com/office/powerpoint/2010/main" val="38610402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1597</TotalTime>
  <Words>879</Words>
  <Application>Microsoft Macintosh PowerPoint</Application>
  <PresentationFormat>On-screen Show (4:3)</PresentationFormat>
  <Paragraphs>76</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Θέμα του Office</vt:lpstr>
      <vt:lpstr>Empirische Sprachforschung</vt:lpstr>
      <vt:lpstr> Inselstreit: China erhöht den Druck im Streit mit Japan </vt:lpstr>
      <vt:lpstr>PowerPoint Presentation</vt:lpstr>
      <vt:lpstr> Inselstreit: China erhöht den Druck im Streit mit Japan 1/3 </vt:lpstr>
      <vt:lpstr>Inselstreit: China erhöht den Druck im Streit mit Japan 2/3</vt:lpstr>
      <vt:lpstr>Inselstreit: China erhöht den Druck im Streit mit Japan 3/3</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Polina</cp:lastModifiedBy>
  <cp:revision>200</cp:revision>
  <dcterms:created xsi:type="dcterms:W3CDTF">2012-09-06T09:03:05Z</dcterms:created>
  <dcterms:modified xsi:type="dcterms:W3CDTF">2015-09-29T18:47:06Z</dcterms:modified>
</cp:coreProperties>
</file>