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1" r:id="rId2"/>
    <p:sldId id="262" r:id="rId3"/>
    <p:sldId id="330" r:id="rId4"/>
    <p:sldId id="302" r:id="rId5"/>
    <p:sldId id="331" r:id="rId6"/>
    <p:sldId id="332" r:id="rId7"/>
    <p:sldId id="333" r:id="rId8"/>
    <p:sldId id="334" r:id="rId9"/>
    <p:sldId id="335" r:id="rId10"/>
    <p:sldId id="336" r:id="rId11"/>
    <p:sldId id="309" r:id="rId12"/>
    <p:sldId id="310" r:id="rId13"/>
    <p:sldId id="311" r:id="rId14"/>
    <p:sldId id="312" r:id="rId15"/>
    <p:sldId id="313" r:id="rId16"/>
    <p:sldId id="316" r:id="rId17"/>
    <p:sldId id="314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293" r:id="rId26"/>
    <p:sldId id="30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2"/>
            <p14:sldId id="330"/>
            <p14:sldId id="302"/>
            <p14:sldId id="331"/>
            <p14:sldId id="332"/>
            <p14:sldId id="333"/>
            <p14:sldId id="334"/>
            <p14:sldId id="335"/>
            <p14:sldId id="336"/>
            <p14:sldId id="309"/>
            <p14:sldId id="310"/>
            <p14:sldId id="311"/>
            <p14:sldId id="312"/>
            <p14:sldId id="313"/>
            <p14:sldId id="316"/>
            <p14:sldId id="314"/>
            <p14:sldId id="317"/>
            <p14:sldId id="318"/>
            <p14:sldId id="319"/>
            <p14:sldId id="320"/>
            <p14:sldId id="321"/>
            <p14:sldId id="322"/>
            <p14:sldId id="323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2" d="100"/>
          <a:sy n="92" d="100"/>
        </p:scale>
        <p:origin x="-16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11/14/15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1"/>
                </a:solidFill>
              </a:rPr>
              <a:t>Komposition und Derivation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1"/>
                </a:solidFill>
              </a:rPr>
              <a:t>Komposition und Derivation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1"/>
                </a:solidFill>
              </a:rPr>
              <a:t>Komposition und Derivation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1"/>
                </a:solidFill>
              </a:rPr>
              <a:t>Komposition und Derivation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1"/>
                </a:solidFill>
              </a:rPr>
              <a:t>Komposition und Derivation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1"/>
                </a:solidFill>
              </a:rPr>
              <a:t>Komposition und Derivation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1"/>
                </a:solidFill>
              </a:rPr>
              <a:t>Komposition und Derivation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eclass.uoa.gr/courses/GS208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5075BC"/>
                </a:solidFill>
              </a:rPr>
              <a:t>Empirische</a:t>
            </a:r>
            <a:r>
              <a:rPr lang="en-US" b="1" dirty="0" smtClean="0">
                <a:solidFill>
                  <a:srgbClr val="5075BC"/>
                </a:solidFill>
              </a:rPr>
              <a:t> </a:t>
            </a:r>
            <a:r>
              <a:rPr lang="en-US" b="1" dirty="0" err="1" smtClean="0">
                <a:solidFill>
                  <a:srgbClr val="5075BC"/>
                </a:solidFill>
              </a:rPr>
              <a:t>Sprachforschung</a:t>
            </a:r>
            <a:endParaRPr lang="el-GR" b="1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Komposition und Derivation</a:t>
            </a:r>
          </a:p>
          <a:p>
            <a:endParaRPr lang="en-US" sz="2800" dirty="0" smtClean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Dr. Christina </a:t>
            </a:r>
            <a:r>
              <a:rPr lang="en-US" sz="2800" dirty="0" err="1">
                <a:latin typeface="Calibri" charset="0"/>
              </a:rPr>
              <a:t>Alexandris</a:t>
            </a:r>
            <a:r>
              <a:rPr lang="en-US" sz="2800" dirty="0">
                <a:latin typeface="Calibri" charset="0"/>
              </a:rPr>
              <a:t> </a:t>
            </a:r>
            <a:endParaRPr lang="el-GR" sz="2800" dirty="0">
              <a:latin typeface="Calibri" charset="0"/>
            </a:endParaRPr>
          </a:p>
          <a:p>
            <a:r>
              <a:rPr lang="en-US" sz="2800" dirty="0" err="1">
                <a:latin typeface="Calibri" charset="0"/>
              </a:rPr>
              <a:t>Nationale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Universität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Athen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Deutsche </a:t>
            </a:r>
            <a:r>
              <a:rPr lang="en-US" sz="2800" dirty="0" err="1">
                <a:latin typeface="Calibri" charset="0"/>
              </a:rPr>
              <a:t>Sprache</a:t>
            </a:r>
            <a:r>
              <a:rPr lang="en-US" sz="2800" dirty="0">
                <a:latin typeface="Calibri" charset="0"/>
              </a:rPr>
              <a:t> und </a:t>
            </a:r>
            <a:r>
              <a:rPr lang="en-US" sz="2800" dirty="0" err="1">
                <a:latin typeface="Calibri" charset="0"/>
              </a:rPr>
              <a:t>Literatur</a:t>
            </a:r>
            <a:endParaRPr lang="el-GR" sz="2800" dirty="0">
              <a:latin typeface="Calibri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87649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Derivation - </a:t>
            </a:r>
            <a:r>
              <a:rPr lang="en-US" b="1" dirty="0" err="1"/>
              <a:t>rekursiv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Da die </a:t>
            </a:r>
            <a:r>
              <a:rPr lang="en-US" sz="2400" dirty="0" err="1" smtClean="0"/>
              <a:t>Präfigierung</a:t>
            </a:r>
            <a:r>
              <a:rPr lang="en-US" sz="2400" dirty="0" smtClean="0"/>
              <a:t> die </a:t>
            </a:r>
            <a:r>
              <a:rPr lang="en-US" sz="2400" dirty="0" err="1" smtClean="0"/>
              <a:t>Kategorie</a:t>
            </a:r>
            <a:r>
              <a:rPr lang="en-US" sz="2400" dirty="0" smtClean="0"/>
              <a:t> des </a:t>
            </a:r>
            <a:r>
              <a:rPr lang="en-US" sz="2400" dirty="0" err="1" smtClean="0"/>
              <a:t>Ganzen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verändert</a:t>
            </a:r>
            <a:r>
              <a:rPr lang="en-US" sz="2400" dirty="0" smtClean="0"/>
              <a:t>, </a:t>
            </a:r>
            <a:r>
              <a:rPr lang="en-US" sz="2400" dirty="0" err="1" smtClean="0"/>
              <a:t>sollte</a:t>
            </a:r>
            <a:r>
              <a:rPr lang="en-US" sz="2400" dirty="0" smtClean="0"/>
              <a:t> </a:t>
            </a: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sogar</a:t>
            </a:r>
            <a:r>
              <a:rPr lang="en-US" sz="2400" dirty="0" smtClean="0"/>
              <a:t> </a:t>
            </a:r>
            <a:r>
              <a:rPr lang="en-US" sz="2400" dirty="0" err="1" smtClean="0"/>
              <a:t>rekursiv</a:t>
            </a:r>
            <a:r>
              <a:rPr lang="en-US" sz="2400" dirty="0" smtClean="0"/>
              <a:t> </a:t>
            </a:r>
            <a:r>
              <a:rPr lang="en-US" sz="2400" dirty="0" err="1" smtClean="0"/>
              <a:t>sein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, was </a:t>
            </a:r>
            <a:r>
              <a:rPr lang="en-US" sz="2400" dirty="0" err="1" smtClean="0"/>
              <a:t>sich</a:t>
            </a:r>
            <a:r>
              <a:rPr lang="en-US" sz="2400" dirty="0" smtClean="0"/>
              <a:t> in (8) </a:t>
            </a:r>
            <a:r>
              <a:rPr lang="en-US" sz="2400" dirty="0" err="1" smtClean="0"/>
              <a:t>bestätigt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Both" startAt="8"/>
            </a:pPr>
            <a:r>
              <a:rPr lang="en-US" sz="2400" dirty="0" smtClean="0"/>
              <a:t>a.   </a:t>
            </a:r>
            <a:r>
              <a:rPr lang="en-US" sz="2400" dirty="0" err="1" smtClean="0"/>
              <a:t>Urgroßmutter</a:t>
            </a:r>
            <a:r>
              <a:rPr lang="en-US" sz="2400" dirty="0" smtClean="0"/>
              <a:t>, </a:t>
            </a:r>
            <a:r>
              <a:rPr lang="en-US" sz="2400" dirty="0" err="1" smtClean="0"/>
              <a:t>Ururgroßmutter</a:t>
            </a:r>
            <a:r>
              <a:rPr lang="en-US" sz="2400" dirty="0" smtClean="0"/>
              <a:t>, </a:t>
            </a:r>
            <a:r>
              <a:rPr lang="en-US" sz="2400" dirty="0" err="1" smtClean="0"/>
              <a:t>Urururgroßmutter</a:t>
            </a:r>
            <a:r>
              <a:rPr lang="en-US" sz="2400" dirty="0" smtClean="0"/>
              <a:t>, …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smtClean="0"/>
              <a:t>     b.   </a:t>
            </a:r>
            <a:r>
              <a:rPr lang="en-US" sz="2400" dirty="0" err="1" smtClean="0"/>
              <a:t>vorgestern</a:t>
            </a:r>
            <a:r>
              <a:rPr lang="en-US" sz="2400" dirty="0" smtClean="0"/>
              <a:t>, </a:t>
            </a:r>
            <a:r>
              <a:rPr lang="en-US" sz="2400" dirty="0" err="1" smtClean="0"/>
              <a:t>vorvorgestern</a:t>
            </a:r>
            <a:r>
              <a:rPr lang="en-US" sz="2400" dirty="0" smtClean="0"/>
              <a:t>, </a:t>
            </a:r>
            <a:r>
              <a:rPr lang="en-US" sz="2400" dirty="0" err="1" smtClean="0"/>
              <a:t>vorvorvorgestern</a:t>
            </a:r>
            <a:r>
              <a:rPr lang="en-US" sz="2400" dirty="0" smtClean="0"/>
              <a:t>,…</a:t>
            </a:r>
          </a:p>
          <a:p>
            <a:pPr marL="903288" indent="-903288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c.   </a:t>
            </a:r>
            <a:r>
              <a:rPr lang="en-US" sz="2400" dirty="0" err="1" smtClean="0"/>
              <a:t>exlover</a:t>
            </a:r>
            <a:r>
              <a:rPr lang="en-US" sz="2400" dirty="0" smtClean="0"/>
              <a:t>, </a:t>
            </a:r>
            <a:r>
              <a:rPr lang="en-US" sz="2400" dirty="0" err="1" smtClean="0"/>
              <a:t>exexlover</a:t>
            </a:r>
            <a:r>
              <a:rPr lang="en-US" sz="2400" dirty="0" smtClean="0"/>
              <a:t>, </a:t>
            </a:r>
            <a:r>
              <a:rPr lang="en-US" sz="2400" dirty="0" err="1" smtClean="0"/>
              <a:t>exexexlover</a:t>
            </a:r>
            <a:r>
              <a:rPr lang="en-US" sz="2400" dirty="0" smtClean="0"/>
              <a:t>,…, </a:t>
            </a:r>
            <a:r>
              <a:rPr lang="en-US" sz="2400" dirty="0" err="1" smtClean="0"/>
              <a:t>exgay</a:t>
            </a:r>
            <a:r>
              <a:rPr lang="en-US" sz="2400" dirty="0" smtClean="0"/>
              <a:t>, </a:t>
            </a:r>
            <a:r>
              <a:rPr lang="en-US" sz="2400" dirty="0" err="1" smtClean="0"/>
              <a:t>exexexgay</a:t>
            </a:r>
            <a:r>
              <a:rPr lang="en-US" sz="2400" dirty="0" smtClean="0"/>
              <a:t>,    </a:t>
            </a:r>
            <a:r>
              <a:rPr lang="en-US" sz="2400" dirty="0" err="1" smtClean="0"/>
              <a:t>Exexsovietrepublik</a:t>
            </a:r>
            <a:r>
              <a:rPr lang="en-US" sz="2400" dirty="0" smtClean="0"/>
              <a:t>,…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3793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Derivation-</a:t>
            </a:r>
            <a:r>
              <a:rPr lang="en-US" b="1" dirty="0" err="1"/>
              <a:t>Beispiel</a:t>
            </a:r>
            <a:endParaRPr lang="el-GR" b="1" dirty="0"/>
          </a:p>
        </p:txBody>
      </p:sp>
      <p:pic>
        <p:nvPicPr>
          <p:cNvPr id="6" name="Picture 2" descr="Die Wörter &quot;Zwerg&quot;, &quot;Zwerg-e&quot; und &quot;Zwerg-lein&quot; haben die folgende Beziehung zueinander:&#10;Zwerg rechter Pfeil Flexion rechter Pfeil Zwerge&#10;Zwerg rechter Pfeil Derivation rechter Pfeil Zwerglein" title="Derivation-Beispi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2132856"/>
            <a:ext cx="83058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430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Flexion-</a:t>
            </a:r>
            <a:r>
              <a:rPr lang="en-US" b="1" dirty="0" err="1"/>
              <a:t>Beispiel</a:t>
            </a:r>
            <a:endParaRPr lang="el-GR" b="1" dirty="0"/>
          </a:p>
        </p:txBody>
      </p:sp>
      <p:pic>
        <p:nvPicPr>
          <p:cNvPr id="6" name="Picture 2" descr="Die Wörter &quot;kenn-en&quot;, &quot;kenn-st&quot;, &quot;kenn-bar&quot; und &quot;er-kenn-en&quot; haben die folgende Beziehung zueinander:&#10;kennen rechter Pfeil Flexion rechter Pfeil kennst&#10;kennen rechter Pfeil Derivation rechter Pfeil kennber&#10;kennen rechter Pfeil Derivation rechter Pfeil erkennen" title="Flexion-Beispi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8305800" cy="18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502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Flexion-Derivation-Komposition: Beispiel-1</a:t>
            </a:r>
            <a:endParaRPr lang="el-GR" b="1" dirty="0"/>
          </a:p>
        </p:txBody>
      </p:sp>
      <p:pic>
        <p:nvPicPr>
          <p:cNvPr id="6" name="Picture 2" descr="Die Wörter &quot;Kind&quot;, &quot;Kind-er&quot;, &quot;kind-isch&quot;, &quot;Kind-chen&quot;, &quot;Kind-heit&quot;, &quot;Kinder-garten&quot; und &quot;Wunder-kind&quot; haben die folgende Beziehung zueinander:&#10;&#10;Kind rechter Pfeil Flexion rechter Pfeil Kinder&#10;Kind rechter Pfeil Derivationrechter Pfeil kindisch&#10;Kind rechter Pfeil Derivation rechter Pfeil Kindchen&#10;Kind rechter Pfeil Derivation rechter Pfeil Kindheit&#10;Kind rechter Pfeil Komposition rechter Pfeil Kindergarten&#10;Kind rechter Pfeil Komposition rechter Pfeil Wunderkind" title="Flexion-Derivation-Komposition: Beispiel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46250"/>
            <a:ext cx="79248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873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Flexion-Derivation-Komposition: Beispiel-2</a:t>
            </a:r>
            <a:endParaRPr lang="el-GR" b="1" dirty="0"/>
          </a:p>
        </p:txBody>
      </p:sp>
      <p:pic>
        <p:nvPicPr>
          <p:cNvPr id="6" name="Picture 2" descr="Die Wörter &quot;kauf-en&quot;, &quot;kauf-t&quot;, &quot;ge-kauf-t&quot;, &quot;Käuf-er&quot;, &quot;kauf-bar&quot;, &quot;ver-kauf-en&quot;, &quot;Kauf-mann&quot; und &quot;Kauf-haus&quot;, haben die folgende Beziehung zueinander:&#10;&#10;kaufen rechter Pfeil Flexion rechter Pfeil kauft&#10;kaufen rechter Pfeil Flexion rechter Pfeil gekauft&#10;kaufen rechter Pfeil Derivation rechter Pfeil Käufer&#10;kaufen rechter Pfeil Derivation rechter Pfeil kaufbar&#10;kaufen rechter Pfeil Derivation rechter Pfeil verkaufen&#10;kaufen rechter Pfeil Komposition rechter Pfeil Kaufmann&#10;kaufen rechter Pfeil Komposition rechter Pfeil Kaufhaus" title="Flexion-Derivation-Komposition: Beispiel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1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442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Flexion-Derivation-Komposition: Beispiel-3</a:t>
            </a:r>
            <a:endParaRPr lang="el-GR" b="1" dirty="0"/>
          </a:p>
        </p:txBody>
      </p:sp>
      <p:pic>
        <p:nvPicPr>
          <p:cNvPr id="6" name="Picture 3" descr="Die Wörter &quot;kauf-en&quot;, &quot;kauf-t&quot;, &quot;ge-kauf-t&quot;, &quot;Käuf-er&quot;, &quot;kauf-bar&quot;, &quot;ver-kauf-en&quot;, &quot;Kauf-mann&quot;, &quot;Verkäuf-er&quot;, &quot;ver-kauf-bar&quot; und &quot;Kauf-haus&quot; haben die folgende Beziehung zueinander:&#10;&#10;kauft, gekauft: Flexion linker Pfeilkaufen unterer Pfeil Komposition: Kaufmann, Kaufhaus, zurück zu kaufen rechter Pfeil Derivation: Käufer, kaufbar, verkaufen unterer Pfeil Derivation: Verkäufer, verkaufbar" title="Flexion-Derivation-Komposition: Beispiel-3"/>
          <p:cNvPicPr>
            <a:picLocks noChangeAspect="1" noChangeArrowheads="1"/>
          </p:cNvPicPr>
          <p:nvPr/>
        </p:nvPicPr>
        <p:blipFill rotWithShape="1">
          <a:blip r:embed="rId3" cstate="print"/>
          <a:srcRect l="10225"/>
          <a:stretch/>
        </p:blipFill>
        <p:spPr bwMode="auto">
          <a:xfrm>
            <a:off x="388202" y="1700808"/>
            <a:ext cx="8367595" cy="4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722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Flexion-Derivation-Komposition: Beispiel-4</a:t>
            </a:r>
            <a:endParaRPr lang="el-GR" b="1" dirty="0"/>
          </a:p>
        </p:txBody>
      </p:sp>
      <p:pic>
        <p:nvPicPr>
          <p:cNvPr id="6" name="Picture 12" descr="Die Wörter &quot;dunkel&quot;, &quot;Dunkel-heit&quot;, &quot;ver-dunkeln&quot;, &quot;dunkel-rot&quot;, &quot;dunkel-haarig&quot; und &quot;Rot-wein&quot; haben die folgende Beziehung zueinander:&#10;&#10;dunkel rechter Pfeil Derivation: verdunkeln, Dunkelheit&#10;dunkel unterer Pfeil Komposition: dunkelhaarig, dunkelrot :Komposition linker Pfeil rot obener Pfeil Komposition: Rotwein" title="Flexion-Derivation-Komposition: Beispiel-4"/>
          <p:cNvPicPr>
            <a:picLocks noChangeAspect="1" noChangeArrowheads="1"/>
          </p:cNvPicPr>
          <p:nvPr/>
        </p:nvPicPr>
        <p:blipFill rotWithShape="1">
          <a:blip r:embed="rId3" cstate="print"/>
          <a:srcRect l="7565"/>
          <a:stretch/>
        </p:blipFill>
        <p:spPr bwMode="auto">
          <a:xfrm>
            <a:off x="634976" y="1556792"/>
            <a:ext cx="7874048" cy="439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079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Flexion-Derivation-Komposition: Beispiel-5</a:t>
            </a:r>
            <a:endParaRPr lang="el-GR" b="1" dirty="0"/>
          </a:p>
        </p:txBody>
      </p:sp>
      <p:pic>
        <p:nvPicPr>
          <p:cNvPr id="5" name="Picture 4" title="Flexion-Derivation-Komposition: Beispiel-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0" r="2992"/>
          <a:stretch/>
        </p:blipFill>
        <p:spPr>
          <a:xfrm>
            <a:off x="-1960" y="1484784"/>
            <a:ext cx="9145960" cy="44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71311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1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Komposition und Derivation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Wolfgang Sternefeld (2006) Syntax. Eine morphologisch motivierte generative Beschreibung des Deutschen. </a:t>
            </a:r>
            <a:r>
              <a:rPr lang="de-DE" sz="2800" dirty="0" err="1"/>
              <a:t>Stauffenburg</a:t>
            </a:r>
            <a:r>
              <a:rPr lang="de-DE" sz="2800" dirty="0"/>
              <a:t> Verlag Tübingen. 839S. 2 Bände</a:t>
            </a:r>
            <a:endParaRPr lang="en-US" sz="28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247842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2846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</a:t>
            </a:r>
            <a:r>
              <a:rPr lang="el-GR" sz="2000" dirty="0" smtClean="0">
                <a:latin typeface="Calibri" charset="0"/>
              </a:rPr>
              <a:t>«Εμπειρική Γλωσσολογική Έρευνα:</a:t>
            </a:r>
            <a:r>
              <a:rPr lang="en-US" sz="2000">
                <a:latin typeface="Calibri" charset="0"/>
              </a:rPr>
              <a:t> </a:t>
            </a:r>
            <a:r>
              <a:rPr lang="en-US" sz="2000"/>
              <a:t>Komposition und Derivation</a:t>
            </a:r>
            <a:r>
              <a:rPr lang="el-GR" sz="2000" smtClean="0">
                <a:latin typeface="Calibri" charset="0"/>
              </a:rPr>
              <a:t>»</a:t>
            </a:r>
            <a:r>
              <a:rPr lang="el-GR" sz="2000" dirty="0">
                <a:latin typeface="Calibri" charset="0"/>
              </a:rPr>
              <a:t>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charset="0"/>
                <a:hlinkClick r:id="rId3"/>
              </a:rPr>
              <a:t>http://eclass.uoa.gr/courses/GS208</a:t>
            </a:r>
            <a:r>
              <a:rPr lang="en-US" sz="2000" dirty="0" smtClean="0">
                <a:latin typeface="Calibri" charset="0"/>
                <a:hlinkClick r:id="rId3"/>
              </a:rPr>
              <a:t>/</a:t>
            </a:r>
            <a:endParaRPr lang="en-US" sz="2000" dirty="0" smtClean="0">
              <a:latin typeface="Calibri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2843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772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4481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smtClean="0"/>
              <a:t>Πίνακες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Deutsche Komposita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arenBoth" startAt="4"/>
            </a:pPr>
            <a:r>
              <a:rPr lang="it-IT" sz="2200" dirty="0" err="1" smtClean="0"/>
              <a:t>N</a:t>
            </a:r>
            <a:r>
              <a:rPr lang="it-IT" sz="2200" dirty="0" smtClean="0"/>
              <a:t> + </a:t>
            </a:r>
            <a:r>
              <a:rPr lang="it-IT" sz="2200" dirty="0" err="1" smtClean="0"/>
              <a:t>N</a:t>
            </a:r>
            <a:r>
              <a:rPr lang="it-IT" sz="2200" dirty="0" smtClean="0"/>
              <a:t>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Käsepoet</a:t>
            </a:r>
            <a:r>
              <a:rPr lang="it-IT" sz="2200" dirty="0" smtClean="0">
                <a:solidFill>
                  <a:srgbClr val="FF0000"/>
                </a:solidFill>
              </a:rPr>
              <a:t>, </a:t>
            </a:r>
            <a:r>
              <a:rPr lang="it-IT" sz="2200" dirty="0" err="1" smtClean="0"/>
              <a:t>Blumenkohlohr</a:t>
            </a:r>
            <a:r>
              <a:rPr lang="it-IT" sz="2200" dirty="0" smtClean="0"/>
              <a:t>, </a:t>
            </a:r>
            <a:r>
              <a:rPr lang="it-IT" sz="2200" dirty="0" err="1" smtClean="0"/>
              <a:t>Dichterfreund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 smtClean="0"/>
              <a:t> </a:t>
            </a:r>
            <a:r>
              <a:rPr lang="el-GR" sz="2200" dirty="0" smtClean="0"/>
              <a:t>Ν </a:t>
            </a:r>
            <a:r>
              <a:rPr lang="it-IT" sz="2200" dirty="0" smtClean="0"/>
              <a:t>+ </a:t>
            </a:r>
            <a:r>
              <a:rPr lang="en-US" sz="2200" dirty="0"/>
              <a:t>A</a:t>
            </a:r>
            <a:r>
              <a:rPr lang="el-GR" sz="2200" dirty="0" smtClean="0"/>
              <a:t>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weinrot</a:t>
            </a:r>
            <a:r>
              <a:rPr lang="it-IT" sz="2200" dirty="0" smtClean="0"/>
              <a:t>, </a:t>
            </a:r>
            <a:r>
              <a:rPr lang="it-IT" sz="2200" dirty="0" err="1" smtClean="0"/>
              <a:t>lammfromm</a:t>
            </a:r>
            <a:r>
              <a:rPr lang="it-IT" sz="2200" dirty="0" smtClean="0"/>
              <a:t>, </a:t>
            </a:r>
            <a:r>
              <a:rPr lang="it-IT" sz="2200" dirty="0" err="1" smtClean="0"/>
              <a:t>ein</a:t>
            </a:r>
            <a:r>
              <a:rPr lang="it-IT" sz="2200" dirty="0" smtClean="0"/>
              <a:t> </a:t>
            </a:r>
            <a:r>
              <a:rPr lang="it-IT" sz="2200" dirty="0" err="1" smtClean="0"/>
              <a:t>geldwerter</a:t>
            </a:r>
            <a:r>
              <a:rPr lang="it-IT" sz="2200" dirty="0" smtClean="0"/>
              <a:t> </a:t>
            </a:r>
            <a:r>
              <a:rPr lang="it-IT" sz="2200" dirty="0" err="1" smtClean="0"/>
              <a:t>Vorteil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/>
              <a:t> </a:t>
            </a:r>
            <a:r>
              <a:rPr lang="it-IT" sz="2200" dirty="0" err="1" smtClean="0"/>
              <a:t>N</a:t>
            </a:r>
            <a:r>
              <a:rPr lang="it-IT" sz="2200" dirty="0" smtClean="0"/>
              <a:t> + V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staubsaugen</a:t>
            </a:r>
            <a:r>
              <a:rPr lang="it-IT" sz="2200" dirty="0" smtClean="0"/>
              <a:t>, </a:t>
            </a:r>
            <a:r>
              <a:rPr lang="it-IT" sz="2200" dirty="0" err="1" smtClean="0"/>
              <a:t>maßhalten</a:t>
            </a:r>
            <a:r>
              <a:rPr lang="it-IT" sz="2200" dirty="0" smtClean="0"/>
              <a:t>, </a:t>
            </a:r>
            <a:r>
              <a:rPr lang="it-IT" sz="2200" dirty="0" err="1" smtClean="0"/>
              <a:t>handhaben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A + </a:t>
            </a:r>
            <a:r>
              <a:rPr lang="it-IT" sz="2200" dirty="0" err="1" smtClean="0"/>
              <a:t>N</a:t>
            </a:r>
            <a:r>
              <a:rPr lang="it-IT" sz="2200" dirty="0" smtClean="0"/>
              <a:t>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Grünspan</a:t>
            </a:r>
            <a:r>
              <a:rPr lang="it-IT" sz="2200" dirty="0" smtClean="0"/>
              <a:t>, </a:t>
            </a:r>
            <a:r>
              <a:rPr lang="it-IT" sz="2200" dirty="0" err="1" smtClean="0"/>
              <a:t>Rotlicht</a:t>
            </a:r>
            <a:r>
              <a:rPr lang="it-IT" sz="2200" dirty="0" smtClean="0"/>
              <a:t>, </a:t>
            </a:r>
            <a:r>
              <a:rPr lang="it-IT" sz="2200" dirty="0" err="1" smtClean="0"/>
              <a:t>Volljurist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A + A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dunkelblau</a:t>
            </a:r>
            <a:r>
              <a:rPr lang="it-IT" sz="2200" dirty="0" smtClean="0"/>
              <a:t>, </a:t>
            </a:r>
            <a:r>
              <a:rPr lang="it-IT" sz="2200" dirty="0" err="1" smtClean="0"/>
              <a:t>rotgrün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 smtClean="0"/>
              <a:t> A + V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schönfärben</a:t>
            </a:r>
            <a:r>
              <a:rPr lang="it-IT" sz="2200" dirty="0" smtClean="0"/>
              <a:t>, -</a:t>
            </a:r>
            <a:r>
              <a:rPr lang="it-IT" sz="2200" dirty="0" err="1" smtClean="0"/>
              <a:t>reden</a:t>
            </a:r>
            <a:r>
              <a:rPr lang="it-IT" sz="2200" dirty="0" smtClean="0"/>
              <a:t>, </a:t>
            </a:r>
            <a:r>
              <a:rPr lang="it-IT" sz="2200" dirty="0" err="1" smtClean="0">
                <a:solidFill>
                  <a:srgbClr val="000000"/>
                </a:solidFill>
              </a:rPr>
              <a:t>volllabern</a:t>
            </a:r>
            <a:endParaRPr lang="it-IT" sz="2200" dirty="0" smtClean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it-IT" sz="2200" dirty="0">
                <a:solidFill>
                  <a:srgbClr val="FF0000"/>
                </a:solidFill>
              </a:rPr>
              <a:t> </a:t>
            </a:r>
            <a:r>
              <a:rPr lang="it-IT" sz="2200" dirty="0" smtClean="0"/>
              <a:t>V + </a:t>
            </a:r>
            <a:r>
              <a:rPr lang="it-IT" sz="2200" dirty="0" err="1" smtClean="0"/>
              <a:t>N</a:t>
            </a:r>
            <a:r>
              <a:rPr lang="it-IT" sz="2200" dirty="0" smtClean="0"/>
              <a:t>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Wühlmaus</a:t>
            </a:r>
            <a:r>
              <a:rPr lang="it-IT" sz="2200" dirty="0" smtClean="0"/>
              <a:t>, </a:t>
            </a:r>
            <a:r>
              <a:rPr lang="it-IT" sz="2200" dirty="0" err="1" smtClean="0"/>
              <a:t>Handegen</a:t>
            </a:r>
            <a:r>
              <a:rPr lang="it-IT" sz="2200" dirty="0" smtClean="0"/>
              <a:t>, </a:t>
            </a:r>
            <a:r>
              <a:rPr lang="it-IT" sz="2200" dirty="0" err="1" smtClean="0"/>
              <a:t>Bratwurst</a:t>
            </a:r>
            <a:r>
              <a:rPr lang="it-IT" sz="2200" dirty="0" smtClean="0"/>
              <a:t>, </a:t>
            </a:r>
            <a:r>
              <a:rPr lang="it-IT" sz="2200" dirty="0" err="1" smtClean="0"/>
              <a:t>Schlafzimmer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V + A   </a:t>
            </a:r>
            <a:r>
              <a:rPr lang="it-IT" sz="2200" dirty="0" err="1" smtClean="0">
                <a:solidFill>
                  <a:srgbClr val="000000"/>
                </a:solidFill>
              </a:rPr>
              <a:t>wie</a:t>
            </a:r>
            <a:r>
              <a:rPr lang="it-IT" sz="2200" dirty="0" smtClean="0">
                <a:solidFill>
                  <a:srgbClr val="000000"/>
                </a:solidFill>
              </a:rPr>
              <a:t> bei   </a:t>
            </a:r>
            <a:r>
              <a:rPr lang="it-IT" sz="2200" dirty="0" err="1" smtClean="0">
                <a:solidFill>
                  <a:srgbClr val="000000"/>
                </a:solidFill>
              </a:rPr>
              <a:t>fahrbereit</a:t>
            </a:r>
            <a:r>
              <a:rPr lang="it-IT" sz="2200" dirty="0" smtClean="0">
                <a:solidFill>
                  <a:srgbClr val="000000"/>
                </a:solidFill>
              </a:rPr>
              <a:t>, </a:t>
            </a:r>
            <a:r>
              <a:rPr lang="it-IT" sz="2200" dirty="0" err="1" smtClean="0">
                <a:solidFill>
                  <a:srgbClr val="000000"/>
                </a:solidFill>
              </a:rPr>
              <a:t>treffsicher</a:t>
            </a:r>
            <a:r>
              <a:rPr lang="it-IT" sz="2200" dirty="0" smtClean="0">
                <a:solidFill>
                  <a:srgbClr val="000000"/>
                </a:solidFill>
              </a:rPr>
              <a:t>, </a:t>
            </a:r>
            <a:r>
              <a:rPr lang="it-IT" sz="2200" dirty="0" err="1" smtClean="0">
                <a:solidFill>
                  <a:srgbClr val="000000"/>
                </a:solidFill>
              </a:rPr>
              <a:t>kuschelweich</a:t>
            </a:r>
            <a:endParaRPr lang="it-IT" sz="2200" dirty="0" smtClean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it-IT" sz="2200" dirty="0" smtClean="0">
                <a:solidFill>
                  <a:srgbClr val="000000"/>
                </a:solidFill>
              </a:rPr>
              <a:t> V + V   </a:t>
            </a:r>
            <a:r>
              <a:rPr lang="it-IT" sz="2200" dirty="0" err="1" smtClean="0">
                <a:solidFill>
                  <a:srgbClr val="000000"/>
                </a:solidFill>
              </a:rPr>
              <a:t>wie</a:t>
            </a:r>
            <a:r>
              <a:rPr lang="it-IT" sz="2200" dirty="0" smtClean="0">
                <a:solidFill>
                  <a:srgbClr val="000000"/>
                </a:solidFill>
              </a:rPr>
              <a:t> bei   </a:t>
            </a:r>
            <a:r>
              <a:rPr lang="it-IT" sz="2200" dirty="0" err="1" smtClean="0">
                <a:solidFill>
                  <a:srgbClr val="000000"/>
                </a:solidFill>
              </a:rPr>
              <a:t>mähdreschen</a:t>
            </a:r>
            <a:r>
              <a:rPr lang="it-IT" sz="2200" dirty="0" smtClean="0">
                <a:solidFill>
                  <a:srgbClr val="000000"/>
                </a:solidFill>
              </a:rPr>
              <a:t>, </a:t>
            </a:r>
            <a:r>
              <a:rPr lang="it-IT" sz="2200" dirty="0" err="1" smtClean="0">
                <a:solidFill>
                  <a:srgbClr val="000000"/>
                </a:solidFill>
              </a:rPr>
              <a:t>prägepolieren</a:t>
            </a:r>
            <a:r>
              <a:rPr lang="it-IT" sz="2200" dirty="0" smtClean="0">
                <a:solidFill>
                  <a:srgbClr val="000000"/>
                </a:solidFill>
              </a:rPr>
              <a:t>, </a:t>
            </a:r>
            <a:r>
              <a:rPr lang="it-IT" sz="2200" dirty="0" err="1" smtClean="0">
                <a:solidFill>
                  <a:srgbClr val="000000"/>
                </a:solidFill>
              </a:rPr>
              <a:t>pressschleifen</a:t>
            </a:r>
            <a:endParaRPr lang="it-IT" sz="2200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it-IT" sz="2200" dirty="0"/>
              <a:t> 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 smtClean="0"/>
              <a:t> </a:t>
            </a:r>
          </a:p>
          <a:p>
            <a:pPr marL="400050" lvl="1" indent="0">
              <a:buNone/>
            </a:pPr>
            <a:endParaRPr lang="it-IT" sz="2200" dirty="0" smtClean="0"/>
          </a:p>
          <a:p>
            <a:pPr marL="400050" lvl="1" indent="0">
              <a:buNone/>
            </a:pPr>
            <a:endParaRPr lang="it-IT" sz="2200" dirty="0" smtClean="0"/>
          </a:p>
          <a:p>
            <a:pPr marL="0" indent="0"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15656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Kopfprinzip</a:t>
            </a:r>
            <a:endParaRPr lang="el-GR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200" dirty="0" smtClean="0"/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endParaRPr lang="el-GR" sz="2200" dirty="0" smtClean="0"/>
          </a:p>
          <a:p>
            <a:pPr marL="0" indent="0">
              <a:buNone/>
            </a:pPr>
            <a:r>
              <a:rPr lang="de-DE" sz="2200" dirty="0" smtClean="0"/>
              <a:t>(</a:t>
            </a:r>
            <a:r>
              <a:rPr lang="el-GR" sz="2200" dirty="0"/>
              <a:t>5</a:t>
            </a:r>
            <a:r>
              <a:rPr lang="de-DE" sz="2200" dirty="0"/>
              <a:t>)	Komposita, die aus X + Y bestehen, haben die Kategorie </a:t>
            </a:r>
            <a:r>
              <a:rPr lang="de-DE" sz="2200" dirty="0" smtClean="0"/>
              <a:t>Y.</a:t>
            </a:r>
            <a:r>
              <a:rPr lang="el-GR" sz="2200" baseline="30000" dirty="0" smtClean="0"/>
              <a:t>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658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Komposition-1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		</a:t>
            </a:r>
            <a:r>
              <a:rPr lang="de-DE" sz="2000" dirty="0" smtClean="0"/>
              <a:t> </a:t>
            </a:r>
            <a:endParaRPr lang="el-GR" sz="2000" dirty="0" smtClean="0"/>
          </a:p>
          <a:p>
            <a:pPr marL="457200" indent="-457200">
              <a:buAutoNum type="arabicParenBoth" startAt="6"/>
            </a:pPr>
            <a:endParaRPr lang="el-GR" sz="20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5" y="4264025"/>
            <a:ext cx="864096" cy="60513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5085184"/>
            <a:ext cx="914400" cy="423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400" dirty="0" smtClean="0"/>
              <a:t>/rot/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1760" y="1817688"/>
            <a:ext cx="5040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el-GR" sz="2400" dirty="0" smtClean="0"/>
              <a:t>Α</a:t>
            </a:r>
            <a:endParaRPr lang="el-GR" sz="2400" dirty="0"/>
          </a:p>
          <a:p>
            <a:endParaRPr lang="en-US" sz="2400" dirty="0" smtClean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91680" y="4149080"/>
            <a:ext cx="0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35896" y="4149080"/>
            <a:ext cx="0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36096" y="4149080"/>
            <a:ext cx="0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80312" y="4149080"/>
            <a:ext cx="0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20072" y="3573016"/>
            <a:ext cx="5040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el-GR" sz="2400" dirty="0" smtClean="0"/>
              <a:t>Α</a:t>
            </a:r>
            <a:endParaRPr lang="el-GR" sz="2400" dirty="0"/>
          </a:p>
          <a:p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1817688"/>
            <a:ext cx="5040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en-US" sz="2400" dirty="0"/>
              <a:t>N</a:t>
            </a:r>
            <a:endParaRPr lang="el-GR" sz="2400" dirty="0"/>
          </a:p>
          <a:p>
            <a:endParaRPr lang="en-US" sz="2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092280" y="3573016"/>
            <a:ext cx="576064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N</a:t>
            </a:r>
            <a:endParaRPr lang="el-GR" sz="2400" dirty="0"/>
          </a:p>
          <a:p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403648" y="3573016"/>
            <a:ext cx="5040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en-US" sz="2400" dirty="0"/>
              <a:t>N</a:t>
            </a:r>
            <a:endParaRPr lang="el-GR" sz="2400" dirty="0"/>
          </a:p>
          <a:p>
            <a:endParaRPr lang="en-US" sz="2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419872" y="3573016"/>
            <a:ext cx="5040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el-GR" sz="2400" dirty="0" smtClean="0"/>
              <a:t>Α</a:t>
            </a:r>
            <a:endParaRPr lang="el-GR" sz="2400" dirty="0"/>
          </a:p>
          <a:p>
            <a:endParaRPr lang="en-US" sz="2400" dirty="0" smtClean="0"/>
          </a:p>
        </p:txBody>
      </p:sp>
      <p:sp>
        <p:nvSpPr>
          <p:cNvPr id="6" name="Freeform 5"/>
          <p:cNvSpPr/>
          <p:nvPr/>
        </p:nvSpPr>
        <p:spPr>
          <a:xfrm>
            <a:off x="1715216" y="2422396"/>
            <a:ext cx="1911615" cy="1165369"/>
          </a:xfrm>
          <a:custGeom>
            <a:avLst/>
            <a:gdLst>
              <a:gd name="connsiteX0" fmla="*/ 0 w 1911615"/>
              <a:gd name="connsiteY0" fmla="*/ 1165369 h 1165369"/>
              <a:gd name="connsiteX1" fmla="*/ 929621 w 1911615"/>
              <a:gd name="connsiteY1" fmla="*/ 0 h 1165369"/>
              <a:gd name="connsiteX2" fmla="*/ 1911615 w 1911615"/>
              <a:gd name="connsiteY2" fmla="*/ 1112993 h 116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1615" h="1165369">
                <a:moveTo>
                  <a:pt x="0" y="1165369"/>
                </a:moveTo>
                <a:lnTo>
                  <a:pt x="929621" y="0"/>
                </a:lnTo>
                <a:lnTo>
                  <a:pt x="1911615" y="111299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5436096" y="2420888"/>
            <a:ext cx="1911615" cy="1165369"/>
          </a:xfrm>
          <a:custGeom>
            <a:avLst/>
            <a:gdLst>
              <a:gd name="connsiteX0" fmla="*/ 0 w 1911615"/>
              <a:gd name="connsiteY0" fmla="*/ 1165369 h 1165369"/>
              <a:gd name="connsiteX1" fmla="*/ 929621 w 1911615"/>
              <a:gd name="connsiteY1" fmla="*/ 0 h 1165369"/>
              <a:gd name="connsiteX2" fmla="*/ 1911615 w 1911615"/>
              <a:gd name="connsiteY2" fmla="*/ 1112993 h 116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1615" h="1165369">
                <a:moveTo>
                  <a:pt x="0" y="1165369"/>
                </a:moveTo>
                <a:lnTo>
                  <a:pt x="929621" y="0"/>
                </a:lnTo>
                <a:lnTo>
                  <a:pt x="1911615" y="111299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59632" y="5085184"/>
            <a:ext cx="914400" cy="423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400" dirty="0" smtClean="0"/>
              <a:t>/</a:t>
            </a:r>
            <a:r>
              <a:rPr lang="en-US" sz="2400" dirty="0" err="1" smtClean="0"/>
              <a:t>wain</a:t>
            </a:r>
            <a:r>
              <a:rPr lang="en-US" sz="2400" dirty="0" smtClean="0"/>
              <a:t>/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3848" y="5085184"/>
            <a:ext cx="914400" cy="423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400" dirty="0" smtClean="0"/>
              <a:t>/rot/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6256" y="5085184"/>
            <a:ext cx="1008112" cy="423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400" dirty="0" smtClean="0"/>
              <a:t>/</a:t>
            </a:r>
            <a:r>
              <a:rPr lang="en-US" sz="2400" dirty="0" err="1" smtClean="0"/>
              <a:t>wain</a:t>
            </a:r>
            <a:r>
              <a:rPr lang="en-US" sz="2400" dirty="0" smtClean="0"/>
              <a:t>/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7544" y="1844824"/>
            <a:ext cx="914400" cy="423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400" dirty="0" smtClean="0"/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334151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Komposition-2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smtClean="0"/>
              <a:t>An </a:t>
            </a:r>
            <a:r>
              <a:rPr lang="en-US" sz="2000" i="1" dirty="0" err="1" smtClean="0"/>
              <a:t>dieser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Stelle</a:t>
            </a:r>
            <a:r>
              <a:rPr lang="en-US" sz="2000" i="1" dirty="0" smtClean="0"/>
              <a:t> gilt </a:t>
            </a:r>
            <a:r>
              <a:rPr lang="en-US" sz="2000" i="1" dirty="0" err="1" smtClean="0"/>
              <a:t>es</a:t>
            </a:r>
            <a:r>
              <a:rPr lang="en-US" sz="2000" i="1" dirty="0" smtClean="0"/>
              <a:t> zu </a:t>
            </a:r>
            <a:r>
              <a:rPr lang="en-US" sz="2000" i="1" dirty="0" err="1" smtClean="0"/>
              <a:t>bedenken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dass</a:t>
            </a:r>
            <a:r>
              <a:rPr lang="en-US" sz="2000" i="1" dirty="0" smtClean="0"/>
              <a:t> die </a:t>
            </a:r>
            <a:r>
              <a:rPr lang="en-US" sz="2000" i="1" dirty="0" err="1" smtClean="0"/>
              <a:t>Kopfregel</a:t>
            </a:r>
            <a:r>
              <a:rPr lang="en-US" sz="2000" i="1" dirty="0" smtClean="0"/>
              <a:t> (15) </a:t>
            </a:r>
            <a:r>
              <a:rPr lang="en-US" sz="2000" i="1" dirty="0" err="1" smtClean="0"/>
              <a:t>möglicherweise</a:t>
            </a:r>
            <a:r>
              <a:rPr lang="en-US" sz="2000" i="1" dirty="0" smtClean="0"/>
              <a:t> </a:t>
            </a:r>
            <a:r>
              <a:rPr lang="en-US" sz="2000" b="1" i="1" dirty="0" err="1" smtClean="0"/>
              <a:t>sprachspezifisch</a:t>
            </a:r>
            <a:r>
              <a:rPr lang="en-US" sz="2000" i="1" dirty="0" smtClean="0"/>
              <a:t> ist; dies </a:t>
            </a:r>
            <a:r>
              <a:rPr lang="en-US" sz="2000" i="1" dirty="0" err="1" smtClean="0"/>
              <a:t>zeigen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z.B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aus</a:t>
            </a:r>
            <a:r>
              <a:rPr lang="en-US" sz="2000" i="1" dirty="0" smtClean="0"/>
              <a:t> dem </a:t>
            </a:r>
            <a:r>
              <a:rPr lang="en-US" sz="2000" i="1" dirty="0" err="1" smtClean="0"/>
              <a:t>Französischen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übernommene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Fremdwörter</a:t>
            </a:r>
            <a:r>
              <a:rPr lang="en-US" sz="2000" i="1" dirty="0" smtClean="0"/>
              <a:t> und </a:t>
            </a:r>
            <a:r>
              <a:rPr lang="en-US" sz="2000" i="1" dirty="0" err="1" smtClean="0"/>
              <a:t>deren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Analyse</a:t>
            </a:r>
            <a:r>
              <a:rPr lang="en-US" sz="2000" i="1" dirty="0" smtClean="0"/>
              <a:t> in (16-h):</a:t>
            </a:r>
          </a:p>
          <a:p>
            <a:pPr marL="0" indent="0">
              <a:buNone/>
            </a:pPr>
            <a:endParaRPr lang="en-US" sz="2000" i="1" dirty="0"/>
          </a:p>
          <a:p>
            <a:pPr marL="457200" indent="-457200">
              <a:buAutoNum type="arabicParenBoth" startAt="16"/>
            </a:pPr>
            <a:r>
              <a:rPr lang="en-US" sz="2000" dirty="0" smtClean="0"/>
              <a:t>  a.      </a:t>
            </a:r>
            <a:r>
              <a:rPr lang="en-US" sz="2000" i="1" dirty="0"/>
              <a:t>e</a:t>
            </a:r>
            <a:r>
              <a:rPr lang="en-US" sz="2000" i="1" dirty="0" smtClean="0"/>
              <a:t>nfant terrible, femme fatale, ragout fin, chapeau claque, </a:t>
            </a:r>
            <a:r>
              <a:rPr lang="en-US" sz="2000" i="1" dirty="0" err="1"/>
              <a:t>p</a:t>
            </a:r>
            <a:r>
              <a:rPr lang="en-US" sz="2000" i="1" dirty="0" err="1" smtClean="0"/>
              <a:t>asse</a:t>
            </a:r>
            <a:r>
              <a:rPr lang="en-US" sz="2000" i="1" dirty="0" smtClean="0"/>
              <a:t> 	    partout, null </a:t>
            </a:r>
            <a:r>
              <a:rPr lang="en-US" sz="2000" i="1" dirty="0" err="1" smtClean="0"/>
              <a:t>ouvert</a:t>
            </a:r>
            <a:r>
              <a:rPr lang="en-US" sz="2000" i="1" smtClean="0"/>
              <a:t>, fait </a:t>
            </a:r>
            <a:r>
              <a:rPr lang="en-US" sz="2000" i="1" dirty="0" smtClean="0"/>
              <a:t>accompli </a:t>
            </a:r>
            <a:r>
              <a:rPr lang="en-US" sz="2000" dirty="0" err="1" smtClean="0"/>
              <a:t>usw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         b. 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2" name="Freeform 1"/>
          <p:cNvSpPr/>
          <p:nvPr/>
        </p:nvSpPr>
        <p:spPr>
          <a:xfrm>
            <a:off x="1763688" y="4293096"/>
            <a:ext cx="1152206" cy="549949"/>
          </a:xfrm>
          <a:custGeom>
            <a:avLst/>
            <a:gdLst>
              <a:gd name="connsiteX0" fmla="*/ 0 w 1152206"/>
              <a:gd name="connsiteY0" fmla="*/ 549949 h 549949"/>
              <a:gd name="connsiteX1" fmla="*/ 549916 w 1152206"/>
              <a:gd name="connsiteY1" fmla="*/ 0 h 549949"/>
              <a:gd name="connsiteX2" fmla="*/ 1152206 w 1152206"/>
              <a:gd name="connsiteY2" fmla="*/ 497573 h 5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206" h="549949">
                <a:moveTo>
                  <a:pt x="0" y="549949"/>
                </a:moveTo>
                <a:lnTo>
                  <a:pt x="549916" y="0"/>
                </a:lnTo>
                <a:lnTo>
                  <a:pt x="1152206" y="49757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83968" y="4293096"/>
            <a:ext cx="1152206" cy="549949"/>
          </a:xfrm>
          <a:custGeom>
            <a:avLst/>
            <a:gdLst>
              <a:gd name="connsiteX0" fmla="*/ 0 w 1152206"/>
              <a:gd name="connsiteY0" fmla="*/ 549949 h 549949"/>
              <a:gd name="connsiteX1" fmla="*/ 549916 w 1152206"/>
              <a:gd name="connsiteY1" fmla="*/ 0 h 549949"/>
              <a:gd name="connsiteX2" fmla="*/ 1152206 w 1152206"/>
              <a:gd name="connsiteY2" fmla="*/ 497573 h 5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206" h="549949">
                <a:moveTo>
                  <a:pt x="0" y="549949"/>
                </a:moveTo>
                <a:lnTo>
                  <a:pt x="549916" y="0"/>
                </a:lnTo>
                <a:lnTo>
                  <a:pt x="1152206" y="49757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76256" y="4293096"/>
            <a:ext cx="1152206" cy="549949"/>
          </a:xfrm>
          <a:custGeom>
            <a:avLst/>
            <a:gdLst>
              <a:gd name="connsiteX0" fmla="*/ 0 w 1152206"/>
              <a:gd name="connsiteY0" fmla="*/ 549949 h 549949"/>
              <a:gd name="connsiteX1" fmla="*/ 549916 w 1152206"/>
              <a:gd name="connsiteY1" fmla="*/ 0 h 549949"/>
              <a:gd name="connsiteX2" fmla="*/ 1152206 w 1152206"/>
              <a:gd name="connsiteY2" fmla="*/ 497573 h 5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206" h="549949">
                <a:moveTo>
                  <a:pt x="0" y="549949"/>
                </a:moveTo>
                <a:lnTo>
                  <a:pt x="549916" y="0"/>
                </a:lnTo>
                <a:lnTo>
                  <a:pt x="1152206" y="49757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63688" y="5229200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5229200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3968" y="5229200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36096" y="5229200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28384" y="5229200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76256" y="5229200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9632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enfant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9912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femme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1760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terrible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4328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fin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4328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372200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ragout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2040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fatale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2200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2040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779912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1760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259632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8264" y="3861048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3968" y="3861048"/>
            <a:ext cx="1152128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3688" y="3861048"/>
            <a:ext cx="1152128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6635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Derivation- </a:t>
            </a:r>
            <a:r>
              <a:rPr lang="en-US" b="1" dirty="0" err="1"/>
              <a:t>Suffixe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</a:t>
            </a:r>
            <a:r>
              <a:rPr lang="en-US" b="1" dirty="0" err="1"/>
              <a:t>Kategorieverändernde</a:t>
            </a:r>
            <a:r>
              <a:rPr lang="en-US" b="1" dirty="0"/>
              <a:t> Morpheme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Kennzeichen</a:t>
            </a:r>
            <a:r>
              <a:rPr lang="en-US" sz="2800" dirty="0" smtClean="0"/>
              <a:t> der Komposition ist </a:t>
            </a:r>
            <a:r>
              <a:rPr lang="en-US" sz="2800" dirty="0" err="1" smtClean="0"/>
              <a:t>es</a:t>
            </a:r>
            <a:r>
              <a:rPr lang="en-US" sz="2800" dirty="0" smtClean="0"/>
              <a:t>, </a:t>
            </a:r>
            <a:r>
              <a:rPr lang="en-US" sz="2800" dirty="0" err="1" smtClean="0"/>
              <a:t>Wörter</a:t>
            </a:r>
            <a:r>
              <a:rPr lang="en-US" sz="2800" dirty="0" smtClean="0"/>
              <a:t> </a:t>
            </a:r>
            <a:r>
              <a:rPr lang="en-US" sz="2800" dirty="0" err="1" smtClean="0"/>
              <a:t>bzw</a:t>
            </a:r>
            <a:r>
              <a:rPr lang="en-US" sz="2800" dirty="0" smtClean="0"/>
              <a:t>. </a:t>
            </a:r>
            <a:r>
              <a:rPr lang="en-US" sz="2800" dirty="0" err="1" smtClean="0"/>
              <a:t>Wortstämme</a:t>
            </a:r>
            <a:r>
              <a:rPr lang="en-US" sz="2800" dirty="0" smtClean="0"/>
              <a:t> zu </a:t>
            </a:r>
            <a:r>
              <a:rPr lang="en-US" sz="2800" dirty="0" err="1" smtClean="0"/>
              <a:t>neuen</a:t>
            </a:r>
            <a:r>
              <a:rPr lang="en-US" sz="2800" dirty="0" smtClean="0"/>
              <a:t> </a:t>
            </a:r>
            <a:r>
              <a:rPr lang="en-US" sz="2800" dirty="0" err="1" smtClean="0"/>
              <a:t>Wörtern</a:t>
            </a:r>
            <a:r>
              <a:rPr lang="en-US" sz="2800" dirty="0" smtClean="0"/>
              <a:t> zu </a:t>
            </a:r>
            <a:r>
              <a:rPr lang="en-US" sz="2800" dirty="0" err="1" smtClean="0"/>
              <a:t>verbinden</a:t>
            </a:r>
            <a:r>
              <a:rPr lang="en-US" sz="2800" dirty="0" smtClean="0"/>
              <a:t>. </a:t>
            </a:r>
            <a:r>
              <a:rPr lang="en-US" sz="2800" dirty="0" err="1" smtClean="0"/>
              <a:t>Bei</a:t>
            </a:r>
            <a:r>
              <a:rPr lang="en-US" sz="2800" dirty="0" smtClean="0"/>
              <a:t> der </a:t>
            </a:r>
            <a:r>
              <a:rPr lang="en-US" sz="2800" dirty="0" err="1" smtClean="0"/>
              <a:t>sog</a:t>
            </a:r>
            <a:r>
              <a:rPr lang="en-US" sz="2800" dirty="0" smtClean="0"/>
              <a:t>. Derivation (</a:t>
            </a:r>
            <a:r>
              <a:rPr lang="en-US" sz="2800" dirty="0" err="1" smtClean="0"/>
              <a:t>oder</a:t>
            </a:r>
            <a:r>
              <a:rPr lang="en-US" sz="2800" dirty="0" smtClean="0"/>
              <a:t> </a:t>
            </a:r>
            <a:r>
              <a:rPr lang="en-US" sz="2800" dirty="0" err="1" smtClean="0"/>
              <a:t>Ableitung</a:t>
            </a:r>
            <a:r>
              <a:rPr lang="en-US" sz="2800" dirty="0" smtClean="0"/>
              <a:t>) </a:t>
            </a:r>
            <a:r>
              <a:rPr lang="en-US" sz="2800" dirty="0" err="1" smtClean="0"/>
              <a:t>werden</a:t>
            </a:r>
            <a:r>
              <a:rPr lang="en-US" sz="2800" dirty="0" smtClean="0"/>
              <a:t> </a:t>
            </a:r>
            <a:r>
              <a:rPr lang="en-US" sz="2800" dirty="0" err="1" smtClean="0"/>
              <a:t>ebenfalls</a:t>
            </a:r>
            <a:r>
              <a:rPr lang="en-US" sz="2800" dirty="0" smtClean="0"/>
              <a:t> </a:t>
            </a:r>
            <a:r>
              <a:rPr lang="en-US" sz="2800" dirty="0" err="1" smtClean="0"/>
              <a:t>neue</a:t>
            </a:r>
            <a:r>
              <a:rPr lang="en-US" sz="2800" dirty="0" smtClean="0"/>
              <a:t> </a:t>
            </a:r>
            <a:r>
              <a:rPr lang="en-US" sz="2800" dirty="0" err="1" smtClean="0"/>
              <a:t>Wörter</a:t>
            </a:r>
            <a:r>
              <a:rPr lang="en-US" sz="2800" dirty="0" smtClean="0"/>
              <a:t> </a:t>
            </a:r>
            <a:r>
              <a:rPr lang="en-US" sz="2800" dirty="0" err="1" smtClean="0"/>
              <a:t>gebildet</a:t>
            </a:r>
            <a:r>
              <a:rPr lang="en-US" sz="2800" dirty="0" smtClean="0"/>
              <a:t>, </a:t>
            </a:r>
            <a:r>
              <a:rPr lang="en-US" sz="2800" dirty="0" err="1" smtClean="0"/>
              <a:t>wobei</a:t>
            </a:r>
            <a:r>
              <a:rPr lang="en-US" sz="2800" dirty="0" smtClean="0"/>
              <a:t> </a:t>
            </a:r>
            <a:r>
              <a:rPr lang="en-US" sz="2800" dirty="0" err="1" smtClean="0"/>
              <a:t>jeweils</a:t>
            </a:r>
            <a:r>
              <a:rPr lang="en-US" sz="2800" dirty="0" smtClean="0"/>
              <a:t> eine von </a:t>
            </a:r>
            <a:r>
              <a:rPr lang="en-US" sz="2800" dirty="0" err="1" smtClean="0"/>
              <a:t>zwei</a:t>
            </a:r>
            <a:r>
              <a:rPr lang="en-US" sz="2800" dirty="0" smtClean="0"/>
              <a:t> </a:t>
            </a:r>
            <a:r>
              <a:rPr lang="en-US" sz="2800" dirty="0" err="1" smtClean="0"/>
              <a:t>Einheiten</a:t>
            </a:r>
            <a:r>
              <a:rPr lang="en-US" sz="2800" dirty="0" smtClean="0"/>
              <a:t> </a:t>
            </a:r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selbständiges</a:t>
            </a:r>
            <a:r>
              <a:rPr lang="en-US" sz="2800" dirty="0" smtClean="0"/>
              <a:t> </a:t>
            </a:r>
            <a:r>
              <a:rPr lang="en-US" sz="2800" dirty="0" err="1" smtClean="0"/>
              <a:t>Lexem</a:t>
            </a:r>
            <a:r>
              <a:rPr lang="en-US" sz="2800" dirty="0" smtClean="0"/>
              <a:t> ist, während die </a:t>
            </a:r>
            <a:r>
              <a:rPr lang="en-US" sz="2800" dirty="0" err="1" smtClean="0"/>
              <a:t>andere</a:t>
            </a:r>
            <a:r>
              <a:rPr lang="en-US" sz="2800" dirty="0" smtClean="0"/>
              <a:t> </a:t>
            </a:r>
            <a:r>
              <a:rPr lang="en-US" sz="2800" dirty="0" err="1" smtClean="0"/>
              <a:t>unselbständig</a:t>
            </a:r>
            <a:r>
              <a:rPr lang="en-US" sz="2800" dirty="0" smtClean="0"/>
              <a:t>, also </a:t>
            </a:r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Morphem</a:t>
            </a:r>
            <a:r>
              <a:rPr lang="en-US" sz="2800" dirty="0" smtClean="0"/>
              <a:t> ist, das nur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err="1" smtClean="0"/>
              <a:t>Teil</a:t>
            </a:r>
            <a:r>
              <a:rPr lang="en-US" sz="2800" dirty="0" smtClean="0"/>
              <a:t> </a:t>
            </a:r>
            <a:r>
              <a:rPr lang="en-US" sz="2800" dirty="0" err="1" smtClean="0"/>
              <a:t>eines</a:t>
            </a:r>
            <a:r>
              <a:rPr lang="en-US" sz="2800" dirty="0" smtClean="0"/>
              <a:t> </a:t>
            </a:r>
            <a:r>
              <a:rPr lang="en-US" sz="2800" dirty="0" err="1" smtClean="0"/>
              <a:t>Wortes</a:t>
            </a:r>
            <a:r>
              <a:rPr lang="en-US" sz="2800" dirty="0" smtClean="0"/>
              <a:t> </a:t>
            </a:r>
            <a:r>
              <a:rPr lang="en-US" sz="2800" dirty="0" err="1" smtClean="0"/>
              <a:t>auftreten</a:t>
            </a:r>
            <a:r>
              <a:rPr lang="en-US" sz="2800" dirty="0" smtClean="0"/>
              <a:t> </a:t>
            </a:r>
            <a:r>
              <a:rPr lang="en-US" sz="2800" dirty="0" err="1" smtClean="0"/>
              <a:t>kann</a:t>
            </a:r>
            <a:r>
              <a:rPr lang="en-US" sz="2800" dirty="0" smtClean="0"/>
              <a:t>.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linguistischen</a:t>
            </a:r>
            <a:r>
              <a:rPr lang="en-US" sz="2800" dirty="0" smtClean="0"/>
              <a:t> </a:t>
            </a:r>
            <a:r>
              <a:rPr lang="en-US" sz="2800" dirty="0" err="1" smtClean="0"/>
              <a:t>Fachjargon</a:t>
            </a:r>
            <a:r>
              <a:rPr lang="en-US" sz="2800" dirty="0" smtClean="0"/>
              <a:t> </a:t>
            </a:r>
            <a:r>
              <a:rPr lang="en-US" sz="2800" dirty="0" err="1" smtClean="0"/>
              <a:t>heißen</a:t>
            </a:r>
            <a:r>
              <a:rPr lang="en-US" sz="2800" dirty="0" smtClean="0"/>
              <a:t> </a:t>
            </a:r>
            <a:r>
              <a:rPr lang="en-US" sz="2800" dirty="0" err="1" smtClean="0"/>
              <a:t>letztere</a:t>
            </a:r>
            <a:r>
              <a:rPr lang="en-US" sz="2800" dirty="0" smtClean="0"/>
              <a:t> </a:t>
            </a:r>
            <a:r>
              <a:rPr lang="en-US" sz="2800" dirty="0" err="1" smtClean="0"/>
              <a:t>gebundene</a:t>
            </a:r>
            <a:r>
              <a:rPr lang="en-US" sz="2800" dirty="0" smtClean="0"/>
              <a:t> </a:t>
            </a:r>
            <a:r>
              <a:rPr lang="en-US" sz="2800" b="1" dirty="0" smtClean="0"/>
              <a:t>Morpheme</a:t>
            </a:r>
            <a:r>
              <a:rPr lang="en-US" sz="2800" dirty="0" smtClean="0"/>
              <a:t> </a:t>
            </a:r>
            <a:r>
              <a:rPr lang="en-US" sz="2800" dirty="0" err="1" smtClean="0"/>
              <a:t>oder</a:t>
            </a:r>
            <a:r>
              <a:rPr lang="en-US" sz="2800" dirty="0" smtClean="0"/>
              <a:t> </a:t>
            </a:r>
            <a:r>
              <a:rPr lang="en-US" sz="2800" b="1" dirty="0" err="1" smtClean="0"/>
              <a:t>Affixe</a:t>
            </a:r>
            <a:r>
              <a:rPr lang="en-US" sz="2800" dirty="0" smtClean="0"/>
              <a:t>,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heutigen</a:t>
            </a:r>
            <a:r>
              <a:rPr lang="en-US" sz="2800" dirty="0" smtClean="0"/>
              <a:t> </a:t>
            </a:r>
            <a:r>
              <a:rPr lang="en-US" sz="2800" i="1" dirty="0" smtClean="0"/>
              <a:t>high tech </a:t>
            </a:r>
            <a:r>
              <a:rPr lang="en-US" sz="2800" dirty="0" smtClean="0"/>
              <a:t>Jargon </a:t>
            </a:r>
            <a:r>
              <a:rPr lang="en-US" sz="2800" dirty="0" err="1" smtClean="0"/>
              <a:t>würde</a:t>
            </a:r>
            <a:r>
              <a:rPr lang="en-US" sz="2800" dirty="0" smtClean="0"/>
              <a:t> man </a:t>
            </a:r>
            <a:r>
              <a:rPr lang="en-US" sz="2800" dirty="0" err="1" smtClean="0"/>
              <a:t>wohl</a:t>
            </a:r>
            <a:r>
              <a:rPr lang="en-US" sz="2800" dirty="0" smtClean="0"/>
              <a:t> </a:t>
            </a:r>
            <a:r>
              <a:rPr lang="en-US" sz="2800" dirty="0" err="1" smtClean="0"/>
              <a:t>sagen</a:t>
            </a:r>
            <a:r>
              <a:rPr lang="en-US" sz="2800" dirty="0" smtClean="0"/>
              <a:t>: </a:t>
            </a:r>
            <a:r>
              <a:rPr lang="en-US" sz="2800" dirty="0" err="1" smtClean="0"/>
              <a:t>Affixe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 keine </a:t>
            </a:r>
            <a:r>
              <a:rPr lang="en-US" sz="2800" i="1" dirty="0" smtClean="0"/>
              <a:t>stand alone units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8706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Derivation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err="1" smtClean="0"/>
              <a:t>Recht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produktiv</a:t>
            </a:r>
            <a:r>
              <a:rPr lang="en-US" sz="2400" dirty="0" smtClean="0"/>
              <a:t> ist </a:t>
            </a:r>
            <a:r>
              <a:rPr lang="en-US" sz="2400" dirty="0" err="1" smtClean="0"/>
              <a:t>dagegen</a:t>
            </a:r>
            <a:r>
              <a:rPr lang="en-US" sz="2400" dirty="0" smtClean="0"/>
              <a:t> die </a:t>
            </a:r>
            <a:r>
              <a:rPr lang="en-US" sz="2400" dirty="0" err="1" smtClean="0"/>
              <a:t>Präfigierung</a:t>
            </a:r>
            <a:r>
              <a:rPr lang="en-US" sz="2400" dirty="0" smtClean="0"/>
              <a:t> </a:t>
            </a:r>
            <a:r>
              <a:rPr lang="en-US" sz="2400" dirty="0" err="1" smtClean="0"/>
              <a:t>durch</a:t>
            </a:r>
            <a:r>
              <a:rPr lang="en-US" sz="2400" dirty="0" smtClean="0"/>
              <a:t> un-, das </a:t>
            </a:r>
            <a:r>
              <a:rPr lang="en-US" sz="2400" dirty="0" err="1" smtClean="0"/>
              <a:t>sich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Deutschen</a:t>
            </a:r>
            <a:r>
              <a:rPr lang="en-US" sz="2400" dirty="0" smtClean="0"/>
              <a:t> </a:t>
            </a:r>
            <a:r>
              <a:rPr lang="en-US" sz="2400" dirty="0" err="1" smtClean="0"/>
              <a:t>regelhaft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Adjektiven</a:t>
            </a:r>
            <a:r>
              <a:rPr lang="en-US" sz="2400" dirty="0" smtClean="0"/>
              <a:t>,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aber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Verben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 err="1" smtClean="0"/>
              <a:t>Nomen</a:t>
            </a:r>
            <a:r>
              <a:rPr lang="en-US" sz="2400" dirty="0" smtClean="0"/>
              <a:t> </a:t>
            </a:r>
            <a:r>
              <a:rPr lang="en-US" sz="2400" dirty="0" err="1" smtClean="0"/>
              <a:t>verbindet</a:t>
            </a:r>
            <a:r>
              <a:rPr lang="en-US" sz="2400" dirty="0" smtClean="0"/>
              <a:t>. </a:t>
            </a:r>
            <a:r>
              <a:rPr lang="en-US" sz="2400" dirty="0" err="1" smtClean="0"/>
              <a:t>Diese</a:t>
            </a:r>
            <a:r>
              <a:rPr lang="en-US" sz="2400" dirty="0" smtClean="0"/>
              <a:t> </a:t>
            </a:r>
            <a:r>
              <a:rPr lang="en-US" sz="2400" dirty="0" err="1" smtClean="0"/>
              <a:t>Präfigierung</a:t>
            </a:r>
            <a:r>
              <a:rPr lang="en-US" sz="2400" dirty="0" smtClean="0"/>
              <a:t> ist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kategorienverändernd</a:t>
            </a:r>
            <a:r>
              <a:rPr lang="en-US" sz="2400" dirty="0" smtClean="0"/>
              <a:t>: </a:t>
            </a:r>
            <a:r>
              <a:rPr lang="en-US" sz="2400" dirty="0" err="1" smtClean="0"/>
              <a:t>aus</a:t>
            </a:r>
            <a:r>
              <a:rPr lang="en-US" sz="2400" dirty="0" smtClean="0"/>
              <a:t> einem </a:t>
            </a:r>
            <a:r>
              <a:rPr lang="en-US" sz="2400" dirty="0" err="1" smtClean="0"/>
              <a:t>Adjektiv</a:t>
            </a:r>
            <a:r>
              <a:rPr lang="en-US" sz="2400" dirty="0" smtClean="0"/>
              <a:t> </a:t>
            </a:r>
            <a:r>
              <a:rPr lang="en-US" sz="2400" dirty="0" err="1" smtClean="0"/>
              <a:t>entsteht</a:t>
            </a:r>
            <a:r>
              <a:rPr lang="en-US" sz="2400" dirty="0" smtClean="0"/>
              <a:t> </a:t>
            </a:r>
            <a:r>
              <a:rPr lang="en-US" sz="2400" dirty="0" err="1" smtClean="0"/>
              <a:t>wieder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Adjektiv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(6) a. (</a:t>
            </a:r>
            <a:r>
              <a:rPr lang="en-US" sz="2400" dirty="0" err="1" smtClean="0"/>
              <a:t>i</a:t>
            </a:r>
            <a:r>
              <a:rPr lang="en-US" sz="2400" dirty="0" smtClean="0"/>
              <a:t>)   Der Rock ist </a:t>
            </a:r>
            <a:r>
              <a:rPr lang="en-US" sz="2400" dirty="0" err="1" smtClean="0"/>
              <a:t>tragbar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(ii)   Der Rock ist </a:t>
            </a:r>
            <a:r>
              <a:rPr lang="en-US" sz="2400" dirty="0" err="1" smtClean="0"/>
              <a:t>untragbar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(iii)*Den Rock </a:t>
            </a:r>
            <a:r>
              <a:rPr lang="en-US" sz="2400" dirty="0" err="1" smtClean="0"/>
              <a:t>kann</a:t>
            </a:r>
            <a:r>
              <a:rPr lang="en-US" sz="2400" dirty="0" smtClean="0"/>
              <a:t> man </a:t>
            </a:r>
            <a:r>
              <a:rPr lang="en-US" sz="2400" dirty="0" err="1" smtClean="0"/>
              <a:t>untragen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b. (</a:t>
            </a:r>
            <a:r>
              <a:rPr lang="en-US" sz="2400" dirty="0" err="1" smtClean="0"/>
              <a:t>i</a:t>
            </a:r>
            <a:r>
              <a:rPr lang="en-US" sz="2400" dirty="0" smtClean="0"/>
              <a:t>)    Der Ball ist </a:t>
            </a:r>
            <a:r>
              <a:rPr lang="en-US" sz="2400" dirty="0" err="1" smtClean="0"/>
              <a:t>haltbar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(ii)   Der Ball ist </a:t>
            </a:r>
            <a:r>
              <a:rPr lang="en-US" sz="2400" dirty="0" err="1" smtClean="0"/>
              <a:t>unhaltbar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(iii)*Den Ball </a:t>
            </a:r>
            <a:r>
              <a:rPr lang="en-US" sz="2400" dirty="0" err="1" smtClean="0"/>
              <a:t>kann</a:t>
            </a:r>
            <a:r>
              <a:rPr lang="en-US" sz="2400" dirty="0" smtClean="0"/>
              <a:t> man </a:t>
            </a:r>
            <a:r>
              <a:rPr lang="en-US" sz="2400" dirty="0" err="1" smtClean="0"/>
              <a:t>unhalten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9838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Derivation- </a:t>
            </a:r>
            <a:r>
              <a:rPr lang="en-US" b="1" dirty="0" err="1"/>
              <a:t>iterativ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Selbstverständlich</a:t>
            </a:r>
            <a:r>
              <a:rPr lang="en-US" sz="2400" dirty="0" smtClean="0"/>
              <a:t> ist </a:t>
            </a:r>
            <a:r>
              <a:rPr lang="en-US" sz="2400" dirty="0" err="1" smtClean="0"/>
              <a:t>auch</a:t>
            </a:r>
            <a:r>
              <a:rPr lang="en-US" sz="2400" dirty="0" smtClean="0"/>
              <a:t> die Derivation </a:t>
            </a:r>
            <a:r>
              <a:rPr lang="en-US" sz="2400" dirty="0" err="1" smtClean="0"/>
              <a:t>iterativ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(7) a.   </a:t>
            </a:r>
            <a:r>
              <a:rPr lang="en-US" sz="2400" dirty="0" err="1" smtClean="0"/>
              <a:t>Ess+bar+keit</a:t>
            </a:r>
            <a:r>
              <a:rPr lang="en-US" sz="2400" dirty="0" smtClean="0"/>
              <a:t> ist </a:t>
            </a:r>
            <a:r>
              <a:rPr lang="en-US" sz="2400" dirty="0" err="1" smtClean="0"/>
              <a:t>relativ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b.   Die </a:t>
            </a:r>
            <a:r>
              <a:rPr lang="en-US" sz="2400" dirty="0" err="1" smtClean="0"/>
              <a:t>Un+halt+bar+keit</a:t>
            </a:r>
            <a:r>
              <a:rPr lang="en-US" sz="2400" dirty="0" smtClean="0"/>
              <a:t> des </a:t>
            </a:r>
            <a:r>
              <a:rPr lang="en-US" sz="2400" dirty="0" err="1" smtClean="0"/>
              <a:t>Balles</a:t>
            </a:r>
            <a:r>
              <a:rPr lang="en-US" sz="2400" dirty="0" smtClean="0"/>
              <a:t> </a:t>
            </a:r>
            <a:r>
              <a:rPr lang="en-US" sz="2400" dirty="0" err="1" smtClean="0"/>
              <a:t>wurde</a:t>
            </a:r>
            <a:r>
              <a:rPr lang="en-US" sz="2400" dirty="0" smtClean="0"/>
              <a:t> </a:t>
            </a:r>
            <a:r>
              <a:rPr lang="en-US" sz="2400" dirty="0" err="1" smtClean="0"/>
              <a:t>bestritten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c.   </a:t>
            </a:r>
            <a:r>
              <a:rPr lang="en-US" sz="2400" dirty="0" err="1" smtClean="0"/>
              <a:t>Leichte</a:t>
            </a:r>
            <a:r>
              <a:rPr lang="en-US" sz="2400" dirty="0" smtClean="0"/>
              <a:t> </a:t>
            </a:r>
            <a:r>
              <a:rPr lang="en-US" sz="2400" dirty="0" err="1" smtClean="0"/>
              <a:t>Trag</a:t>
            </a:r>
            <a:r>
              <a:rPr lang="en-US" sz="2400" dirty="0" smtClean="0"/>
              <a:t> +</a:t>
            </a:r>
            <a:r>
              <a:rPr lang="en-US" sz="2400" dirty="0" err="1" smtClean="0"/>
              <a:t>bar+keit</a:t>
            </a:r>
            <a:r>
              <a:rPr lang="en-US" sz="2400" dirty="0" smtClean="0"/>
              <a:t> ist das Motto der Saison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329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983</Words>
  <Application>Microsoft Macintosh PowerPoint</Application>
  <PresentationFormat>On-screen Show (4:3)</PresentationFormat>
  <Paragraphs>175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Θέμα του Office</vt:lpstr>
      <vt:lpstr>Empirische Sprachforschung</vt:lpstr>
      <vt:lpstr>Komposition und Derivation</vt:lpstr>
      <vt:lpstr>Deutsche Komposita</vt:lpstr>
      <vt:lpstr>Kopfprinzip</vt:lpstr>
      <vt:lpstr>Komposition-1</vt:lpstr>
      <vt:lpstr>Komposition-2</vt:lpstr>
      <vt:lpstr>Derivation- Suffixe als Kategorieverändernde Morpheme</vt:lpstr>
      <vt:lpstr>Derivation</vt:lpstr>
      <vt:lpstr>Derivation- iterativ</vt:lpstr>
      <vt:lpstr>Derivation - rekursiv</vt:lpstr>
      <vt:lpstr>Derivation-Beispiel</vt:lpstr>
      <vt:lpstr>Flexion-Beispiel</vt:lpstr>
      <vt:lpstr>Flexion-Derivation-Komposition: Beispiel-1</vt:lpstr>
      <vt:lpstr>Flexion-Derivation-Komposition: Beispiel-2</vt:lpstr>
      <vt:lpstr>Flexion-Derivation-Komposition: Beispiel-3</vt:lpstr>
      <vt:lpstr>Flexion-Derivation-Komposition: Beispiel-4</vt:lpstr>
      <vt:lpstr>Flexion-Derivation-Komposition: Beispiel-5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Polina</cp:lastModifiedBy>
  <cp:revision>220</cp:revision>
  <dcterms:created xsi:type="dcterms:W3CDTF">2012-09-06T09:03:05Z</dcterms:created>
  <dcterms:modified xsi:type="dcterms:W3CDTF">2015-11-14T08:20:31Z</dcterms:modified>
</cp:coreProperties>
</file>